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9" r:id="rId3"/>
    <p:sldMasterId id="2147483744" r:id="rId4"/>
    <p:sldMasterId id="2147483762" r:id="rId5"/>
  </p:sldMasterIdLst>
  <p:notesMasterIdLst>
    <p:notesMasterId r:id="rId41"/>
  </p:notesMasterIdLst>
  <p:sldIdLst>
    <p:sldId id="396" r:id="rId6"/>
    <p:sldId id="422" r:id="rId7"/>
    <p:sldId id="611" r:id="rId8"/>
    <p:sldId id="612" r:id="rId9"/>
    <p:sldId id="615" r:id="rId10"/>
    <p:sldId id="653" r:id="rId11"/>
    <p:sldId id="654" r:id="rId12"/>
    <p:sldId id="655" r:id="rId13"/>
    <p:sldId id="656" r:id="rId14"/>
    <p:sldId id="657" r:id="rId15"/>
    <p:sldId id="658" r:id="rId16"/>
    <p:sldId id="680" r:id="rId17"/>
    <p:sldId id="681" r:id="rId18"/>
    <p:sldId id="682" r:id="rId19"/>
    <p:sldId id="683" r:id="rId20"/>
    <p:sldId id="684" r:id="rId21"/>
    <p:sldId id="659" r:id="rId22"/>
    <p:sldId id="660" r:id="rId23"/>
    <p:sldId id="661" r:id="rId24"/>
    <p:sldId id="662" r:id="rId25"/>
    <p:sldId id="663" r:id="rId26"/>
    <p:sldId id="664" r:id="rId27"/>
    <p:sldId id="665" r:id="rId28"/>
    <p:sldId id="685" r:id="rId29"/>
    <p:sldId id="686" r:id="rId30"/>
    <p:sldId id="687" r:id="rId31"/>
    <p:sldId id="688" r:id="rId32"/>
    <p:sldId id="689" r:id="rId33"/>
    <p:sldId id="690" r:id="rId34"/>
    <p:sldId id="701" r:id="rId35"/>
    <p:sldId id="702" r:id="rId36"/>
    <p:sldId id="703" r:id="rId37"/>
    <p:sldId id="704" r:id="rId38"/>
    <p:sldId id="705" r:id="rId39"/>
    <p:sldId id="70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2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68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1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30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00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36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29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17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1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66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028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63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098189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8759435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9838125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2314950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2760938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1507328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5219234"/>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6666197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39418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0785345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843039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255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70139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13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292050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71639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8963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ED4-6884-4DED-AA36-9F95F21F7F1F}"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546657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10117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7D81A77-730B-4DD6-9D59-0FD3134C77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66930-BD5F-4B64-A10D-C7B183DA0E7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6286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9260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86155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239672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194738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06625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00"/>
            <a:ext cx="3899552" cy="4493491"/>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292448" y="2475346"/>
            <a:ext cx="3899552" cy="4493491"/>
          </a:xfrm>
          <a:prstGeom prst="rect">
            <a:avLst/>
          </a:prstGeom>
        </p:spPr>
      </p:pic>
    </p:spTree>
    <p:extLst>
      <p:ext uri="{BB962C8B-B14F-4D97-AF65-F5344CB8AC3E}">
        <p14:creationId xmlns:p14="http://schemas.microsoft.com/office/powerpoint/2010/main" val="24716636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984701" y="0"/>
            <a:ext cx="2368473" cy="24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9748" y="5562069"/>
            <a:ext cx="4876800" cy="1295933"/>
          </a:xfrm>
          <a:prstGeom prst="rect">
            <a:avLst/>
          </a:prstGeom>
        </p:spPr>
      </p:pic>
    </p:spTree>
    <p:extLst>
      <p:ext uri="{BB962C8B-B14F-4D97-AF65-F5344CB8AC3E}">
        <p14:creationId xmlns:p14="http://schemas.microsoft.com/office/powerpoint/2010/main" val="23648154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ED4-6884-4DED-AA36-9F95F21F7F1F}"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5584027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3259316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6186754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1269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835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32208459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3299818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82690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826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0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ED4-6884-4DED-AA36-9F95F21F7F1F}"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28080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6593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93320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3500284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548271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5237050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0125923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9613880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6690817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3598206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241488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2774624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7946554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881582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32697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5873011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5595519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7622998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13644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theme" Target="../theme/theme5.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11/23/2022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634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82297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0124845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4609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ctangle 4"/>
          <p:cNvSpPr/>
          <p:nvPr/>
        </p:nvSpPr>
        <p:spPr>
          <a:xfrm>
            <a:off x="0" y="2200859"/>
            <a:ext cx="12191999" cy="1517210"/>
          </a:xfrm>
          <a:prstGeom prst="rect">
            <a:avLst/>
          </a:prstGeom>
        </p:spPr>
        <p:txBody>
          <a:bodyPr wrap="square">
            <a:spAutoFit/>
          </a:bodyPr>
          <a:lstStyle/>
          <a:p>
            <a:pPr algn="ctr">
              <a:lnSpc>
                <a:spcPct val="200000"/>
              </a:lnSpc>
              <a:spcAft>
                <a:spcPts val="0"/>
              </a:spcAft>
            </a:pPr>
            <a:r>
              <a:rPr lang="da-DK" sz="5400" b="1">
                <a:solidFill>
                  <a:srgbClr val="FF0000"/>
                </a:solidFill>
                <a:latin typeface="Times New Roman" panose="02020603050405020304" pitchFamily="18" charset="0"/>
                <a:ea typeface="Times New Roman" panose="02020603050405020304" pitchFamily="18" charset="0"/>
              </a:rPr>
              <a:t>ĐỌC HIỂU VĂN BẢN NGHỊ LUẬN </a:t>
            </a:r>
            <a:r>
              <a:rPr lang="en-US" sz="54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3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90"/>
                                          </p:val>
                                        </p:tav>
                                        <p:tav tm="100000">
                                          <p:val>
                                            <p:fltVal val="0"/>
                                          </p:val>
                                        </p:tav>
                                      </p:tavLst>
                                    </p:anim>
                                    <p:animEffect transition="in" filter="fade">
                                      <p:cBhvr>
                                        <p:cTn id="10" dur="15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500" fill="hold"/>
                                        <p:tgtEl>
                                          <p:spTgt spid="5"/>
                                        </p:tgtEl>
                                        <p:attrNameLst>
                                          <p:attrName>ppt_w</p:attrName>
                                        </p:attrNameLst>
                                      </p:cBhvr>
                                      <p:tavLst>
                                        <p:tav tm="0">
                                          <p:val>
                                            <p:fltVal val="0"/>
                                          </p:val>
                                        </p:tav>
                                        <p:tav tm="100000">
                                          <p:val>
                                            <p:strVal val="#ppt_w"/>
                                          </p:val>
                                        </p:tav>
                                      </p:tavLst>
                                    </p:anim>
                                    <p:anim calcmode="lin" valueType="num">
                                      <p:cBhvr>
                                        <p:cTn id="14" dur="1500" fill="hold"/>
                                        <p:tgtEl>
                                          <p:spTgt spid="5"/>
                                        </p:tgtEl>
                                        <p:attrNameLst>
                                          <p:attrName>ppt_h</p:attrName>
                                        </p:attrNameLst>
                                      </p:cBhvr>
                                      <p:tavLst>
                                        <p:tav tm="0">
                                          <p:val>
                                            <p:fltVal val="0"/>
                                          </p:val>
                                        </p:tav>
                                        <p:tav tm="100000">
                                          <p:val>
                                            <p:strVal val="#ppt_h"/>
                                          </p:val>
                                        </p:tav>
                                      </p:tavLst>
                                    </p:anim>
                                    <p:anim calcmode="lin" valueType="num">
                                      <p:cBhvr>
                                        <p:cTn id="15" dur="1500" fill="hold"/>
                                        <p:tgtEl>
                                          <p:spTgt spid="5"/>
                                        </p:tgtEl>
                                        <p:attrNameLst>
                                          <p:attrName>style.rotation</p:attrName>
                                        </p:attrNameLst>
                                      </p:cBhvr>
                                      <p:tavLst>
                                        <p:tav tm="0">
                                          <p:val>
                                            <p:fltVal val="90"/>
                                          </p:val>
                                        </p:tav>
                                        <p:tav tm="100000">
                                          <p:val>
                                            <p:fltVal val="0"/>
                                          </p:val>
                                        </p:tav>
                                      </p:tavLst>
                                    </p:anim>
                                    <p:animEffect transition="in" filter="fade">
                                      <p:cBhvr>
                                        <p:cTn id="1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29669" y="2020221"/>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884261" y="1501254"/>
            <a:ext cx="10538915" cy="4031873"/>
          </a:xfrm>
          <a:prstGeom prst="rect">
            <a:avLst/>
          </a:prstGeom>
        </p:spPr>
        <p:txBody>
          <a:bodyPr wrap="square">
            <a:spAutoFit/>
          </a:bodyPr>
          <a:lstStyle/>
          <a:p>
            <a:pPr algn="just">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6.</a:t>
            </a:r>
            <a:r>
              <a:rPr lang="en-US" sz="3200">
                <a:latin typeface="Times New Roman" panose="02020603050405020304" pitchFamily="18" charset="0"/>
                <a:ea typeface="Times New Roman" panose="02020603050405020304" pitchFamily="18" charset="0"/>
                <a:cs typeface="Times New Roman" panose="02020603050405020304" pitchFamily="18" charset="0"/>
              </a:rPr>
              <a:t> Tác dụng của thể Chiếu: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a:latin typeface="Times New Roman" panose="02020603050405020304" pitchFamily="18" charset="0"/>
              </a:rPr>
              <a:t>A.  Nhằm công bố cho thần dân trong nước biết và thực hiện những nhiệm vụ hay những vấn đề có liên quan tới đời sống quốc gia, dân tộc, vương triều</a:t>
            </a:r>
            <a:endParaRPr lang="en-US" sz="3200"/>
          </a:p>
          <a:p>
            <a:pPr algn="just">
              <a:spcAft>
                <a:spcPts val="0"/>
              </a:spcAft>
            </a:pPr>
            <a:r>
              <a:rPr lang="en-US" sz="3200">
                <a:solidFill>
                  <a:srgbClr val="202124"/>
                </a:solidFill>
                <a:latin typeface="Times New Roman" panose="02020603050405020304" pitchFamily="18" charset="0"/>
              </a:rPr>
              <a:t>B. Nhằm </a:t>
            </a:r>
            <a:r>
              <a:rPr lang="en-US" sz="3200">
                <a:solidFill>
                  <a:srgbClr val="000000"/>
                </a:solidFill>
                <a:latin typeface="Times New Roman" panose="02020603050405020304" pitchFamily="18" charset="0"/>
              </a:rPr>
              <a:t>khuyến dụ hào kiệt, chiêu mộ hiền tài</a:t>
            </a:r>
            <a:endParaRPr lang="en-US" sz="3200"/>
          </a:p>
          <a:p>
            <a:pPr algn="just">
              <a:spcAft>
                <a:spcPts val="0"/>
              </a:spcAft>
            </a:pPr>
            <a:r>
              <a:rPr lang="en-US" sz="3200">
                <a:solidFill>
                  <a:srgbClr val="202124"/>
                </a:solidFill>
                <a:latin typeface="Times New Roman" panose="02020603050405020304" pitchFamily="18" charset="0"/>
              </a:rPr>
              <a:t>C. Nhằm tổng kết cuộc khởi nghĩa và báo cáo với toàn dân chiến thắng oanh liệt của quân ta</a:t>
            </a:r>
            <a:endParaRPr lang="en-US" sz="3200"/>
          </a:p>
          <a:p>
            <a:pPr algn="just">
              <a:spcAft>
                <a:spcPts val="0"/>
              </a:spcAft>
            </a:pPr>
            <a:r>
              <a:rPr lang="en-US" sz="3200">
                <a:solidFill>
                  <a:srgbClr val="202124"/>
                </a:solidFill>
                <a:latin typeface="Times New Roman" panose="02020603050405020304" pitchFamily="18" charset="0"/>
              </a:rPr>
              <a:t>D. Nhằm thông báo sự ra đời của một triều đại mới</a:t>
            </a:r>
            <a:endParaRPr lang="en-US" sz="3200">
              <a:effectLst/>
            </a:endParaRPr>
          </a:p>
        </p:txBody>
      </p:sp>
    </p:spTree>
    <p:extLst>
      <p:ext uri="{BB962C8B-B14F-4D97-AF65-F5344CB8AC3E}">
        <p14:creationId xmlns:p14="http://schemas.microsoft.com/office/powerpoint/2010/main" val="23437753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29669" y="2511541"/>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884261" y="1501254"/>
            <a:ext cx="10538915" cy="5016758"/>
          </a:xfrm>
          <a:prstGeom prst="rect">
            <a:avLst/>
          </a:prstGeom>
        </p:spPr>
        <p:txBody>
          <a:bodyPr wrap="square">
            <a:spAutoFit/>
          </a:bodyPr>
          <a:lstStyle/>
          <a:p>
            <a:pPr algn="just">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7. </a:t>
            </a:r>
            <a:r>
              <a:rPr lang="en-US" sz="3200">
                <a:latin typeface="Times New Roman" panose="02020603050405020304" pitchFamily="18" charset="0"/>
                <a:ea typeface="Times New Roman" panose="02020603050405020304" pitchFamily="18" charset="0"/>
                <a:cs typeface="Times New Roman" panose="02020603050405020304" pitchFamily="18" charset="0"/>
              </a:rPr>
              <a:t>Tại sao chưa hạ được thành Đông Quan Lê Lợi lại</a:t>
            </a:r>
            <a:r>
              <a:rPr lang="en-US" sz="3200" i="1">
                <a:latin typeface="Times New Roman" panose="02020603050405020304" pitchFamily="18" charset="0"/>
                <a:ea typeface="Times New Roman" panose="02020603050405020304" pitchFamily="18" charset="0"/>
                <a:cs typeface="Times New Roman" panose="02020603050405020304" pitchFamily="18" charset="0"/>
              </a:rPr>
              <a:t> nằm không yên chiếu, ăn không ngon miệng, sớm hôm lo lắng</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a:latin typeface="Times New Roman" panose="02020603050405020304" pitchFamily="18" charset="0"/>
                <a:ea typeface="Times New Roman" panose="02020603050405020304" pitchFamily="18" charset="0"/>
              </a:rPr>
              <a:t>A. Vì </a:t>
            </a:r>
            <a:r>
              <a:rPr lang="en-US" sz="3200">
                <a:latin typeface="Times New Roman" panose="02020603050405020304" pitchFamily="18" charset="0"/>
              </a:rPr>
              <a:t>thành Đông Quan - vốn là kinh đô Thăng Long thời Lý Trần, kinh thành Đông Đô thời nhà Hồ, là căn cứ đầu não của toàn bộ lực lượng xâm lược và đô hộ nhà Minh trên toàn cõi nước Việt cũng là nơi có vị trí chiến lược cực kì quan trọng</a:t>
            </a:r>
            <a:endParaRPr lang="en-US" sz="3200"/>
          </a:p>
          <a:p>
            <a:pPr algn="just">
              <a:spcAft>
                <a:spcPts val="0"/>
              </a:spcAft>
            </a:pPr>
            <a:r>
              <a:rPr lang="en-US" sz="3200">
                <a:latin typeface="Times New Roman" panose="02020603050405020304" pitchFamily="18" charset="0"/>
                <a:ea typeface="Times New Roman" panose="02020603050405020304" pitchFamily="18" charset="0"/>
              </a:rPr>
              <a:t>B. Vì nhà vua muốn chiến thắng toàn diện để khẳng định tài năng</a:t>
            </a:r>
            <a:endParaRPr lang="en-US" sz="3200"/>
          </a:p>
          <a:p>
            <a:pPr algn="just">
              <a:spcAft>
                <a:spcPts val="0"/>
              </a:spcAft>
            </a:pPr>
            <a:r>
              <a:rPr lang="en-US" sz="3200">
                <a:latin typeface="Times New Roman" panose="02020603050405020304" pitchFamily="18" charset="0"/>
                <a:ea typeface="Times New Roman" panose="02020603050405020304" pitchFamily="18" charset="0"/>
              </a:rPr>
              <a:t>C. Vì nơi đây chính là quê hương của Lê Lợi</a:t>
            </a:r>
            <a:endParaRPr lang="en-US" sz="3200"/>
          </a:p>
          <a:p>
            <a:pPr algn="just">
              <a:spcAft>
                <a:spcPts val="0"/>
              </a:spcAft>
            </a:pPr>
            <a:r>
              <a:rPr lang="en-US" sz="3200">
                <a:latin typeface="Times New Roman" panose="02020603050405020304" pitchFamily="18" charset="0"/>
                <a:ea typeface="Times New Roman" panose="02020603050405020304" pitchFamily="18" charset="0"/>
              </a:rPr>
              <a:t>D. Vì đây là trung tâm kinh tế, văn hóa nước nhà</a:t>
            </a:r>
            <a:endParaRPr lang="en-US" sz="3200">
              <a:effectLst/>
            </a:endParaRPr>
          </a:p>
        </p:txBody>
      </p:sp>
    </p:spTree>
    <p:extLst>
      <p:ext uri="{BB962C8B-B14F-4D97-AF65-F5344CB8AC3E}">
        <p14:creationId xmlns:p14="http://schemas.microsoft.com/office/powerpoint/2010/main" val="14997103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788" y="1440145"/>
            <a:ext cx="10522423" cy="1384995"/>
          </a:xfrm>
          <a:prstGeom prst="rect">
            <a:avLst/>
          </a:prstGeom>
        </p:spPr>
        <p:txBody>
          <a:bodyPr wrap="square">
            <a:spAutoFit/>
          </a:bodyPr>
          <a:lstStyle/>
          <a:p>
            <a:pPr algn="just">
              <a:lnSpc>
                <a:spcPct val="150000"/>
              </a:lnSpc>
              <a:spcAft>
                <a:spcPts val="0"/>
              </a:spcAft>
            </a:pP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b="1">
                <a:latin typeface="Times New Roman" panose="02020603050405020304" pitchFamily="18" charset="0"/>
                <a:ea typeface="Times New Roman" panose="02020603050405020304" pitchFamily="18" charset="0"/>
                <a:cs typeface="Times New Roman" panose="02020603050405020304" pitchFamily="18" charset="0"/>
              </a:rPr>
              <a:t>8. </a:t>
            </a:r>
            <a:r>
              <a:rPr lang="en-US" sz="2800">
                <a:latin typeface="Times New Roman" panose="02020603050405020304" pitchFamily="18" charset="0"/>
                <a:ea typeface="Times New Roman" panose="02020603050405020304" pitchFamily="18" charset="0"/>
                <a:cs typeface="Times New Roman" panose="02020603050405020304" pitchFamily="18" charset="0"/>
              </a:rPr>
              <a:t>Xác định</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hệ thống lí lẽ tác giả đưa ra để khuyến dụ người tài trong văn bản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091306" y="633400"/>
            <a:ext cx="5540812" cy="661207"/>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rPr>
              <a:t>Trả lời câu hỏi/ Thực hiện yêu cầu:</a:t>
            </a:r>
            <a:endParaRPr lang="en-US" sz="280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602775" y="3745770"/>
            <a:ext cx="10986448" cy="2031325"/>
          </a:xfrm>
          <a:prstGeom prst="rect">
            <a:avLst/>
          </a:prstGeom>
        </p:spPr>
        <p:txBody>
          <a:bodyPr wrap="square">
            <a:spAutoFit/>
          </a:bodyPr>
          <a:lstStyle/>
          <a:p>
            <a:pPr marL="342900" lvl="0" indent="-342900" algn="just">
              <a:lnSpc>
                <a:spcPct val="150000"/>
              </a:lnSpc>
              <a:spcAft>
                <a:spcPts val="0"/>
              </a:spcAft>
              <a:buFont typeface="Times New Roman" panose="02020603050405020304" pitchFamily="18" charset="0"/>
              <a:buChar char="-"/>
            </a:pPr>
            <a:r>
              <a:rPr lang="en-US" sz="2800" smtClean="0">
                <a:latin typeface="Times New Roman" panose="02020603050405020304" pitchFamily="18" charset="0"/>
                <a:ea typeface="Times New Roman" panose="02020603050405020304" pitchFamily="18" charset="0"/>
              </a:rPr>
              <a:t>Lí </a:t>
            </a:r>
            <a:r>
              <a:rPr lang="en-US" sz="2800">
                <a:latin typeface="Times New Roman" panose="02020603050405020304" pitchFamily="18" charset="0"/>
                <a:ea typeface="Times New Roman" panose="02020603050405020304" pitchFamily="18" charset="0"/>
              </a:rPr>
              <a:t>do: Những khó khăn khách quan và chủ quan</a:t>
            </a:r>
          </a:p>
          <a:p>
            <a:pPr marL="342900" lvl="0" indent="-342900" algn="just">
              <a:lnSpc>
                <a:spcPct val="150000"/>
              </a:lnSpc>
              <a:spcAft>
                <a:spcPts val="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Lời hiệu triệu, kêu gọi hối thúc người tài ra cứu nước, giúp dân</a:t>
            </a:r>
          </a:p>
          <a:p>
            <a:pPr marL="342900" lvl="0" indent="-342900" algn="just">
              <a:lnSpc>
                <a:spcPct val="150000"/>
              </a:lnSpc>
              <a:spcAft>
                <a:spcPts val="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Thỏa nguyện ước cá nhân sau khi phụng sự đất nước</a:t>
            </a:r>
          </a:p>
        </p:txBody>
      </p:sp>
      <p:sp>
        <p:nvSpPr>
          <p:cNvPr id="6" name="Rectangle 5"/>
          <p:cNvSpPr/>
          <p:nvPr/>
        </p:nvSpPr>
        <p:spPr>
          <a:xfrm>
            <a:off x="5545207" y="2731457"/>
            <a:ext cx="1101584" cy="738664"/>
          </a:xfrm>
          <a:prstGeom prst="rect">
            <a:avLst/>
          </a:prstGeom>
        </p:spPr>
        <p:txBody>
          <a:bodyPr wrap="none">
            <a:spAutoFit/>
          </a:bodyPr>
          <a:lstStyle/>
          <a:p>
            <a:pPr algn="just">
              <a:lnSpc>
                <a:spcPct val="150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06742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540" y="1071308"/>
            <a:ext cx="10367749" cy="1307537"/>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9. </a:t>
            </a:r>
            <a:r>
              <a:rPr lang="en-US" sz="2800">
                <a:latin typeface="Times New Roman" panose="02020603050405020304" pitchFamily="18" charset="0"/>
                <a:ea typeface="Times New Roman" panose="02020603050405020304" pitchFamily="18" charset="0"/>
                <a:cs typeface="Times New Roman" panose="02020603050405020304" pitchFamily="18" charset="0"/>
              </a:rPr>
              <a:t>Tại sao tác giả lại sử dụng các nhân vật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Tứ Hạo, Tử Phòng để khuyến dụ người tài</a:t>
            </a:r>
            <a:r>
              <a:rPr 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497441" y="2378845"/>
            <a:ext cx="1101584" cy="738664"/>
          </a:xfrm>
          <a:prstGeom prst="rect">
            <a:avLst/>
          </a:prstGeom>
        </p:spPr>
        <p:txBody>
          <a:bodyPr wrap="none">
            <a:spAutoFit/>
          </a:bodyPr>
          <a:lstStyle/>
          <a:p>
            <a:pPr algn="ctr">
              <a:lnSpc>
                <a:spcPct val="150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605051" y="3117509"/>
            <a:ext cx="10886364" cy="3323987"/>
          </a:xfrm>
          <a:prstGeom prst="rect">
            <a:avLst/>
          </a:prstGeom>
        </p:spPr>
        <p:txBody>
          <a:bodyPr wrap="square">
            <a:spAutoFit/>
          </a:bodyPr>
          <a:lstStyle/>
          <a:p>
            <a:pPr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Đây đều là những tấm gương sáng ngời trong lịch sử Trung Quốc về nhân cách, tài năng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Bậc hào kiệt đều là những trí thức Nho gia, thấm nhuần những tư tưởng Nho giáo nên tác giả đã dẫn những nhân vật trong các điển tích xưa để lời khuyến dụ thêm sức </a:t>
            </a:r>
            <a:r>
              <a:rPr 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mạnh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04177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2072" y="779260"/>
            <a:ext cx="10222170" cy="1384995"/>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10.</a:t>
            </a:r>
            <a:r>
              <a:rPr lang="en-US" sz="2800">
                <a:latin typeface="Times New Roman" panose="02020603050405020304" pitchFamily="18" charset="0"/>
                <a:ea typeface="Times New Roman" panose="02020603050405020304" pitchFamily="18" charset="0"/>
                <a:cs typeface="Times New Roman" panose="02020603050405020304" pitchFamily="18" charset="0"/>
              </a:rPr>
              <a:t> Qua văn bản, anh chị có suy nghĩ gì về tầm quan trọng của việc trọng đãi người hiền tài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59555" y="1854785"/>
            <a:ext cx="11054687" cy="4539191"/>
          </a:xfrm>
          <a:prstGeom prst="rect">
            <a:avLst/>
          </a:prstGeom>
        </p:spPr>
        <p:txBody>
          <a:bodyPr wrap="square">
            <a:spAutoFit/>
          </a:bodyPr>
          <a:lstStyle/>
          <a:p>
            <a:pPr algn="ctr">
              <a:lnSpc>
                <a:spcPct val="150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Hiền tài là những người có năng lực, đức độ, họ sẵn sàng cống hiến tài năng, đức độ cho sự nghiệp chung của nước nhà, đưa đất nước phát triển trên mọi lĩnh vực, đi lên trên mọi mặt. Không có hiền tài đất nước sẽ nghèo nàn, lạc hậu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Trọng đãi người tài là vô cùng quan trọng trong việc bảo vệ, gìn giữ và phát triển đất nước.</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15394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4" y="3102358"/>
            <a:ext cx="11136574" cy="3246530"/>
          </a:xfrm>
          <a:prstGeom prst="rect">
            <a:avLst/>
          </a:prstGeom>
        </p:spPr>
        <p:txBody>
          <a:bodyPr wrap="square">
            <a:spAutoFit/>
          </a:bodyPr>
          <a:lstStyle/>
          <a:p>
            <a:pPr indent="457200" algn="just">
              <a:lnSpc>
                <a:spcPct val="150000"/>
              </a:lnSpc>
              <a:spcAft>
                <a:spcPts val="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Phàm </a:t>
            </a:r>
            <a:r>
              <a:rPr lang="en-US" sz="2800" i="1">
                <a:latin typeface="Times New Roman" panose="02020603050405020304" pitchFamily="18" charset="0"/>
                <a:ea typeface="Calibri" panose="020F0502020204030204" pitchFamily="34" charset="0"/>
                <a:cs typeface="Times New Roman" panose="02020603050405020304" pitchFamily="18" charset="0"/>
              </a:rPr>
              <a:t>mưu việc lớn phải lấy nhân nghĩa làm gốc, nên công to phải lấy nhân nghĩa làm đầu. Chỉ nhân nghĩa có gồm đủ thì công việc mới xong xuôi. Nước mày nhân dịp họ Hồ lỗi đạo, mượn tiếng điếu dân phạt tội(1), kỳ thực làm việc bạo tàn, lấn cướp đất nước ta, bóc lột nhân dân ta, thuế nặng hình phiền, vơ vét của quý, dân mọn xóm làng không được sống yên.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328381" y="941064"/>
            <a:ext cx="10190329" cy="523220"/>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 số 02: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văn bản sau</a:t>
            </a:r>
            <a:r>
              <a:rPr lang="en-US" sz="2800" b="1">
                <a:latin typeface="Times New Roman" panose="02020603050405020304" pitchFamily="18" charset="0"/>
                <a:ea typeface="Times New Roman" panose="02020603050405020304" pitchFamily="18" charset="0"/>
                <a:cs typeface="Times New Roman" panose="02020603050405020304" pitchFamily="18" charset="0"/>
              </a:rPr>
              <a:t> và thực hiện các yêu cầu bên dưới:</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721891" y="1534102"/>
            <a:ext cx="8457063" cy="1384995"/>
          </a:xfrm>
          <a:prstGeom prst="rect">
            <a:avLst/>
          </a:prstGeom>
        </p:spPr>
        <p:txBody>
          <a:bodyPr wrap="square">
            <a:spAutoFit/>
          </a:bodyPr>
          <a:lstStyle/>
          <a:p>
            <a:pPr algn="ctr">
              <a:lnSpc>
                <a:spcPct val="150000"/>
              </a:lnSpc>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LẠI THƯ TRẢ LỜI PHƯƠNG CHÍNH</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(Phương Chính gửi thư cho ta, cho nên có thư đáp lại)</a:t>
            </a:r>
          </a:p>
        </p:txBody>
      </p:sp>
    </p:spTree>
    <p:extLst>
      <p:ext uri="{BB962C8B-B14F-4D97-AF65-F5344CB8AC3E}">
        <p14:creationId xmlns:p14="http://schemas.microsoft.com/office/powerpoint/2010/main" val="21358348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10" y="1514901"/>
            <a:ext cx="11000095" cy="4539191"/>
          </a:xfrm>
          <a:prstGeom prst="rect">
            <a:avLst/>
          </a:prstGeom>
        </p:spPr>
        <p:txBody>
          <a:bodyPr wrap="square">
            <a:spAutoFit/>
          </a:bodyPr>
          <a:lstStyle/>
          <a:p>
            <a:pPr indent="457200" algn="just">
              <a:lnSpc>
                <a:spcPct val="150000"/>
              </a:lnSpc>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Nhân nghĩa mà lại thế ư? Nay ở nước mày, dân oán thần giận, kế tiếp đại tang(2), thế mà đã không biết tự xét lỗi mình, lại còn cùng binh độc vũ(3), cam lòng xâm lược phương xa, khiến cho sĩ tốt phơi thây, nhân dân lầm bụi. Ta e mối lo của họ Quý không phải ở nước Chuyên-du, mà ở trong tiêu tường(4) vậy.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(Trích“Quân trung từ mệnh tập” rút từ “Nguyễn Trãi toàn tập”, nhà xuất bản Khoa học xã hội, Hà Nội, 1976)</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03846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29669" y="3030156"/>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870613" y="2101755"/>
            <a:ext cx="10538915" cy="3785652"/>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1.</a:t>
            </a:r>
            <a:r>
              <a:rPr lang="en-US" sz="3200">
                <a:latin typeface="Times New Roman" panose="02020603050405020304" pitchFamily="18" charset="0"/>
                <a:ea typeface="Times New Roman" panose="02020603050405020304" pitchFamily="18" charset="0"/>
                <a:cs typeface="Times New Roman" panose="02020603050405020304" pitchFamily="18" charset="0"/>
              </a:rPr>
              <a:t> Theo Nguyễn Trãi, cái gốc của việc lớn, công to là:</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Nhân nghĩa</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B. Trí tuệ</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C. Bản lĩnh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Khát vọng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62259" y="1144713"/>
            <a:ext cx="4657044"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 chọn đáp án đúng nhất:</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62106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29669" y="3163250"/>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884261" y="1501254"/>
            <a:ext cx="10538915" cy="4524315"/>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2. </a:t>
            </a:r>
            <a:r>
              <a:rPr lang="en-US" sz="3200">
                <a:latin typeface="Times New Roman" panose="02020603050405020304" pitchFamily="18" charset="0"/>
                <a:ea typeface="Times New Roman" panose="02020603050405020304" pitchFamily="18" charset="0"/>
                <a:cs typeface="Times New Roman" panose="02020603050405020304" pitchFamily="18" charset="0"/>
              </a:rPr>
              <a:t>Hoàn cảnh nước ta lúc đó được nhắc đến trong văn bản trên: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Mượn cớ họ Hồ lỗi đạo, giặc Minh sang xâm lược</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B. Mượn cớ họ Hồ lỗi đạo, 20 vạn quân Thanh sang xâm lược</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C. Nhà Trần suy thoái, họ Hồ mượn cớ lỗi đạo</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D. Nhà Hồ mượn tiếng điếu dân phạt tội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33477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88725" y="1829153"/>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856965" y="1298027"/>
            <a:ext cx="10538915" cy="5016758"/>
          </a:xfrm>
          <a:prstGeom prst="rect">
            <a:avLst/>
          </a:prstGeom>
        </p:spPr>
        <p:txBody>
          <a:bodyPr wrap="square">
            <a:spAutoFit/>
          </a:bodyPr>
          <a:lstStyle/>
          <a:p>
            <a:pPr algn="just">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3200">
                <a:latin typeface="Times New Roman" panose="02020603050405020304" pitchFamily="18" charset="0"/>
                <a:ea typeface="Times New Roman" panose="02020603050405020304" pitchFamily="18" charset="0"/>
                <a:cs typeface="Times New Roman" panose="02020603050405020304" pitchFamily="18" charset="0"/>
              </a:rPr>
              <a:t> Tội ác mà giặc Minh gây lên cho nhân dân ta:</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A. Mượn tiếng điếu dân phạt tội, kỳ thực làm việc bạo tàn, lấn cướp đất nước ta, bóc lột nhân dân ta, thuế nặng hình phiền, vơ vét của quý, dân mọn xóm làng không được sống yên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B. Mượn tiếng điếu dân phạt tội(1), truy sát nhà Hồ, dân mọn xóm làng không được sống yên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C. Mượn tiếng điếu dân phạt tội, đàn áp các cuộc khởi nghĩa của ta làm cho nhân dân không được sống yên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D. Mượn tiếng điếu dân phạt tội, trừng phạt dã man người dân vô tội, khiến khắp nơi đều vang tiếng hờn giận,oán cừu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16625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2733" y="2579426"/>
            <a:ext cx="11027392" cy="389286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nay các thành đã phá, duy còn thành Đông-Quan là chưa hạ. Vì thế ta nằm không yên chiếu, ăn không ngon miệng, sớm hôm lo lắng. Vả bên cạnh ta chưa có được người tài. Ta tuy làm chủ tướng, nhưng một thì già yếu bất tài, hai thì học ít biết nông, ba thì nhiệm vụ nặng nề khó gánh vác nổi, mà tướng quốc, thái bảo, thái phó chưa đặt, thái úy, đô nguyên súy còn khuyết, hành khiển các quan khác mười phần mới được một hai.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214650" y="845529"/>
            <a:ext cx="9703557" cy="523220"/>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 số 01: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văn bản sau</a:t>
            </a:r>
            <a:r>
              <a:rPr lang="en-US" sz="2800" b="1">
                <a:latin typeface="Times New Roman" panose="02020603050405020304" pitchFamily="18" charset="0"/>
                <a:ea typeface="Times New Roman" panose="02020603050405020304" pitchFamily="18" charset="0"/>
                <a:cs typeface="Times New Roman" panose="02020603050405020304" pitchFamily="18" charset="0"/>
              </a:rPr>
              <a:t> và thực hiện các yêu cầu bên dưới:</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52732" y="1206646"/>
            <a:ext cx="11027392" cy="1384995"/>
          </a:xfrm>
          <a:prstGeom prst="rect">
            <a:avLst/>
          </a:prstGeom>
        </p:spPr>
        <p:txBody>
          <a:bodyPr wrap="square">
            <a:spAutoFit/>
          </a:bodyPr>
          <a:lstStyle/>
          <a:p>
            <a:pPr algn="ctr">
              <a:lnSpc>
                <a:spcPct val="150000"/>
              </a:lnSpc>
              <a:spcAft>
                <a:spcPts val="0"/>
              </a:spcAft>
            </a:pPr>
            <a:r>
              <a:rPr lang="en-US"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CHIẾU </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KHUYẾN DỤ HÀO KIỆT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(Năm Đinh vị (1427), Lê Thái tổ ở dinh Bồ-đề trên sông Lô. Xuất tự sử ký).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78171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02373" y="2948270"/>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870613" y="1298027"/>
            <a:ext cx="10538915" cy="5262979"/>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Calibri" panose="020F0502020204030204" pitchFamily="34" charset="0"/>
                <a:cs typeface="Times New Roman" panose="02020603050405020304" pitchFamily="18" charset="0"/>
              </a:rPr>
              <a:t>Câu 4.</a:t>
            </a:r>
            <a:r>
              <a:rPr lang="en-US" sz="3200">
                <a:latin typeface="Times New Roman" panose="02020603050405020304" pitchFamily="18" charset="0"/>
                <a:ea typeface="Calibri" panose="020F0502020204030204" pitchFamily="34" charset="0"/>
                <a:cs typeface="Times New Roman" panose="02020603050405020304" pitchFamily="18" charset="0"/>
              </a:rPr>
              <a:t> Bọn giặc Minh đã phải chuốc những tổn hại gì khi xâm lược nước ta:</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A. Dân oán thần giận, kế tiếp đại tang(2), sĩ tốt phơi thây, nhân dân lầm bụi.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B. Tinh thần chiến đấu đi xuống, quân tướng bị bao vây</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C. Đất nước nghèo đói, nhân dân lầm than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D. Lương thực cạn kiệt, sức lực hao giảm, tinh thần đi xuống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84775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02375" y="3128858"/>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884261" y="1501254"/>
            <a:ext cx="10538915" cy="3785652"/>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Calibri" panose="020F0502020204030204" pitchFamily="34" charset="0"/>
                <a:cs typeface="Times New Roman" panose="02020603050405020304" pitchFamily="18" charset="0"/>
              </a:rPr>
              <a:t>Câu 5. </a:t>
            </a:r>
            <a:r>
              <a:rPr lang="en-US" sz="3200">
                <a:latin typeface="Times New Roman" panose="02020603050405020304" pitchFamily="18" charset="0"/>
                <a:ea typeface="Calibri" panose="020F0502020204030204" pitchFamily="34" charset="0"/>
                <a:cs typeface="Times New Roman" panose="02020603050405020304" pitchFamily="18" charset="0"/>
              </a:rPr>
              <a:t>Nhân nghĩa trong quan niệm của Nguyễn Trãi: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A. Yêu thương con người </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B. Vì nhân dân mà trừng phạt kẻ có tội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C. Coi trọng chữ nghĩa giữa người với người </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D. Làm những việc nhân đạo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8471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20487" y="1569492"/>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788727" y="641445"/>
            <a:ext cx="10770927" cy="6001643"/>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Calibri" panose="020F0502020204030204" pitchFamily="34" charset="0"/>
                <a:cs typeface="Times New Roman" panose="02020603050405020304" pitchFamily="18" charset="0"/>
              </a:rPr>
              <a:t>Câu 6. </a:t>
            </a:r>
            <a:r>
              <a:rPr lang="en-US" sz="3200">
                <a:latin typeface="Times New Roman" panose="02020603050405020304" pitchFamily="18" charset="0"/>
                <a:ea typeface="Calibri" panose="020F0502020204030204" pitchFamily="34" charset="0"/>
                <a:cs typeface="Times New Roman" panose="02020603050405020304" pitchFamily="18" charset="0"/>
              </a:rPr>
              <a:t>Câu nào sau đây mô tả đúng nhất tội ác của giặc Minh: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A. Độc ác thay trúc Lam Sơn không ghi hết tội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Nhơ bẩn thay nước Đông Hải không rửa sạch mùi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B. Cơn gió to quét sạch lá khô</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     Tổ kiến hổng sụt toang đê vỡ</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C. Mùi tinh chiên vấy vá đã ba năm</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D. Sứ giặc đi nghênh ngang ngoài ngõ, uốn lưỡi cú diều mà sỉ mắng triều đình, đem thân dê chó mà bắt nạt tổ phụ</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42427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88726" y="3139336"/>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884261" y="1501254"/>
            <a:ext cx="10538915" cy="3785652"/>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Calibri" panose="020F0502020204030204" pitchFamily="34" charset="0"/>
                <a:cs typeface="Times New Roman" panose="02020603050405020304" pitchFamily="18" charset="0"/>
              </a:rPr>
              <a:t>Câu 7.</a:t>
            </a:r>
            <a:r>
              <a:rPr lang="en-US" sz="3200">
                <a:latin typeface="Times New Roman" panose="02020603050405020304" pitchFamily="18" charset="0"/>
                <a:ea typeface="Calibri" panose="020F0502020204030204" pitchFamily="34" charset="0"/>
                <a:cs typeface="Times New Roman" panose="02020603050405020304" pitchFamily="18" charset="0"/>
              </a:rPr>
              <a:t> Vị trí của câu hỏi tu từ: Nhân nghĩa mà lại thế ư?</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Đặt câu hỏi trước khi vạch tội kẻ thù</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B. Đặt câu hỏi sau khi vạch tội kẻ thù</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C. Đặt câu hỏi trong khi vạch tội kẻ thù</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D. Đặt câu hỏi khi kết thúc bức thư</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1235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18" y="3558403"/>
            <a:ext cx="10700462" cy="2677656"/>
          </a:xfrm>
          <a:prstGeom prst="rect">
            <a:avLst/>
          </a:prstGeom>
        </p:spPr>
        <p:txBody>
          <a:bodyPr wrap="square">
            <a:spAutoFit/>
          </a:bodyPr>
          <a:lstStyle/>
          <a:p>
            <a:pPr marL="342900" lvl="0" indent="-342900" algn="just">
              <a:lnSpc>
                <a:spcPct val="150000"/>
              </a:lnSpc>
              <a:spcAft>
                <a:spcPts val="0"/>
              </a:spcAft>
              <a:buFont typeface="Times New Roman" panose="02020603050405020304" pitchFamily="18" charset="0"/>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Tạo </a:t>
            </a:r>
            <a:r>
              <a:rPr lang="en-US" sz="2800">
                <a:latin typeface="Times New Roman" panose="02020603050405020304" pitchFamily="18" charset="0"/>
                <a:ea typeface="Times New Roman" panose="02020603050405020304" pitchFamily="18" charset="0"/>
                <a:cs typeface="Times New Roman" panose="02020603050405020304" pitchFamily="18" charset="0"/>
              </a:rPr>
              <a:t>sự chú ý, </a:t>
            </a:r>
          </a:p>
          <a:p>
            <a:pPr marL="342900" lvl="0" indent="-342900" algn="just">
              <a:lnSpc>
                <a:spcPct val="150000"/>
              </a:lnSpc>
              <a:spcAft>
                <a:spcPts val="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Đánh thức sự day dứt, dằn vặt của kẻ thù vì tội ác chúng gây ra,</a:t>
            </a:r>
          </a:p>
          <a:p>
            <a:pPr marL="342900" lvl="0" indent="-342900" algn="just">
              <a:lnSpc>
                <a:spcPct val="150000"/>
              </a:lnSpc>
              <a:spcAft>
                <a:spcPts val="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Khẳng định sự phi nghĩa và tội ác đi ngược lại với nhân đạo của loài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916161" y="879060"/>
            <a:ext cx="5540812" cy="661207"/>
          </a:xfrm>
          <a:prstGeom prst="rect">
            <a:avLst/>
          </a:prstGeom>
        </p:spPr>
        <p:txBody>
          <a:bodyPr wrap="non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Trả lời câu hỏi/ Thực hiện yêu cầu: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853513" y="1850951"/>
            <a:ext cx="8956426" cy="661207"/>
          </a:xfrm>
          <a:prstGeom prst="rect">
            <a:avLst/>
          </a:prstGeom>
        </p:spPr>
        <p:txBody>
          <a:bodyPr wrap="non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8.</a:t>
            </a:r>
            <a:r>
              <a:rPr lang="en-US" sz="2800">
                <a:latin typeface="Times New Roman" panose="02020603050405020304" pitchFamily="18" charset="0"/>
                <a:ea typeface="Times New Roman" panose="02020603050405020304" pitchFamily="18" charset="0"/>
                <a:cs typeface="Times New Roman" panose="02020603050405020304" pitchFamily="18" charset="0"/>
              </a:rPr>
              <a:t> Mục đích của Nguyễn Trãi khi đặt câu hỏi tu từ là gì?</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5331726" y="3012492"/>
            <a:ext cx="1101584" cy="323165"/>
          </a:xfrm>
          <a:prstGeom prst="rect">
            <a:avLst/>
          </a:prstGeom>
        </p:spPr>
        <p:txBody>
          <a:bodyPr wrap="none">
            <a:spAutoFit/>
          </a:bodyPr>
          <a:lstStyle/>
          <a:p>
            <a:pPr algn="ctr">
              <a:lnSpc>
                <a:spcPts val="18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61622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501" y="3425588"/>
            <a:ext cx="10440537" cy="2308324"/>
          </a:xfrm>
          <a:prstGeom prst="rect">
            <a:avLst/>
          </a:prstGeom>
        </p:spPr>
        <p:txBody>
          <a:bodyPr wrap="square">
            <a:spAutoFit/>
          </a:bodyPr>
          <a:lstStyle/>
          <a:p>
            <a:pPr marL="342900" lvl="0" indent="-342900" algn="just">
              <a:lnSpc>
                <a:spcPct val="150000"/>
              </a:lnSpc>
              <a:spcAft>
                <a:spcPts val="0"/>
              </a:spcAft>
              <a:buFont typeface="Times New Roman" panose="02020603050405020304" pitchFamily="18" charset="0"/>
              <a:buChar char="-"/>
            </a:pP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Khẳng </a:t>
            </a:r>
            <a:r>
              <a:rPr lang="en-US" sz="3200">
                <a:latin typeface="Times New Roman" panose="02020603050405020304" pitchFamily="18" charset="0"/>
                <a:ea typeface="Times New Roman" panose="02020603050405020304" pitchFamily="18" charset="0"/>
                <a:cs typeface="Times New Roman" panose="02020603050405020304" pitchFamily="18" charset="0"/>
              </a:rPr>
              <a:t>định cái gốc của mọi việc là nhân nghĩa</a:t>
            </a:r>
          </a:p>
          <a:p>
            <a:pPr marL="342900" lvl="0" indent="-342900" algn="just">
              <a:lnSpc>
                <a:spcPct val="150000"/>
              </a:lnSpc>
              <a:spcAft>
                <a:spcPts val="0"/>
              </a:spcAft>
              <a:buFont typeface="Times New Roman" panose="02020603050405020304" pitchFamily="18" charset="0"/>
              <a:buChar char="-"/>
            </a:pPr>
            <a:r>
              <a:rPr lang="en-US" sz="3200">
                <a:latin typeface="Times New Roman" panose="02020603050405020304" pitchFamily="18" charset="0"/>
                <a:ea typeface="Times New Roman" panose="02020603050405020304" pitchFamily="18" charset="0"/>
                <a:cs typeface="Times New Roman" panose="02020603050405020304" pitchFamily="18" charset="0"/>
              </a:rPr>
              <a:t>Tố cáo tội ác của kẻ thù</a:t>
            </a:r>
          </a:p>
          <a:p>
            <a:pPr marL="342900" lvl="0" indent="-342900" algn="just">
              <a:lnSpc>
                <a:spcPct val="150000"/>
              </a:lnSpc>
              <a:spcAft>
                <a:spcPts val="0"/>
              </a:spcAft>
              <a:buFont typeface="Times New Roman" panose="02020603050405020304" pitchFamily="18" charset="0"/>
              <a:buChar char="-"/>
            </a:pPr>
            <a:r>
              <a:rPr lang="en-US" sz="3200">
                <a:latin typeface="Times New Roman" panose="02020603050405020304" pitchFamily="18" charset="0"/>
                <a:ea typeface="Times New Roman" panose="02020603050405020304" pitchFamily="18" charset="0"/>
                <a:cs typeface="Times New Roman" panose="02020603050405020304" pitchFamily="18" charset="0"/>
              </a:rPr>
              <a:t>Chỉ ra những bất lợi của chúng khi cố tình xâm lược nước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ta</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946244" y="1022951"/>
            <a:ext cx="10463284" cy="1481175"/>
          </a:xfrm>
          <a:prstGeom prst="rect">
            <a:avLst/>
          </a:prstGeom>
        </p:spPr>
        <p:txBody>
          <a:bodyPr wrap="square">
            <a:spAutoFit/>
          </a:bodyPr>
          <a:lstStyle/>
          <a:p>
            <a:pPr marL="38100" algn="just">
              <a:lnSpc>
                <a:spcPct val="150000"/>
              </a:lnSpc>
              <a:spcAft>
                <a:spcPts val="0"/>
              </a:spcAft>
            </a:pPr>
            <a:r>
              <a:rPr lang="en-US" sz="3200" b="1" smtClean="0">
                <a:latin typeface="Times New Roman" panose="02020603050405020304" pitchFamily="18" charset="0"/>
                <a:ea typeface="Times New Roman" panose="02020603050405020304" pitchFamily="18" charset="0"/>
                <a:cs typeface="Times New Roman" panose="02020603050405020304" pitchFamily="18" charset="0"/>
              </a:rPr>
              <a:t>Câu 9.</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 Xác định hệ thống lí lẽ mà Nguyễn Trãi đưa ra để lập luận trong văn bản. </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5367787" y="2464446"/>
            <a:ext cx="1101584" cy="738664"/>
          </a:xfrm>
          <a:prstGeom prst="rect">
            <a:avLst/>
          </a:prstGeom>
        </p:spPr>
        <p:txBody>
          <a:bodyPr wrap="none">
            <a:spAutoFit/>
          </a:bodyPr>
          <a:lstStyle/>
          <a:p>
            <a:pPr algn="ctr">
              <a:lnSpc>
                <a:spcPct val="150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2235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319" y="3138986"/>
            <a:ext cx="11054686" cy="3046988"/>
          </a:xfrm>
          <a:prstGeom prst="rect">
            <a:avLst/>
          </a:prstGeom>
        </p:spPr>
        <p:txBody>
          <a:bodyPr wrap="square">
            <a:spAutoFit/>
          </a:bodyPr>
          <a:lstStyle/>
          <a:p>
            <a:pPr algn="just">
              <a:lnSpc>
                <a:spcPct val="150000"/>
              </a:lnSpc>
              <a:spcAft>
                <a:spcPts val="0"/>
              </a:spcAft>
            </a:pPr>
            <a:r>
              <a:rPr lang="en-US" sz="3200" smtClean="0">
                <a:latin typeface="Times New Roman" panose="02020603050405020304" pitchFamily="18" charset="0"/>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Kết cấu mạch lạc, rõ ràng</a:t>
            </a: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 Lập luận chặt chẽ với những lí lẽ sắc bén và dẫn chứng thuyết phục</a:t>
            </a: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 Giọng điệu cương quyết, mạnh mẽ</a:t>
            </a:r>
          </a:p>
        </p:txBody>
      </p:sp>
      <p:sp>
        <p:nvSpPr>
          <p:cNvPr id="3" name="Rectangle 2"/>
          <p:cNvSpPr/>
          <p:nvPr/>
        </p:nvSpPr>
        <p:spPr>
          <a:xfrm>
            <a:off x="974483" y="1466741"/>
            <a:ext cx="10462341" cy="830997"/>
          </a:xfrm>
          <a:prstGeom prst="rect">
            <a:avLst/>
          </a:prstGeom>
        </p:spPr>
        <p:txBody>
          <a:bodyPr wrap="square">
            <a:spAutoFit/>
          </a:bodyPr>
          <a:lstStyle/>
          <a:p>
            <a:pPr marL="38100" algn="just">
              <a:lnSpc>
                <a:spcPct val="150000"/>
              </a:lnSpc>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10. </a:t>
            </a:r>
            <a:r>
              <a:rPr lang="en-US" sz="3200">
                <a:latin typeface="Times New Roman" panose="02020603050405020304" pitchFamily="18" charset="0"/>
                <a:ea typeface="Times New Roman" panose="02020603050405020304" pitchFamily="18" charset="0"/>
                <a:cs typeface="Times New Roman" panose="02020603050405020304" pitchFamily="18" charset="0"/>
              </a:rPr>
              <a:t> Nhận xét về nghệ thuật văn chính luận Nguyễn Trãi.</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5367787" y="2464446"/>
            <a:ext cx="1101584" cy="738664"/>
          </a:xfrm>
          <a:prstGeom prst="rect">
            <a:avLst/>
          </a:prstGeom>
        </p:spPr>
        <p:txBody>
          <a:bodyPr wrap="none">
            <a:spAutoFit/>
          </a:bodyPr>
          <a:lstStyle/>
          <a:p>
            <a:pPr algn="ctr">
              <a:lnSpc>
                <a:spcPct val="150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01492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15" y="3845145"/>
            <a:ext cx="11081982" cy="2246769"/>
          </a:xfrm>
          <a:prstGeom prst="rect">
            <a:avLst/>
          </a:prstGeom>
        </p:spPr>
        <p:txBody>
          <a:bodyPr wrap="square">
            <a:spAutoFit/>
          </a:bodyPr>
          <a:lstStyle/>
          <a:p>
            <a:pPr>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 trời đất đối với muôn vật, nổi sấm sét mà ý hiếu sinh vẫn có ở trong; cha mẹ đối với các con, đánh roi vọt mà ơn đức dục vẫn có ở đây. Nay vâng được thư của ngài cho tôi được tự tân, hân hạnh khôn xiết, thật không khác đức lớn của trời đất cha mẹ, dẫu có tan xương, nát thịt, cũng không đủ báo đền. </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492155" y="785036"/>
            <a:ext cx="9971964" cy="523220"/>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 số 03: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văn bản sau</a:t>
            </a:r>
            <a:r>
              <a:rPr lang="en-US" sz="2800" b="1">
                <a:latin typeface="Times New Roman" panose="02020603050405020304" pitchFamily="18" charset="0"/>
                <a:ea typeface="Times New Roman" panose="02020603050405020304" pitchFamily="18" charset="0"/>
                <a:cs typeface="Times New Roman" panose="02020603050405020304" pitchFamily="18" charset="0"/>
              </a:rPr>
              <a:t> và thực hiện các yêu cầu bên dưới:</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518615" y="1434605"/>
            <a:ext cx="11081982" cy="2246769"/>
          </a:xfrm>
          <a:prstGeom prst="rect">
            <a:avLst/>
          </a:prstGeom>
        </p:spPr>
        <p:txBody>
          <a:bodyPr wrap="square">
            <a:spAutoFit/>
          </a:bodyPr>
          <a:lstStyle/>
          <a:p>
            <a:pPr algn="ct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THƯ TRẢ LỜI BỌN TỔNG BINH</a:t>
            </a:r>
            <a:b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VƯƠNG THÔNG THÁI GIÁM SƠN THỌ</a:t>
            </a:r>
            <a:r>
              <a:rPr lang="en-US" sz="2800" b="1"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Tháng 12</a:t>
            </a:r>
            <a:r>
              <a:rPr lang="en-US" sz="2800" b="1" baseline="3000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quân ta phá thành Đông-quan</a:t>
            </a:r>
            <a:r>
              <a:rPr lang="en-US" sz="2800" b="1" baseline="3000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Thông cùng Thọ sai Nguyễn Nhậm đem thư sang ta xin hòa. Vì thế có thư trả lời).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99036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84" y="668741"/>
            <a:ext cx="10945504" cy="5831853"/>
          </a:xfrm>
          <a:prstGeom prst="rect">
            <a:avLst/>
          </a:prstGeom>
        </p:spPr>
        <p:txBody>
          <a:bodyPr wrap="square">
            <a:spAutoFit/>
          </a:bodyPr>
          <a:lstStyle/>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Song nếu ngài thực có lòng thương xót dân chúng, thì nên sai đầu mục đến các thành Diễn-châu, Nghệ-an, Tân-bình</a:t>
            </a:r>
            <a:r>
              <a:rPr lang="en-US" sz="2800" b="1" i="1" baseline="3000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lệnh cho họ đem quân về. Tôi sẽ lập tức sắm đủ phương vật tiến công, cúi xin ngài sai quan cùng đi với tử đệ thân tín của tôi để đến đầu hàng phục tội. Cầu cống đường sá thì tôi xin nhận sửa đắp, không phải phiền đến quan quân. Giá được người nhận lời, không những sinh linh nước tôi được khỏi lầm than, mà binh sĩ Trung-quốc cũng khỏi nỗi khổ gươm giáo vậy.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(Trích“Quân trung từ mệnh tập” rút từ “Nguyễn Trãi toàn tập”, nhà xuất bản Khoa học xã hội, Hà Nội, 1976)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20848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9" y="1801505"/>
            <a:ext cx="11013744" cy="3901196"/>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1:</a:t>
            </a:r>
            <a:r>
              <a:rPr lang="en-US" sz="2800">
                <a:latin typeface="Times New Roman" panose="02020603050405020304" pitchFamily="18" charset="0"/>
                <a:ea typeface="Calibri" panose="020F0502020204030204" pitchFamily="34" charset="0"/>
                <a:cs typeface="Times New Roman" panose="02020603050405020304" pitchFamily="18" charset="0"/>
              </a:rPr>
              <a:t> Xác định mục đích của Nguyễn Trãi khi viết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 trả lời bọn Tổng binh Vương Thông Thái giám Sơn Thọ.</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2:</a:t>
            </a:r>
            <a:r>
              <a:rPr lang="en-US" sz="2800">
                <a:latin typeface="Times New Roman" panose="02020603050405020304" pitchFamily="18" charset="0"/>
                <a:ea typeface="Calibri" panose="020F0502020204030204" pitchFamily="34" charset="0"/>
                <a:cs typeface="Times New Roman" panose="02020603050405020304" pitchFamily="18" charset="0"/>
              </a:rPr>
              <a:t> Chỉ ra những từ ngữ thể hiện thái độ khiêm tốn của người biên thư.</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 (chị) hiểu như thế nào về câu văn: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 nghe, trời đất đối với muôn vật, nổi sấm sét mà ý hiếu sinh vẫn có ở trong; cha mẹ đối với các con, đánh roi vọt mà ơn đức dục vẫn có ở đây</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21798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501" y="1146414"/>
            <a:ext cx="10972800" cy="5185522"/>
          </a:xfrm>
          <a:prstGeom prst="rect">
            <a:avLst/>
          </a:prstGeom>
        </p:spPr>
        <p:txBody>
          <a:bodyPr wrap="square">
            <a:spAutoFit/>
          </a:bodyPr>
          <a:lstStyle/>
          <a:p>
            <a:pPr algn="just">
              <a:lnSpc>
                <a:spcPct val="150000"/>
              </a:lnSpc>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 thế ta nhún mình tỏ lòng thành thực, khuyên các bực hào kiệt đều nên cùng nhau gắng sức, cứu đỡ muôn dân, đừng có kín tiếng giấu tài, khiến thiên hạ phải hãm trong lầm than mãi mãi. Hoặc có người cao tiết như Tứ Hạo(1), Gia độn(2), như Tử Phòng(3), cũng hãy nên vì dân cứu nạn, đợi khi thành công rồi có muốn được thỏa chí xưa, lại về rừng núi thì ta cũng không ngăn giữ.</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(Trích“Quân trung từ mệnh tập” rút từ “Nguyễn Trãi toàn tập”, nhà xuất bản Khoa học xã hội, Hà Nội, 1976, tr.98)</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920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501" y="627797"/>
            <a:ext cx="11081983" cy="5840189"/>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Tôi sẽ lập tức sắm đủ phương vật tiến công... (...) Cầu cống đường sá thì tôi xin nhận sửa đắp, (...). Giá được người nhận lời, không những sinh linh nước tôi được khỏi lầm than, mà binh sĩ Trung Quốc cũng khỏi nỗi khổ gươm giáo vậy.</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 văn trên khiến anh/chị liên tưởng tới đoạn văn nào trong “Bình Ngô Đại cáo”? Anh/chị nhận xét gì về nghĩa quân Lam Sơn?</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5:</a:t>
            </a:r>
            <a:r>
              <a:rPr lang="en-US" sz="2800">
                <a:latin typeface="Times New Roman" panose="02020603050405020304" pitchFamily="18" charset="0"/>
                <a:ea typeface="Calibri" panose="020F0502020204030204" pitchFamily="34" charset="0"/>
                <a:cs typeface="Times New Roman" panose="02020603050405020304" pitchFamily="18" charset="0"/>
              </a:rPr>
              <a:t> Nhận xét về cách xưng hô và giọng điệu thể hiện trong lá thư.</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6:</a:t>
            </a:r>
            <a:r>
              <a:rPr lang="en-US" sz="2800">
                <a:latin typeface="Times New Roman" panose="02020603050405020304" pitchFamily="18" charset="0"/>
                <a:ea typeface="Calibri" panose="020F0502020204030204" pitchFamily="34" charset="0"/>
                <a:cs typeface="Times New Roman" panose="02020603050405020304" pitchFamily="18" charset="0"/>
              </a:rPr>
              <a:t> Viết đoạn văn ( 5 -7 dòng) về ý nghĩa của việc tôn trọng danh dự người khác</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96893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11" y="2251880"/>
            <a:ext cx="10945504" cy="3246530"/>
          </a:xfrm>
          <a:prstGeom prst="rect">
            <a:avLst/>
          </a:prstGeom>
        </p:spPr>
        <p:txBody>
          <a:bodyPr wrap="square">
            <a:spAutoFit/>
          </a:bodyPr>
          <a:lstStyle/>
          <a:p>
            <a:pPr algn="just">
              <a:lnSpc>
                <a:spcPct val="150000"/>
              </a:lnSpc>
              <a:spcAft>
                <a:spcPts val="0"/>
              </a:spcAft>
            </a:pP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b="1">
                <a:latin typeface="Times New Roman" panose="02020603050405020304" pitchFamily="18" charset="0"/>
                <a:ea typeface="Times New Roman" panose="02020603050405020304" pitchFamily="18" charset="0"/>
                <a:cs typeface="Times New Roman" panose="02020603050405020304" pitchFamily="18" charset="0"/>
              </a:rPr>
              <a:t>1: </a:t>
            </a:r>
            <a:r>
              <a:rPr lang="en-US" sz="2800">
                <a:latin typeface="Times New Roman" panose="02020603050405020304" pitchFamily="18" charset="0"/>
                <a:ea typeface="Calibri" panose="020F0502020204030204" pitchFamily="34" charset="0"/>
                <a:cs typeface="Times New Roman" panose="02020603050405020304" pitchFamily="18" charset="0"/>
              </a:rPr>
              <a:t>Mục đích của Nguyễn Trãi khi viết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 trả lời bọn Tổng binh Vương Thông Thái giám Sơn Thọ: </a:t>
            </a:r>
            <a:r>
              <a:rPr lang="en-US" sz="2800">
                <a:latin typeface="Times New Roman" panose="02020603050405020304" pitchFamily="18" charset="0"/>
                <a:ea typeface="Calibri" panose="020F0502020204030204" pitchFamily="34" charset="0"/>
                <a:cs typeface="Times New Roman" panose="02020603050405020304" pitchFamily="18" charset="0"/>
              </a:rPr>
              <a:t>Đồng ý cho giặc hàng</a:t>
            </a: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latin typeface="Times New Roman" panose="02020603050405020304" pitchFamily="18" charset="0"/>
                <a:ea typeface="Times New Roman" panose="02020603050405020304" pitchFamily="18" charset="0"/>
                <a:cs typeface="Times New Roman" panose="02020603050405020304" pitchFamily="18" charset="0"/>
              </a:rPr>
              <a:t>Những từ ngữ thể hiện thái độ khiêm tốn của người biên thư: tôi được; không khác đức lớn của trời đất cha mẹ, dẫu có tan xương, nát thịt, cũng không đủ báo đền; cúi xin ngài; tôi xin nhận; Giá được người nhận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220110" y="906356"/>
            <a:ext cx="1151276"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80721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09" y="1610436"/>
            <a:ext cx="11027391" cy="4401205"/>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 </a:t>
            </a:r>
            <a:r>
              <a:rPr lang="en-US" sz="2800">
                <a:latin typeface="Times New Roman" panose="02020603050405020304" pitchFamily="18" charset="0"/>
                <a:ea typeface="Times New Roman" panose="02020603050405020304" pitchFamily="18" charset="0"/>
                <a:cs typeface="Times New Roman" panose="02020603050405020304" pitchFamily="18" charset="0"/>
              </a:rPr>
              <a:t>Câu văn: </a:t>
            </a:r>
            <a:r>
              <a:rPr lang="en-US" sz="2800" i="1">
                <a:latin typeface="Times New Roman" panose="02020603050405020304" pitchFamily="18" charset="0"/>
                <a:ea typeface="Times New Roman" panose="02020603050405020304" pitchFamily="18" charset="0"/>
                <a:cs typeface="Times New Roman" panose="02020603050405020304" pitchFamily="18" charset="0"/>
              </a:rPr>
              <a:t>Tôi nghe, trời đất đối với muôn vật, nổi sấm sét mà ý hiếu sinh vẫn có ở trong; cha mẹ đối với các con, đánh roi vọt mà ơn đức dục vẫn có ở đây </a:t>
            </a:r>
            <a:r>
              <a:rPr lang="en-US" sz="2800">
                <a:latin typeface="Times New Roman" panose="02020603050405020304" pitchFamily="18" charset="0"/>
                <a:ea typeface="Times New Roman" panose="02020603050405020304" pitchFamily="18" charset="0"/>
                <a:cs typeface="Times New Roman" panose="02020603050405020304" pitchFamily="18" charset="0"/>
              </a:rPr>
              <a:t>có thể hiểu: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Dù </a:t>
            </a:r>
            <a:r>
              <a:rPr lang="en-US" sz="2800">
                <a:latin typeface="Times New Roman" panose="02020603050405020304" pitchFamily="18" charset="0"/>
                <a:ea typeface="Times New Roman" panose="02020603050405020304" pitchFamily="18" charset="0"/>
                <a:cs typeface="Times New Roman" panose="02020603050405020304" pitchFamily="18" charset="0"/>
              </a:rPr>
              <a:t>có vị thế cao đến nhường nào thì cũng vẫn phải có tấm lòng nhân nghĩa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Tác </a:t>
            </a:r>
            <a:r>
              <a:rPr lang="en-US" sz="2800">
                <a:latin typeface="Times New Roman" panose="02020603050405020304" pitchFamily="18" charset="0"/>
                <a:ea typeface="Times New Roman" panose="02020603050405020304" pitchFamily="18" charset="0"/>
                <a:cs typeface="Times New Roman" panose="02020603050405020304" pitchFamily="18" charset="0"/>
              </a:rPr>
              <a:t>giả tự xem kẻ đầu hàng mình ở vị thế siêu nhiên, cao lớn, phi thường (đất trời, cha mẹ)</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Khẳng </a:t>
            </a:r>
            <a:r>
              <a:rPr lang="en-US" sz="2800">
                <a:latin typeface="Times New Roman" panose="02020603050405020304" pitchFamily="18" charset="0"/>
                <a:ea typeface="Times New Roman" panose="02020603050405020304" pitchFamily="18" charset="0"/>
                <a:cs typeface="Times New Roman" panose="02020603050405020304" pitchFamily="18" charset="0"/>
              </a:rPr>
              <a:t>định, trân trọng, đề cao cái nhân nghĩa của kẻ thù (Nguyễn Trãi mặc nhiên khiến kẻ thù nhận thấy: chúng đầu hàng vĩ lẽ hiếu sinh, vì thương xót dân chúng chứ không phải vì yếu thế)</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98232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347" y="770383"/>
            <a:ext cx="10940954" cy="5693866"/>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 văn: </a:t>
            </a:r>
            <a:r>
              <a:rPr lang="en-US" sz="2800" i="1">
                <a:latin typeface="Times New Roman" panose="02020603050405020304" pitchFamily="18" charset="0"/>
                <a:ea typeface="Calibri" panose="020F0502020204030204" pitchFamily="34" charset="0"/>
                <a:cs typeface="Times New Roman" panose="02020603050405020304" pitchFamily="18" charset="0"/>
              </a:rPr>
              <a:t>Tôi sẽ lập tức sắm đủ phương vật tiến công... (...) Cầu cống đường sá thì tôi xin nhận sửa đắp, (...). Giá được người nhận lời, không những sinh linh nước tôi được khỏi lầm than, mà binh sĩ Trung Quốc cũng khỏi nỗi khổ gươm giáo vậy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khiến ta liên tưởng tới đoạn văn trong “Bình Ngô đại cáo”: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Tướng giặc bị cầm tù, như hổ đói vẫy đuôi xin cứu mạng;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Thần vũ chẳng giết hại, thể lòng trời ta mở đường hiếu sinh.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Mã Kỳ, Phương Chính, cấp cho năm trăm chiếc thuyền ra đến bể mà vẫn hồn bay phách lạc;</a:t>
            </a:r>
            <a:br>
              <a:rPr lang="en-US" sz="2800" i="1">
                <a:latin typeface="Times New Roman" panose="02020603050405020304" pitchFamily="18" charset="0"/>
                <a:ea typeface="Calibri" panose="020F0502020204030204" pitchFamily="34" charset="0"/>
                <a:cs typeface="Times New Roman" panose="02020603050405020304" pitchFamily="18" charset="0"/>
              </a:rPr>
            </a:br>
            <a:r>
              <a:rPr lang="en-US" sz="2800" i="1">
                <a:latin typeface="Times New Roman" panose="02020603050405020304" pitchFamily="18" charset="0"/>
                <a:ea typeface="Calibri" panose="020F0502020204030204" pitchFamily="34" charset="0"/>
                <a:cs typeface="Times New Roman" panose="02020603050405020304" pitchFamily="18" charset="0"/>
              </a:rPr>
              <a:t>Vương Thông, Mã Anh, phát cho vài nghìn cỗ ngựa, về đến nước mà vẫn tim đập chân run.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Nghĩa quân Lam Sơn:</a:t>
            </a:r>
            <a:r>
              <a:rPr lang="en-US" sz="2800">
                <a:latin typeface="Times New Roman" panose="02020603050405020304" pitchFamily="18" charset="0"/>
                <a:ea typeface="Calibri" panose="020F0502020204030204" pitchFamily="34" charset="0"/>
                <a:cs typeface="Times New Roman" panose="02020603050405020304" pitchFamily="18" charset="0"/>
              </a:rPr>
              <a:t> Đội quân chính nghĩa, lấy nhân đạo làm </a:t>
            </a:r>
            <a:r>
              <a:rPr lang="en-US" sz="2800" smtClean="0">
                <a:latin typeface="Times New Roman" panose="02020603050405020304" pitchFamily="18" charset="0"/>
                <a:ea typeface="Calibri" panose="020F0502020204030204" pitchFamily="34" charset="0"/>
                <a:cs typeface="Times New Roman" panose="02020603050405020304" pitchFamily="18" charset="0"/>
              </a:rPr>
              <a:t>trọng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9356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91" y="655092"/>
            <a:ext cx="11041039" cy="5840189"/>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a:latin typeface="Times New Roman" panose="02020603050405020304" pitchFamily="18" charset="0"/>
                <a:ea typeface="Calibri" panose="020F0502020204030204" pitchFamily="34" charset="0"/>
                <a:cs typeface="Times New Roman" panose="02020603050405020304" pitchFamily="18" charset="0"/>
              </a:rPr>
              <a:t>Nhận xét về cách xưng hô và giọng điệu thể hiện trong lá thư:</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Xưng hô:  tôi – ngài -&gt; Đồng đẳng, tương xứng</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Giọng điệu:  trang nhã đầy vẻ tôn kính đối với kẻ xin hàng </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-&gt; Cách xưng hô và giọng điệu thể hiện trong lá thư cho thấy: Sự trân trọng, tôn kính đối với kẻ yếu thế nhưng không làm thấp đi vị thế của quân ta mà còn khẳng định thêm tinh thần trượng nghĩa, sức mạnh của bậc chính nhân quân tử. Nhờ đó kẻ thù có hàng mà vẫn không bị coi thường khinh rẻ, hạ nhục -&gt; Nguyễn Trãi tìm cách bảo toàn danh dự cho người bí nước buộc phải xin hàng</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8159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9" y="1364776"/>
            <a:ext cx="11054686" cy="4539191"/>
          </a:xfrm>
          <a:prstGeom prst="rect">
            <a:avLst/>
          </a:prstGeom>
        </p:spPr>
        <p:txBody>
          <a:bodyPr wrap="square">
            <a:spAutoFit/>
          </a:bodyPr>
          <a:lstStyle/>
          <a:p>
            <a:pPr algn="just">
              <a:lnSpc>
                <a:spcPct val="150000"/>
              </a:lnSpc>
              <a:spcAft>
                <a:spcPts val="0"/>
              </a:spcAft>
            </a:pPr>
            <a:r>
              <a:rPr lang="en-US" sz="2800" b="1">
                <a:solidFill>
                  <a:srgbClr val="111111"/>
                </a:solidFill>
                <a:latin typeface="Times New Roman" panose="02020603050405020304" pitchFamily="18" charset="0"/>
                <a:ea typeface="Calibri" panose="020F0502020204030204" pitchFamily="34" charset="0"/>
                <a:cs typeface="Times New Roman" panose="02020603050405020304" pitchFamily="18" charset="0"/>
              </a:rPr>
              <a:t>Câu 6:</a:t>
            </a:r>
            <a:r>
              <a:rPr lang="en-US" sz="280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Viết đoạn văn </a:t>
            </a:r>
            <a:r>
              <a:rPr lang="en-US" sz="2800">
                <a:latin typeface="Times New Roman" panose="02020603050405020304" pitchFamily="18" charset="0"/>
                <a:ea typeface="Calibri" panose="020F0502020204030204" pitchFamily="34" charset="0"/>
                <a:cs typeface="Times New Roman" panose="02020603050405020304" pitchFamily="18" charset="0"/>
              </a:rPr>
              <a:t>về ý nghĩa của việc tôn trọng danh dự người khác</a:t>
            </a:r>
            <a:r>
              <a:rPr lang="en-US" sz="280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Hình thức: Đảm bảo cấu trúc đoạn văn 5 – 7 dòng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Nội dung: </a:t>
            </a:r>
            <a:r>
              <a:rPr lang="en-US" sz="2800">
                <a:latin typeface="Times New Roman" panose="02020603050405020304" pitchFamily="18" charset="0"/>
                <a:ea typeface="Calibri" panose="020F0502020204030204" pitchFamily="34" charset="0"/>
                <a:cs typeface="Times New Roman" panose="02020603050405020304" pitchFamily="18" charset="0"/>
              </a:rPr>
              <a:t>ý nghĩa của việc tôn trọng danh dự người khác:</a:t>
            </a:r>
            <a:r>
              <a:rPr lang="en-US" sz="280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Giữ hình ảnh đẹp cho người khác, giúp họ có niềm tin vào chính mình, tin vào cuộc đời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Tôn trọng danh dự người khác cũng là bảo vệ danh dự và cuộc sống của chính mình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47087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6" y="1226367"/>
            <a:ext cx="10986448" cy="5262979"/>
          </a:xfrm>
          <a:prstGeom prst="rect">
            <a:avLst/>
          </a:prstGeom>
        </p:spPr>
        <p:txBody>
          <a:bodyPr wrap="square">
            <a:spAutoFit/>
          </a:bodyPr>
          <a:lstStyle/>
          <a:p>
            <a:pPr>
              <a:lnSpc>
                <a:spcPct val="150000"/>
              </a:lnSpc>
              <a:spcAft>
                <a:spcPts val="0"/>
              </a:spcAft>
            </a:pPr>
            <a:r>
              <a:rPr 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Tứ Hạo: bốn ông già ở cuối đời Tần là Đông Viên công, Lộc Lý tiên sinh, Lý Quý, Hạ Hoàng công, tránh loạn ẩn ở núi Trường-Sơn. Hán Cao tổ </a:t>
            </a:r>
            <a:r>
              <a:rPr 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muốn mời ra không được</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Gia độn: Gia là tốt, độn là lui ẩn. Chữ ở quẻ Độn Kinh dịch. Ý nói là sự thoái ẩn hợp với chính đạo.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Tử Phòng: Trương Lương tự là Tử Phòng, giúp Hán Cao tổ đánh thiên hạ. Khi công thành được phong Lưu hầu rồi ông lui về theo học thuật thần tiên.</a:t>
            </a: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783895" y="674344"/>
            <a:ext cx="1778051" cy="661207"/>
          </a:xfrm>
          <a:prstGeom prst="rect">
            <a:avLst/>
          </a:prstGeom>
        </p:spPr>
        <p:txBody>
          <a:bodyPr wrap="none">
            <a:spAutoFit/>
          </a:bodyPr>
          <a:lstStyle/>
          <a:p>
            <a:pPr algn="just">
              <a:lnSpc>
                <a:spcPct val="150000"/>
              </a:lnSpc>
              <a:spcAft>
                <a:spcPts val="0"/>
              </a:spcAft>
            </a:pP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 thích: </a:t>
            </a:r>
          </a:p>
        </p:txBody>
      </p:sp>
    </p:spTree>
    <p:extLst>
      <p:ext uri="{BB962C8B-B14F-4D97-AF65-F5344CB8AC3E}">
        <p14:creationId xmlns:p14="http://schemas.microsoft.com/office/powerpoint/2010/main" val="40817633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02373" y="3163605"/>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884261" y="1501254"/>
            <a:ext cx="10538915" cy="4524315"/>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1.</a:t>
            </a:r>
            <a:r>
              <a:rPr lang="en-US" sz="3200">
                <a:latin typeface="Times New Roman" panose="02020603050405020304" pitchFamily="18" charset="0"/>
                <a:ea typeface="Times New Roman" panose="02020603050405020304" pitchFamily="18" charset="0"/>
                <a:cs typeface="Times New Roman" panose="02020603050405020304" pitchFamily="18" charset="0"/>
              </a:rPr>
              <a:t> Xác định phong cách ngôn ngữ được sử dụng trong văn bản trên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rPr>
              <a:t>A. Chính luận</a:t>
            </a:r>
            <a:endParaRPr lang="en-US" sz="3200"/>
          </a:p>
          <a:p>
            <a:pPr algn="just">
              <a:lnSpc>
                <a:spcPct val="150000"/>
              </a:lnSpc>
              <a:spcAft>
                <a:spcPts val="0"/>
              </a:spcAft>
            </a:pPr>
            <a:r>
              <a:rPr lang="en-US" sz="3200">
                <a:latin typeface="Times New Roman" panose="02020603050405020304" pitchFamily="18" charset="0"/>
                <a:ea typeface="Times New Roman" panose="02020603050405020304" pitchFamily="18" charset="0"/>
              </a:rPr>
              <a:t>B. Nghị luận</a:t>
            </a:r>
            <a:endParaRPr lang="en-US" sz="3200"/>
          </a:p>
          <a:p>
            <a:pPr algn="just">
              <a:lnSpc>
                <a:spcPct val="150000"/>
              </a:lnSpc>
              <a:spcAft>
                <a:spcPts val="0"/>
              </a:spcAft>
            </a:pPr>
            <a:r>
              <a:rPr lang="en-US" sz="3200">
                <a:latin typeface="Times New Roman" panose="02020603050405020304" pitchFamily="18" charset="0"/>
                <a:ea typeface="Times New Roman" panose="02020603050405020304" pitchFamily="18" charset="0"/>
              </a:rPr>
              <a:t>C. Bình luận</a:t>
            </a:r>
            <a:endParaRPr lang="en-US" sz="3200"/>
          </a:p>
          <a:p>
            <a:pPr algn="just">
              <a:lnSpc>
                <a:spcPct val="150000"/>
              </a:lnSpc>
              <a:spcAft>
                <a:spcPts val="0"/>
              </a:spcAft>
            </a:pPr>
            <a:r>
              <a:rPr lang="en-US" sz="3200">
                <a:latin typeface="Times New Roman" panose="02020603050405020304" pitchFamily="18" charset="0"/>
                <a:ea typeface="Times New Roman" panose="02020603050405020304" pitchFamily="18" charset="0"/>
              </a:rPr>
              <a:t>D. Nghệ thuật</a:t>
            </a:r>
            <a:endParaRPr lang="en-US" sz="3200">
              <a:effectLst/>
            </a:endParaRPr>
          </a:p>
        </p:txBody>
      </p:sp>
      <p:sp>
        <p:nvSpPr>
          <p:cNvPr id="4" name="Rectangle 3"/>
          <p:cNvSpPr/>
          <p:nvPr/>
        </p:nvSpPr>
        <p:spPr>
          <a:xfrm>
            <a:off x="3098914" y="974862"/>
            <a:ext cx="4657044" cy="349583"/>
          </a:xfrm>
          <a:prstGeom prst="rect">
            <a:avLst/>
          </a:prstGeom>
        </p:spPr>
        <p:txBody>
          <a:bodyPr wrap="none">
            <a:spAutoFit/>
          </a:bodyPr>
          <a:lstStyle/>
          <a:p>
            <a:pPr algn="just">
              <a:lnSpc>
                <a:spcPts val="1800"/>
              </a:lnSpc>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 chọn đáp án đúng nhất:</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52466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84261" y="2388711"/>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884261" y="1501254"/>
            <a:ext cx="10538915" cy="3785652"/>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2. </a:t>
            </a:r>
            <a:r>
              <a:rPr lang="en-US" sz="3200">
                <a:latin typeface="Times New Roman" panose="02020603050405020304" pitchFamily="18" charset="0"/>
                <a:ea typeface="Times New Roman" panose="02020603050405020304" pitchFamily="18" charset="0"/>
                <a:cs typeface="Times New Roman" panose="02020603050405020304" pitchFamily="18" charset="0"/>
              </a:rPr>
              <a:t>Đại từ ta là ngôi xưng của ai?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rPr>
              <a:t>A. Lê Lợi</a:t>
            </a:r>
            <a:endParaRPr lang="en-US" sz="3200"/>
          </a:p>
          <a:p>
            <a:pPr algn="just">
              <a:lnSpc>
                <a:spcPct val="150000"/>
              </a:lnSpc>
              <a:spcAft>
                <a:spcPts val="0"/>
              </a:spcAft>
            </a:pPr>
            <a:r>
              <a:rPr lang="en-US" sz="3200">
                <a:latin typeface="Times New Roman" panose="02020603050405020304" pitchFamily="18" charset="0"/>
                <a:ea typeface="Times New Roman" panose="02020603050405020304" pitchFamily="18" charset="0"/>
              </a:rPr>
              <a:t>B. Nguyễn Trãi</a:t>
            </a:r>
            <a:endParaRPr lang="en-US" sz="3200"/>
          </a:p>
          <a:p>
            <a:pPr algn="just">
              <a:lnSpc>
                <a:spcPct val="150000"/>
              </a:lnSpc>
              <a:spcAft>
                <a:spcPts val="0"/>
              </a:spcAft>
            </a:pPr>
            <a:r>
              <a:rPr lang="en-US" sz="3200">
                <a:latin typeface="Times New Roman" panose="02020603050405020304" pitchFamily="18" charset="0"/>
                <a:ea typeface="Times New Roman" panose="02020603050405020304" pitchFamily="18" charset="0"/>
              </a:rPr>
              <a:t>C. Nguyễn Trãi thừa lệnh Lê Lợi</a:t>
            </a:r>
            <a:endParaRPr lang="en-US" sz="3200"/>
          </a:p>
          <a:p>
            <a:pPr algn="just">
              <a:lnSpc>
                <a:spcPct val="150000"/>
              </a:lnSpc>
              <a:spcAft>
                <a:spcPts val="0"/>
              </a:spcAft>
            </a:pPr>
            <a:r>
              <a:rPr lang="en-US" sz="3200">
                <a:latin typeface="Times New Roman" panose="02020603050405020304" pitchFamily="18" charset="0"/>
                <a:ea typeface="Times New Roman" panose="02020603050405020304" pitchFamily="18" charset="0"/>
              </a:rPr>
              <a:t>D. Lê Lợi lệnh cho Nguyễn Trãi</a:t>
            </a:r>
            <a:endParaRPr lang="en-US" sz="3200">
              <a:effectLst/>
            </a:endParaRPr>
          </a:p>
        </p:txBody>
      </p:sp>
    </p:spTree>
    <p:extLst>
      <p:ext uri="{BB962C8B-B14F-4D97-AF65-F5344CB8AC3E}">
        <p14:creationId xmlns:p14="http://schemas.microsoft.com/office/powerpoint/2010/main" val="31912476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16022" y="3163250"/>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884261" y="1501254"/>
            <a:ext cx="10538915" cy="4524315"/>
          </a:xfrm>
          <a:prstGeom prst="rect">
            <a:avLst/>
          </a:prstGeom>
        </p:spPr>
        <p:txBody>
          <a:bodyPr wrap="square">
            <a:spAutoFit/>
          </a:bodyPr>
          <a:lstStyle/>
          <a:p>
            <a:pPr algn="just">
              <a:lnSpc>
                <a:spcPct val="150000"/>
              </a:lnSpc>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3. </a:t>
            </a:r>
            <a:r>
              <a:rPr lang="en-US" sz="3200">
                <a:latin typeface="Times New Roman" panose="02020603050405020304" pitchFamily="18" charset="0"/>
                <a:ea typeface="Times New Roman" panose="02020603050405020304" pitchFamily="18" charset="0"/>
                <a:cs typeface="Times New Roman" panose="02020603050405020304" pitchFamily="18" charset="0"/>
              </a:rPr>
              <a:t>Điều khuyến dụ  đối với các bậc hào kiệt trong văn bản trên? </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rPr>
              <a:t>A. Gắng sức, cứu đỡ muôn dân</a:t>
            </a:r>
            <a:endParaRPr lang="en-US" sz="3200"/>
          </a:p>
          <a:p>
            <a:pPr algn="just">
              <a:lnSpc>
                <a:spcPct val="150000"/>
              </a:lnSpc>
              <a:spcAft>
                <a:spcPts val="0"/>
              </a:spcAft>
            </a:pPr>
            <a:r>
              <a:rPr lang="en-US" sz="3200">
                <a:latin typeface="Times New Roman" panose="02020603050405020304" pitchFamily="18" charset="0"/>
                <a:ea typeface="Times New Roman" panose="02020603050405020304" pitchFamily="18" charset="0"/>
              </a:rPr>
              <a:t>B. Về rừng núi</a:t>
            </a:r>
            <a:endParaRPr lang="en-US" sz="3200"/>
          </a:p>
          <a:p>
            <a:pPr algn="just">
              <a:lnSpc>
                <a:spcPct val="150000"/>
              </a:lnSpc>
              <a:spcAft>
                <a:spcPts val="0"/>
              </a:spcAft>
            </a:pPr>
            <a:r>
              <a:rPr lang="en-US" sz="3200">
                <a:latin typeface="Times New Roman" panose="02020603050405020304" pitchFamily="18" charset="0"/>
                <a:ea typeface="Times New Roman" panose="02020603050405020304" pitchFamily="18" charset="0"/>
              </a:rPr>
              <a:t>C. Kín tiếng giấu tài</a:t>
            </a:r>
            <a:endParaRPr lang="en-US" sz="3200"/>
          </a:p>
          <a:p>
            <a:pPr algn="just">
              <a:lnSpc>
                <a:spcPct val="150000"/>
              </a:lnSpc>
              <a:spcAft>
                <a:spcPts val="0"/>
              </a:spcAft>
            </a:pPr>
            <a:r>
              <a:rPr lang="en-US" sz="3200">
                <a:latin typeface="Times New Roman" panose="02020603050405020304" pitchFamily="18" charset="0"/>
                <a:ea typeface="Times New Roman" panose="02020603050405020304" pitchFamily="18" charset="0"/>
              </a:rPr>
              <a:t>D. Hạ thành Đông-Quan</a:t>
            </a:r>
            <a:endParaRPr lang="en-US" sz="3200">
              <a:effectLst/>
            </a:endParaRPr>
          </a:p>
        </p:txBody>
      </p:sp>
    </p:spTree>
    <p:extLst>
      <p:ext uri="{BB962C8B-B14F-4D97-AF65-F5344CB8AC3E}">
        <p14:creationId xmlns:p14="http://schemas.microsoft.com/office/powerpoint/2010/main" val="19059506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16021" y="2183995"/>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884261" y="1160060"/>
            <a:ext cx="10538915" cy="4524315"/>
          </a:xfrm>
          <a:prstGeom prst="rect">
            <a:avLst/>
          </a:prstGeom>
        </p:spPr>
        <p:txBody>
          <a:bodyPr wrap="square">
            <a:spAutoFit/>
          </a:bodyPr>
          <a:lstStyle/>
          <a:p>
            <a:pPr algn="just">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4.</a:t>
            </a:r>
            <a:r>
              <a:rPr lang="en-US" sz="3200">
                <a:latin typeface="Times New Roman" panose="02020603050405020304" pitchFamily="18" charset="0"/>
                <a:ea typeface="Times New Roman" panose="02020603050405020304" pitchFamily="18" charset="0"/>
                <a:cs typeface="Times New Roman" panose="02020603050405020304" pitchFamily="18" charset="0"/>
              </a:rPr>
              <a:t> Theo anh/chị lời lẽ nào của Lê Lợi trong văn bản được coi là sự chân thành, nhún nhường?</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a:latin typeface="Times New Roman" panose="02020603050405020304" pitchFamily="18" charset="0"/>
                <a:ea typeface="Times New Roman" panose="02020603050405020304" pitchFamily="18" charset="0"/>
              </a:rPr>
              <a:t>A. Ta tuy làm chủ tướng, nhưng một thì già yếu bất tài, hai thì học ít biết nông, ba thì nhiệm vụ nặng nề khó gánh vác nổi… Ta nhún mình tỏ lòng thành thực…</a:t>
            </a:r>
            <a:endParaRPr lang="en-US" sz="3200"/>
          </a:p>
          <a:p>
            <a:pPr algn="just">
              <a:spcAft>
                <a:spcPts val="0"/>
              </a:spcAft>
            </a:pPr>
            <a:r>
              <a:rPr lang="en-US" sz="3200">
                <a:latin typeface="Times New Roman" panose="02020603050405020304" pitchFamily="18" charset="0"/>
                <a:ea typeface="Times New Roman" panose="02020603050405020304" pitchFamily="18" charset="0"/>
              </a:rPr>
              <a:t>B. Ta nằm không yên chiếu, ăn không ngon miệng, sớm hôm lo lắng</a:t>
            </a:r>
            <a:endParaRPr lang="en-US" sz="3200"/>
          </a:p>
          <a:p>
            <a:pPr algn="just">
              <a:spcAft>
                <a:spcPts val="0"/>
              </a:spcAft>
            </a:pPr>
            <a:r>
              <a:rPr lang="en-US" sz="3200">
                <a:latin typeface="Times New Roman" panose="02020603050405020304" pitchFamily="18" charset="0"/>
                <a:ea typeface="Times New Roman" panose="02020603050405020304" pitchFamily="18" charset="0"/>
              </a:rPr>
              <a:t>C. Gắng sức, cứu đỡ muôn dân, đừng có kín tiếng giấu tài</a:t>
            </a:r>
            <a:endParaRPr lang="en-US" sz="3200"/>
          </a:p>
          <a:p>
            <a:pPr algn="just">
              <a:spcAft>
                <a:spcPts val="0"/>
              </a:spcAft>
            </a:pPr>
            <a:r>
              <a:rPr lang="en-US" sz="3200">
                <a:latin typeface="Times New Roman" panose="02020603050405020304" pitchFamily="18" charset="0"/>
                <a:ea typeface="Times New Roman" panose="02020603050405020304" pitchFamily="18" charset="0"/>
              </a:rPr>
              <a:t>D. Muốn được thỏa chí xưa, lại về rừng núi</a:t>
            </a:r>
            <a:endParaRPr lang="en-US" sz="3200">
              <a:effectLst/>
            </a:endParaRPr>
          </a:p>
        </p:txBody>
      </p:sp>
    </p:spTree>
    <p:extLst>
      <p:ext uri="{BB962C8B-B14F-4D97-AF65-F5344CB8AC3E}">
        <p14:creationId xmlns:p14="http://schemas.microsoft.com/office/powerpoint/2010/main" val="23650731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16022" y="2525187"/>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884261" y="1501254"/>
            <a:ext cx="10538915" cy="4031873"/>
          </a:xfrm>
          <a:prstGeom prst="rect">
            <a:avLst/>
          </a:prstGeom>
        </p:spPr>
        <p:txBody>
          <a:bodyPr wrap="square">
            <a:spAutoFit/>
          </a:bodyPr>
          <a:lstStyle/>
          <a:p>
            <a:pPr algn="just">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5. </a:t>
            </a:r>
            <a:r>
              <a:rPr lang="en-US" sz="3200">
                <a:latin typeface="Times New Roman" panose="02020603050405020304" pitchFamily="18" charset="0"/>
                <a:ea typeface="Times New Roman" panose="02020603050405020304" pitchFamily="18" charset="0"/>
                <a:cs typeface="Times New Roman" panose="02020603050405020304" pitchFamily="18" charset="0"/>
              </a:rPr>
              <a:t>Hoàn cảnh cụ thể nào được nêu trong văn bản khiến Lê Lợi phải chiêu dụ người tài?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a:latin typeface="Times New Roman" panose="02020603050405020304" pitchFamily="18" charset="0"/>
                <a:ea typeface="Times New Roman" panose="02020603050405020304" pitchFamily="18" charset="0"/>
              </a:rPr>
              <a:t>A. Các thành đã phá, duy còn thành Đông-Quan là chưa hạ</a:t>
            </a:r>
            <a:endParaRPr lang="en-US" sz="3200"/>
          </a:p>
          <a:p>
            <a:pPr algn="just">
              <a:spcAft>
                <a:spcPts val="0"/>
              </a:spcAft>
            </a:pPr>
            <a:r>
              <a:rPr lang="en-US" sz="3200">
                <a:latin typeface="Times New Roman" panose="02020603050405020304" pitchFamily="18" charset="0"/>
                <a:ea typeface="Times New Roman" panose="02020603050405020304" pitchFamily="18" charset="0"/>
              </a:rPr>
              <a:t>B. Ta tuy làm chủ tướng, nhưng một thì già yếu bất tài, hai thì học ít biết nông, ba thì nhiệm vụ nặng nề khó gánh vác nổi</a:t>
            </a:r>
            <a:endParaRPr lang="en-US" sz="3200"/>
          </a:p>
          <a:p>
            <a:pPr algn="just">
              <a:spcAft>
                <a:spcPts val="0"/>
              </a:spcAft>
            </a:pPr>
            <a:r>
              <a:rPr lang="en-US" sz="3200">
                <a:latin typeface="Times New Roman" panose="02020603050405020304" pitchFamily="18" charset="0"/>
                <a:ea typeface="Times New Roman" panose="02020603050405020304" pitchFamily="18" charset="0"/>
              </a:rPr>
              <a:t>C. Sứ giặc đi nghênh ngang ngoài ngõ, uốn lưỡi cú diều mà sỉ mắng triều đình, đem thân dê chó mà bắt nạt tổ phụ</a:t>
            </a:r>
            <a:endParaRPr lang="en-US" sz="3200"/>
          </a:p>
          <a:p>
            <a:pPr algn="just">
              <a:spcAft>
                <a:spcPts val="0"/>
              </a:spcAft>
            </a:pPr>
            <a:r>
              <a:rPr lang="en-US" sz="3200">
                <a:latin typeface="Times New Roman" panose="02020603050405020304" pitchFamily="18" charset="0"/>
                <a:ea typeface="Times New Roman" panose="02020603050405020304" pitchFamily="18" charset="0"/>
              </a:rPr>
              <a:t>D. Tuấn kiệt như sao buổi sớm/Nhân tài như lá mùa thu</a:t>
            </a:r>
            <a:endParaRPr lang="en-US" sz="3200">
              <a:effectLst/>
            </a:endParaRPr>
          </a:p>
        </p:txBody>
      </p:sp>
    </p:spTree>
    <p:extLst>
      <p:ext uri="{BB962C8B-B14F-4D97-AF65-F5344CB8AC3E}">
        <p14:creationId xmlns:p14="http://schemas.microsoft.com/office/powerpoint/2010/main" val="1062109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2591</Words>
  <PresentationFormat>Widescreen</PresentationFormat>
  <Paragraphs>154</Paragraphs>
  <Slides>35</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35</vt:i4>
      </vt:variant>
    </vt:vector>
  </HeadingPairs>
  <TitlesOfParts>
    <vt:vector size="48" baseType="lpstr">
      <vt:lpstr>Arial</vt:lpstr>
      <vt:lpstr>Arial Unicode MS</vt:lpstr>
      <vt:lpstr>Calibri</vt:lpstr>
      <vt:lpstr>Calibri Light</vt:lpstr>
      <vt:lpstr>等线</vt:lpstr>
      <vt:lpstr>Euphemia</vt:lpstr>
      <vt:lpstr>inpin heiti</vt:lpstr>
      <vt:lpstr>Times New Roman</vt:lpstr>
      <vt:lpstr>Office Theme</vt:lpstr>
      <vt:lpstr>1_Office Theme</vt:lpstr>
      <vt:lpstr>Office 主题</vt:lpstr>
      <vt:lpstr>Office 主题​​</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2022-06-20T07:41:40Z</dcterms:created>
  <dcterms:modified xsi:type="dcterms:W3CDTF">2022-11-23T03:11:15Z</dcterms:modified>
</cp:coreProperties>
</file>