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pn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5.jpg" ContentType="image/jpeg"/>
  <Override PartName="/ppt/media/image8.jpg" ContentType="image/jpeg"/>
  <Override PartName="/ppt/media/image15.jpg" ContentType="image/jpeg"/>
  <Override PartName="/ppt/media/image25.jpg" ContentType="image/jpeg"/>
  <Override PartName="/ppt/media/image26.jpg" ContentType="image/jpeg"/>
  <Override PartName="/ppt/media/image28.jpg" ContentType="image/jpeg"/>
  <Override PartName="/ppt/media/image33.jpg" ContentType="image/jpeg"/>
  <Override PartName="/ppt/media/image3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8" r:id="rId19"/>
    <p:sldId id="279" r:id="rId20"/>
    <p:sldId id="280" r:id="rId21"/>
    <p:sldId id="281" r:id="rId22"/>
    <p:sldId id="274" r:id="rId23"/>
    <p:sldId id="282" r:id="rId24"/>
    <p:sldId id="283" r:id="rId25"/>
    <p:sldId id="284" r:id="rId26"/>
    <p:sldId id="285" r:id="rId27"/>
    <p:sldId id="286"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49800"/>
    <a:srgbClr val="88B900"/>
    <a:srgbClr val="F66B79"/>
    <a:srgbClr val="17A6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2" autoAdjust="0"/>
    <p:restoredTop sz="94660"/>
  </p:normalViewPr>
  <p:slideViewPr>
    <p:cSldViewPr snapToGrid="0">
      <p:cViewPr>
        <p:scale>
          <a:sx n="60" d="100"/>
          <a:sy n="60" d="100"/>
        </p:scale>
        <p:origin x="4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D57C-047C-4982-B62F-F56890AA4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3DFB8A0-882D-435E-9413-B71E0C660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5F89988-550E-4183-80AE-A26B8B235815}"/>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DAD5259C-3C6B-4330-8D46-4032EC13375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8C00DBF-ABB2-48A8-92A9-E164C34351B2}"/>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80568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3C8D-6FC9-49BF-ADA5-C3EEFC14EEA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A464F50-00B0-48E0-A84F-AC67E8A9D6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63B366A-2EE7-42AE-8630-6A2B774E2288}"/>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D4788E94-9D26-4AEE-9C07-9E0836945F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30E28A6-9B02-4B8A-958F-55B44093BB5E}"/>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50637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6260-7663-43CA-8958-1669A1CB92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B489137-159D-4D96-AE21-4A1E993F63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130FC72-0DF5-4960-A5A4-A7C2772166C1}"/>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FCCDB04E-6F9C-4674-8FB2-25649153FF1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861651C-D058-40D6-B0D8-6082A98D4E2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234427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E480-15CB-4F4E-AB67-BA4C1DF478E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689D089-DB15-47E6-935B-3B06415DFF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9C5D0E-0167-43D9-8E51-F9203DE452A8}"/>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3604623B-5516-4F35-A041-038F4DC1A43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BFB9489-DDF2-4C68-BDDE-CEFB7818236A}"/>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54321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489D-BEF6-449B-897F-ADDA09CEE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14D95BB-536E-4EDA-9EB7-3307E7CD79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CA820-6DBA-4271-A36D-1067A110F5A2}"/>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318C7233-6219-4B4B-9279-C9640D70E45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092924E-E63B-4101-860B-30821BF378F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68552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1A05-DC66-44C4-8EDB-31233C8C2D6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B120014-2E39-4A7E-AAC6-6285D3EAA9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102CF6A-C9A5-4194-BDBD-62E5AFE738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752C6BF-51BA-485F-A40A-34D4F45D2A99}"/>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6" name="Footer Placeholder 5">
            <a:extLst>
              <a:ext uri="{FF2B5EF4-FFF2-40B4-BE49-F238E27FC236}">
                <a16:creationId xmlns:a16="http://schemas.microsoft.com/office/drawing/2014/main" id="{F988DC89-8F72-4A74-AC2E-740095927A2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45D970D-2C0A-4925-B038-167CCF565AE4}"/>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43719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2340-2C4B-489E-B947-35071F3759F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F20AF64-6BAD-4409-9941-CEA61F9F9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952BE4-5AC2-4D05-99B9-83FCE1E0E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C360C89-57F0-4BA2-9565-5E2E58B6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01239-19D7-4D87-B5B6-CB2B881908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DAE7C24-34EB-4B5C-ABA1-47FD74C960FE}"/>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8" name="Footer Placeholder 7">
            <a:extLst>
              <a:ext uri="{FF2B5EF4-FFF2-40B4-BE49-F238E27FC236}">
                <a16:creationId xmlns:a16="http://schemas.microsoft.com/office/drawing/2014/main" id="{5528FCA7-E306-4B79-9921-374AA3BFD85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9A30367-8739-46EC-8F2A-57554C0A84B7}"/>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26268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A1ED-7079-4F42-ACB7-CBF72A7ECDC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E701250-4F56-43F8-A75E-E36B0B6909CF}"/>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4" name="Footer Placeholder 3">
            <a:extLst>
              <a:ext uri="{FF2B5EF4-FFF2-40B4-BE49-F238E27FC236}">
                <a16:creationId xmlns:a16="http://schemas.microsoft.com/office/drawing/2014/main" id="{3DB41D03-2D5D-4091-8230-713E8895527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F45284D-4046-42D5-83E2-1970B6BAE012}"/>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08220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0EE64-E0C1-4BE7-8E7D-C45E9230360E}"/>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3" name="Footer Placeholder 2">
            <a:extLst>
              <a:ext uri="{FF2B5EF4-FFF2-40B4-BE49-F238E27FC236}">
                <a16:creationId xmlns:a16="http://schemas.microsoft.com/office/drawing/2014/main" id="{7AF7A3A0-C807-454C-B750-BC6106C4B42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0B7A110-8669-4EF2-A1D4-FAAA823D461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48795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AAFD-B7C8-4AAA-A4E9-67A1B1B00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6D41061-A65C-4A77-9F7D-78BC53D06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CFE7E95-3E0B-4433-BCBE-CE82D4CA5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009B2-23D7-456E-A516-4800D789A35D}"/>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6" name="Footer Placeholder 5">
            <a:extLst>
              <a:ext uri="{FF2B5EF4-FFF2-40B4-BE49-F238E27FC236}">
                <a16:creationId xmlns:a16="http://schemas.microsoft.com/office/drawing/2014/main" id="{EFDD5E48-8E5B-4CD1-945D-DD71A6A5651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3A21F-3E2E-42DA-BAE3-D68BFB297EA4}"/>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79874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CB94-4673-4B3F-A7AF-D93BCED4D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4D8D5C3-0830-46DF-BC34-260A0EA0C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DF2190C-5613-420A-9ECD-8DA0CDD44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BDB75-4C22-49F2-A0E6-C922F4ED715A}"/>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6" name="Footer Placeholder 5">
            <a:extLst>
              <a:ext uri="{FF2B5EF4-FFF2-40B4-BE49-F238E27FC236}">
                <a16:creationId xmlns:a16="http://schemas.microsoft.com/office/drawing/2014/main" id="{3CADEB94-2CA7-44C6-A624-B4C11848B53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E11484-597D-43E5-A10C-8A27CA656138}"/>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250905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6A6B3-CB62-4B92-8DA2-C27F8F5BA0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EDD966C-317A-4A7F-9C05-C616DECD61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1EB013-AD76-4DB4-B753-B65B6EC2E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10339D75-54D5-4D44-82B3-229303354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D842C1-B098-4E8C-A448-9A4CD097A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34274-35C0-46DB-A36F-B53811275D77}" type="slidenum">
              <a:rPr lang="vi-VN" smtClean="0"/>
              <a:t>‹#›</a:t>
            </a:fld>
            <a:endParaRPr lang="vi-VN"/>
          </a:p>
        </p:txBody>
      </p:sp>
    </p:spTree>
    <p:extLst>
      <p:ext uri="{BB962C8B-B14F-4D97-AF65-F5344CB8AC3E}">
        <p14:creationId xmlns:p14="http://schemas.microsoft.com/office/powerpoint/2010/main" val="254278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0.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7.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g"/><Relationship Id="rId1" Type="http://schemas.openxmlformats.org/officeDocument/2006/relationships/slideLayout" Target="../slideLayouts/slideLayout7.xml"/><Relationship Id="rId4" Type="http://schemas.microsoft.com/office/2007/relationships/hdphoto" Target="../media/hdphoto13.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4.wdp"/></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30.png"/><Relationship Id="rId4" Type="http://schemas.microsoft.com/office/2007/relationships/hdphoto" Target="../media/hdphoto15.wdp"/></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4" Type="http://schemas.microsoft.com/office/2007/relationships/hdphoto" Target="../media/hdphoto15.wdp"/></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6.wdp"/><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3.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9.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18.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2000" b="-2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0A9339-9807-447D-8CB5-D6E66CCDFA46}"/>
              </a:ext>
            </a:extLst>
          </p:cNvPr>
          <p:cNvSpPr txBox="1"/>
          <p:nvPr/>
        </p:nvSpPr>
        <p:spPr>
          <a:xfrm>
            <a:off x="3815277" y="1696851"/>
            <a:ext cx="5389418" cy="646331"/>
          </a:xfrm>
          <a:prstGeom prst="rect">
            <a:avLst/>
          </a:prstGeom>
          <a:noFill/>
        </p:spPr>
        <p:txBody>
          <a:bodyPr wrap="square" rtlCol="0">
            <a:spAutoFit/>
          </a:bodyPr>
          <a:lstStyle/>
          <a:p>
            <a:r>
              <a:rPr lang="vi-VN" sz="3600" b="1">
                <a:ln w="22225">
                  <a:solidFill>
                    <a:schemeClr val="accent2"/>
                  </a:solidFill>
                  <a:prstDash val="solid"/>
                </a:ln>
                <a:solidFill>
                  <a:schemeClr val="accent2">
                    <a:lumMod val="40000"/>
                    <a:lumOff val="60000"/>
                  </a:schemeClr>
                </a:solidFill>
              </a:rPr>
              <a:t>§</a:t>
            </a:r>
            <a:r>
              <a:rPr lang="en-US" sz="3600" b="1">
                <a:ln w="22225">
                  <a:solidFill>
                    <a:schemeClr val="accent2"/>
                  </a:solidFill>
                  <a:prstDash val="solid"/>
                </a:ln>
                <a:solidFill>
                  <a:schemeClr val="accent2">
                    <a:lumMod val="40000"/>
                    <a:lumOff val="60000"/>
                  </a:schemeClr>
                </a:solidFill>
              </a:rPr>
              <a:t> 1. ĐỊNH LÝ PYTHAGOER</a:t>
            </a:r>
            <a:endParaRPr lang="vi-VN" sz="3600" b="1">
              <a:ln w="22225">
                <a:solidFill>
                  <a:schemeClr val="accent2"/>
                </a:solidFill>
                <a:prstDash val="solid"/>
              </a:ln>
              <a:solidFill>
                <a:schemeClr val="accent2">
                  <a:lumMod val="40000"/>
                  <a:lumOff val="60000"/>
                </a:schemeClr>
              </a:solidFill>
            </a:endParaRPr>
          </a:p>
        </p:txBody>
      </p:sp>
      <p:sp>
        <p:nvSpPr>
          <p:cNvPr id="5" name="TextBox 4">
            <a:extLst>
              <a:ext uri="{FF2B5EF4-FFF2-40B4-BE49-F238E27FC236}">
                <a16:creationId xmlns:a16="http://schemas.microsoft.com/office/drawing/2014/main" id="{CAA505A9-5C5A-4588-B78F-0CEBB4763FC7}"/>
              </a:ext>
            </a:extLst>
          </p:cNvPr>
          <p:cNvSpPr txBox="1"/>
          <p:nvPr/>
        </p:nvSpPr>
        <p:spPr>
          <a:xfrm>
            <a:off x="3249219" y="579251"/>
            <a:ext cx="7128495" cy="769441"/>
          </a:xfrm>
          <a:prstGeom prst="rect">
            <a:avLst/>
          </a:prstGeom>
          <a:noFill/>
        </p:spPr>
        <p:txBody>
          <a:bodyPr wrap="square" rtlCol="0">
            <a:spAutoFit/>
          </a:bodyPr>
          <a:lstStyle/>
          <a:p>
            <a:r>
              <a:rPr lang="vi-VN" sz="4400" b="1">
                <a:ln w="22225">
                  <a:solidFill>
                    <a:schemeClr val="accent2"/>
                  </a:solidFill>
                  <a:prstDash val="solid"/>
                </a:ln>
                <a:solidFill>
                  <a:srgbClr val="FFFF00"/>
                </a:solidFill>
                <a:effectLst>
                  <a:reflection blurRad="6350" stA="60000" endA="900" endPos="58000" dir="5400000" sy="-100000" algn="bl" rotWithShape="0"/>
                </a:effectLst>
              </a:rPr>
              <a:t>CHƯƠNG V : TAM GIÁC</a:t>
            </a:r>
          </a:p>
        </p:txBody>
      </p:sp>
    </p:spTree>
    <p:extLst>
      <p:ext uri="{BB962C8B-B14F-4D97-AF65-F5344CB8AC3E}">
        <p14:creationId xmlns:p14="http://schemas.microsoft.com/office/powerpoint/2010/main" val="287364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16" name="Flowchart: Process 15">
            <a:extLst>
              <a:ext uri="{FF2B5EF4-FFF2-40B4-BE49-F238E27FC236}">
                <a16:creationId xmlns:a16="http://schemas.microsoft.com/office/drawing/2014/main" id="{39AEA537-FB89-478E-B177-A85394282EDC}"/>
              </a:ext>
            </a:extLst>
          </p:cNvPr>
          <p:cNvSpPr/>
          <p:nvPr/>
        </p:nvSpPr>
        <p:spPr>
          <a:xfrm>
            <a:off x="8285856" y="2405155"/>
            <a:ext cx="1231491" cy="1187245"/>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lowchart: Process 16">
            <a:extLst>
              <a:ext uri="{FF2B5EF4-FFF2-40B4-BE49-F238E27FC236}">
                <a16:creationId xmlns:a16="http://schemas.microsoft.com/office/drawing/2014/main" id="{CC6FF73E-1CB6-454E-B3AF-573EE30F116B}"/>
              </a:ext>
            </a:extLst>
          </p:cNvPr>
          <p:cNvSpPr/>
          <p:nvPr/>
        </p:nvSpPr>
        <p:spPr>
          <a:xfrm>
            <a:off x="9522004" y="3585413"/>
            <a:ext cx="1507052" cy="1290095"/>
          </a:xfrm>
          <a:prstGeom prst="flowChartProcess">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B58F71DA-DBA5-4A82-AF87-3BBBE267D25C}"/>
              </a:ext>
            </a:extLst>
          </p:cNvPr>
          <p:cNvSpPr/>
          <p:nvPr/>
        </p:nvSpPr>
        <p:spPr>
          <a:xfrm rot="18473209">
            <a:off x="9920727" y="1289868"/>
            <a:ext cx="1865671" cy="19400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9" name="Group 18">
            <a:extLst>
              <a:ext uri="{FF2B5EF4-FFF2-40B4-BE49-F238E27FC236}">
                <a16:creationId xmlns:a16="http://schemas.microsoft.com/office/drawing/2014/main" id="{1F0EB98A-F805-4846-A142-B8DD1F3DCAFC}"/>
              </a:ext>
            </a:extLst>
          </p:cNvPr>
          <p:cNvGrpSpPr/>
          <p:nvPr/>
        </p:nvGrpSpPr>
        <p:grpSpPr>
          <a:xfrm>
            <a:off x="8982022" y="2133819"/>
            <a:ext cx="2269474" cy="1812542"/>
            <a:chOff x="9922526" y="2930486"/>
            <a:chExt cx="2269474" cy="1812542"/>
          </a:xfrm>
        </p:grpSpPr>
        <p:sp>
          <p:nvSpPr>
            <p:cNvPr id="20" name="Right Triangle 19">
              <a:extLst>
                <a:ext uri="{FF2B5EF4-FFF2-40B4-BE49-F238E27FC236}">
                  <a16:creationId xmlns:a16="http://schemas.microsoft.com/office/drawing/2014/main" id="{40C3F568-C160-4E9D-BEF3-1ADDF5D40AE9}"/>
                </a:ext>
              </a:extLst>
            </p:cNvPr>
            <p:cNvSpPr/>
            <p:nvPr/>
          </p:nvSpPr>
          <p:spPr>
            <a:xfrm>
              <a:off x="10461434" y="3202237"/>
              <a:ext cx="1504950" cy="1181100"/>
            </a:xfrm>
            <a:prstGeom prst="r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6AE3B47C-81D5-4834-B39C-A06EDE87B68B}"/>
                </a:ext>
              </a:extLst>
            </p:cNvPr>
            <p:cNvSpPr txBox="1"/>
            <p:nvPr/>
          </p:nvSpPr>
          <p:spPr>
            <a:xfrm>
              <a:off x="10212636" y="4263527"/>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FE348BB-046F-4138-989F-D7ED9C94802E}"/>
                </a:ext>
              </a:extLst>
            </p:cNvPr>
            <p:cNvSpPr txBox="1"/>
            <p:nvPr/>
          </p:nvSpPr>
          <p:spPr>
            <a:xfrm>
              <a:off x="10157552" y="293048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1673A12-CDC4-4296-B9D4-3090E6C46A47}"/>
                </a:ext>
              </a:extLst>
            </p:cNvPr>
            <p:cNvSpPr txBox="1"/>
            <p:nvPr/>
          </p:nvSpPr>
          <p:spPr>
            <a:xfrm>
              <a:off x="11806409" y="437369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DEFC4B8-0FC9-4869-B722-3B990985AB43}"/>
                </a:ext>
              </a:extLst>
            </p:cNvPr>
            <p:cNvSpPr txBox="1"/>
            <p:nvPr/>
          </p:nvSpPr>
          <p:spPr>
            <a:xfrm>
              <a:off x="11497937" y="3756752"/>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5cm</a:t>
              </a:r>
              <a:endParaRPr lang="vi-VN">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153E39F-9E35-4BCA-861F-0CBA3D9A264B}"/>
                </a:ext>
              </a:extLst>
            </p:cNvPr>
            <p:cNvSpPr txBox="1"/>
            <p:nvPr/>
          </p:nvSpPr>
          <p:spPr>
            <a:xfrm>
              <a:off x="9922526" y="3767771"/>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3cm</a:t>
              </a:r>
              <a:endParaRPr lang="vi-VN">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520CF08-2734-496F-A577-214B28D7DC6B}"/>
                </a:ext>
              </a:extLst>
            </p:cNvPr>
            <p:cNvSpPr txBox="1"/>
            <p:nvPr/>
          </p:nvSpPr>
          <p:spPr>
            <a:xfrm>
              <a:off x="10936077" y="4340646"/>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4cm</a:t>
              </a:r>
              <a:endParaRPr lang="vi-VN">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A62FFAC5-273C-4EE1-B484-DC09846A89EA}"/>
              </a:ext>
            </a:extLst>
          </p:cNvPr>
          <p:cNvSpPr txBox="1"/>
          <p:nvPr/>
        </p:nvSpPr>
        <p:spPr>
          <a:xfrm>
            <a:off x="8425112" y="2476503"/>
            <a:ext cx="654719"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1</a:t>
            </a:r>
            <a:endParaRPr lang="en-US" sz="2800" b="1" i="1">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E4E22E4-EB19-4CB5-A374-99FE35E3C2BA}"/>
              </a:ext>
            </a:extLst>
          </p:cNvPr>
          <p:cNvSpPr txBox="1"/>
          <p:nvPr/>
        </p:nvSpPr>
        <p:spPr>
          <a:xfrm>
            <a:off x="9804733" y="3954382"/>
            <a:ext cx="911394"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2</a:t>
            </a:r>
            <a:endParaRPr lang="en-US" sz="2800" b="1" i="1">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AA3D6365-0157-451B-8FF0-E7A6D3D2533F}"/>
              </a:ext>
            </a:extLst>
          </p:cNvPr>
          <p:cNvSpPr txBox="1"/>
          <p:nvPr/>
        </p:nvSpPr>
        <p:spPr>
          <a:xfrm>
            <a:off x="11280606" y="1836825"/>
            <a:ext cx="911394"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3</a:t>
            </a:r>
            <a:endParaRPr lang="en-US" sz="2800" b="1" i="1">
              <a:solidFill>
                <a:srgbClr val="0000CC"/>
              </a:solidFill>
              <a:latin typeface="Times New Roman" panose="02020603050405020304" pitchFamily="18" charset="0"/>
              <a:cs typeface="Times New Roman" panose="02020603050405020304" pitchFamily="18" charset="0"/>
            </a:endParaRPr>
          </a:p>
        </p:txBody>
      </p:sp>
      <p:pic>
        <p:nvPicPr>
          <p:cNvPr id="34" name="Picture 2" descr="Êke học sinh 20cm (1501, 1411) Siêu thị Đức Thành">
            <a:extLst>
              <a:ext uri="{FF2B5EF4-FFF2-40B4-BE49-F238E27FC236}">
                <a16:creationId xmlns:a16="http://schemas.microsoft.com/office/drawing/2014/main" id="{14885888-3775-4C72-8A45-6B3C5685F5A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400" l="25300" r="83800"/>
                    </a14:imgEffect>
                  </a14:imgLayer>
                </a14:imgProps>
              </a:ext>
              <a:ext uri="{28A0092B-C50C-407E-A947-70E740481C1C}">
                <a14:useLocalDpi xmlns:a14="http://schemas.microsoft.com/office/drawing/2010/main" val="0"/>
              </a:ext>
            </a:extLst>
          </a:blip>
          <a:srcRect/>
          <a:stretch>
            <a:fillRect/>
          </a:stretch>
        </p:blipFill>
        <p:spPr bwMode="auto">
          <a:xfrm rot="-60000">
            <a:off x="8932227" y="1386357"/>
            <a:ext cx="2257926" cy="225792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6040E2CB-0D14-49BC-BD65-0979CC78A981}"/>
              </a:ext>
            </a:extLst>
          </p:cNvPr>
          <p:cNvSpPr txBox="1"/>
          <p:nvPr/>
        </p:nvSpPr>
        <p:spPr>
          <a:xfrm>
            <a:off x="314825" y="1275348"/>
            <a:ext cx="755382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Tính tổng diện tích của hình vuông có cạnh BC với tổng diện tích của hai hình vuông t</a:t>
            </a:r>
            <a:r>
              <a:rPr lang="vi-VN" sz="2800">
                <a:latin typeface="Times New Roman" panose="02020603050405020304" pitchFamily="18" charset="0"/>
                <a:cs typeface="Times New Roman" panose="02020603050405020304" pitchFamily="18" charset="0"/>
              </a:rPr>
              <a:t>ương ứng có cạnh AB và AC ( Hình 6)</a:t>
            </a:r>
            <a:endParaRPr lang="en-US" sz="280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E1F5C587-B419-42B9-9582-7A3FA87132D2}"/>
              </a:ext>
            </a:extLst>
          </p:cNvPr>
          <p:cNvSpPr/>
          <p:nvPr/>
        </p:nvSpPr>
        <p:spPr>
          <a:xfrm>
            <a:off x="736053" y="1263135"/>
            <a:ext cx="2725426"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1</a:t>
            </a:r>
            <a:r>
              <a:rPr lang="en-US" sz="2800">
                <a:solidFill>
                  <a:srgbClr val="0000CC"/>
                </a:solidFill>
                <a:latin typeface="Times New Roman" panose="02020603050405020304" pitchFamily="18" charset="0"/>
                <a:ea typeface="Times New Roman" panose="02020603050405020304" pitchFamily="18" charset="0"/>
              </a:rPr>
              <a:t> = 3</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9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39" name="Rectangle 38">
            <a:extLst>
              <a:ext uri="{FF2B5EF4-FFF2-40B4-BE49-F238E27FC236}">
                <a16:creationId xmlns:a16="http://schemas.microsoft.com/office/drawing/2014/main" id="{19441ED3-E6A5-41BA-8C14-0E46331B97B7}"/>
              </a:ext>
            </a:extLst>
          </p:cNvPr>
          <p:cNvSpPr/>
          <p:nvPr/>
        </p:nvSpPr>
        <p:spPr>
          <a:xfrm>
            <a:off x="710430" y="1760439"/>
            <a:ext cx="290496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4</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16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0" name="Rectangle 39">
            <a:extLst>
              <a:ext uri="{FF2B5EF4-FFF2-40B4-BE49-F238E27FC236}">
                <a16:creationId xmlns:a16="http://schemas.microsoft.com/office/drawing/2014/main" id="{A5A9E6A3-21F8-4062-935B-2E8B0A51B963}"/>
              </a:ext>
            </a:extLst>
          </p:cNvPr>
          <p:cNvSpPr/>
          <p:nvPr/>
        </p:nvSpPr>
        <p:spPr>
          <a:xfrm>
            <a:off x="3490036" y="1423556"/>
            <a:ext cx="468269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=&gt; S</a:t>
            </a:r>
            <a:r>
              <a:rPr lang="en-US" sz="2800" baseline="-25000">
                <a:solidFill>
                  <a:srgbClr val="0000CC"/>
                </a:solidFill>
                <a:latin typeface="Times New Roman" panose="02020603050405020304" pitchFamily="18" charset="0"/>
                <a:ea typeface="Times New Roman" panose="02020603050405020304" pitchFamily="18" charset="0"/>
              </a:rPr>
              <a:t>1 + </a:t>
            </a:r>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9 + 16 = 25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1" name="Rectangle 40">
            <a:extLst>
              <a:ext uri="{FF2B5EF4-FFF2-40B4-BE49-F238E27FC236}">
                <a16:creationId xmlns:a16="http://schemas.microsoft.com/office/drawing/2014/main" id="{42BC892C-54EE-4C17-8A69-3D3205754DD3}"/>
              </a:ext>
            </a:extLst>
          </p:cNvPr>
          <p:cNvSpPr/>
          <p:nvPr/>
        </p:nvSpPr>
        <p:spPr>
          <a:xfrm>
            <a:off x="3999061" y="2129409"/>
            <a:ext cx="290496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3</a:t>
            </a:r>
            <a:r>
              <a:rPr lang="en-US" sz="2800">
                <a:solidFill>
                  <a:srgbClr val="0000CC"/>
                </a:solidFill>
                <a:latin typeface="Times New Roman" panose="02020603050405020304" pitchFamily="18" charset="0"/>
                <a:ea typeface="Times New Roman" panose="02020603050405020304" pitchFamily="18" charset="0"/>
              </a:rPr>
              <a:t> = 5</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25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2" name="TextBox 41">
            <a:extLst>
              <a:ext uri="{FF2B5EF4-FFF2-40B4-BE49-F238E27FC236}">
                <a16:creationId xmlns:a16="http://schemas.microsoft.com/office/drawing/2014/main" id="{EB6E7169-C423-425B-915E-2E6DB618DD5A}"/>
              </a:ext>
            </a:extLst>
          </p:cNvPr>
          <p:cNvSpPr txBox="1"/>
          <p:nvPr/>
        </p:nvSpPr>
        <p:spPr>
          <a:xfrm>
            <a:off x="2066423" y="4626141"/>
            <a:ext cx="754279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 Kiểm tra xem Â của </a:t>
            </a:r>
            <a:r>
              <a:rPr lang="en-US" sz="2800">
                <a:latin typeface="Times New Roman" panose="02020603050405020304" pitchFamily="18" charset="0"/>
                <a:cs typeface="Times New Roman" panose="02020603050405020304" pitchFamily="18" charset="0"/>
                <a:sym typeface="Symbol" panose="05050102010706020507" pitchFamily="18" charset="2"/>
              </a:rPr>
              <a:t>ABC có là góc vuông </a:t>
            </a:r>
            <a:r>
              <a:rPr lang="en-US" sz="2800">
                <a:latin typeface="Times New Roman" panose="02020603050405020304" pitchFamily="18" charset="0"/>
                <a:cs typeface="Times New Roman" panose="02020603050405020304" pitchFamily="18" charset="0"/>
              </a:rPr>
              <a:t>hay không?</a:t>
            </a:r>
          </a:p>
        </p:txBody>
      </p:sp>
      <p:sp>
        <p:nvSpPr>
          <p:cNvPr id="43" name="Rectangle 42">
            <a:extLst>
              <a:ext uri="{FF2B5EF4-FFF2-40B4-BE49-F238E27FC236}">
                <a16:creationId xmlns:a16="http://schemas.microsoft.com/office/drawing/2014/main" id="{89D6BFD2-FDF8-4EAA-B3CD-8896887FA348}"/>
              </a:ext>
            </a:extLst>
          </p:cNvPr>
          <p:cNvSpPr/>
          <p:nvPr/>
        </p:nvSpPr>
        <p:spPr>
          <a:xfrm>
            <a:off x="320843" y="3290320"/>
            <a:ext cx="8967536"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Vậy diện tích của hình vuông có cạnh BC bằng tổng diện tích của hai hình vuông tương ứng có cạnh AB và AC</a:t>
            </a:r>
            <a:endParaRPr lang="vi-VN" sz="2800"/>
          </a:p>
        </p:txBody>
      </p:sp>
      <p:sp>
        <p:nvSpPr>
          <p:cNvPr id="44" name="Rectangle 43">
            <a:extLst>
              <a:ext uri="{FF2B5EF4-FFF2-40B4-BE49-F238E27FC236}">
                <a16:creationId xmlns:a16="http://schemas.microsoft.com/office/drawing/2014/main" id="{FD8701C2-BD3E-4D0E-956D-ECD8A64E8915}"/>
              </a:ext>
            </a:extLst>
          </p:cNvPr>
          <p:cNvSpPr/>
          <p:nvPr/>
        </p:nvSpPr>
        <p:spPr>
          <a:xfrm>
            <a:off x="2135255" y="4769338"/>
            <a:ext cx="6495398"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a:solidFill>
                  <a:srgbClr val="FF0000"/>
                </a:solidFill>
                <a:latin typeface="Times New Roman" panose="02020603050405020304" pitchFamily="18" charset="0"/>
                <a:cs typeface="Times New Roman" panose="02020603050405020304" pitchFamily="18" charset="0"/>
              </a:rPr>
              <a:t>Â của tam giác ABC là góc vuông                                    </a:t>
            </a:r>
            <a:endParaRPr lang="vi-VN" sz="2800">
              <a:solidFill>
                <a:srgbClr val="FF0000"/>
              </a:solidFill>
            </a:endParaRPr>
          </a:p>
        </p:txBody>
      </p:sp>
    </p:spTree>
    <p:extLst>
      <p:ext uri="{BB962C8B-B14F-4D97-AF65-F5344CB8AC3E}">
        <p14:creationId xmlns:p14="http://schemas.microsoft.com/office/powerpoint/2010/main" val="29238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250"/>
                                        <p:tgtEl>
                                          <p:spTgt spid="29"/>
                                        </p:tgtEl>
                                      </p:cBhvr>
                                    </p:animEffect>
                                  </p:childTnLst>
                                </p:cTn>
                              </p:par>
                            </p:childTnLst>
                          </p:cTn>
                        </p:par>
                        <p:par>
                          <p:cTn id="26" fill="hold">
                            <p:stCondLst>
                              <p:cond delay="750"/>
                            </p:stCondLst>
                            <p:childTnLst>
                              <p:par>
                                <p:cTn id="27" presetID="22" presetClass="entr" presetSubtype="4"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250"/>
                                        <p:tgtEl>
                                          <p:spTgt spid="31"/>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25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16"/>
                                        </p:tgtEl>
                                        <p:attrNameLst>
                                          <p:attrName>ppt_w</p:attrName>
                                        </p:attrNameLst>
                                      </p:cBhvr>
                                      <p:tavLst>
                                        <p:tav tm="0">
                                          <p:val>
                                            <p:strVal val="ppt_w"/>
                                          </p:val>
                                        </p:tav>
                                        <p:tav tm="100000">
                                          <p:val>
                                            <p:fltVal val="0"/>
                                          </p:val>
                                        </p:tav>
                                      </p:tavLst>
                                    </p:anim>
                                    <p:anim calcmode="lin" valueType="num">
                                      <p:cBhvr>
                                        <p:cTn id="60" dur="500"/>
                                        <p:tgtEl>
                                          <p:spTgt spid="16"/>
                                        </p:tgtEl>
                                        <p:attrNameLst>
                                          <p:attrName>ppt_h</p:attrName>
                                        </p:attrNameLst>
                                      </p:cBhvr>
                                      <p:tavLst>
                                        <p:tav tm="0">
                                          <p:val>
                                            <p:strVal val="ppt_h"/>
                                          </p:val>
                                        </p:tav>
                                        <p:tav tm="100000">
                                          <p:val>
                                            <p:fltVal val="0"/>
                                          </p:val>
                                        </p:tav>
                                      </p:tavLst>
                                    </p:anim>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17"/>
                                        </p:tgtEl>
                                        <p:attrNameLst>
                                          <p:attrName>ppt_w</p:attrName>
                                        </p:attrNameLst>
                                      </p:cBhvr>
                                      <p:tavLst>
                                        <p:tav tm="0">
                                          <p:val>
                                            <p:strVal val="ppt_w"/>
                                          </p:val>
                                        </p:tav>
                                        <p:tav tm="100000">
                                          <p:val>
                                            <p:fltVal val="0"/>
                                          </p:val>
                                        </p:tav>
                                      </p:tavLst>
                                    </p:anim>
                                    <p:anim calcmode="lin" valueType="num">
                                      <p:cBhvr>
                                        <p:cTn id="65" dur="500"/>
                                        <p:tgtEl>
                                          <p:spTgt spid="17"/>
                                        </p:tgtEl>
                                        <p:attrNameLst>
                                          <p:attrName>ppt_h</p:attrName>
                                        </p:attrNameLst>
                                      </p:cBhvr>
                                      <p:tavLst>
                                        <p:tav tm="0">
                                          <p:val>
                                            <p:strVal val="ppt_h"/>
                                          </p:val>
                                        </p:tav>
                                        <p:tav tm="100000">
                                          <p:val>
                                            <p:fltVal val="0"/>
                                          </p:val>
                                        </p:tav>
                                      </p:tavLst>
                                    </p:anim>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18"/>
                                        </p:tgtEl>
                                        <p:attrNameLst>
                                          <p:attrName>ppt_w</p:attrName>
                                        </p:attrNameLst>
                                      </p:cBhvr>
                                      <p:tavLst>
                                        <p:tav tm="0">
                                          <p:val>
                                            <p:strVal val="ppt_w"/>
                                          </p:val>
                                        </p:tav>
                                        <p:tav tm="100000">
                                          <p:val>
                                            <p:fltVal val="0"/>
                                          </p:val>
                                        </p:tav>
                                      </p:tavLst>
                                    </p:anim>
                                    <p:anim calcmode="lin" valueType="num">
                                      <p:cBhvr>
                                        <p:cTn id="70" dur="500"/>
                                        <p:tgtEl>
                                          <p:spTgt spid="18"/>
                                        </p:tgtEl>
                                        <p:attrNameLst>
                                          <p:attrName>ppt_h</p:attrName>
                                        </p:attrNameLst>
                                      </p:cBhvr>
                                      <p:tavLst>
                                        <p:tav tm="0">
                                          <p:val>
                                            <p:strVal val="ppt_h"/>
                                          </p:val>
                                        </p:tav>
                                        <p:tav tm="100000">
                                          <p:val>
                                            <p:fltVal val="0"/>
                                          </p:val>
                                        </p:tav>
                                      </p:tavLst>
                                    </p:anim>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53" presetClass="exit" presetSubtype="32" fill="hold" grpId="1" nodeType="withEffect">
                                  <p:stCondLst>
                                    <p:cond delay="0"/>
                                  </p:stCondLst>
                                  <p:childTnLst>
                                    <p:anim calcmode="lin" valueType="num">
                                      <p:cBhvr>
                                        <p:cTn id="74" dur="500"/>
                                        <p:tgtEl>
                                          <p:spTgt spid="29"/>
                                        </p:tgtEl>
                                        <p:attrNameLst>
                                          <p:attrName>ppt_w</p:attrName>
                                        </p:attrNameLst>
                                      </p:cBhvr>
                                      <p:tavLst>
                                        <p:tav tm="0">
                                          <p:val>
                                            <p:strVal val="ppt_w"/>
                                          </p:val>
                                        </p:tav>
                                        <p:tav tm="100000">
                                          <p:val>
                                            <p:fltVal val="0"/>
                                          </p:val>
                                        </p:tav>
                                      </p:tavLst>
                                    </p:anim>
                                    <p:anim calcmode="lin" valueType="num">
                                      <p:cBhvr>
                                        <p:cTn id="75" dur="500"/>
                                        <p:tgtEl>
                                          <p:spTgt spid="29"/>
                                        </p:tgtEl>
                                        <p:attrNameLst>
                                          <p:attrName>ppt_h</p:attrName>
                                        </p:attrNameLst>
                                      </p:cBhvr>
                                      <p:tavLst>
                                        <p:tav tm="0">
                                          <p:val>
                                            <p:strVal val="ppt_h"/>
                                          </p:val>
                                        </p:tav>
                                        <p:tav tm="100000">
                                          <p:val>
                                            <p:fltVal val="0"/>
                                          </p:val>
                                        </p:tav>
                                      </p:tavLst>
                                    </p:anim>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53" presetClass="exit" presetSubtype="32" fill="hold" grpId="1" nodeType="withEffect">
                                  <p:stCondLst>
                                    <p:cond delay="0"/>
                                  </p:stCondLst>
                                  <p:childTnLst>
                                    <p:anim calcmode="lin" valueType="num">
                                      <p:cBhvr>
                                        <p:cTn id="79" dur="500"/>
                                        <p:tgtEl>
                                          <p:spTgt spid="31"/>
                                        </p:tgtEl>
                                        <p:attrNameLst>
                                          <p:attrName>ppt_w</p:attrName>
                                        </p:attrNameLst>
                                      </p:cBhvr>
                                      <p:tavLst>
                                        <p:tav tm="0">
                                          <p:val>
                                            <p:strVal val="ppt_w"/>
                                          </p:val>
                                        </p:tav>
                                        <p:tav tm="100000">
                                          <p:val>
                                            <p:fltVal val="0"/>
                                          </p:val>
                                        </p:tav>
                                      </p:tavLst>
                                    </p:anim>
                                    <p:anim calcmode="lin" valueType="num">
                                      <p:cBhvr>
                                        <p:cTn id="80" dur="500"/>
                                        <p:tgtEl>
                                          <p:spTgt spid="31"/>
                                        </p:tgtEl>
                                        <p:attrNameLst>
                                          <p:attrName>ppt_h</p:attrName>
                                        </p:attrNameLst>
                                      </p:cBhvr>
                                      <p:tavLst>
                                        <p:tav tm="0">
                                          <p:val>
                                            <p:strVal val="ppt_h"/>
                                          </p:val>
                                        </p:tav>
                                        <p:tav tm="100000">
                                          <p:val>
                                            <p:fltVal val="0"/>
                                          </p:val>
                                        </p:tav>
                                      </p:tavLst>
                                    </p:anim>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53" presetClass="exit" presetSubtype="32" fill="hold" grpId="1" nodeType="withEffect">
                                  <p:stCondLst>
                                    <p:cond delay="0"/>
                                  </p:stCondLst>
                                  <p:childTnLst>
                                    <p:anim calcmode="lin" valueType="num">
                                      <p:cBhvr>
                                        <p:cTn id="84" dur="500"/>
                                        <p:tgtEl>
                                          <p:spTgt spid="32"/>
                                        </p:tgtEl>
                                        <p:attrNameLst>
                                          <p:attrName>ppt_w</p:attrName>
                                        </p:attrNameLst>
                                      </p:cBhvr>
                                      <p:tavLst>
                                        <p:tav tm="0">
                                          <p:val>
                                            <p:strVal val="ppt_w"/>
                                          </p:val>
                                        </p:tav>
                                        <p:tav tm="100000">
                                          <p:val>
                                            <p:fltVal val="0"/>
                                          </p:val>
                                        </p:tav>
                                      </p:tavLst>
                                    </p:anim>
                                    <p:anim calcmode="lin" valueType="num">
                                      <p:cBhvr>
                                        <p:cTn id="85" dur="500"/>
                                        <p:tgtEl>
                                          <p:spTgt spid="32"/>
                                        </p:tgtEl>
                                        <p:attrNameLst>
                                          <p:attrName>ppt_h</p:attrName>
                                        </p:attrNameLst>
                                      </p:cBhvr>
                                      <p:tavLst>
                                        <p:tav tm="0">
                                          <p:val>
                                            <p:strVal val="ppt_h"/>
                                          </p:val>
                                        </p:tav>
                                        <p:tav tm="100000">
                                          <p:val>
                                            <p:fltVal val="0"/>
                                          </p:val>
                                        </p:tav>
                                      </p:tavLst>
                                    </p:anim>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down)">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xit" presetSubtype="0" fill="hold" grpId="1" nodeType="clickEffect">
                                  <p:stCondLst>
                                    <p:cond delay="0"/>
                                  </p:stCondLst>
                                  <p:childTnLst>
                                    <p:animEffect transition="out" filter="fade">
                                      <p:cBhvr>
                                        <p:cTn id="101" dur="1000"/>
                                        <p:tgtEl>
                                          <p:spTgt spid="42"/>
                                        </p:tgtEl>
                                      </p:cBhvr>
                                    </p:animEffect>
                                    <p:anim calcmode="lin" valueType="num">
                                      <p:cBhvr>
                                        <p:cTn id="102" dur="1000"/>
                                        <p:tgtEl>
                                          <p:spTgt spid="42"/>
                                        </p:tgtEl>
                                        <p:attrNameLst>
                                          <p:attrName>ppt_x</p:attrName>
                                        </p:attrNameLst>
                                      </p:cBhvr>
                                      <p:tavLst>
                                        <p:tav tm="0">
                                          <p:val>
                                            <p:strVal val="ppt_x"/>
                                          </p:val>
                                        </p:tav>
                                        <p:tav tm="100000">
                                          <p:val>
                                            <p:strVal val="ppt_x"/>
                                          </p:val>
                                        </p:tav>
                                      </p:tavLst>
                                    </p:anim>
                                    <p:anim calcmode="lin" valueType="num">
                                      <p:cBhvr>
                                        <p:cTn id="103" dur="1000"/>
                                        <p:tgtEl>
                                          <p:spTgt spid="42"/>
                                        </p:tgtEl>
                                        <p:attrNameLst>
                                          <p:attrName>ppt_y</p:attrName>
                                        </p:attrNameLst>
                                      </p:cBhvr>
                                      <p:tavLst>
                                        <p:tav tm="0">
                                          <p:val>
                                            <p:strVal val="ppt_y"/>
                                          </p:val>
                                        </p:tav>
                                        <p:tav tm="100000">
                                          <p:val>
                                            <p:strVal val="ppt_y+.1"/>
                                          </p:val>
                                        </p:tav>
                                      </p:tavLst>
                                    </p:anim>
                                    <p:set>
                                      <p:cBhvr>
                                        <p:cTn id="104" dur="1" fill="hold">
                                          <p:stCondLst>
                                            <p:cond delay="999"/>
                                          </p:stCondLst>
                                        </p:cTn>
                                        <p:tgtEl>
                                          <p:spTgt spid="4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750" fill="hold"/>
                                        <p:tgtEl>
                                          <p:spTgt spid="34"/>
                                        </p:tgtEl>
                                        <p:attrNameLst>
                                          <p:attrName>ppt_x</p:attrName>
                                        </p:attrNameLst>
                                      </p:cBhvr>
                                      <p:tavLst>
                                        <p:tav tm="0">
                                          <p:val>
                                            <p:strVal val="#ppt_x"/>
                                          </p:val>
                                        </p:tav>
                                        <p:tav tm="100000">
                                          <p:val>
                                            <p:strVal val="#ppt_x"/>
                                          </p:val>
                                        </p:tav>
                                      </p:tavLst>
                                    </p:anim>
                                    <p:anim calcmode="lin" valueType="num">
                                      <p:cBhvr additive="base">
                                        <p:cTn id="110"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1000"/>
                                        <p:tgtEl>
                                          <p:spTgt spid="44"/>
                                        </p:tgtEl>
                                      </p:cBhvr>
                                    </p:animEffect>
                                    <p:anim calcmode="lin" valueType="num">
                                      <p:cBhvr>
                                        <p:cTn id="116" dur="1000" fill="hold"/>
                                        <p:tgtEl>
                                          <p:spTgt spid="44"/>
                                        </p:tgtEl>
                                        <p:attrNameLst>
                                          <p:attrName>ppt_x</p:attrName>
                                        </p:attrNameLst>
                                      </p:cBhvr>
                                      <p:tavLst>
                                        <p:tav tm="0">
                                          <p:val>
                                            <p:strVal val="#ppt_x"/>
                                          </p:val>
                                        </p:tav>
                                        <p:tav tm="100000">
                                          <p:val>
                                            <p:strVal val="#ppt_x"/>
                                          </p:val>
                                        </p:tav>
                                      </p:tavLst>
                                    </p:anim>
                                    <p:anim calcmode="lin" valueType="num">
                                      <p:cBhvr>
                                        <p:cTn id="11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29" grpId="0"/>
      <p:bldP spid="29" grpId="1"/>
      <p:bldP spid="31" grpId="0"/>
      <p:bldP spid="31" grpId="1"/>
      <p:bldP spid="32" grpId="0"/>
      <p:bldP spid="32" grpId="1"/>
      <p:bldP spid="37" grpId="0"/>
      <p:bldP spid="37" grpId="1"/>
      <p:bldP spid="38" grpId="0"/>
      <p:bldP spid="39" grpId="0"/>
      <p:bldP spid="40" grpId="0"/>
      <p:bldP spid="41" grpId="0"/>
      <p:bldP spid="42" grpId="0"/>
      <p:bldP spid="42" grpId="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30" name="TextBox 29">
            <a:extLst>
              <a:ext uri="{FF2B5EF4-FFF2-40B4-BE49-F238E27FC236}">
                <a16:creationId xmlns:a16="http://schemas.microsoft.com/office/drawing/2014/main" id="{20323659-FD24-4C7C-9D5E-E0830F8F6879}"/>
              </a:ext>
            </a:extLst>
          </p:cNvPr>
          <p:cNvSpPr txBox="1"/>
          <p:nvPr/>
        </p:nvSpPr>
        <p:spPr>
          <a:xfrm>
            <a:off x="571500" y="1155032"/>
            <a:ext cx="5781174"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*Định lý Pythagoer đảo (SGK- 95)</a:t>
            </a:r>
            <a:endParaRPr lang="vi-VN" sz="2800" b="1" i="1">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0341A23E-E838-4E7B-AEE0-5C4F074703E3}"/>
              </a:ext>
            </a:extLst>
          </p:cNvPr>
          <p:cNvGrpSpPr/>
          <p:nvPr/>
        </p:nvGrpSpPr>
        <p:grpSpPr>
          <a:xfrm>
            <a:off x="266700" y="1692742"/>
            <a:ext cx="11520370" cy="1852564"/>
            <a:chOff x="0" y="1776585"/>
            <a:chExt cx="11520370" cy="2316642"/>
          </a:xfrm>
        </p:grpSpPr>
        <p:grpSp>
          <p:nvGrpSpPr>
            <p:cNvPr id="35" name="Group 34">
              <a:extLst>
                <a:ext uri="{FF2B5EF4-FFF2-40B4-BE49-F238E27FC236}">
                  <a16:creationId xmlns:a16="http://schemas.microsoft.com/office/drawing/2014/main" id="{62B9E253-7FA0-49AA-BBCC-867E806136BE}"/>
                </a:ext>
              </a:extLst>
            </p:cNvPr>
            <p:cNvGrpSpPr/>
            <p:nvPr/>
          </p:nvGrpSpPr>
          <p:grpSpPr>
            <a:xfrm>
              <a:off x="0" y="1776585"/>
              <a:ext cx="11444037" cy="2316642"/>
              <a:chOff x="-157227" y="2625290"/>
              <a:chExt cx="17732999" cy="3304979"/>
            </a:xfrm>
          </p:grpSpPr>
          <p:sp>
            <p:nvSpPr>
              <p:cNvPr id="45" name="Rectangle: Rounded Corners 44">
                <a:extLst>
                  <a:ext uri="{FF2B5EF4-FFF2-40B4-BE49-F238E27FC236}">
                    <a16:creationId xmlns:a16="http://schemas.microsoft.com/office/drawing/2014/main" id="{D37A824D-F57C-4793-85AC-D8BEF5CD154C}"/>
                  </a:ext>
                </a:extLst>
              </p:cNvPr>
              <p:cNvSpPr/>
              <p:nvPr/>
            </p:nvSpPr>
            <p:spPr>
              <a:xfrm>
                <a:off x="101597" y="2728685"/>
                <a:ext cx="17474175" cy="320158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id="{78FE7B4F-8713-483B-93FD-A5098A2FFC21}"/>
                  </a:ext>
                </a:extLst>
              </p:cNvPr>
              <p:cNvSpPr/>
              <p:nvPr/>
            </p:nvSpPr>
            <p:spPr>
              <a:xfrm>
                <a:off x="101597" y="2714173"/>
                <a:ext cx="1747417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7" name="Picture 46">
                <a:extLst>
                  <a:ext uri="{FF2B5EF4-FFF2-40B4-BE49-F238E27FC236}">
                    <a16:creationId xmlns:a16="http://schemas.microsoft.com/office/drawing/2014/main" id="{241F81AA-C856-4E47-98E9-E4A5B7F276A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36" name="TextBox 35">
              <a:extLst>
                <a:ext uri="{FF2B5EF4-FFF2-40B4-BE49-F238E27FC236}">
                  <a16:creationId xmlns:a16="http://schemas.microsoft.com/office/drawing/2014/main" id="{4E292A03-2990-4207-A176-A6A20F948033}"/>
                </a:ext>
              </a:extLst>
            </p:cNvPr>
            <p:cNvSpPr txBox="1"/>
            <p:nvPr/>
          </p:nvSpPr>
          <p:spPr>
            <a:xfrm>
              <a:off x="494297" y="2344991"/>
              <a:ext cx="11026073" cy="1635083"/>
            </a:xfrm>
            <a:prstGeom prst="rect">
              <a:avLst/>
            </a:prstGeom>
            <a:noFill/>
          </p:spPr>
          <p:txBody>
            <a:bodyPr wrap="square" rtlCol="0">
              <a:spAutoFit/>
            </a:bodyPr>
            <a:lstStyle/>
            <a:p>
              <a:pPr>
                <a:lnSpc>
                  <a:spcPct val="150000"/>
                </a:lnSpc>
                <a:spcAft>
                  <a:spcPts val="1200"/>
                </a:spcAft>
              </a:pPr>
              <a:r>
                <a:rPr lang="en-US" sz="2800" b="1" i="1">
                  <a:latin typeface="Times New Roman" panose="02020603050405020304" pitchFamily="18" charset="0"/>
                  <a:cs typeface="Times New Roman" panose="02020603050405020304" pitchFamily="18" charset="0"/>
                </a:rPr>
                <a:t>Nếu một tam giác có bình ph</a:t>
              </a:r>
              <a:r>
                <a:rPr lang="vi-VN" sz="2800" b="1" i="1">
                  <a:latin typeface="Times New Roman" panose="02020603050405020304" pitchFamily="18" charset="0"/>
                  <a:cs typeface="Times New Roman" panose="02020603050405020304" pitchFamily="18" charset="0"/>
                </a:rPr>
                <a:t>ương của một cạnh bằng tổng bình phương của hai cạnh còn lại thì tam giác đó là tam giác vuông.</a:t>
              </a:r>
              <a:endParaRPr lang="vi-VN" sz="2800">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780048" y="3689684"/>
            <a:ext cx="2364205"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*Chẳng hạn: </a:t>
            </a:r>
            <a:endParaRPr lang="vi-VN" sz="2800" b="1" i="1">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2977816" y="3721768"/>
            <a:ext cx="533199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ABC có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4100763" y="4203032"/>
            <a:ext cx="292568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hay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2785311" y="4748463"/>
            <a:ext cx="533199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=&gt;ABC vuông tại A</a:t>
            </a:r>
            <a:endParaRPr lang="vi-VN" sz="2800">
              <a:latin typeface="Times New Roman" panose="02020603050405020304" pitchFamily="18" charset="0"/>
              <a:cs typeface="Times New Roman" panose="02020603050405020304" pitchFamily="18" charset="0"/>
            </a:endParaRPr>
          </a:p>
        </p:txBody>
      </p:sp>
      <p:grpSp>
        <p:nvGrpSpPr>
          <p:cNvPr id="56" name="Group 55">
            <a:extLst>
              <a:ext uri="{FF2B5EF4-FFF2-40B4-BE49-F238E27FC236}">
                <a16:creationId xmlns:a16="http://schemas.microsoft.com/office/drawing/2014/main" id="{C29A34C1-409E-49A7-B857-035E81FC97A0}"/>
              </a:ext>
            </a:extLst>
          </p:cNvPr>
          <p:cNvGrpSpPr/>
          <p:nvPr/>
        </p:nvGrpSpPr>
        <p:grpSpPr>
          <a:xfrm>
            <a:off x="8753544" y="3786156"/>
            <a:ext cx="3021362" cy="1812542"/>
            <a:chOff x="10157552" y="2930486"/>
            <a:chExt cx="2034448" cy="1812542"/>
          </a:xfrm>
        </p:grpSpPr>
        <p:sp>
          <p:nvSpPr>
            <p:cNvPr id="57" name="Right Triangle 56">
              <a:extLst>
                <a:ext uri="{FF2B5EF4-FFF2-40B4-BE49-F238E27FC236}">
                  <a16:creationId xmlns:a16="http://schemas.microsoft.com/office/drawing/2014/main" id="{1BF7AB90-E427-4A58-A74C-2CD68669CCD9}"/>
                </a:ext>
              </a:extLst>
            </p:cNvPr>
            <p:cNvSpPr/>
            <p:nvPr/>
          </p:nvSpPr>
          <p:spPr>
            <a:xfrm>
              <a:off x="10461434" y="3202237"/>
              <a:ext cx="1504950" cy="11811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TextBox 57">
              <a:extLst>
                <a:ext uri="{FF2B5EF4-FFF2-40B4-BE49-F238E27FC236}">
                  <a16:creationId xmlns:a16="http://schemas.microsoft.com/office/drawing/2014/main" id="{417091E9-B1BC-451B-92EA-A4FD6AD76B12}"/>
                </a:ext>
              </a:extLst>
            </p:cNvPr>
            <p:cNvSpPr txBox="1"/>
            <p:nvPr/>
          </p:nvSpPr>
          <p:spPr>
            <a:xfrm>
              <a:off x="10212636" y="4263527"/>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17D9CD2B-34C8-4806-BF3F-9132C25D740E}"/>
                </a:ext>
              </a:extLst>
            </p:cNvPr>
            <p:cNvSpPr txBox="1"/>
            <p:nvPr/>
          </p:nvSpPr>
          <p:spPr>
            <a:xfrm>
              <a:off x="10157552" y="293048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4F885EA8-CC8E-4A96-8E72-6851B42D94B5}"/>
                </a:ext>
              </a:extLst>
            </p:cNvPr>
            <p:cNvSpPr txBox="1"/>
            <p:nvPr/>
          </p:nvSpPr>
          <p:spPr>
            <a:xfrm>
              <a:off x="11806409" y="437369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7FBD0C5-236A-4536-8638-FEF1885D92D0}"/>
                </a:ext>
              </a:extLst>
            </p:cNvPr>
            <p:cNvSpPr txBox="1"/>
            <p:nvPr/>
          </p:nvSpPr>
          <p:spPr>
            <a:xfrm>
              <a:off x="11130668" y="3419868"/>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6279F6B4-66B2-452A-ADC9-1C3ED8356336}"/>
                </a:ext>
              </a:extLst>
            </p:cNvPr>
            <p:cNvSpPr txBox="1"/>
            <p:nvPr/>
          </p:nvSpPr>
          <p:spPr>
            <a:xfrm>
              <a:off x="10278993" y="3575267"/>
              <a:ext cx="238693"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BCA51D4E-B008-4420-AA05-1F038219936D}"/>
                </a:ext>
              </a:extLst>
            </p:cNvPr>
            <p:cNvSpPr txBox="1"/>
            <p:nvPr/>
          </p:nvSpPr>
          <p:spPr>
            <a:xfrm>
              <a:off x="10936077" y="4340645"/>
              <a:ext cx="262136"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897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left)">
                                      <p:cBhvr>
                                        <p:cTn id="18" dur="500"/>
                                        <p:tgtEl>
                                          <p:spTgt spid="48"/>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8" grpId="0"/>
      <p:bldP spid="49" grpId="0"/>
      <p:bldP spid="50"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2284998" y="1327484"/>
            <a:ext cx="804010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sym typeface="Symbol" panose="05050102010706020507" pitchFamily="18" charset="2"/>
              </a:rPr>
              <a:t>DEF có DE = 7cm, DG = 24cm và EG = 25cm.</a:t>
            </a:r>
          </a:p>
          <a:p>
            <a:r>
              <a:rPr lang="en-US" sz="2800">
                <a:latin typeface="Times New Roman" panose="02020603050405020304" pitchFamily="18" charset="0"/>
                <a:cs typeface="Times New Roman" panose="02020603050405020304" pitchFamily="18" charset="0"/>
                <a:sym typeface="Symbol" panose="05050102010706020507" pitchFamily="18" charset="2"/>
              </a:rPr>
              <a:t> DEG có phải là tam giác vuông hay không?</a:t>
            </a:r>
            <a:endParaRPr lang="vi-VN" sz="280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2577766" y="2864518"/>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Xét DEF  có:</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3643563" y="3345782"/>
            <a:ext cx="292568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EG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25</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625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2747211" y="5053263"/>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=&gt;DEG vuông tại 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6" name="Parallelogram 25">
            <a:extLst>
              <a:ext uri="{FF2B5EF4-FFF2-40B4-BE49-F238E27FC236}">
                <a16:creationId xmlns:a16="http://schemas.microsoft.com/office/drawing/2014/main" id="{0A32E5BD-D479-4311-B940-F30E96B3CD58}"/>
              </a:ext>
            </a:extLst>
          </p:cNvPr>
          <p:cNvSpPr/>
          <p:nvPr/>
        </p:nvSpPr>
        <p:spPr>
          <a:xfrm>
            <a:off x="321676" y="70667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5257800" y="241935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9B3A6B9-D26B-4620-9FDA-6D3E7869B0E4}"/>
              </a:ext>
            </a:extLst>
          </p:cNvPr>
          <p:cNvSpPr txBox="1"/>
          <p:nvPr/>
        </p:nvSpPr>
        <p:spPr>
          <a:xfrm>
            <a:off x="3605462" y="3917282"/>
            <a:ext cx="57099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DE</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7</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+ 24</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625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0872184-A2CE-4E62-B8BD-3927A33E968A}"/>
              </a:ext>
            </a:extLst>
          </p:cNvPr>
          <p:cNvSpPr txBox="1"/>
          <p:nvPr/>
        </p:nvSpPr>
        <p:spPr>
          <a:xfrm>
            <a:off x="2767262" y="4450682"/>
            <a:ext cx="80721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 EG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DE</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0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2094498" y="1079834"/>
            <a:ext cx="804010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sym typeface="Symbol" panose="05050102010706020507" pitchFamily="18" charset="2"/>
              </a:rPr>
              <a:t>tam giác có 3 cạnh 20cm, 21cm, 29cm có phải là tam giác vuông hay không?</a:t>
            </a:r>
            <a:endParaRPr lang="vi-VN" sz="280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1739566" y="3514036"/>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Xét ABC  có:</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2329112" y="4071500"/>
            <a:ext cx="466223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29</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841 (cm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7609497" y="4976159"/>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=&gt;ABC vuông tại 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4953000" y="19431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9B3A6B9-D26B-4620-9FDA-6D3E7869B0E4}"/>
              </a:ext>
            </a:extLst>
          </p:cNvPr>
          <p:cNvSpPr txBox="1"/>
          <p:nvPr/>
        </p:nvSpPr>
        <p:spPr>
          <a:xfrm>
            <a:off x="2271962" y="4623950"/>
            <a:ext cx="57099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20</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841(cm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0872184-A2CE-4E62-B8BD-3927A33E968A}"/>
              </a:ext>
            </a:extLst>
          </p:cNvPr>
          <p:cNvSpPr txBox="1"/>
          <p:nvPr/>
        </p:nvSpPr>
        <p:spPr>
          <a:xfrm>
            <a:off x="7607695" y="4404009"/>
            <a:ext cx="3709738"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65E280BF-89BA-4A8B-A865-08B713C9BF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70246" y="251460"/>
            <a:ext cx="1371601" cy="1526458"/>
          </a:xfrm>
          <a:prstGeom prst="rect">
            <a:avLst/>
          </a:prstGeom>
        </p:spPr>
      </p:pic>
      <p:grpSp>
        <p:nvGrpSpPr>
          <p:cNvPr id="14" name="Group 13">
            <a:extLst>
              <a:ext uri="{FF2B5EF4-FFF2-40B4-BE49-F238E27FC236}">
                <a16:creationId xmlns:a16="http://schemas.microsoft.com/office/drawing/2014/main" id="{0BF893D6-7120-4398-BFC2-53B0628BBF9B}"/>
              </a:ext>
            </a:extLst>
          </p:cNvPr>
          <p:cNvGrpSpPr/>
          <p:nvPr/>
        </p:nvGrpSpPr>
        <p:grpSpPr>
          <a:xfrm>
            <a:off x="8729718" y="1809749"/>
            <a:ext cx="3064242" cy="2609335"/>
            <a:chOff x="10128679" y="2930486"/>
            <a:chExt cx="2063321" cy="1966430"/>
          </a:xfrm>
        </p:grpSpPr>
        <p:sp>
          <p:nvSpPr>
            <p:cNvPr id="15" name="Right Triangle 14">
              <a:extLst>
                <a:ext uri="{FF2B5EF4-FFF2-40B4-BE49-F238E27FC236}">
                  <a16:creationId xmlns:a16="http://schemas.microsoft.com/office/drawing/2014/main" id="{8F2EFD5D-85FA-4F74-9BD0-482D4A7A28EE}"/>
                </a:ext>
              </a:extLst>
            </p:cNvPr>
            <p:cNvSpPr/>
            <p:nvPr/>
          </p:nvSpPr>
          <p:spPr>
            <a:xfrm>
              <a:off x="10461434" y="3202237"/>
              <a:ext cx="1504950" cy="11811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6" name="TextBox 15">
              <a:extLst>
                <a:ext uri="{FF2B5EF4-FFF2-40B4-BE49-F238E27FC236}">
                  <a16:creationId xmlns:a16="http://schemas.microsoft.com/office/drawing/2014/main" id="{71D5BBA8-FA06-4EEE-8E4C-D0FCD5934F84}"/>
                </a:ext>
              </a:extLst>
            </p:cNvPr>
            <p:cNvSpPr txBox="1"/>
            <p:nvPr/>
          </p:nvSpPr>
          <p:spPr>
            <a:xfrm>
              <a:off x="10212636" y="4263527"/>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2742670-147A-48C7-B841-6CD2A3E59115}"/>
                </a:ext>
              </a:extLst>
            </p:cNvPr>
            <p:cNvSpPr txBox="1"/>
            <p:nvPr/>
          </p:nvSpPr>
          <p:spPr>
            <a:xfrm>
              <a:off x="10157552" y="2930486"/>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5E94CDE-DB58-47D1-9E00-6037E8D136DD}"/>
                </a:ext>
              </a:extLst>
            </p:cNvPr>
            <p:cNvSpPr txBox="1"/>
            <p:nvPr/>
          </p:nvSpPr>
          <p:spPr>
            <a:xfrm>
              <a:off x="11806409" y="4373696"/>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9939F6F-D301-4C3C-A642-777063017A08}"/>
                </a:ext>
              </a:extLst>
            </p:cNvPr>
            <p:cNvSpPr txBox="1"/>
            <p:nvPr/>
          </p:nvSpPr>
          <p:spPr>
            <a:xfrm>
              <a:off x="11130668" y="3419868"/>
              <a:ext cx="67570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29cm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117660D-35A0-4C29-A55D-A1DEFA7B016E}"/>
                </a:ext>
              </a:extLst>
            </p:cNvPr>
            <p:cNvSpPr txBox="1"/>
            <p:nvPr/>
          </p:nvSpPr>
          <p:spPr>
            <a:xfrm rot="16200000">
              <a:off x="9852740" y="3464838"/>
              <a:ext cx="904191" cy="35231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20cm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900CBAE-818B-41E9-9A13-5F91EDAFC47E}"/>
                </a:ext>
              </a:extLst>
            </p:cNvPr>
            <p:cNvSpPr txBox="1"/>
            <p:nvPr/>
          </p:nvSpPr>
          <p:spPr>
            <a:xfrm>
              <a:off x="10936077" y="4340645"/>
              <a:ext cx="81843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21cm</a:t>
              </a:r>
              <a:endParaRPr lang="vi-VN" sz="280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EE290FD9-4A85-4B23-A811-9D144F2EF365}"/>
              </a:ext>
            </a:extLst>
          </p:cNvPr>
          <p:cNvSpPr txBox="1"/>
          <p:nvPr/>
        </p:nvSpPr>
        <p:spPr>
          <a:xfrm>
            <a:off x="1758616" y="2466286"/>
            <a:ext cx="7480634" cy="954107"/>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 sử A</a:t>
            </a:r>
            <a:r>
              <a:rPr lang="en-US" sz="2800">
                <a:solidFill>
                  <a:srgbClr val="0000CC"/>
                </a:solidFill>
                <a:latin typeface="Times New Roman" panose="02020603050405020304" pitchFamily="18" charset="0"/>
                <a:cs typeface="Times New Roman" panose="02020603050405020304" pitchFamily="18" charset="0"/>
              </a:rPr>
              <a:t>BC có </a:t>
            </a:r>
            <a:endParaRPr lang="vi-VN" sz="2800">
              <a:solidFill>
                <a:srgbClr val="0000CC"/>
              </a:solidFill>
              <a:latin typeface="Times New Roman" panose="02020603050405020304" pitchFamily="18" charset="0"/>
              <a:cs typeface="Times New Roman" panose="02020603050405020304" pitchFamily="18" charset="0"/>
            </a:endParaRPr>
          </a:p>
          <a:p>
            <a:r>
              <a:rPr lang="en-US" sz="2800">
                <a:solidFill>
                  <a:srgbClr val="0000CC"/>
                </a:solidFill>
                <a:latin typeface="Times New Roman" panose="02020603050405020304" pitchFamily="18" charset="0"/>
                <a:cs typeface="Times New Roman" panose="02020603050405020304" pitchFamily="18" charset="0"/>
              </a:rPr>
              <a:t>AB = 20 cm, AC = 21 cm, BC = 29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6" name="Right Brace 5">
            <a:extLst>
              <a:ext uri="{FF2B5EF4-FFF2-40B4-BE49-F238E27FC236}">
                <a16:creationId xmlns:a16="http://schemas.microsoft.com/office/drawing/2014/main" id="{620E1278-489F-4208-8A0A-8CE32822106F}"/>
              </a:ext>
            </a:extLst>
          </p:cNvPr>
          <p:cNvSpPr/>
          <p:nvPr/>
        </p:nvSpPr>
        <p:spPr>
          <a:xfrm>
            <a:off x="7413912" y="4450773"/>
            <a:ext cx="143741" cy="704850"/>
          </a:xfrm>
          <a:prstGeom prst="rightBrace">
            <a:avLst>
              <a:gd name="adj1" fmla="val 7708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8" name="Rectangle 7">
            <a:extLst>
              <a:ext uri="{FF2B5EF4-FFF2-40B4-BE49-F238E27FC236}">
                <a16:creationId xmlns:a16="http://schemas.microsoft.com/office/drawing/2014/main" id="{EF6887F6-D885-4AB1-A260-817D95451D8E}"/>
              </a:ext>
            </a:extLst>
          </p:cNvPr>
          <p:cNvSpPr/>
          <p:nvPr/>
        </p:nvSpPr>
        <p:spPr>
          <a:xfrm>
            <a:off x="4891314" y="5645835"/>
            <a:ext cx="7300686" cy="954107"/>
          </a:xfrm>
          <a:prstGeom prst="rect">
            <a:avLst/>
          </a:prstGeom>
          <a:solidFill>
            <a:schemeClr val="accent6">
              <a:lumMod val="40000"/>
              <a:lumOff val="60000"/>
            </a:schemeClr>
          </a:solidFill>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Vậy tam giác có ba cạnh là 20 cm, 21 cm, 29 cm là tam giác vuông</a:t>
            </a:r>
            <a:endParaRPr lang="vi-VN" sz="2800"/>
          </a:p>
        </p:txBody>
      </p:sp>
    </p:spTree>
    <p:extLst>
      <p:ext uri="{BB962C8B-B14F-4D97-AF65-F5344CB8AC3E}">
        <p14:creationId xmlns:p14="http://schemas.microsoft.com/office/powerpoint/2010/main" val="9189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up)">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P spid="27" grpId="0"/>
      <p:bldP spid="28" grpId="0"/>
      <p:bldP spid="29" grpId="0"/>
      <p:bldP spid="22" grpId="0"/>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437148" y="1175084"/>
            <a:ext cx="8040102"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Hình 8 mô tả một cánh buồm có dạng tam giác vuông, được buộc vào cột buồm thẳng đứng, với độ dài hai cạnh góc vuông là 12m và 5m. </a:t>
            </a:r>
          </a:p>
          <a:p>
            <a:pPr algn="just"/>
            <a:r>
              <a:rPr lang="en-US" sz="2800">
                <a:latin typeface="Times New Roman" panose="02020603050405020304" pitchFamily="18" charset="0"/>
                <a:cs typeface="Times New Roman" panose="02020603050405020304" pitchFamily="18" charset="0"/>
              </a:rPr>
              <a:t>Tính chu vi và diện tích của cánh buồm đó.</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4667250" y="28575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E290FD9-4A85-4B23-A811-9D144F2EF365}"/>
              </a:ext>
            </a:extLst>
          </p:cNvPr>
          <p:cNvSpPr txBox="1"/>
          <p:nvPr/>
        </p:nvSpPr>
        <p:spPr>
          <a:xfrm>
            <a:off x="1758616" y="3342586"/>
            <a:ext cx="7480634" cy="1815882"/>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cánh buồm có dạng tam giác vuông với </a:t>
            </a:r>
            <a:r>
              <a:rPr lang="en-US" sz="2800">
                <a:solidFill>
                  <a:srgbClr val="0000CC"/>
                </a:solidFill>
                <a:latin typeface="Times New Roman" panose="02020603050405020304" pitchFamily="18" charset="0"/>
                <a:cs typeface="Times New Roman" panose="02020603050405020304" pitchFamily="18" charset="0"/>
              </a:rPr>
              <a:t>độ dài hai cạnh góc vuông là 12m và 5m. Nên theo định lý Pythagoer ta có độ dài cạnh huyền của cánh buồm là :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4" name="Parallelogram 23">
            <a:extLst>
              <a:ext uri="{FF2B5EF4-FFF2-40B4-BE49-F238E27FC236}">
                <a16:creationId xmlns:a16="http://schemas.microsoft.com/office/drawing/2014/main" id="{2782A936-A684-47B3-841D-E3F0BBB100A7}"/>
              </a:ext>
            </a:extLst>
          </p:cNvPr>
          <p:cNvSpPr/>
          <p:nvPr/>
        </p:nvSpPr>
        <p:spPr>
          <a:xfrm>
            <a:off x="226426" y="43997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52CA3FE-17A2-4C9B-9379-FF85337E7EF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01" b="99612" l="0" r="90000">
                        <a14:foregroundMark x1="58182" y1="51550" x2="70909" y2="74806"/>
                        <a14:foregroundMark x1="31818" y1="68605" x2="30000" y2="11240"/>
                        <a14:foregroundMark x1="30909" y1="27519" x2="20909" y2="29845"/>
                        <a14:foregroundMark x1="19091" y1="29845" x2="19091" y2="48450"/>
                        <a14:foregroundMark x1="20909" y1="47674" x2="31818" y2="47674"/>
                        <a14:foregroundMark x1="35455" y1="89535" x2="35455" y2="99612"/>
                        <a14:foregroundMark x1="62727" y1="91085" x2="62727" y2="99612"/>
                      </a14:backgroundRemoval>
                    </a14:imgEffect>
                  </a14:imgLayer>
                </a14:imgProps>
              </a:ext>
            </a:extLst>
          </a:blip>
          <a:stretch>
            <a:fillRect/>
          </a:stretch>
        </p:blipFill>
        <p:spPr>
          <a:xfrm>
            <a:off x="9163049" y="771524"/>
            <a:ext cx="3273205" cy="3838576"/>
          </a:xfrm>
          <a:prstGeom prst="rect">
            <a:avLst/>
          </a:prstGeom>
        </p:spPr>
      </p:pic>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6D3A9E93-74EE-4E3F-8AF4-2A39F0A60EBE}"/>
                  </a:ext>
                </a:extLst>
              </p:cNvPr>
              <p:cNvSpPr txBox="1"/>
              <p:nvPr/>
            </p:nvSpPr>
            <p:spPr>
              <a:xfrm>
                <a:off x="1491916" y="4637986"/>
                <a:ext cx="7480634" cy="645177"/>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vi-VN" sz="2800" i="1" smtClean="0">
                              <a:solidFill>
                                <a:srgbClr val="0000CC"/>
                              </a:solidFill>
                              <a:latin typeface="Cambria Math" panose="02040503050406030204" pitchFamily="18" charset="0"/>
                              <a:cs typeface="Times New Roman" panose="02020603050405020304" pitchFamily="18" charset="0"/>
                            </a:rPr>
                          </m:ctrlPr>
                        </m:radPr>
                        <m:deg/>
                        <m:e>
                          <m:sSup>
                            <m:sSupPr>
                              <m:ctrlPr>
                                <a:rPr lang="vi-VN" sz="2800" i="1" smtClean="0">
                                  <a:solidFill>
                                    <a:srgbClr val="0000CC"/>
                                  </a:solidFill>
                                  <a:latin typeface="Cambria Math" panose="02040503050406030204" pitchFamily="18" charset="0"/>
                                  <a:cs typeface="Times New Roman" panose="02020603050405020304" pitchFamily="18" charset="0"/>
                                </a:rPr>
                              </m:ctrlPr>
                            </m:sSupPr>
                            <m:e>
                              <m:r>
                                <a:rPr lang="vi-VN" sz="2800" b="0" i="1" smtClean="0">
                                  <a:solidFill>
                                    <a:srgbClr val="0000CC"/>
                                  </a:solidFill>
                                  <a:latin typeface="Cambria Math" panose="02040503050406030204" pitchFamily="18" charset="0"/>
                                  <a:cs typeface="Times New Roman" panose="02020603050405020304" pitchFamily="18" charset="0"/>
                                </a:rPr>
                                <m:t>12</m:t>
                              </m:r>
                            </m:e>
                            <m:sup>
                              <m:r>
                                <a:rPr lang="vi-VN" sz="2800" b="0" i="1" smtClean="0">
                                  <a:solidFill>
                                    <a:srgbClr val="0000CC"/>
                                  </a:solidFill>
                                  <a:latin typeface="Cambria Math" panose="02040503050406030204" pitchFamily="18" charset="0"/>
                                  <a:cs typeface="Times New Roman" panose="02020603050405020304" pitchFamily="18" charset="0"/>
                                </a:rPr>
                                <m:t>2</m:t>
                              </m:r>
                            </m:sup>
                          </m:sSup>
                          <m:r>
                            <a:rPr lang="vi-VN" sz="2800" b="0" i="1" smtClean="0">
                              <a:solidFill>
                                <a:srgbClr val="0000CC"/>
                              </a:solidFill>
                              <a:latin typeface="Cambria Math" panose="02040503050406030204" pitchFamily="18" charset="0"/>
                              <a:cs typeface="Times New Roman" panose="02020603050405020304" pitchFamily="18" charset="0"/>
                            </a:rPr>
                            <m:t>+</m:t>
                          </m:r>
                          <m:sSup>
                            <m:sSupPr>
                              <m:ctrlPr>
                                <a:rPr lang="vi-VN" sz="2800" b="0" i="1" smtClean="0">
                                  <a:solidFill>
                                    <a:srgbClr val="0000CC"/>
                                  </a:solidFill>
                                  <a:latin typeface="Cambria Math" panose="02040503050406030204" pitchFamily="18" charset="0"/>
                                  <a:cs typeface="Times New Roman" panose="02020603050405020304" pitchFamily="18" charset="0"/>
                                </a:rPr>
                              </m:ctrlPr>
                            </m:sSupPr>
                            <m:e>
                              <m:r>
                                <a:rPr lang="vi-VN" sz="2800" b="0" i="1" smtClean="0">
                                  <a:solidFill>
                                    <a:srgbClr val="0000CC"/>
                                  </a:solidFill>
                                  <a:latin typeface="Cambria Math" panose="02040503050406030204" pitchFamily="18" charset="0"/>
                                  <a:cs typeface="Times New Roman" panose="02020603050405020304" pitchFamily="18" charset="0"/>
                                </a:rPr>
                                <m:t>5</m:t>
                              </m:r>
                            </m:e>
                            <m:sup>
                              <m:r>
                                <a:rPr lang="vi-VN" sz="2800" b="0" i="1" smtClean="0">
                                  <a:solidFill>
                                    <a:srgbClr val="0000CC"/>
                                  </a:solidFill>
                                  <a:latin typeface="Cambria Math" panose="02040503050406030204" pitchFamily="18" charset="0"/>
                                  <a:cs typeface="Times New Roman" panose="02020603050405020304" pitchFamily="18" charset="0"/>
                                </a:rPr>
                                <m:t>2</m:t>
                              </m:r>
                            </m:sup>
                          </m:sSup>
                        </m:e>
                      </m:rad>
                      <m:r>
                        <a:rPr lang="vi-VN" sz="2800" b="0" i="1" smtClean="0">
                          <a:solidFill>
                            <a:srgbClr val="0000CC"/>
                          </a:solidFill>
                          <a:latin typeface="Cambria Math" panose="02040503050406030204" pitchFamily="18" charset="0"/>
                          <a:cs typeface="Times New Roman" panose="02020603050405020304" pitchFamily="18" charset="0"/>
                        </a:rPr>
                        <m:t>=13 (</m:t>
                      </m:r>
                      <m:r>
                        <a:rPr lang="vi-VN" sz="2800" b="0" i="1" smtClean="0">
                          <a:solidFill>
                            <a:srgbClr val="0000CC"/>
                          </a:solidFill>
                          <a:latin typeface="Cambria Math" panose="02040503050406030204" pitchFamily="18" charset="0"/>
                          <a:cs typeface="Times New Roman" panose="02020603050405020304" pitchFamily="18" charset="0"/>
                        </a:rPr>
                        <m:t>𝑚</m:t>
                      </m:r>
                      <m:r>
                        <a:rPr lang="vi-VN" sz="2800" b="0" i="1" smtClean="0">
                          <a:solidFill>
                            <a:srgbClr val="0000CC"/>
                          </a:solidFill>
                          <a:latin typeface="Cambria Math" panose="02040503050406030204" pitchFamily="18" charset="0"/>
                          <a:cs typeface="Times New Roman" panose="02020603050405020304" pitchFamily="18" charset="0"/>
                        </a:rPr>
                        <m:t>)</m:t>
                      </m:r>
                    </m:oMath>
                  </m:oMathPara>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p:sp>
            <p:nvSpPr>
              <p:cNvPr id="30" name="TextBox 29">
                <a:extLst>
                  <a:ext uri="{FF2B5EF4-FFF2-40B4-BE49-F238E27FC236}">
                    <a16:creationId xmlns:a16="http://schemas.microsoft.com/office/drawing/2014/main" id="{6D3A9E93-74EE-4E3F-8AF4-2A39F0A60EBE}"/>
                  </a:ext>
                </a:extLst>
              </p:cNvPr>
              <p:cNvSpPr txBox="1">
                <a:spLocks noRot="1" noChangeAspect="1" noMove="1" noResize="1" noEditPoints="1" noAdjustHandles="1" noChangeArrowheads="1" noChangeShapeType="1" noTextEdit="1"/>
              </p:cNvSpPr>
              <p:nvPr/>
            </p:nvSpPr>
            <p:spPr>
              <a:xfrm>
                <a:off x="1491916" y="4637986"/>
                <a:ext cx="7480634" cy="645177"/>
              </a:xfrm>
              <a:prstGeom prst="rect">
                <a:avLst/>
              </a:prstGeom>
              <a:blipFill>
                <a:blip r:embed="rId5"/>
                <a:stretch>
                  <a:fillRect/>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7823C7D5-2EBB-4226-B955-76492885346B}"/>
              </a:ext>
            </a:extLst>
          </p:cNvPr>
          <p:cNvSpPr txBox="1"/>
          <p:nvPr/>
        </p:nvSpPr>
        <p:spPr>
          <a:xfrm>
            <a:off x="4787566" y="5270718"/>
            <a:ext cx="7480634" cy="523220"/>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Chu vi của cánh buồm là: 12+5 +13 = 30(m)</a:t>
            </a:r>
            <a:endParaRPr lang="vi-VN" sz="280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E7F82ACC-33E5-45B8-BE8F-91F8DC8773FA}"/>
                  </a:ext>
                </a:extLst>
              </p:cNvPr>
              <p:cNvSpPr txBox="1"/>
              <p:nvPr/>
            </p:nvSpPr>
            <p:spPr>
              <a:xfrm>
                <a:off x="4806616" y="5861268"/>
                <a:ext cx="7480634" cy="786754"/>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Diện tích của cánh buồm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ctrlPr>
                      </m:fPr>
                      <m:num>
                        <m:r>
                          <m:rPr>
                            <m:nor/>
                          </m:rPr>
                          <a:rPr lang="en-US" sz="2800" b="0" i="0"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12 . 5</m:t>
                        </m:r>
                      </m:num>
                      <m:den>
                        <m:r>
                          <m:rPr>
                            <m:nor/>
                          </m:rPr>
                          <a:rPr lang="en-US" sz="2800" b="0" i="0"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2</m:t>
                        </m:r>
                      </m:den>
                    </m:f>
                  </m:oMath>
                </a14:m>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30(m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p:sp>
            <p:nvSpPr>
              <p:cNvPr id="32" name="TextBox 31">
                <a:extLst>
                  <a:ext uri="{FF2B5EF4-FFF2-40B4-BE49-F238E27FC236}">
                    <a16:creationId xmlns:a16="http://schemas.microsoft.com/office/drawing/2014/main" id="{E7F82ACC-33E5-45B8-BE8F-91F8DC8773FA}"/>
                  </a:ext>
                </a:extLst>
              </p:cNvPr>
              <p:cNvSpPr txBox="1">
                <a:spLocks noRot="1" noChangeAspect="1" noMove="1" noResize="1" noEditPoints="1" noAdjustHandles="1" noChangeArrowheads="1" noChangeShapeType="1" noTextEdit="1"/>
              </p:cNvSpPr>
              <p:nvPr/>
            </p:nvSpPr>
            <p:spPr>
              <a:xfrm>
                <a:off x="4806616" y="5861268"/>
                <a:ext cx="7480634" cy="786754"/>
              </a:xfrm>
              <a:prstGeom prst="rect">
                <a:avLst/>
              </a:prstGeom>
              <a:blipFill>
                <a:blip r:embed="rId6"/>
                <a:stretch>
                  <a:fillRect l="-1629" b="-7692"/>
                </a:stretch>
              </a:blipFill>
            </p:spPr>
            <p:txBody>
              <a:bodyPr/>
              <a:lstStyle/>
              <a:p>
                <a:r>
                  <a:rPr lang="vi-VN">
                    <a:noFill/>
                  </a:rPr>
                  <a:t> </a:t>
                </a:r>
              </a:p>
            </p:txBody>
          </p:sp>
        </mc:Fallback>
      </mc:AlternateContent>
    </p:spTree>
    <p:extLst>
      <p:ext uri="{BB962C8B-B14F-4D97-AF65-F5344CB8AC3E}">
        <p14:creationId xmlns:p14="http://schemas.microsoft.com/office/powerpoint/2010/main" val="316508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7" grpId="0"/>
      <p:bldP spid="22"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F07945-971D-4702-826C-ADE279901259}"/>
              </a:ext>
            </a:extLst>
          </p:cNvPr>
          <p:cNvSpPr txBox="1"/>
          <p:nvPr/>
        </p:nvSpPr>
        <p:spPr>
          <a:xfrm>
            <a:off x="4533900" y="781050"/>
            <a:ext cx="32004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96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a) AB = 8cm; BC = 17cm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289 - 64</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225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 = 15 (cm) </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687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b) AB = 20cm; AC = 21cm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400+ 441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841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29 (cm) </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9208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c) AB = AC = 6cm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36 +36</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72</a:t>
            </a:r>
            <a:endParaRPr lang="vi-VN" sz="2800" b="1">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8375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6</a:t>
                </a:r>
                <a14:m>
                  <m:oMath xmlns:m="http://schemas.openxmlformats.org/officeDocument/2006/math">
                    <m:rad>
                      <m:radPr>
                        <m:degHide m:val="on"/>
                        <m:ctrlPr>
                          <a:rPr lang="en-US" sz="2800" b="1"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1"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𝟐</m:t>
                        </m:r>
                      </m:e>
                    </m:rad>
                  </m:oMath>
                </a14:m>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(cm) </a:t>
                </a:r>
                <a:endParaRPr lang="vi-VN" sz="2800" b="1">
                  <a:solidFill>
                    <a:srgbClr val="0000CC"/>
                  </a:solidFill>
                  <a:latin typeface="Times New Roman" panose="02020603050405020304" pitchFamily="18"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A749BB40-0BB0-4EDA-8B96-81FF356C19A5}"/>
                  </a:ext>
                </a:extLst>
              </p:cNvPr>
              <p:cNvSpPr txBox="1">
                <a:spLocks noRot="1" noChangeAspect="1" noMove="1" noResize="1" noEditPoints="1" noAdjustHandles="1" noChangeArrowheads="1" noChangeShapeType="1" noTextEdit="1"/>
              </p:cNvSpPr>
              <p:nvPr/>
            </p:nvSpPr>
            <p:spPr>
              <a:xfrm>
                <a:off x="6858000" y="5010150"/>
                <a:ext cx="6381750" cy="583750"/>
              </a:xfrm>
              <a:prstGeom prst="rect">
                <a:avLst/>
              </a:prstGeom>
              <a:blipFill>
                <a:blip r:embed="rId3"/>
                <a:stretch>
                  <a:fillRect l="-478" t="-4167" b="-25000"/>
                </a:stretch>
              </a:blipFill>
            </p:spPr>
            <p:txBody>
              <a:bodyPr/>
              <a:lstStyle/>
              <a:p>
                <a:r>
                  <a:rPr lang="vi-VN">
                    <a:noFill/>
                  </a:rPr>
                  <a:t> </a:t>
                </a:r>
              </a:p>
            </p:txBody>
          </p:sp>
        </mc:Fallback>
      </mc:AlternateContent>
    </p:spTree>
    <p:extLst>
      <p:ext uri="{BB962C8B-B14F-4D97-AF65-F5344CB8AC3E}">
        <p14:creationId xmlns:p14="http://schemas.microsoft.com/office/powerpoint/2010/main" val="31296439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a) 12cm ; 35cm ; 37cm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37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1369</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7734300" y="276225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12</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+ 35</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1369</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37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12</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+ 35</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12 cm, 35 cm, 37 cm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3834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17000" r="-13000" b="-5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DA35D-E792-4667-B09F-B20F312313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598568" y="2075995"/>
            <a:ext cx="5219517" cy="5219517"/>
          </a:xfrm>
          <a:prstGeom prst="rect">
            <a:avLst/>
          </a:prstGeom>
        </p:spPr>
      </p:pic>
      <p:sp>
        <p:nvSpPr>
          <p:cNvPr id="3" name="TextBox 2">
            <a:extLst>
              <a:ext uri="{FF2B5EF4-FFF2-40B4-BE49-F238E27FC236}">
                <a16:creationId xmlns:a16="http://schemas.microsoft.com/office/drawing/2014/main" id="{A5C0216B-CC2D-4CFA-BB22-A4FC5B72DD61}"/>
              </a:ext>
            </a:extLst>
          </p:cNvPr>
          <p:cNvSpPr txBox="1"/>
          <p:nvPr/>
        </p:nvSpPr>
        <p:spPr>
          <a:xfrm>
            <a:off x="3029215" y="654115"/>
            <a:ext cx="5389418" cy="646331"/>
          </a:xfrm>
          <a:prstGeom prst="rect">
            <a:avLst/>
          </a:prstGeom>
          <a:noFill/>
        </p:spPr>
        <p:txBody>
          <a:bodyPr wrap="square" rtlCol="0">
            <a:spAutoFit/>
          </a:bodyPr>
          <a:lstStyle/>
          <a:p>
            <a:r>
              <a:rPr lang="vi-VN" sz="3600" b="1">
                <a:ln w="22225">
                  <a:solidFill>
                    <a:schemeClr val="accent2"/>
                  </a:solidFill>
                  <a:prstDash val="solid"/>
                </a:ln>
                <a:solidFill>
                  <a:schemeClr val="accent2">
                    <a:lumMod val="40000"/>
                    <a:lumOff val="60000"/>
                  </a:schemeClr>
                </a:solidFill>
              </a:rPr>
              <a:t>§</a:t>
            </a:r>
            <a:r>
              <a:rPr lang="en-US" sz="3600" b="1">
                <a:ln w="22225">
                  <a:solidFill>
                    <a:schemeClr val="accent2"/>
                  </a:solidFill>
                  <a:prstDash val="solid"/>
                </a:ln>
                <a:solidFill>
                  <a:schemeClr val="accent2">
                    <a:lumMod val="40000"/>
                    <a:lumOff val="60000"/>
                  </a:schemeClr>
                </a:solidFill>
              </a:rPr>
              <a:t> 1. ĐỊNH LÝ PYTHAGOER</a:t>
            </a:r>
            <a:endParaRPr lang="vi-VN" sz="3600" b="1">
              <a:ln w="22225">
                <a:solidFill>
                  <a:schemeClr val="accent2"/>
                </a:solidFill>
                <a:prstDash val="solid"/>
              </a:ln>
              <a:solidFill>
                <a:schemeClr val="accent2">
                  <a:lumMod val="40000"/>
                  <a:lumOff val="60000"/>
                </a:schemeClr>
              </a:solidFill>
            </a:endParaRPr>
          </a:p>
        </p:txBody>
      </p:sp>
      <p:grpSp>
        <p:nvGrpSpPr>
          <p:cNvPr id="13" name="Group 12">
            <a:extLst>
              <a:ext uri="{FF2B5EF4-FFF2-40B4-BE49-F238E27FC236}">
                <a16:creationId xmlns:a16="http://schemas.microsoft.com/office/drawing/2014/main" id="{911BEFFA-7B7E-4A81-B08F-029EC2026168}"/>
              </a:ext>
            </a:extLst>
          </p:cNvPr>
          <p:cNvGrpSpPr/>
          <p:nvPr/>
        </p:nvGrpSpPr>
        <p:grpSpPr>
          <a:xfrm>
            <a:off x="-505687" y="1220307"/>
            <a:ext cx="13348230" cy="4156911"/>
            <a:chOff x="-505687" y="1220307"/>
            <a:chExt cx="13348230" cy="4156911"/>
          </a:xfrm>
        </p:grpSpPr>
        <p:grpSp>
          <p:nvGrpSpPr>
            <p:cNvPr id="12" name="Group 11">
              <a:extLst>
                <a:ext uri="{FF2B5EF4-FFF2-40B4-BE49-F238E27FC236}">
                  <a16:creationId xmlns:a16="http://schemas.microsoft.com/office/drawing/2014/main" id="{2FB5FE29-51B9-4FC9-A781-5592C3D675AA}"/>
                </a:ext>
              </a:extLst>
            </p:cNvPr>
            <p:cNvGrpSpPr/>
            <p:nvPr/>
          </p:nvGrpSpPr>
          <p:grpSpPr>
            <a:xfrm>
              <a:off x="-505687" y="1220307"/>
              <a:ext cx="13348230" cy="4156911"/>
              <a:chOff x="-505687" y="1220307"/>
              <a:chExt cx="13348230" cy="4156911"/>
            </a:xfrm>
          </p:grpSpPr>
          <p:pic>
            <p:nvPicPr>
              <p:cNvPr id="1026" name="Picture 2" descr="Mẫu slide Powerpoint dùng để giới thiệu nội dung chương trình | Powerpoint  template free, Infographic powerpoint, Free powerpoint templates download">
                <a:extLst>
                  <a:ext uri="{FF2B5EF4-FFF2-40B4-BE49-F238E27FC236}">
                    <a16:creationId xmlns:a16="http://schemas.microsoft.com/office/drawing/2014/main" id="{4A02B49C-1C57-464B-B5FF-DDDC2C3F4B1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67" b="98056" l="6250" r="75000"/>
                        </a14:imgEffect>
                      </a14:imgLayer>
                    </a14:imgProps>
                  </a:ext>
                  <a:ext uri="{28A0092B-C50C-407E-A947-70E740481C1C}">
                    <a14:useLocalDpi xmlns:a14="http://schemas.microsoft.com/office/drawing/2010/main" val="0"/>
                  </a:ext>
                </a:extLst>
              </a:blip>
              <a:srcRect/>
              <a:stretch>
                <a:fillRect/>
              </a:stretch>
            </p:blipFill>
            <p:spPr bwMode="auto">
              <a:xfrm>
                <a:off x="-505687" y="1220307"/>
                <a:ext cx="13348230" cy="41569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D6774BD-31D0-41F4-83FA-22199445CB8D}"/>
                  </a:ext>
                </a:extLst>
              </p:cNvPr>
              <p:cNvSpPr/>
              <p:nvPr/>
            </p:nvSpPr>
            <p:spPr>
              <a:xfrm>
                <a:off x="3398294" y="2456596"/>
                <a:ext cx="3466531" cy="668741"/>
              </a:xfrm>
              <a:prstGeom prst="rect">
                <a:avLst/>
              </a:prstGeom>
              <a:solidFill>
                <a:srgbClr val="17A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2D5787F3-A828-4C8E-9C61-A45CD9AECA79}"/>
                  </a:ext>
                </a:extLst>
              </p:cNvPr>
              <p:cNvSpPr/>
              <p:nvPr/>
            </p:nvSpPr>
            <p:spPr>
              <a:xfrm>
                <a:off x="2183643" y="1473959"/>
                <a:ext cx="3452883" cy="655092"/>
              </a:xfrm>
              <a:prstGeom prst="rect">
                <a:avLst/>
              </a:prstGeom>
              <a:solidFill>
                <a:srgbClr val="F66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C7747479-121C-41AC-BA0A-CD09C52401CA}"/>
                  </a:ext>
                </a:extLst>
              </p:cNvPr>
              <p:cNvSpPr/>
              <p:nvPr/>
            </p:nvSpPr>
            <p:spPr>
              <a:xfrm>
                <a:off x="4626592" y="3439235"/>
                <a:ext cx="3466531" cy="668741"/>
              </a:xfrm>
              <a:prstGeom prst="rect">
                <a:avLst/>
              </a:prstGeom>
              <a:solidFill>
                <a:srgbClr val="88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lowchart: Off-page Connector 8">
                <a:extLst>
                  <a:ext uri="{FF2B5EF4-FFF2-40B4-BE49-F238E27FC236}">
                    <a16:creationId xmlns:a16="http://schemas.microsoft.com/office/drawing/2014/main" id="{DD9231C3-6342-4B57-96EA-1E6B608AE785}"/>
                  </a:ext>
                </a:extLst>
              </p:cNvPr>
              <p:cNvSpPr/>
              <p:nvPr/>
            </p:nvSpPr>
            <p:spPr>
              <a:xfrm rot="16200000">
                <a:off x="7199195" y="3091218"/>
                <a:ext cx="627798" cy="3343700"/>
              </a:xfrm>
              <a:prstGeom prst="flowChartOffpageConnector">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TextBox 5">
              <a:extLst>
                <a:ext uri="{FF2B5EF4-FFF2-40B4-BE49-F238E27FC236}">
                  <a16:creationId xmlns:a16="http://schemas.microsoft.com/office/drawing/2014/main" id="{E67E820A-C438-461E-B9F7-40C16622899F}"/>
                </a:ext>
              </a:extLst>
            </p:cNvPr>
            <p:cNvSpPr txBox="1"/>
            <p:nvPr/>
          </p:nvSpPr>
          <p:spPr>
            <a:xfrm>
              <a:off x="2301157" y="1539579"/>
              <a:ext cx="2956934"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Định lý Pythagoer</a:t>
              </a:r>
              <a:endParaRPr lang="vi-VN" sz="2800" b="1">
                <a:solidFill>
                  <a:srgbClr val="FFFF00"/>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EBCD6630-3BDF-48A5-A770-57943DC04F52}"/>
                </a:ext>
              </a:extLst>
            </p:cNvPr>
            <p:cNvSpPr txBox="1"/>
            <p:nvPr/>
          </p:nvSpPr>
          <p:spPr>
            <a:xfrm>
              <a:off x="3406625" y="2481274"/>
              <a:ext cx="3540085"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Định lý Pythagoer đảo</a:t>
              </a:r>
              <a:endParaRPr lang="vi-VN" sz="2800" b="1">
                <a:solidFill>
                  <a:srgbClr val="FFFF00"/>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0504A07F-23D2-44DF-B90E-F53B5812EA7D}"/>
                </a:ext>
              </a:extLst>
            </p:cNvPr>
            <p:cNvSpPr txBox="1"/>
            <p:nvPr/>
          </p:nvSpPr>
          <p:spPr>
            <a:xfrm>
              <a:off x="4621275" y="3491208"/>
              <a:ext cx="3260659"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Luyện tập</a:t>
              </a:r>
              <a:endParaRPr lang="vi-VN" sz="2800" b="1">
                <a:solidFill>
                  <a:srgbClr val="FFFF00"/>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B9C49584-B880-4FC9-9158-C4AC306298C6}"/>
                </a:ext>
              </a:extLst>
            </p:cNvPr>
            <p:cNvSpPr txBox="1"/>
            <p:nvPr/>
          </p:nvSpPr>
          <p:spPr>
            <a:xfrm>
              <a:off x="5876869" y="4501142"/>
              <a:ext cx="3260659"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Vận dụng</a:t>
              </a:r>
              <a:endParaRPr lang="vi-VN" sz="2800" b="1">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1502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b) 10cm ; 7cm ; 8cm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10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100</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8077200" y="278130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113</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10 cm, 7 cm, 8 cm không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7751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c) 11cm ; 6cm ; 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11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121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8077200" y="278130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85</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10 cm, 7 cm, 8 cm không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6156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DE048-DC77-437A-AF5E-F324F86D49E4}"/>
              </a:ext>
            </a:extLst>
          </p:cNvPr>
          <p:cNvSpPr txBox="1"/>
          <p:nvPr/>
        </p:nvSpPr>
        <p:spPr>
          <a:xfrm>
            <a:off x="457200" y="1085850"/>
            <a:ext cx="9353550"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3:</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Cho tam giác vuông cân có độ dài cạnh góc vuông bằng 1dm. Tính độ dài cạnh huyền của tam giác đó.</a:t>
            </a:r>
            <a:endParaRPr lang="vi-VN" sz="28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ABEFF60-1315-4F1B-8210-E09C11B85F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67" b="97041" l="0" r="100000">
                        <a14:foregroundMark x1="15217" y1="65089" x2="62319" y2="15976"/>
                        <a14:foregroundMark x1="23188" y1="76923" x2="69565" y2="76331"/>
                        <a14:foregroundMark x1="82609" y1="21893" x2="82609" y2="71006"/>
                        <a14:foregroundMark x1="81884" y1="43787" x2="92754" y2="43195"/>
                        <a14:foregroundMark x1="86232" y1="47929" x2="94203" y2="43787"/>
                        <a14:foregroundMark x1="29710" y1="47929" x2="18841" y2="37278"/>
                        <a14:foregroundMark x1="46377" y1="32544" x2="34058" y2="24852"/>
                        <a14:foregroundMark x1="33333" y1="24852" x2="18116" y2="37278"/>
                        <a14:foregroundMark x1="33333" y1="33136" x2="40580" y2="33136"/>
                        <a14:foregroundMark x1="35507" y1="76331" x2="36232" y2="85207"/>
                        <a14:foregroundMark x1="36232" y1="85207" x2="60145" y2="84615"/>
                        <a14:foregroundMark x1="60145" y1="84615" x2="59420" y2="76923"/>
                        <a14:foregroundMark x1="47101" y1="81065" x2="60870" y2="81065"/>
                        <a14:backgroundMark x1="35507" y1="86982" x2="65942" y2="86391"/>
                      </a14:backgroundRemoval>
                    </a14:imgEffect>
                  </a14:imgLayer>
                </a14:imgProps>
              </a:ext>
            </a:extLst>
          </a:blip>
          <a:stretch>
            <a:fillRect/>
          </a:stretch>
        </p:blipFill>
        <p:spPr>
          <a:xfrm>
            <a:off x="9465539" y="471073"/>
            <a:ext cx="2726461" cy="3338927"/>
          </a:xfrm>
          <a:prstGeom prst="rect">
            <a:avLst/>
          </a:prstGeom>
        </p:spPr>
      </p:pic>
      <p:sp>
        <p:nvSpPr>
          <p:cNvPr id="7" name="TextBox 6">
            <a:extLst>
              <a:ext uri="{FF2B5EF4-FFF2-40B4-BE49-F238E27FC236}">
                <a16:creationId xmlns:a16="http://schemas.microsoft.com/office/drawing/2014/main" id="{CA67FC48-3531-4B7C-AE96-3A74721D0B7D}"/>
              </a:ext>
            </a:extLst>
          </p:cNvPr>
          <p:cNvSpPr txBox="1"/>
          <p:nvPr/>
        </p:nvSpPr>
        <p:spPr>
          <a:xfrm>
            <a:off x="457200" y="2114550"/>
            <a:ext cx="849630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5:</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9 mô tả một thanh gỗ dài 3,5m dựa vào một bức tường thẳng đứng. Chân thanh gỗ cách mép t</a:t>
            </a:r>
            <a:r>
              <a:rPr lang="vi-VN" sz="2800">
                <a:latin typeface="Times New Roman" panose="02020603050405020304" pitchFamily="18" charset="0"/>
                <a:cs typeface="Times New Roman" panose="02020603050405020304" pitchFamily="18" charset="0"/>
              </a:rPr>
              <a:t>ường một khoảng là 2,1m. Khoảng cách từ điểm thanh gỗ chạm vào tường đến mặt đất là bao nhiêu mét?</a:t>
            </a:r>
          </a:p>
        </p:txBody>
      </p:sp>
      <p:pic>
        <p:nvPicPr>
          <p:cNvPr id="9" name="Picture 8">
            <a:extLst>
              <a:ext uri="{FF2B5EF4-FFF2-40B4-BE49-F238E27FC236}">
                <a16:creationId xmlns:a16="http://schemas.microsoft.com/office/drawing/2014/main" id="{FB0C383B-5C52-411E-B1E9-DE67D1DB6A1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02" b="89157" l="0" r="99296">
                        <a14:foregroundMark x1="14789" y1="13855" x2="14789" y2="74699"/>
                        <a14:foregroundMark x1="26056" y1="9036" x2="75352" y2="17470"/>
                        <a14:foregroundMark x1="85211" y1="22289" x2="85211" y2="74699"/>
                        <a14:foregroundMark x1="26056" y1="78313" x2="75352" y2="78916"/>
                        <a14:foregroundMark x1="38732" y1="75904" x2="73944" y2="75904"/>
                        <a14:foregroundMark x1="40845" y1="80723" x2="42958" y2="89157"/>
                        <a14:foregroundMark x1="43662" y1="87349" x2="56338" y2="88554"/>
                        <a14:foregroundMark x1="85915" y1="37952" x2="96479" y2="38554"/>
                        <a14:foregroundMark x1="85211" y1="51205" x2="95070" y2="51205"/>
                        <a14:foregroundMark x1="15493" y1="37952" x2="0" y2="38554"/>
                        <a14:foregroundMark x1="13380" y1="50602" x2="704" y2="51205"/>
                      </a14:backgroundRemoval>
                    </a14:imgEffect>
                  </a14:imgLayer>
                </a14:imgProps>
              </a:ext>
            </a:extLst>
          </a:blip>
          <a:stretch>
            <a:fillRect/>
          </a:stretch>
        </p:blipFill>
        <p:spPr>
          <a:xfrm>
            <a:off x="9250612" y="3419475"/>
            <a:ext cx="2941388" cy="3438525"/>
          </a:xfrm>
          <a:prstGeom prst="rect">
            <a:avLst/>
          </a:prstGeom>
        </p:spPr>
      </p:pic>
      <p:sp>
        <p:nvSpPr>
          <p:cNvPr id="10" name="TextBox 9">
            <a:extLst>
              <a:ext uri="{FF2B5EF4-FFF2-40B4-BE49-F238E27FC236}">
                <a16:creationId xmlns:a16="http://schemas.microsoft.com/office/drawing/2014/main" id="{FF33CC7A-412C-4DAB-BAF1-1E7B65741E7C}"/>
              </a:ext>
            </a:extLst>
          </p:cNvPr>
          <p:cNvSpPr txBox="1"/>
          <p:nvPr/>
        </p:nvSpPr>
        <p:spPr>
          <a:xfrm>
            <a:off x="476250" y="4038600"/>
            <a:ext cx="8648700" cy="2246769"/>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6:</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10 mô tả m</a:t>
            </a:r>
            <a:r>
              <a:rPr lang="vi-VN" sz="2800">
                <a:latin typeface="Times New Roman" panose="02020603050405020304" pitchFamily="18" charset="0"/>
                <a:cs typeface="Times New Roman" panose="02020603050405020304" pitchFamily="18" charset="0"/>
              </a:rPr>
              <a:t>ặt cắt đứng của một sân khấu ngoài trời có mái che.Chiều cao của khung phía trước khoảng 7m, chiều cao phía sau là 6m, hai khung cách nhau một khoảng là 5m. Chiều dài của mái che sân khấu đó là bao nhiêu mét (làm tròn kết quả đến hàng phần trăm)?</a:t>
            </a:r>
          </a:p>
        </p:txBody>
      </p:sp>
      <p:sp>
        <p:nvSpPr>
          <p:cNvPr id="11" name="TextBox 10">
            <a:extLst>
              <a:ext uri="{FF2B5EF4-FFF2-40B4-BE49-F238E27FC236}">
                <a16:creationId xmlns:a16="http://schemas.microsoft.com/office/drawing/2014/main" id="{B1104C33-94A1-4B87-8511-2CD45D16E4DE}"/>
              </a:ext>
            </a:extLst>
          </p:cNvPr>
          <p:cNvSpPr txBox="1"/>
          <p:nvPr/>
        </p:nvSpPr>
        <p:spPr>
          <a:xfrm>
            <a:off x="3486150" y="55245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PHIẾU HỌC TẬP</a:t>
            </a:r>
          </a:p>
        </p:txBody>
      </p:sp>
    </p:spTree>
    <p:extLst>
      <p:ext uri="{BB962C8B-B14F-4D97-AF65-F5344CB8AC3E}">
        <p14:creationId xmlns:p14="http://schemas.microsoft.com/office/powerpoint/2010/main" val="2665887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DE048-DC77-437A-AF5E-F324F86D49E4}"/>
              </a:ext>
            </a:extLst>
          </p:cNvPr>
          <p:cNvSpPr txBox="1"/>
          <p:nvPr/>
        </p:nvSpPr>
        <p:spPr>
          <a:xfrm>
            <a:off x="457200" y="1085850"/>
            <a:ext cx="9353550"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3:</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Cho tam giác vuông cân có độ dài cạnh góc vuông bằng 1dm. Tính độ dài cạnh huyền của tam giác đó.</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1104C33-94A1-4B87-8511-2CD45D16E4DE}"/>
              </a:ext>
            </a:extLst>
          </p:cNvPr>
          <p:cNvSpPr txBox="1"/>
          <p:nvPr/>
        </p:nvSpPr>
        <p:spPr>
          <a:xfrm>
            <a:off x="3295650" y="201930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12" name="Rectangle 11">
            <a:extLst>
              <a:ext uri="{FF2B5EF4-FFF2-40B4-BE49-F238E27FC236}">
                <a16:creationId xmlns:a16="http://schemas.microsoft.com/office/drawing/2014/main" id="{D4A3FD30-D3D6-47D2-ADF2-AB306512AD4D}"/>
              </a:ext>
            </a:extLst>
          </p:cNvPr>
          <p:cNvSpPr/>
          <p:nvPr/>
        </p:nvSpPr>
        <p:spPr>
          <a:xfrm>
            <a:off x="1733550" y="2572435"/>
            <a:ext cx="8591550" cy="954107"/>
          </a:xfrm>
          <a:prstGeom prst="rect">
            <a:avLst/>
          </a:prstGeom>
        </p:spPr>
        <p:txBody>
          <a:bodyPr wrap="square">
            <a:spAutoFit/>
          </a:bodyPr>
          <a:lstStyle/>
          <a:p>
            <a:r>
              <a:rPr lang="fr-FR" sz="2800">
                <a:solidFill>
                  <a:srgbClr val="0000CC"/>
                </a:solidFill>
                <a:latin typeface="Times New Roman" panose="02020603050405020304" pitchFamily="18" charset="0"/>
                <a:ea typeface="Times New Roman" panose="02020603050405020304" pitchFamily="18" charset="0"/>
              </a:rPr>
              <a:t>Do tam giác đã cho là tam giác vuông cân nên độ dài hai cạnh góc vuông cùng bằng 1 dm</a:t>
            </a:r>
            <a:endParaRPr lang="vi-VN" sz="2800">
              <a:solidFill>
                <a:srgbClr val="0000CC"/>
              </a:solidFill>
            </a:endParaRPr>
          </a:p>
        </p:txBody>
      </p:sp>
      <p:sp>
        <p:nvSpPr>
          <p:cNvPr id="14" name="Rectangle 13">
            <a:extLst>
              <a:ext uri="{FF2B5EF4-FFF2-40B4-BE49-F238E27FC236}">
                <a16:creationId xmlns:a16="http://schemas.microsoft.com/office/drawing/2014/main" id="{C5D45EBF-F517-4914-A221-012319EE2111}"/>
              </a:ext>
            </a:extLst>
          </p:cNvPr>
          <p:cNvSpPr/>
          <p:nvPr/>
        </p:nvSpPr>
        <p:spPr>
          <a:xfrm>
            <a:off x="1695450" y="3753535"/>
            <a:ext cx="8591550" cy="954107"/>
          </a:xfrm>
          <a:prstGeom prst="rect">
            <a:avLst/>
          </a:prstGeom>
        </p:spPr>
        <p:txBody>
          <a:bodyPr wrap="square">
            <a:spAutoFit/>
          </a:bodyPr>
          <a:lstStyle/>
          <a:p>
            <a:r>
              <a:rPr lang="fr-FR" sz="2800">
                <a:solidFill>
                  <a:srgbClr val="0000CC"/>
                </a:solidFill>
                <a:latin typeface="Times New Roman" panose="02020603050405020304" pitchFamily="18" charset="0"/>
                <a:ea typeface="Times New Roman" panose="02020603050405020304" pitchFamily="18" charset="0"/>
              </a:rPr>
              <a:t>Khi đó theo định lí Pythagore, độ dài cạnh huyền của tam giác vuông cân đó là</a:t>
            </a:r>
            <a:endParaRPr lang="vi-VN" sz="2800">
              <a:solidFill>
                <a:srgbClr val="0000CC"/>
              </a:solidFill>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C08D0269-BD2B-4847-8E14-116F21F877ED}"/>
                  </a:ext>
                </a:extLst>
              </p:cNvPr>
              <p:cNvSpPr txBox="1"/>
              <p:nvPr/>
            </p:nvSpPr>
            <p:spPr>
              <a:xfrm>
                <a:off x="3676650" y="4762500"/>
                <a:ext cx="3848100" cy="53373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ad>
                        <m:radPr>
                          <m:degHide m:val="on"/>
                          <m:ctrlPr>
                            <a:rPr lang="vi-VN" sz="2800" i="1" smtClean="0">
                              <a:solidFill>
                                <a:srgbClr val="0000CC"/>
                              </a:solidFill>
                              <a:latin typeface="Cambria Math" panose="02040503050406030204" pitchFamily="18" charset="0"/>
                            </a:rPr>
                          </m:ctrlPr>
                        </m:radPr>
                        <m:deg/>
                        <m:e>
                          <m:sSup>
                            <m:sSupPr>
                              <m:ctrlPr>
                                <a:rPr lang="vi-VN" sz="2800" i="1" smtClean="0">
                                  <a:solidFill>
                                    <a:srgbClr val="0000CC"/>
                                  </a:solidFill>
                                  <a:latin typeface="Cambria Math" panose="02040503050406030204" pitchFamily="18" charset="0"/>
                                </a:rPr>
                              </m:ctrlPr>
                            </m:sSupPr>
                            <m:e>
                              <m:r>
                                <a:rPr lang="vi-VN" sz="2800" b="0" i="1" smtClean="0">
                                  <a:solidFill>
                                    <a:srgbClr val="0000CC"/>
                                  </a:solidFill>
                                  <a:latin typeface="Cambria Math" panose="02040503050406030204" pitchFamily="18" charset="0"/>
                                </a:rPr>
                                <m:t>1</m:t>
                              </m:r>
                            </m:e>
                            <m:sup>
                              <m:r>
                                <a:rPr lang="vi-VN" sz="2800" b="0" i="1" smtClean="0">
                                  <a:solidFill>
                                    <a:srgbClr val="0000CC"/>
                                  </a:solidFill>
                                  <a:latin typeface="Cambria Math" panose="02040503050406030204" pitchFamily="18" charset="0"/>
                                </a:rPr>
                                <m:t>2</m:t>
                              </m:r>
                            </m:sup>
                          </m:sSup>
                          <m:r>
                            <a:rPr lang="vi-VN" sz="2800" b="0" i="1" smtClean="0">
                              <a:solidFill>
                                <a:srgbClr val="0000CC"/>
                              </a:solidFill>
                              <a:latin typeface="Cambria Math" panose="02040503050406030204" pitchFamily="18" charset="0"/>
                            </a:rPr>
                            <m:t>+</m:t>
                          </m:r>
                          <m:sSup>
                            <m:sSupPr>
                              <m:ctrlPr>
                                <a:rPr lang="vi-VN" sz="2800" b="0" i="1" smtClean="0">
                                  <a:solidFill>
                                    <a:srgbClr val="0000CC"/>
                                  </a:solidFill>
                                  <a:latin typeface="Cambria Math" panose="02040503050406030204" pitchFamily="18" charset="0"/>
                                </a:rPr>
                              </m:ctrlPr>
                            </m:sSupPr>
                            <m:e>
                              <m:r>
                                <a:rPr lang="vi-VN" sz="2800" b="0" i="1" smtClean="0">
                                  <a:solidFill>
                                    <a:srgbClr val="0000CC"/>
                                  </a:solidFill>
                                  <a:latin typeface="Cambria Math" panose="02040503050406030204" pitchFamily="18" charset="0"/>
                                </a:rPr>
                                <m:t>1</m:t>
                              </m:r>
                            </m:e>
                            <m:sup>
                              <m:r>
                                <a:rPr lang="vi-VN" sz="2800" b="0" i="1" smtClean="0">
                                  <a:solidFill>
                                    <a:srgbClr val="0000CC"/>
                                  </a:solidFill>
                                  <a:latin typeface="Cambria Math" panose="02040503050406030204" pitchFamily="18" charset="0"/>
                                </a:rPr>
                                <m:t>2</m:t>
                              </m:r>
                            </m:sup>
                          </m:sSup>
                        </m:e>
                      </m:rad>
                      <m:r>
                        <m:rPr>
                          <m:nor/>
                        </m:rPr>
                        <a:rPr lang="vi-VN" sz="2800" b="0" i="0" smtClean="0">
                          <a:solidFill>
                            <a:srgbClr val="0000CC"/>
                          </a:solidFill>
                          <a:latin typeface="Cambria Math" panose="02040503050406030204" pitchFamily="18" charset="0"/>
                        </a:rPr>
                        <m:t>= </m:t>
                      </m:r>
                      <m:rad>
                        <m:radPr>
                          <m:degHide m:val="on"/>
                          <m:ctrlPr>
                            <a:rPr lang="vi-VN" sz="2800" b="0" i="1" smtClean="0">
                              <a:solidFill>
                                <a:srgbClr val="0000CC"/>
                              </a:solidFill>
                              <a:latin typeface="Cambria Math" panose="02040503050406030204" pitchFamily="18" charset="0"/>
                            </a:rPr>
                          </m:ctrlPr>
                        </m:radPr>
                        <m:deg/>
                        <m:e>
                          <m:r>
                            <a:rPr lang="vi-VN" sz="2800" b="0" i="1" smtClean="0">
                              <a:solidFill>
                                <a:srgbClr val="0000CC"/>
                              </a:solidFill>
                              <a:latin typeface="Cambria Math" panose="02040503050406030204" pitchFamily="18" charset="0"/>
                            </a:rPr>
                            <m:t>2</m:t>
                          </m:r>
                        </m:e>
                      </m:rad>
                    </m:oMath>
                  </m:oMathPara>
                </a14:m>
                <a:endParaRPr lang="vi-VN" sz="2800">
                  <a:solidFill>
                    <a:srgbClr val="0000CC"/>
                  </a:solidFill>
                </a:endParaRPr>
              </a:p>
            </p:txBody>
          </p:sp>
        </mc:Choice>
        <mc:Fallback>
          <p:sp>
            <p:nvSpPr>
              <p:cNvPr id="16" name="TextBox 15">
                <a:extLst>
                  <a:ext uri="{FF2B5EF4-FFF2-40B4-BE49-F238E27FC236}">
                    <a16:creationId xmlns:a16="http://schemas.microsoft.com/office/drawing/2014/main" id="{C08D0269-BD2B-4847-8E14-116F21F877ED}"/>
                  </a:ext>
                </a:extLst>
              </p:cNvPr>
              <p:cNvSpPr txBox="1">
                <a:spLocks noRot="1" noChangeAspect="1" noMove="1" noResize="1" noEditPoints="1" noAdjustHandles="1" noChangeArrowheads="1" noChangeShapeType="1" noTextEdit="1"/>
              </p:cNvSpPr>
              <p:nvPr/>
            </p:nvSpPr>
            <p:spPr>
              <a:xfrm>
                <a:off x="3676650" y="4762500"/>
                <a:ext cx="3848100" cy="533736"/>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4182727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BEFF60-1315-4F1B-8210-E09C11B85F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67" b="97041" l="0" r="100000">
                        <a14:foregroundMark x1="15217" y1="65089" x2="62319" y2="15976"/>
                        <a14:foregroundMark x1="23188" y1="76923" x2="69565" y2="76331"/>
                        <a14:foregroundMark x1="82609" y1="21893" x2="82609" y2="71006"/>
                        <a14:foregroundMark x1="81884" y1="43787" x2="92754" y2="43195"/>
                        <a14:foregroundMark x1="86232" y1="47929" x2="94203" y2="43787"/>
                        <a14:foregroundMark x1="29710" y1="47929" x2="18841" y2="37278"/>
                        <a14:foregroundMark x1="46377" y1="32544" x2="34058" y2="24852"/>
                        <a14:foregroundMark x1="33333" y1="24852" x2="18116" y2="37278"/>
                        <a14:foregroundMark x1="33333" y1="33136" x2="40580" y2="33136"/>
                        <a14:foregroundMark x1="35507" y1="76331" x2="36232" y2="85207"/>
                        <a14:foregroundMark x1="36232" y1="85207" x2="60145" y2="84615"/>
                        <a14:foregroundMark x1="60145" y1="84615" x2="59420" y2="76923"/>
                        <a14:foregroundMark x1="47101" y1="81065" x2="60870" y2="81065"/>
                        <a14:backgroundMark x1="35507" y1="86982" x2="65942" y2="86391"/>
                      </a14:backgroundRemoval>
                    </a14:imgEffect>
                  </a14:imgLayer>
                </a14:imgProps>
              </a:ext>
            </a:extLst>
          </a:blip>
          <a:stretch>
            <a:fillRect/>
          </a:stretch>
        </p:blipFill>
        <p:spPr>
          <a:xfrm>
            <a:off x="9465539" y="32923"/>
            <a:ext cx="2726461" cy="3338927"/>
          </a:xfrm>
          <a:prstGeom prst="rect">
            <a:avLst/>
          </a:prstGeom>
        </p:spPr>
      </p:pic>
      <p:sp>
        <p:nvSpPr>
          <p:cNvPr id="7" name="TextBox 6">
            <a:extLst>
              <a:ext uri="{FF2B5EF4-FFF2-40B4-BE49-F238E27FC236}">
                <a16:creationId xmlns:a16="http://schemas.microsoft.com/office/drawing/2014/main" id="{CA67FC48-3531-4B7C-AE96-3A74721D0B7D}"/>
              </a:ext>
            </a:extLst>
          </p:cNvPr>
          <p:cNvSpPr txBox="1"/>
          <p:nvPr/>
        </p:nvSpPr>
        <p:spPr>
          <a:xfrm>
            <a:off x="457200" y="533400"/>
            <a:ext cx="956310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5:</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9 mô tả một thanh gỗ dài 3,5m dựa vào một bức tường thẳng đứng. Chân thanh gỗ cách mép t</a:t>
            </a:r>
            <a:r>
              <a:rPr lang="vi-VN" sz="2800">
                <a:latin typeface="Times New Roman" panose="02020603050405020304" pitchFamily="18" charset="0"/>
                <a:cs typeface="Times New Roman" panose="02020603050405020304" pitchFamily="18" charset="0"/>
              </a:rPr>
              <a:t>ường một khoảng là 2,1m. Khoảng cách từ điểm thanh gỗ chạm vào tường đến mặt đất là bao nhiêu mét?</a:t>
            </a:r>
          </a:p>
        </p:txBody>
      </p:sp>
      <p:sp>
        <p:nvSpPr>
          <p:cNvPr id="8" name="TextBox 7">
            <a:extLst>
              <a:ext uri="{FF2B5EF4-FFF2-40B4-BE49-F238E27FC236}">
                <a16:creationId xmlns:a16="http://schemas.microsoft.com/office/drawing/2014/main" id="{F822259C-FB89-44A6-8CE9-D4CC3A003502}"/>
              </a:ext>
            </a:extLst>
          </p:cNvPr>
          <p:cNvSpPr txBox="1"/>
          <p:nvPr/>
        </p:nvSpPr>
        <p:spPr>
          <a:xfrm>
            <a:off x="3295650" y="201930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12" name="Rectangle 11">
            <a:extLst>
              <a:ext uri="{FF2B5EF4-FFF2-40B4-BE49-F238E27FC236}">
                <a16:creationId xmlns:a16="http://schemas.microsoft.com/office/drawing/2014/main" id="{0602F4E1-FBCE-492E-A7E1-427DCECEA71B}"/>
              </a:ext>
            </a:extLst>
          </p:cNvPr>
          <p:cNvSpPr/>
          <p:nvPr/>
        </p:nvSpPr>
        <p:spPr>
          <a:xfrm>
            <a:off x="376236" y="2629585"/>
            <a:ext cx="10082213" cy="954107"/>
          </a:xfrm>
          <a:prstGeom prst="rect">
            <a:avLst/>
          </a:prstGeom>
        </p:spPr>
        <p:txBody>
          <a:bodyPr wrap="square">
            <a:spAutoFit/>
          </a:bodyPr>
          <a:lstStyle/>
          <a:p>
            <a:r>
              <a:rPr lang="en-US" sz="2800">
                <a:solidFill>
                  <a:srgbClr val="0000CC"/>
                </a:solidFill>
                <a:latin typeface="Times New Roman" panose="02020603050405020304" pitchFamily="18" charset="0"/>
                <a:cs typeface="Times New Roman" panose="02020603050405020304" pitchFamily="18" charset="0"/>
              </a:rPr>
              <a:t>Do bức tường vuông góc với mặt đất nên thanh gỗ dựa vào tường tạo thành một tam giác vuông ABC được mô tả như hình vẽ dưới đây.</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193A45F-210E-41FA-B550-18469D858117}"/>
              </a:ext>
            </a:extLst>
          </p:cNvPr>
          <p:cNvSpPr/>
          <p:nvPr/>
        </p:nvSpPr>
        <p:spPr>
          <a:xfrm>
            <a:off x="436687" y="3491984"/>
            <a:ext cx="8720079"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Xét tam giác ABC vuông tại C, theo định lí Pythagore ta có</a:t>
            </a:r>
            <a:endParaRPr lang="vi-VN" sz="2800">
              <a:solidFill>
                <a:srgbClr val="0000CC"/>
              </a:solidFill>
            </a:endParaRPr>
          </a:p>
        </p:txBody>
      </p:sp>
      <p:grpSp>
        <p:nvGrpSpPr>
          <p:cNvPr id="14" name="Group 13">
            <a:extLst>
              <a:ext uri="{FF2B5EF4-FFF2-40B4-BE49-F238E27FC236}">
                <a16:creationId xmlns:a16="http://schemas.microsoft.com/office/drawing/2014/main" id="{250BCEA5-C682-4187-BA24-DE43B660E610}"/>
              </a:ext>
            </a:extLst>
          </p:cNvPr>
          <p:cNvGrpSpPr/>
          <p:nvPr/>
        </p:nvGrpSpPr>
        <p:grpSpPr>
          <a:xfrm flipH="1">
            <a:off x="9334498" y="3219450"/>
            <a:ext cx="2632529" cy="3390966"/>
            <a:chOff x="7949575" y="4057650"/>
            <a:chExt cx="3862669" cy="2631748"/>
          </a:xfrm>
        </p:grpSpPr>
        <p:sp>
          <p:nvSpPr>
            <p:cNvPr id="15" name="Right Triangle 14">
              <a:extLst>
                <a:ext uri="{FF2B5EF4-FFF2-40B4-BE49-F238E27FC236}">
                  <a16:creationId xmlns:a16="http://schemas.microsoft.com/office/drawing/2014/main" id="{BBD7E23F-3E23-4E3E-B83E-20A675F88074}"/>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21D532A2-DADA-4332-BDD0-F39B7B620AAD}"/>
                </a:ext>
              </a:extLst>
            </p:cNvPr>
            <p:cNvSpPr txBox="1"/>
            <p:nvPr/>
          </p:nvSpPr>
          <p:spPr>
            <a:xfrm>
              <a:off x="10878795" y="5863461"/>
              <a:ext cx="9334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1FCD72A-4D61-4E64-AD47-5AE0D7386468}"/>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1D73D3C-5B6A-4B65-A065-8848162805E7}"/>
                </a:ext>
              </a:extLst>
            </p:cNvPr>
            <p:cNvSpPr txBox="1"/>
            <p:nvPr/>
          </p:nvSpPr>
          <p:spPr>
            <a:xfrm>
              <a:off x="8056532" y="6166178"/>
              <a:ext cx="9334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440AAA2-59D5-4037-8455-A1B6D57879EA}"/>
                </a:ext>
              </a:extLst>
            </p:cNvPr>
            <p:cNvSpPr txBox="1"/>
            <p:nvPr/>
          </p:nvSpPr>
          <p:spPr>
            <a:xfrm>
              <a:off x="7949575" y="5222653"/>
              <a:ext cx="933451" cy="35782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33FFD48-A76D-486C-BB4D-3C82CAF438F3}"/>
                </a:ext>
              </a:extLst>
            </p:cNvPr>
            <p:cNvSpPr txBox="1"/>
            <p:nvPr/>
          </p:nvSpPr>
          <p:spPr>
            <a:xfrm>
              <a:off x="8771220" y="6172200"/>
              <a:ext cx="1782481" cy="35782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2,1m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3C3EA4D-5972-472C-B2B6-BE441E3040A2}"/>
                </a:ext>
              </a:extLst>
            </p:cNvPr>
            <p:cNvSpPr txBox="1"/>
            <p:nvPr/>
          </p:nvSpPr>
          <p:spPr>
            <a:xfrm rot="3311414">
              <a:off x="9356477" y="4667091"/>
              <a:ext cx="847789" cy="70104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3,5m</a:t>
              </a:r>
              <a:endParaRPr lang="vi-VN" sz="280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049F8B65-4E87-4521-AA3E-9AD353A436FE}"/>
              </a:ext>
            </a:extLst>
          </p:cNvPr>
          <p:cNvSpPr txBox="1"/>
          <p:nvPr/>
        </p:nvSpPr>
        <p:spPr>
          <a:xfrm>
            <a:off x="3524250" y="398145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0D27F3E-7407-4258-91B9-2B919E7CE018}"/>
              </a:ext>
            </a:extLst>
          </p:cNvPr>
          <p:cNvSpPr txBox="1"/>
          <p:nvPr/>
        </p:nvSpPr>
        <p:spPr>
          <a:xfrm>
            <a:off x="3124200" y="445770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3,5</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05732AD-3255-43C1-884A-32C0B6DC3A2D}"/>
              </a:ext>
            </a:extLst>
          </p:cNvPr>
          <p:cNvSpPr txBox="1"/>
          <p:nvPr/>
        </p:nvSpPr>
        <p:spPr>
          <a:xfrm>
            <a:off x="3048000" y="491490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7,84</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788075E-7F5B-42A3-96D7-8239F5164EA1}"/>
              </a:ext>
            </a:extLst>
          </p:cNvPr>
          <p:cNvSpPr txBox="1"/>
          <p:nvPr/>
        </p:nvSpPr>
        <p:spPr>
          <a:xfrm>
            <a:off x="3028950" y="532175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2,8(m)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F8626C7C-AAF8-413E-8B9B-4CD1E5DB9519}"/>
              </a:ext>
            </a:extLst>
          </p:cNvPr>
          <p:cNvSpPr/>
          <p:nvPr/>
        </p:nvSpPr>
        <p:spPr>
          <a:xfrm>
            <a:off x="1866900" y="5808643"/>
            <a:ext cx="7696200" cy="954107"/>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Vậy khoảng cách từ điểm thanh gỗ chạm vào tường đến mặt đất là 2,8 mét</a:t>
            </a:r>
            <a:endParaRPr lang="vi-VN" sz="2800">
              <a:solidFill>
                <a:srgbClr val="0000CC"/>
              </a:solidFill>
            </a:endParaRPr>
          </a:p>
        </p:txBody>
      </p:sp>
    </p:spTree>
    <p:extLst>
      <p:ext uri="{BB962C8B-B14F-4D97-AF65-F5344CB8AC3E}">
        <p14:creationId xmlns:p14="http://schemas.microsoft.com/office/powerpoint/2010/main" val="20921260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22259C-FB89-44A6-8CE9-D4CC3A003502}"/>
              </a:ext>
            </a:extLst>
          </p:cNvPr>
          <p:cNvSpPr txBox="1"/>
          <p:nvPr/>
        </p:nvSpPr>
        <p:spPr>
          <a:xfrm>
            <a:off x="2914650" y="260985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5" name="Rectangle 4">
            <a:extLst>
              <a:ext uri="{FF2B5EF4-FFF2-40B4-BE49-F238E27FC236}">
                <a16:creationId xmlns:a16="http://schemas.microsoft.com/office/drawing/2014/main" id="{F193A45F-210E-41FA-B550-18469D858117}"/>
              </a:ext>
            </a:extLst>
          </p:cNvPr>
          <p:cNvSpPr/>
          <p:nvPr/>
        </p:nvSpPr>
        <p:spPr>
          <a:xfrm>
            <a:off x="303337" y="3097950"/>
            <a:ext cx="8726363" cy="954107"/>
          </a:xfrm>
          <a:prstGeom prst="rect">
            <a:avLst/>
          </a:prstGeom>
        </p:spPr>
        <p:txBody>
          <a:bodyPr wrap="square">
            <a:spAutoFit/>
          </a:bodyPr>
          <a:lstStyle/>
          <a:p>
            <a:r>
              <a:rPr lang="en-US" sz="2800">
                <a:solidFill>
                  <a:srgbClr val="0000CC"/>
                </a:solidFill>
                <a:latin typeface="Times New Roman" panose="02020603050405020304" pitchFamily="18" charset="0"/>
                <a:cs typeface="Times New Roman" panose="02020603050405020304" pitchFamily="18" charset="0"/>
              </a:rPr>
              <a:t>Mặt cắt đứng của sân khấu ngoài trời có mái che ở Hình 10 được mô tả như hình vẽ dưới đây</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BDFE21D-0133-43DC-A3B5-2978304C5E9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02" b="89157" l="0" r="99296">
                        <a14:foregroundMark x1="14789" y1="13855" x2="14789" y2="74699"/>
                        <a14:foregroundMark x1="26056" y1="9036" x2="75352" y2="17470"/>
                        <a14:foregroundMark x1="85211" y1="22289" x2="85211" y2="74699"/>
                        <a14:foregroundMark x1="26056" y1="78313" x2="75352" y2="78916"/>
                        <a14:foregroundMark x1="38732" y1="75904" x2="73944" y2="75904"/>
                        <a14:foregroundMark x1="40845" y1="80723" x2="42958" y2="89157"/>
                        <a14:foregroundMark x1="43662" y1="87349" x2="56338" y2="88554"/>
                        <a14:foregroundMark x1="85915" y1="37952" x2="96479" y2="38554"/>
                        <a14:foregroundMark x1="85211" y1="51205" x2="95070" y2="51205"/>
                        <a14:foregroundMark x1="15493" y1="37952" x2="0" y2="38554"/>
                        <a14:foregroundMark x1="13380" y1="50602" x2="704" y2="51205"/>
                      </a14:backgroundRemoval>
                    </a14:imgEffect>
                  </a14:imgLayer>
                </a14:imgProps>
              </a:ext>
            </a:extLst>
          </a:blip>
          <a:stretch>
            <a:fillRect/>
          </a:stretch>
        </p:blipFill>
        <p:spPr>
          <a:xfrm>
            <a:off x="9535558" y="400051"/>
            <a:ext cx="2542141" cy="2971800"/>
          </a:xfrm>
          <a:prstGeom prst="rect">
            <a:avLst/>
          </a:prstGeom>
        </p:spPr>
      </p:pic>
      <p:sp>
        <p:nvSpPr>
          <p:cNvPr id="28" name="TextBox 27">
            <a:extLst>
              <a:ext uri="{FF2B5EF4-FFF2-40B4-BE49-F238E27FC236}">
                <a16:creationId xmlns:a16="http://schemas.microsoft.com/office/drawing/2014/main" id="{6D4F85AA-8672-43A4-8285-48BCA8F9A445}"/>
              </a:ext>
            </a:extLst>
          </p:cNvPr>
          <p:cNvSpPr txBox="1"/>
          <p:nvPr/>
        </p:nvSpPr>
        <p:spPr>
          <a:xfrm>
            <a:off x="342900" y="523875"/>
            <a:ext cx="9182100" cy="2246769"/>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6:</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10 mô tả m</a:t>
            </a:r>
            <a:r>
              <a:rPr lang="vi-VN" sz="2800">
                <a:latin typeface="Times New Roman" panose="02020603050405020304" pitchFamily="18" charset="0"/>
                <a:cs typeface="Times New Roman" panose="02020603050405020304" pitchFamily="18" charset="0"/>
              </a:rPr>
              <a:t>ặt cắt đứng của một sân khấu ngoài trời có mái che.Chiều cao của khung phía trước khoảng 7m, chiều cao phía sau là 6m, hai khung cách nhau một khoảng là 5m. Chiều dài của mái che sân khấu đó là bao nhiêu mét (làm tròn kết quả đến hàng phần trăm)?</a:t>
            </a:r>
          </a:p>
        </p:txBody>
      </p:sp>
      <p:sp>
        <p:nvSpPr>
          <p:cNvPr id="35" name="TextBox 34">
            <a:extLst>
              <a:ext uri="{FF2B5EF4-FFF2-40B4-BE49-F238E27FC236}">
                <a16:creationId xmlns:a16="http://schemas.microsoft.com/office/drawing/2014/main" id="{B2B95874-B574-482A-B757-BDA274CD02D1}"/>
              </a:ext>
            </a:extLst>
          </p:cNvPr>
          <p:cNvSpPr txBox="1"/>
          <p:nvPr/>
        </p:nvSpPr>
        <p:spPr>
          <a:xfrm>
            <a:off x="11506200" y="35242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a:t>
            </a:r>
            <a:endParaRPr lang="vi-VN" sz="2800" b="1">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0569731A-2F9E-4713-8BE9-242C68FF2FF6}"/>
              </a:ext>
            </a:extLst>
          </p:cNvPr>
          <p:cNvGrpSpPr/>
          <p:nvPr/>
        </p:nvGrpSpPr>
        <p:grpSpPr>
          <a:xfrm>
            <a:off x="9596765" y="3028950"/>
            <a:ext cx="2852410" cy="2904470"/>
            <a:chOff x="9596765" y="3028950"/>
            <a:chExt cx="2852410" cy="2904470"/>
          </a:xfrm>
        </p:grpSpPr>
        <p:sp>
          <p:nvSpPr>
            <p:cNvPr id="4" name="TextBox 3">
              <a:extLst>
                <a:ext uri="{FF2B5EF4-FFF2-40B4-BE49-F238E27FC236}">
                  <a16:creationId xmlns:a16="http://schemas.microsoft.com/office/drawing/2014/main" id="{ED1430BB-CC8C-42F2-800E-E97E143A9FAD}"/>
                </a:ext>
              </a:extLst>
            </p:cNvPr>
            <p:cNvSpPr txBox="1"/>
            <p:nvPr/>
          </p:nvSpPr>
          <p:spPr>
            <a:xfrm>
              <a:off x="10287000" y="49911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5m</a:t>
              </a:r>
              <a:endParaRPr lang="vi-VN" sz="2800" b="1">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81979E53-702C-4F57-878F-7ACB7EF2E905}"/>
                </a:ext>
              </a:extLst>
            </p:cNvPr>
            <p:cNvSpPr txBox="1"/>
            <p:nvPr/>
          </p:nvSpPr>
          <p:spPr>
            <a:xfrm>
              <a:off x="10744200" y="33147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DCB29157-FBB6-408C-9FD9-A8990C39FD74}"/>
                </a:ext>
              </a:extLst>
            </p:cNvPr>
            <p:cNvSpPr txBox="1"/>
            <p:nvPr/>
          </p:nvSpPr>
          <p:spPr>
            <a:xfrm rot="16200000">
              <a:off x="9315450" y="40005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7m</a:t>
              </a:r>
              <a:endParaRPr lang="vi-VN" sz="2800" b="1">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CC98CDB1-F92C-4821-B529-88D1A2241AB4}"/>
                </a:ext>
              </a:extLst>
            </p:cNvPr>
            <p:cNvSpPr txBox="1"/>
            <p:nvPr/>
          </p:nvSpPr>
          <p:spPr>
            <a:xfrm rot="16200000">
              <a:off x="10896600" y="42100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6 m</a:t>
              </a:r>
              <a:endParaRPr lang="vi-VN" sz="2800" b="1">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E99DB46-EFF1-48E9-853D-E667EDA0D92E}"/>
                </a:ext>
              </a:extLst>
            </p:cNvPr>
            <p:cNvSpPr txBox="1"/>
            <p:nvPr/>
          </p:nvSpPr>
          <p:spPr>
            <a:xfrm>
              <a:off x="9810750" y="54102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a:t>
              </a:r>
              <a:endParaRPr lang="vi-VN" sz="28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AB73123-130D-4E8B-BD44-889E6A801597}"/>
                </a:ext>
              </a:extLst>
            </p:cNvPr>
            <p:cNvSpPr txBox="1"/>
            <p:nvPr/>
          </p:nvSpPr>
          <p:spPr>
            <a:xfrm>
              <a:off x="9886950" y="30289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endParaRPr lang="vi-VN" sz="28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FAAC352-E3B3-412A-AC52-3381A5003C89}"/>
                </a:ext>
              </a:extLst>
            </p:cNvPr>
            <p:cNvSpPr txBox="1"/>
            <p:nvPr/>
          </p:nvSpPr>
          <p:spPr>
            <a:xfrm>
              <a:off x="11363325" y="54102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K</a:t>
              </a:r>
              <a:endParaRPr lang="vi-VN" sz="28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B24F38A5-45AF-4C31-9CCE-3D3F10D2E3DD}"/>
                </a:ext>
              </a:extLst>
            </p:cNvPr>
            <p:cNvSpPr txBox="1"/>
            <p:nvPr/>
          </p:nvSpPr>
          <p:spPr>
            <a:xfrm>
              <a:off x="9601200" y="34099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a:t>
              </a:r>
              <a:endParaRPr lang="vi-VN" sz="2800" b="1">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D9535AF4-2121-4EC1-89DA-F1F5DF1B4182}"/>
                </a:ext>
              </a:extLst>
            </p:cNvPr>
            <p:cNvGrpSpPr/>
            <p:nvPr/>
          </p:nvGrpSpPr>
          <p:grpSpPr>
            <a:xfrm>
              <a:off x="10058400" y="3543300"/>
              <a:ext cx="1581150" cy="1924050"/>
              <a:chOff x="10058400" y="3543300"/>
              <a:chExt cx="1581150" cy="1924050"/>
            </a:xfrm>
          </p:grpSpPr>
          <p:sp>
            <p:nvSpPr>
              <p:cNvPr id="3" name="Flowchart: Manual Input 2">
                <a:extLst>
                  <a:ext uri="{FF2B5EF4-FFF2-40B4-BE49-F238E27FC236}">
                    <a16:creationId xmlns:a16="http://schemas.microsoft.com/office/drawing/2014/main" id="{E7443CAF-4969-47E5-ACFD-BA8D5107AD21}"/>
                  </a:ext>
                </a:extLst>
              </p:cNvPr>
              <p:cNvSpPr/>
              <p:nvPr/>
            </p:nvSpPr>
            <p:spPr>
              <a:xfrm flipH="1">
                <a:off x="10077450" y="3543300"/>
                <a:ext cx="1562100" cy="1924050"/>
              </a:xfrm>
              <a:prstGeom prst="flowChartManualInp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EF14DB5B-FCB8-4537-A547-205D1B60F217}"/>
                  </a:ext>
                </a:extLst>
              </p:cNvPr>
              <p:cNvCxnSpPr/>
              <p:nvPr/>
            </p:nvCxnSpPr>
            <p:spPr>
              <a:xfrm>
                <a:off x="10058400" y="3943350"/>
                <a:ext cx="15811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47CAE81-8D94-48C0-A526-F2229E345713}"/>
                  </a:ext>
                </a:extLst>
              </p:cNvPr>
              <p:cNvSpPr/>
              <p:nvPr/>
            </p:nvSpPr>
            <p:spPr>
              <a:xfrm>
                <a:off x="10077450" y="3953797"/>
                <a:ext cx="187427" cy="183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Rectangle 37">
                <a:extLst>
                  <a:ext uri="{FF2B5EF4-FFF2-40B4-BE49-F238E27FC236}">
                    <a16:creationId xmlns:a16="http://schemas.microsoft.com/office/drawing/2014/main" id="{65DBC449-D9D4-4C69-B6DA-AB8458061CC1}"/>
                  </a:ext>
                </a:extLst>
              </p:cNvPr>
              <p:cNvSpPr/>
              <p:nvPr/>
            </p:nvSpPr>
            <p:spPr>
              <a:xfrm>
                <a:off x="11437374" y="3946423"/>
                <a:ext cx="194188" cy="175751"/>
              </a:xfrm>
              <a:prstGeom prst="rect">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41" name="Rectangle 40">
            <a:extLst>
              <a:ext uri="{FF2B5EF4-FFF2-40B4-BE49-F238E27FC236}">
                <a16:creationId xmlns:a16="http://schemas.microsoft.com/office/drawing/2014/main" id="{81C1C93C-2E6E-4288-A419-D33175491C80}"/>
              </a:ext>
            </a:extLst>
          </p:cNvPr>
          <p:cNvSpPr/>
          <p:nvPr/>
        </p:nvSpPr>
        <p:spPr>
          <a:xfrm>
            <a:off x="-641502" y="4149734"/>
            <a:ext cx="8662371" cy="349583"/>
          </a:xfrm>
          <a:prstGeom prst="rect">
            <a:avLst/>
          </a:prstGeom>
        </p:spPr>
        <p:txBody>
          <a:bodyPr wrap="none">
            <a:spAutoFit/>
          </a:bodyPr>
          <a:lstStyle/>
          <a:p>
            <a:pPr marL="914400" algn="just">
              <a:lnSpc>
                <a:spcPts val="1800"/>
              </a:lnSpc>
              <a:spcAft>
                <a:spcPts val="0"/>
              </a:spcAft>
            </a:pPr>
            <a:r>
              <a:rPr lang="en-US" sz="2800">
                <a:solidFill>
                  <a:srgbClr val="0000CC"/>
                </a:solidFill>
                <a:latin typeface="Times New Roman" panose="02020603050405020304" pitchFamily="18" charset="0"/>
                <a:ea typeface="Times New Roman" panose="02020603050405020304" pitchFamily="18" charset="0"/>
              </a:rPr>
              <a:t>Ta có:    AB = BH – AH = BH – CK = 7 – 6 = 1 (m).</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43" name="Rectangle 42">
            <a:extLst>
              <a:ext uri="{FF2B5EF4-FFF2-40B4-BE49-F238E27FC236}">
                <a16:creationId xmlns:a16="http://schemas.microsoft.com/office/drawing/2014/main" id="{5A447553-3D8D-4F4A-944B-DD2F428F9B3C}"/>
              </a:ext>
            </a:extLst>
          </p:cNvPr>
          <p:cNvSpPr/>
          <p:nvPr/>
        </p:nvSpPr>
        <p:spPr>
          <a:xfrm>
            <a:off x="320351" y="4495619"/>
            <a:ext cx="8721105"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Xét tam giác ABC vuông tại A, theo định lí Pythagore ta có</a:t>
            </a:r>
            <a:endParaRPr lang="vi-VN" sz="2800">
              <a:solidFill>
                <a:srgbClr val="0000CC"/>
              </a:solidFill>
            </a:endParaRPr>
          </a:p>
        </p:txBody>
      </p:sp>
      <p:sp>
        <p:nvSpPr>
          <p:cNvPr id="45" name="Rectangle 44">
            <a:extLst>
              <a:ext uri="{FF2B5EF4-FFF2-40B4-BE49-F238E27FC236}">
                <a16:creationId xmlns:a16="http://schemas.microsoft.com/office/drawing/2014/main" id="{A72F2EF0-8254-4EEB-A5B1-51FC42325E5F}"/>
              </a:ext>
            </a:extLst>
          </p:cNvPr>
          <p:cNvSpPr/>
          <p:nvPr/>
        </p:nvSpPr>
        <p:spPr>
          <a:xfrm>
            <a:off x="333359" y="4992924"/>
            <a:ext cx="6148286"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BC</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AB</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AC</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+ 5</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 + 25 = 26</a:t>
            </a:r>
            <a:endParaRPr lang="vi-VN" sz="2800">
              <a:solidFill>
                <a:srgbClr val="0000CC"/>
              </a:solidFill>
            </a:endParaRPr>
          </a:p>
        </p:txBody>
      </p:sp>
      <p:sp>
        <p:nvSpPr>
          <p:cNvPr id="47" name="Rectangle 2">
            <a:extLst>
              <a:ext uri="{FF2B5EF4-FFF2-40B4-BE49-F238E27FC236}">
                <a16:creationId xmlns:a16="http://schemas.microsoft.com/office/drawing/2014/main" id="{3674BB11-12E6-45C0-8335-FE0CEE742B32}"/>
              </a:ext>
            </a:extLst>
          </p:cNvPr>
          <p:cNvSpPr>
            <a:spLocks noChangeArrowheads="1"/>
          </p:cNvSpPr>
          <p:nvPr/>
        </p:nvSpPr>
        <p:spPr bwMode="auto">
          <a:xfrm>
            <a:off x="327590" y="5405263"/>
            <a:ext cx="1806010"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Suy ra: </a:t>
            </a:r>
            <a:endParaRPr kumimoji="0" lang="en-US" altLang="vi-VN" sz="2800" b="0"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endParaRPr>
          </a:p>
        </p:txBody>
      </p:sp>
      <p:graphicFrame>
        <p:nvGraphicFramePr>
          <p:cNvPr id="48" name="Object 47">
            <a:extLst>
              <a:ext uri="{FF2B5EF4-FFF2-40B4-BE49-F238E27FC236}">
                <a16:creationId xmlns:a16="http://schemas.microsoft.com/office/drawing/2014/main" id="{D75AE135-353C-48F8-80DF-6939E3F23BD2}"/>
              </a:ext>
            </a:extLst>
          </p:cNvPr>
          <p:cNvGraphicFramePr>
            <a:graphicFrameLocks noChangeAspect="1"/>
          </p:cNvGraphicFramePr>
          <p:nvPr>
            <p:extLst>
              <p:ext uri="{D42A27DB-BD31-4B8C-83A1-F6EECF244321}">
                <p14:modId xmlns:p14="http://schemas.microsoft.com/office/powerpoint/2010/main" val="1672524176"/>
              </p:ext>
            </p:extLst>
          </p:nvPr>
        </p:nvGraphicFramePr>
        <p:xfrm>
          <a:off x="1631950" y="5414963"/>
          <a:ext cx="5140325" cy="504825"/>
        </p:xfrm>
        <a:graphic>
          <a:graphicData uri="http://schemas.openxmlformats.org/presentationml/2006/ole">
            <mc:AlternateContent xmlns:mc="http://schemas.openxmlformats.org/markup-compatibility/2006">
              <mc:Choice xmlns:v="urn:schemas-microsoft-com:vml" Requires="v">
                <p:oleObj spid="_x0000_s6148" name="Equation" r:id="rId6" imgW="2425680" imgH="241200" progId="Equation.DSMT4">
                  <p:embed/>
                </p:oleObj>
              </mc:Choice>
              <mc:Fallback>
                <p:oleObj name="Equation" r:id="rId6" imgW="2425680" imgH="241200" progId="Equation.DSMT4">
                  <p:embed/>
                  <p:pic>
                    <p:nvPicPr>
                      <p:cNvPr id="0" name="Object 1"/>
                      <p:cNvPicPr>
                        <a:picLocks noChangeAspect="1" noChangeArrowheads="1"/>
                      </p:cNvPicPr>
                      <p:nvPr/>
                    </p:nvPicPr>
                    <p:blipFill>
                      <a:blip r:embed="rId7"/>
                      <a:srcRect/>
                      <a:stretch>
                        <a:fillRect/>
                      </a:stretch>
                    </p:blipFill>
                    <p:spPr bwMode="auto">
                      <a:xfrm>
                        <a:off x="1631950" y="5414963"/>
                        <a:ext cx="5140325" cy="504825"/>
                      </a:xfrm>
                      <a:prstGeom prst="rect">
                        <a:avLst/>
                      </a:prstGeom>
                      <a:solidFill>
                        <a:schemeClr val="bg1"/>
                      </a:solidFill>
                    </p:spPr>
                  </p:pic>
                </p:oleObj>
              </mc:Fallback>
            </mc:AlternateContent>
          </a:graphicData>
        </a:graphic>
      </p:graphicFrame>
      <p:sp>
        <p:nvSpPr>
          <p:cNvPr id="50" name="Rectangle 49">
            <a:extLst>
              <a:ext uri="{FF2B5EF4-FFF2-40B4-BE49-F238E27FC236}">
                <a16:creationId xmlns:a16="http://schemas.microsoft.com/office/drawing/2014/main" id="{54E5177E-F940-45AE-96C4-F4A6890F2871}"/>
              </a:ext>
            </a:extLst>
          </p:cNvPr>
          <p:cNvSpPr/>
          <p:nvPr/>
        </p:nvSpPr>
        <p:spPr>
          <a:xfrm>
            <a:off x="355621" y="5923366"/>
            <a:ext cx="8359981"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Vậy chiều dài của mái che sân khấu đó khoảng 5,10 mét.</a:t>
            </a:r>
            <a:endParaRPr lang="vi-VN" sz="2800">
              <a:solidFill>
                <a:srgbClr val="0000CC"/>
              </a:solidFill>
            </a:endParaRPr>
          </a:p>
        </p:txBody>
      </p:sp>
    </p:spTree>
    <p:extLst>
      <p:ext uri="{BB962C8B-B14F-4D97-AF65-F5344CB8AC3E}">
        <p14:creationId xmlns:p14="http://schemas.microsoft.com/office/powerpoint/2010/main" val="2984042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FEAFDE-7004-48D6-849C-AB9141C63F46}"/>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DA0432C-D66E-454D-840A-FCA1FF13FC68}"/>
              </a:ext>
            </a:extLst>
          </p:cNvPr>
          <p:cNvSpPr/>
          <p:nvPr/>
        </p:nvSpPr>
        <p:spPr>
          <a:xfrm>
            <a:off x="2614863" y="1396064"/>
            <a:ext cx="7138736" cy="3025700"/>
          </a:xfrm>
          <a:prstGeom prst="rect">
            <a:avLst/>
          </a:prstGeom>
        </p:spPr>
        <p:txBody>
          <a:bodyPr wrap="square">
            <a:spAutoFit/>
          </a:bodyPr>
          <a:lstStyle/>
          <a:p>
            <a:pPr marL="685800" indent="-457200">
              <a:lnSpc>
                <a:spcPct val="115000"/>
              </a:lnSpc>
              <a:spcAft>
                <a:spcPts val="0"/>
              </a:spcAft>
              <a:buFontTx/>
              <a:buChar char="-"/>
            </a:pPr>
            <a:r>
              <a:rPr lang="en-US" sz="2800" b="1">
                <a:solidFill>
                  <a:srgbClr val="000000"/>
                </a:solidFill>
                <a:latin typeface="Times New Roman" panose="02020603050405020304" pitchFamily="18" charset="0"/>
                <a:ea typeface="Times New Roman" panose="02020603050405020304" pitchFamily="18" charset="0"/>
              </a:rPr>
              <a:t>Ghi nhớ kiến thức trong bài: </a:t>
            </a: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Định lí Pythagore thuận và đảo.</a:t>
            </a:r>
            <a:endParaRPr lang="vi-VN" sz="2800" b="1">
              <a:latin typeface="Times New Roman" panose="02020603050405020304" pitchFamily="18" charset="0"/>
              <a:ea typeface="Times New Roman" panose="02020603050405020304" pitchFamily="18" charset="0"/>
            </a:endParaRPr>
          </a:p>
          <a:p>
            <a:pPr marL="685800" indent="-457200">
              <a:lnSpc>
                <a:spcPct val="115000"/>
              </a:lnSpc>
              <a:spcAft>
                <a:spcPts val="0"/>
              </a:spcAft>
              <a:buFontTx/>
              <a:buChar char="-"/>
            </a:pPr>
            <a:r>
              <a:rPr lang="en-US" sz="2800" b="1">
                <a:solidFill>
                  <a:srgbClr val="000000"/>
                </a:solidFill>
                <a:latin typeface="Times New Roman" panose="02020603050405020304" pitchFamily="18" charset="0"/>
                <a:ea typeface="Times New Roman" panose="02020603050405020304" pitchFamily="18" charset="0"/>
              </a:rPr>
              <a:t>Ôn lại công thức đã học liên quan </a:t>
            </a:r>
          </a:p>
          <a:p>
            <a:pPr marL="228600">
              <a:lnSpc>
                <a:spcPct val="115000"/>
              </a:lnSpc>
              <a:spcAft>
                <a:spcPts val="0"/>
              </a:spcAft>
            </a:pPr>
            <a:r>
              <a:rPr lang="en-US" sz="2800" b="1" i="1">
                <a:solidFill>
                  <a:srgbClr val="000000"/>
                </a:solidFill>
                <a:latin typeface="Times New Roman" panose="02020603050405020304" pitchFamily="18" charset="0"/>
                <a:ea typeface="Times New Roman" panose="02020603050405020304" pitchFamily="18" charset="0"/>
              </a:rPr>
              <a:t>“Tổng ba góc trong tam giác”</a:t>
            </a:r>
            <a:r>
              <a:rPr lang="en-US" sz="2800" b="1">
                <a:solidFill>
                  <a:srgbClr val="000000"/>
                </a:solidFill>
                <a:latin typeface="Times New Roman" panose="02020603050405020304" pitchFamily="18" charset="0"/>
                <a:ea typeface="Times New Roman" panose="02020603050405020304" pitchFamily="18" charset="0"/>
              </a:rPr>
              <a:t>.</a:t>
            </a:r>
            <a:endParaRPr lang="vi-VN" sz="2800" b="1">
              <a:latin typeface="Times New Roman" panose="02020603050405020304" pitchFamily="18" charset="0"/>
              <a:ea typeface="Times New Roman" panose="02020603050405020304" pitchFamily="18" charset="0"/>
            </a:endParaRP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Hoàn thành các bài tập trong SBT.</a:t>
            </a:r>
            <a:endParaRPr lang="vi-VN" sz="2800" b="1">
              <a:latin typeface="Times New Roman" panose="02020603050405020304" pitchFamily="18" charset="0"/>
              <a:ea typeface="Times New Roman" panose="02020603050405020304" pitchFamily="18" charset="0"/>
            </a:endParaRP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Chuẩn bị bài mới “</a:t>
            </a:r>
            <a:r>
              <a:rPr lang="en-US" sz="2800" b="1" i="1">
                <a:solidFill>
                  <a:srgbClr val="000000"/>
                </a:solidFill>
                <a:latin typeface="Times New Roman" panose="02020603050405020304" pitchFamily="18" charset="0"/>
                <a:ea typeface="Times New Roman" panose="02020603050405020304" pitchFamily="18" charset="0"/>
              </a:rPr>
              <a:t>Bài 2: Tứ giác”</a:t>
            </a:r>
            <a:endParaRPr lang="vi-VN" sz="2800" b="1">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578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8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5000" r="-4000" b="-5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F3C1A4-4FB6-4441-8494-728A4C22E579}"/>
              </a:ext>
            </a:extLst>
          </p:cNvPr>
          <p:cNvSpPr txBox="1"/>
          <p:nvPr/>
        </p:nvSpPr>
        <p:spPr>
          <a:xfrm>
            <a:off x="4667535" y="504967"/>
            <a:ext cx="3152633" cy="584775"/>
          </a:xfrm>
          <a:prstGeom prst="rect">
            <a:avLst/>
          </a:prstGeom>
          <a:noFill/>
        </p:spPr>
        <p:txBody>
          <a:bodyPr wrap="square" rtlCol="0">
            <a:spAutoFit/>
          </a:bodyPr>
          <a:lstStyle/>
          <a:p>
            <a:pPr algn="ctr"/>
            <a:r>
              <a:rPr lang="en-US" sz="3200" b="1">
                <a:ln w="22225">
                  <a:solidFill>
                    <a:schemeClr val="accent2"/>
                  </a:solidFill>
                  <a:prstDash val="solid"/>
                </a:ln>
                <a:solidFill>
                  <a:srgbClr val="FFC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KHỞI ĐỘNG</a:t>
            </a:r>
            <a:endParaRPr lang="vi-VN" sz="3200" b="1">
              <a:ln w="22225">
                <a:solidFill>
                  <a:schemeClr val="accent2"/>
                </a:solidFill>
                <a:prstDash val="solid"/>
              </a:ln>
              <a:solidFill>
                <a:srgbClr val="FFC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6E19CE-37C8-48E2-88CB-6BCBA3EC7D9F}"/>
              </a:ext>
            </a:extLst>
          </p:cNvPr>
          <p:cNvGrpSpPr/>
          <p:nvPr/>
        </p:nvGrpSpPr>
        <p:grpSpPr>
          <a:xfrm>
            <a:off x="8747648" y="754465"/>
            <a:ext cx="2667000" cy="3644719"/>
            <a:chOff x="8747648" y="754465"/>
            <a:chExt cx="2667000" cy="3644719"/>
          </a:xfrm>
        </p:grpSpPr>
        <p:pic>
          <p:nvPicPr>
            <p:cNvPr id="5" name="Picture 4">
              <a:extLst>
                <a:ext uri="{FF2B5EF4-FFF2-40B4-BE49-F238E27FC236}">
                  <a16:creationId xmlns:a16="http://schemas.microsoft.com/office/drawing/2014/main" id="{2DE65F99-BD10-44A9-9711-B8E324C57B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4643" r="99643"/>
                      </a14:imgEffect>
                    </a14:imgLayer>
                  </a14:imgProps>
                </a:ext>
              </a:extLst>
            </a:blip>
            <a:stretch>
              <a:fillRect/>
            </a:stretch>
          </p:blipFill>
          <p:spPr>
            <a:xfrm>
              <a:off x="8747648" y="754465"/>
              <a:ext cx="2667000" cy="3028950"/>
            </a:xfrm>
            <a:prstGeom prst="rect">
              <a:avLst/>
            </a:prstGeom>
          </p:spPr>
        </p:pic>
        <p:sp>
          <p:nvSpPr>
            <p:cNvPr id="7" name="TextBox 6">
              <a:extLst>
                <a:ext uri="{FF2B5EF4-FFF2-40B4-BE49-F238E27FC236}">
                  <a16:creationId xmlns:a16="http://schemas.microsoft.com/office/drawing/2014/main" id="{FB5C1291-53CB-4E75-8D63-2A2F033C4BAD}"/>
                </a:ext>
              </a:extLst>
            </p:cNvPr>
            <p:cNvSpPr txBox="1"/>
            <p:nvPr/>
          </p:nvSpPr>
          <p:spPr>
            <a:xfrm>
              <a:off x="9799093" y="3875964"/>
              <a:ext cx="137842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1</a:t>
              </a:r>
              <a:endParaRPr lang="vi-VN" sz="2800">
                <a:latin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7EF70CA4-8579-4E8F-AEE2-3A002A53540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92" b="94898" l="9023" r="94737">
                        <a14:foregroundMark x1="37594" y1="14286" x2="33835" y2="9694"/>
                        <a14:foregroundMark x1="34586" y1="9694" x2="41353" y2="7653"/>
                        <a14:foregroundMark x1="42105" y1="22449" x2="46617" y2="25000"/>
                        <a14:foregroundMark x1="56391" y1="14796" x2="57895" y2="11224"/>
                        <a14:foregroundMark x1="53383" y1="23469" x2="57143" y2="21429"/>
                        <a14:foregroundMark x1="44361" y1="16327" x2="43609" y2="19898"/>
                        <a14:backgroundMark x1="78195" y1="64796" x2="85714" y2="58673"/>
                        <a14:backgroundMark x1="21053" y1="64286" x2="25564" y2="70918"/>
                        <a14:backgroundMark x1="40602" y1="10714" x2="41353" y2="15306"/>
                        <a14:backgroundMark x1="42857" y1="19898" x2="45865" y2="19898"/>
                      </a14:backgroundRemoval>
                    </a14:imgEffect>
                  </a14:imgLayer>
                </a14:imgProps>
              </a:ext>
            </a:extLst>
          </a:blip>
          <a:stretch>
            <a:fillRect/>
          </a:stretch>
        </p:blipFill>
        <p:spPr>
          <a:xfrm>
            <a:off x="713167" y="4802020"/>
            <a:ext cx="919016" cy="1354339"/>
          </a:xfrm>
          <a:prstGeom prst="rect">
            <a:avLst/>
          </a:prstGeom>
        </p:spPr>
      </p:pic>
      <p:sp>
        <p:nvSpPr>
          <p:cNvPr id="9" name="Thought Bubble: Cloud 8">
            <a:extLst>
              <a:ext uri="{FF2B5EF4-FFF2-40B4-BE49-F238E27FC236}">
                <a16:creationId xmlns:a16="http://schemas.microsoft.com/office/drawing/2014/main" id="{1F56849C-9E81-4DFF-ACC7-2CC7BD9D38CC}"/>
              </a:ext>
            </a:extLst>
          </p:cNvPr>
          <p:cNvSpPr/>
          <p:nvPr/>
        </p:nvSpPr>
        <p:spPr>
          <a:xfrm>
            <a:off x="1692322" y="1282890"/>
            <a:ext cx="6305266" cy="2975211"/>
          </a:xfrm>
          <a:prstGeom prst="cloudCallout">
            <a:avLst>
              <a:gd name="adj1" fmla="val -51569"/>
              <a:gd name="adj2" fmla="val 5607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8DF898A9-DD60-4F6B-98B9-476895F0E404}"/>
              </a:ext>
            </a:extLst>
          </p:cNvPr>
          <p:cNvSpPr txBox="1"/>
          <p:nvPr/>
        </p:nvSpPr>
        <p:spPr>
          <a:xfrm>
            <a:off x="2415654" y="1856095"/>
            <a:ext cx="4926842"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Quan sát Hình 1, bạn Đan khẳng định rằng: Diện tích của hình vuông lớn nhất bằng tổng diện tích của hai hình vuông còn lại.</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491CFEF-E565-48DF-9A71-8A1FB7FC675D}"/>
              </a:ext>
            </a:extLst>
          </p:cNvPr>
          <p:cNvSpPr txBox="1"/>
          <p:nvPr/>
        </p:nvSpPr>
        <p:spPr>
          <a:xfrm>
            <a:off x="2756847" y="1978925"/>
            <a:ext cx="464023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Đan đã dựa vào kiến thức nào để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a ra khẳng định trên?</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0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6"/>
                                        </p:tgtEl>
                                        <p:attrNameLst>
                                          <p:attrName>style.color</p:attrName>
                                        </p:attrNameLst>
                                      </p:cBhvr>
                                      <p:to>
                                        <p:clrVal>
                                          <a:schemeClr val="accent2"/>
                                        </p:clrVal>
                                      </p:to>
                                    </p:set>
                                    <p:set>
                                      <p:cBhvr>
                                        <p:cTn id="7" dur="500" fill="hold"/>
                                        <p:tgtEl>
                                          <p:spTgt spid="6"/>
                                        </p:tgtEl>
                                        <p:attrNameLst>
                                          <p:attrName>fillcolor</p:attrName>
                                        </p:attrNameLst>
                                      </p:cBhvr>
                                      <p:to>
                                        <p:clrVal>
                                          <a:schemeClr val="accent2"/>
                                        </p:clrVal>
                                      </p:to>
                                    </p:set>
                                    <p:set>
                                      <p:cBhvr>
                                        <p:cTn id="8" dur="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grpId="1" nodeType="clickEffect">
                                  <p:stCondLst>
                                    <p:cond delay="0"/>
                                  </p:stCondLst>
                                  <p:childTnLst>
                                    <p:animEffect transition="out" filter="circle(out)">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3074" name="Picture 1">
            <a:extLst>
              <a:ext uri="{FF2B5EF4-FFF2-40B4-BE49-F238E27FC236}">
                <a16:creationId xmlns:a16="http://schemas.microsoft.com/office/drawing/2014/main" id="{9BC70529-7E14-43E7-B647-8D02EBB897E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0" b="97500" l="0" r="22011"/>
                    </a14:imgEffect>
                  </a14:imgLayer>
                </a14:imgProps>
              </a:ext>
              <a:ext uri="{28A0092B-C50C-407E-A947-70E740481C1C}">
                <a14:useLocalDpi xmlns:a14="http://schemas.microsoft.com/office/drawing/2010/main" val="0"/>
              </a:ext>
            </a:extLst>
          </a:blip>
          <a:srcRect r="77021"/>
          <a:stretch/>
        </p:blipFill>
        <p:spPr bwMode="auto">
          <a:xfrm>
            <a:off x="441589" y="649316"/>
            <a:ext cx="901684" cy="4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DEECA36-8558-48CD-98A6-15436B102ED0}"/>
              </a:ext>
            </a:extLst>
          </p:cNvPr>
          <p:cNvSpPr txBox="1"/>
          <p:nvPr/>
        </p:nvSpPr>
        <p:spPr>
          <a:xfrm>
            <a:off x="1133332" y="836494"/>
            <a:ext cx="6753367"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a)Vẽ và cắt giấy để có 4 hình tam giác vuông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nhau với độ dài cạnh huyền là a, độ dài hai cạnh góc vuông là b và c, trong đó a,b,c có cùng đ</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vị độ dài (Hình 2)</a:t>
            </a:r>
            <a:endParaRPr lang="vi-VN"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E862AFC-FEAC-4EF1-BA1B-DA011FF09592}"/>
              </a:ext>
            </a:extLst>
          </p:cNvPr>
          <p:cNvSpPr txBox="1"/>
          <p:nvPr/>
        </p:nvSpPr>
        <p:spPr>
          <a:xfrm>
            <a:off x="654241" y="2673824"/>
            <a:ext cx="7365809"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b)Vẽ hình vuông ABCD có cạnh là b + c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Hình 3. Đặt 4 hình tam giác vuông đã cắt ở câu a lên hình vuông ABCD vừa vẽ, phần ch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a bị che là hình vuông MNPQ với độ dài cạnh là a ( Hình 4)</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AB25CE3-1F69-4869-96CF-B1AD4B336AA5}"/>
              </a:ext>
            </a:extLst>
          </p:cNvPr>
          <p:cNvSpPr txBox="1"/>
          <p:nvPr/>
        </p:nvSpPr>
        <p:spPr>
          <a:xfrm>
            <a:off x="597090" y="4464524"/>
            <a:ext cx="7594410"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c) Gọi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là diện tích của hình vuông ABCD. Gọi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là tổng diện tích của hình vuông MNPQ và diện tích của 4 tam giác vuông AQM, BMN, CNP, DPQ. So sánh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và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3586B08-1AAC-4645-BD52-F1A34F744142}"/>
              </a:ext>
            </a:extLst>
          </p:cNvPr>
          <p:cNvSpPr txBox="1"/>
          <p:nvPr/>
        </p:nvSpPr>
        <p:spPr>
          <a:xfrm>
            <a:off x="501840" y="6274274"/>
            <a:ext cx="1047096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 dựa vào kết quả của câu c, dự đoán mối liên hệ giữa 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và 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1161DDD9-FAC2-4C8B-9503-78C5D43F4189}"/>
              </a:ext>
            </a:extLst>
          </p:cNvPr>
          <p:cNvGrpSpPr/>
          <p:nvPr/>
        </p:nvGrpSpPr>
        <p:grpSpPr>
          <a:xfrm>
            <a:off x="9205913" y="442912"/>
            <a:ext cx="2947987" cy="3230139"/>
            <a:chOff x="8520113" y="1414462"/>
            <a:chExt cx="2947987" cy="3230139"/>
          </a:xfrm>
        </p:grpSpPr>
        <p:pic>
          <p:nvPicPr>
            <p:cNvPr id="3076" name="Picture 1">
              <a:extLst>
                <a:ext uri="{FF2B5EF4-FFF2-40B4-BE49-F238E27FC236}">
                  <a16:creationId xmlns:a16="http://schemas.microsoft.com/office/drawing/2014/main" id="{0E8F1E00-70FF-4219-A132-93D5E03AA3E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43" b="79528" l="4348" r="39319"/>
                      </a14:imgEffect>
                    </a14:imgLayer>
                  </a14:imgProps>
                </a:ext>
                <a:ext uri="{28A0092B-C50C-407E-A947-70E740481C1C}">
                  <a14:useLocalDpi xmlns:a14="http://schemas.microsoft.com/office/drawing/2010/main" val="0"/>
                </a:ext>
              </a:extLst>
            </a:blip>
            <a:srcRect r="56214"/>
            <a:stretch/>
          </p:blipFill>
          <p:spPr bwMode="auto">
            <a:xfrm>
              <a:off x="8520113" y="1414462"/>
              <a:ext cx="2947987" cy="323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B8FB4C53-8C10-4537-BBAF-CB934D34137B}"/>
                </a:ext>
              </a:extLst>
            </p:cNvPr>
            <p:cNvSpPr txBox="1"/>
            <p:nvPr/>
          </p:nvSpPr>
          <p:spPr>
            <a:xfrm>
              <a:off x="9220200" y="1657350"/>
              <a:ext cx="438150" cy="523220"/>
            </a:xfrm>
            <a:prstGeom prst="rect">
              <a:avLst/>
            </a:prstGeom>
            <a:noFill/>
          </p:spPr>
          <p:txBody>
            <a:bodyPr wrap="square" rtlCol="0">
              <a:spAutoFit/>
            </a:bodyPr>
            <a:lstStyle/>
            <a:p>
              <a:r>
                <a:rPr lang="en-US" sz="2800"/>
                <a:t>c</a:t>
              </a:r>
              <a:endParaRPr lang="vi-VN" sz="2800"/>
            </a:p>
          </p:txBody>
        </p:sp>
        <p:sp>
          <p:nvSpPr>
            <p:cNvPr id="17" name="TextBox 16">
              <a:extLst>
                <a:ext uri="{FF2B5EF4-FFF2-40B4-BE49-F238E27FC236}">
                  <a16:creationId xmlns:a16="http://schemas.microsoft.com/office/drawing/2014/main" id="{12F2944B-3371-4E98-BB57-11C1CBDBDDEC}"/>
                </a:ext>
              </a:extLst>
            </p:cNvPr>
            <p:cNvSpPr txBox="1"/>
            <p:nvPr/>
          </p:nvSpPr>
          <p:spPr>
            <a:xfrm>
              <a:off x="10287000" y="1676400"/>
              <a:ext cx="438150" cy="523220"/>
            </a:xfrm>
            <a:prstGeom prst="rect">
              <a:avLst/>
            </a:prstGeom>
            <a:noFill/>
          </p:spPr>
          <p:txBody>
            <a:bodyPr wrap="square" rtlCol="0">
              <a:spAutoFit/>
            </a:bodyPr>
            <a:lstStyle/>
            <a:p>
              <a:r>
                <a:rPr lang="en-US" sz="2800"/>
                <a:t>b</a:t>
              </a:r>
              <a:endParaRPr lang="vi-VN" sz="2800"/>
            </a:p>
          </p:txBody>
        </p:sp>
        <p:sp>
          <p:nvSpPr>
            <p:cNvPr id="18" name="TextBox 17">
              <a:extLst>
                <a:ext uri="{FF2B5EF4-FFF2-40B4-BE49-F238E27FC236}">
                  <a16:creationId xmlns:a16="http://schemas.microsoft.com/office/drawing/2014/main" id="{AE942F9B-171E-4134-82EB-5A10B7323BE4}"/>
                </a:ext>
              </a:extLst>
            </p:cNvPr>
            <p:cNvSpPr txBox="1"/>
            <p:nvPr/>
          </p:nvSpPr>
          <p:spPr>
            <a:xfrm>
              <a:off x="10591800" y="3009900"/>
              <a:ext cx="438150" cy="523220"/>
            </a:xfrm>
            <a:prstGeom prst="rect">
              <a:avLst/>
            </a:prstGeom>
            <a:noFill/>
          </p:spPr>
          <p:txBody>
            <a:bodyPr wrap="square" rtlCol="0">
              <a:spAutoFit/>
            </a:bodyPr>
            <a:lstStyle/>
            <a:p>
              <a:r>
                <a:rPr lang="en-US" sz="2800"/>
                <a:t>b</a:t>
              </a:r>
              <a:endParaRPr lang="vi-VN" sz="2800"/>
            </a:p>
          </p:txBody>
        </p:sp>
        <p:sp>
          <p:nvSpPr>
            <p:cNvPr id="19" name="TextBox 18">
              <a:extLst>
                <a:ext uri="{FF2B5EF4-FFF2-40B4-BE49-F238E27FC236}">
                  <a16:creationId xmlns:a16="http://schemas.microsoft.com/office/drawing/2014/main" id="{E1DE71D1-FCF9-4550-9728-58ED16013915}"/>
                </a:ext>
              </a:extLst>
            </p:cNvPr>
            <p:cNvSpPr txBox="1"/>
            <p:nvPr/>
          </p:nvSpPr>
          <p:spPr>
            <a:xfrm>
              <a:off x="9277350" y="3390900"/>
              <a:ext cx="438150" cy="523220"/>
            </a:xfrm>
            <a:prstGeom prst="rect">
              <a:avLst/>
            </a:prstGeom>
            <a:noFill/>
          </p:spPr>
          <p:txBody>
            <a:bodyPr wrap="square" rtlCol="0">
              <a:spAutoFit/>
            </a:bodyPr>
            <a:lstStyle/>
            <a:p>
              <a:r>
                <a:rPr lang="en-US" sz="2800"/>
                <a:t>b</a:t>
              </a:r>
              <a:endParaRPr lang="vi-VN" sz="2800"/>
            </a:p>
          </p:txBody>
        </p:sp>
        <p:sp>
          <p:nvSpPr>
            <p:cNvPr id="20" name="TextBox 19">
              <a:extLst>
                <a:ext uri="{FF2B5EF4-FFF2-40B4-BE49-F238E27FC236}">
                  <a16:creationId xmlns:a16="http://schemas.microsoft.com/office/drawing/2014/main" id="{D543FD19-0226-40D9-A5D3-38C010D0A2F9}"/>
                </a:ext>
              </a:extLst>
            </p:cNvPr>
            <p:cNvSpPr txBox="1"/>
            <p:nvPr/>
          </p:nvSpPr>
          <p:spPr>
            <a:xfrm>
              <a:off x="8877300" y="2133600"/>
              <a:ext cx="438150" cy="523220"/>
            </a:xfrm>
            <a:prstGeom prst="rect">
              <a:avLst/>
            </a:prstGeom>
            <a:noFill/>
          </p:spPr>
          <p:txBody>
            <a:bodyPr wrap="square" rtlCol="0">
              <a:spAutoFit/>
            </a:bodyPr>
            <a:lstStyle/>
            <a:p>
              <a:r>
                <a:rPr lang="en-US" sz="2800"/>
                <a:t>b</a:t>
              </a:r>
              <a:endParaRPr lang="vi-VN" sz="2800"/>
            </a:p>
          </p:txBody>
        </p:sp>
        <p:sp>
          <p:nvSpPr>
            <p:cNvPr id="21" name="TextBox 20">
              <a:extLst>
                <a:ext uri="{FF2B5EF4-FFF2-40B4-BE49-F238E27FC236}">
                  <a16:creationId xmlns:a16="http://schemas.microsoft.com/office/drawing/2014/main" id="{FAC312CF-7550-4445-AB46-40614FFE1159}"/>
                </a:ext>
              </a:extLst>
            </p:cNvPr>
            <p:cNvSpPr txBox="1"/>
            <p:nvPr/>
          </p:nvSpPr>
          <p:spPr>
            <a:xfrm>
              <a:off x="8858250" y="3067050"/>
              <a:ext cx="438150" cy="523220"/>
            </a:xfrm>
            <a:prstGeom prst="rect">
              <a:avLst/>
            </a:prstGeom>
            <a:noFill/>
          </p:spPr>
          <p:txBody>
            <a:bodyPr wrap="square" rtlCol="0">
              <a:spAutoFit/>
            </a:bodyPr>
            <a:lstStyle/>
            <a:p>
              <a:r>
                <a:rPr lang="en-US" sz="2800"/>
                <a:t>c</a:t>
              </a:r>
              <a:endParaRPr lang="vi-VN" sz="2800"/>
            </a:p>
          </p:txBody>
        </p:sp>
        <p:sp>
          <p:nvSpPr>
            <p:cNvPr id="22" name="TextBox 21">
              <a:extLst>
                <a:ext uri="{FF2B5EF4-FFF2-40B4-BE49-F238E27FC236}">
                  <a16:creationId xmlns:a16="http://schemas.microsoft.com/office/drawing/2014/main" id="{56C21C5E-9C55-4CD1-8EF9-5A1E18317223}"/>
                </a:ext>
              </a:extLst>
            </p:cNvPr>
            <p:cNvSpPr txBox="1"/>
            <p:nvPr/>
          </p:nvSpPr>
          <p:spPr>
            <a:xfrm>
              <a:off x="10267950" y="3371850"/>
              <a:ext cx="438150" cy="523220"/>
            </a:xfrm>
            <a:prstGeom prst="rect">
              <a:avLst/>
            </a:prstGeom>
            <a:noFill/>
          </p:spPr>
          <p:txBody>
            <a:bodyPr wrap="square" rtlCol="0">
              <a:spAutoFit/>
            </a:bodyPr>
            <a:lstStyle/>
            <a:p>
              <a:r>
                <a:rPr lang="en-US" sz="2800"/>
                <a:t>c</a:t>
              </a:r>
              <a:endParaRPr lang="vi-VN" sz="2800"/>
            </a:p>
          </p:txBody>
        </p:sp>
        <p:sp>
          <p:nvSpPr>
            <p:cNvPr id="23" name="TextBox 22">
              <a:extLst>
                <a:ext uri="{FF2B5EF4-FFF2-40B4-BE49-F238E27FC236}">
                  <a16:creationId xmlns:a16="http://schemas.microsoft.com/office/drawing/2014/main" id="{F61863EE-B5E7-4565-8248-8E4DBF6E60E9}"/>
                </a:ext>
              </a:extLst>
            </p:cNvPr>
            <p:cNvSpPr txBox="1"/>
            <p:nvPr/>
          </p:nvSpPr>
          <p:spPr>
            <a:xfrm>
              <a:off x="10629900" y="1962150"/>
              <a:ext cx="438150" cy="523220"/>
            </a:xfrm>
            <a:prstGeom prst="rect">
              <a:avLst/>
            </a:prstGeom>
            <a:noFill/>
          </p:spPr>
          <p:txBody>
            <a:bodyPr wrap="square" rtlCol="0">
              <a:spAutoFit/>
            </a:bodyPr>
            <a:lstStyle/>
            <a:p>
              <a:r>
                <a:rPr lang="en-US" sz="2800"/>
                <a:t>c</a:t>
              </a:r>
              <a:endParaRPr lang="vi-VN" sz="2800"/>
            </a:p>
          </p:txBody>
        </p:sp>
        <p:sp>
          <p:nvSpPr>
            <p:cNvPr id="14" name="TextBox 13">
              <a:extLst>
                <a:ext uri="{FF2B5EF4-FFF2-40B4-BE49-F238E27FC236}">
                  <a16:creationId xmlns:a16="http://schemas.microsoft.com/office/drawing/2014/main" id="{D513EFA1-838E-47EA-945B-8110F6817A1E}"/>
                </a:ext>
              </a:extLst>
            </p:cNvPr>
            <p:cNvSpPr txBox="1"/>
            <p:nvPr/>
          </p:nvSpPr>
          <p:spPr>
            <a:xfrm>
              <a:off x="9315450" y="377190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3</a:t>
              </a:r>
              <a:endParaRPr lang="vi-VN" sz="280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95492DBC-618F-4E9D-9D27-4ED3BE3A5B21}"/>
              </a:ext>
            </a:extLst>
          </p:cNvPr>
          <p:cNvGrpSpPr/>
          <p:nvPr/>
        </p:nvGrpSpPr>
        <p:grpSpPr>
          <a:xfrm>
            <a:off x="7867651" y="1047750"/>
            <a:ext cx="2305049" cy="1927500"/>
            <a:chOff x="9239251" y="0"/>
            <a:chExt cx="2305049" cy="1927500"/>
          </a:xfrm>
        </p:grpSpPr>
        <p:pic>
          <p:nvPicPr>
            <p:cNvPr id="3075" name="Picture 1">
              <a:extLst>
                <a:ext uri="{FF2B5EF4-FFF2-40B4-BE49-F238E27FC236}">
                  <a16:creationId xmlns:a16="http://schemas.microsoft.com/office/drawing/2014/main" id="{1C40E6A5-DD50-4AC0-8A79-BB0079148BE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434" b="66038" l="9701" r="89552"/>
                      </a14:imgEffect>
                    </a14:imgLayer>
                  </a14:imgProps>
                </a:ext>
                <a:ext uri="{28A0092B-C50C-407E-A947-70E740481C1C}">
                  <a14:useLocalDpi xmlns:a14="http://schemas.microsoft.com/office/drawing/2010/main" val="0"/>
                </a:ext>
              </a:extLst>
            </a:blip>
            <a:srcRect/>
            <a:stretch>
              <a:fillRect/>
            </a:stretch>
          </p:blipFill>
          <p:spPr bwMode="auto">
            <a:xfrm>
              <a:off x="9239251" y="0"/>
              <a:ext cx="1733549" cy="19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22CAB322-9258-4171-B2F9-AFE0AD8CFA99}"/>
                </a:ext>
              </a:extLst>
            </p:cNvPr>
            <p:cNvSpPr txBox="1"/>
            <p:nvPr/>
          </p:nvSpPr>
          <p:spPr>
            <a:xfrm>
              <a:off x="9563100" y="108585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2</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8AB5A46-32F6-4434-85F4-11F3D2081653}"/>
                </a:ext>
              </a:extLst>
            </p:cNvPr>
            <p:cNvSpPr txBox="1"/>
            <p:nvPr/>
          </p:nvSpPr>
          <p:spPr>
            <a:xfrm>
              <a:off x="9867900" y="647700"/>
              <a:ext cx="438150" cy="523220"/>
            </a:xfrm>
            <a:prstGeom prst="rect">
              <a:avLst/>
            </a:prstGeom>
            <a:noFill/>
          </p:spPr>
          <p:txBody>
            <a:bodyPr wrap="square" rtlCol="0">
              <a:spAutoFit/>
            </a:bodyPr>
            <a:lstStyle/>
            <a:p>
              <a:r>
                <a:rPr lang="en-US" sz="2800"/>
                <a:t>b</a:t>
              </a:r>
              <a:endParaRPr lang="vi-VN" sz="2800"/>
            </a:p>
          </p:txBody>
        </p:sp>
        <p:sp>
          <p:nvSpPr>
            <p:cNvPr id="27" name="TextBox 26">
              <a:extLst>
                <a:ext uri="{FF2B5EF4-FFF2-40B4-BE49-F238E27FC236}">
                  <a16:creationId xmlns:a16="http://schemas.microsoft.com/office/drawing/2014/main" id="{71D25B03-D77E-4D92-B2C7-2AD48E402B16}"/>
                </a:ext>
              </a:extLst>
            </p:cNvPr>
            <p:cNvSpPr txBox="1"/>
            <p:nvPr/>
          </p:nvSpPr>
          <p:spPr>
            <a:xfrm>
              <a:off x="9277350" y="419100"/>
              <a:ext cx="438150" cy="523220"/>
            </a:xfrm>
            <a:prstGeom prst="rect">
              <a:avLst/>
            </a:prstGeom>
            <a:noFill/>
          </p:spPr>
          <p:txBody>
            <a:bodyPr wrap="square" rtlCol="0">
              <a:spAutoFit/>
            </a:bodyPr>
            <a:lstStyle/>
            <a:p>
              <a:r>
                <a:rPr lang="en-US" sz="2800"/>
                <a:t>c</a:t>
              </a:r>
              <a:endParaRPr lang="vi-VN" sz="2800"/>
            </a:p>
          </p:txBody>
        </p:sp>
        <p:sp>
          <p:nvSpPr>
            <p:cNvPr id="28" name="TextBox 27">
              <a:extLst>
                <a:ext uri="{FF2B5EF4-FFF2-40B4-BE49-F238E27FC236}">
                  <a16:creationId xmlns:a16="http://schemas.microsoft.com/office/drawing/2014/main" id="{D6D76110-21E2-4273-90DC-43FB664EA860}"/>
                </a:ext>
              </a:extLst>
            </p:cNvPr>
            <p:cNvSpPr txBox="1"/>
            <p:nvPr/>
          </p:nvSpPr>
          <p:spPr>
            <a:xfrm>
              <a:off x="10020300" y="190500"/>
              <a:ext cx="438150" cy="523220"/>
            </a:xfrm>
            <a:prstGeom prst="rect">
              <a:avLst/>
            </a:prstGeom>
            <a:noFill/>
          </p:spPr>
          <p:txBody>
            <a:bodyPr wrap="square" rtlCol="0">
              <a:spAutoFit/>
            </a:bodyPr>
            <a:lstStyle/>
            <a:p>
              <a:r>
                <a:rPr lang="en-US" sz="2800"/>
                <a:t>a</a:t>
              </a:r>
              <a:endParaRPr lang="vi-VN" sz="2800"/>
            </a:p>
          </p:txBody>
        </p:sp>
      </p:grpSp>
      <p:grpSp>
        <p:nvGrpSpPr>
          <p:cNvPr id="30" name="Group 29">
            <a:extLst>
              <a:ext uri="{FF2B5EF4-FFF2-40B4-BE49-F238E27FC236}">
                <a16:creationId xmlns:a16="http://schemas.microsoft.com/office/drawing/2014/main" id="{6C50C1C0-C8B4-455B-AAF9-D331388FF095}"/>
              </a:ext>
            </a:extLst>
          </p:cNvPr>
          <p:cNvGrpSpPr/>
          <p:nvPr/>
        </p:nvGrpSpPr>
        <p:grpSpPr>
          <a:xfrm>
            <a:off x="8920162" y="3219449"/>
            <a:ext cx="2719388" cy="3190221"/>
            <a:chOff x="8920162" y="2933699"/>
            <a:chExt cx="2719388" cy="3190221"/>
          </a:xfrm>
        </p:grpSpPr>
        <p:pic>
          <p:nvPicPr>
            <p:cNvPr id="29" name="Picture 28">
              <a:extLst>
                <a:ext uri="{FF2B5EF4-FFF2-40B4-BE49-F238E27FC236}">
                  <a16:creationId xmlns:a16="http://schemas.microsoft.com/office/drawing/2014/main" id="{9B5F1434-D9D9-496E-8DA5-E9574FABC101}"/>
                </a:ext>
              </a:extLst>
            </p:cNvPr>
            <p:cNvPicPr>
              <a:picLocks noChangeAspect="1"/>
            </p:cNvPicPr>
            <p:nvPr/>
          </p:nvPicPr>
          <p:blipFill>
            <a:blip r:embed="rId9"/>
            <a:stretch>
              <a:fillRect/>
            </a:stretch>
          </p:blipFill>
          <p:spPr>
            <a:xfrm>
              <a:off x="8920162" y="2933699"/>
              <a:ext cx="2719388" cy="2835381"/>
            </a:xfrm>
            <a:prstGeom prst="rect">
              <a:avLst/>
            </a:prstGeom>
          </p:spPr>
        </p:pic>
        <p:sp>
          <p:nvSpPr>
            <p:cNvPr id="33" name="TextBox 32">
              <a:extLst>
                <a:ext uri="{FF2B5EF4-FFF2-40B4-BE49-F238E27FC236}">
                  <a16:creationId xmlns:a16="http://schemas.microsoft.com/office/drawing/2014/main" id="{24F3366C-AF85-42AE-B1C5-6CAF154E5989}"/>
                </a:ext>
              </a:extLst>
            </p:cNvPr>
            <p:cNvSpPr txBox="1"/>
            <p:nvPr/>
          </p:nvSpPr>
          <p:spPr>
            <a:xfrm>
              <a:off x="9639300" y="560070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4</a:t>
              </a:r>
              <a:endParaRPr lang="vi-VN" sz="2800">
                <a:latin typeface="Times New Roman" panose="02020603050405020304" pitchFamily="18" charset="0"/>
                <a:cs typeface="Times New Roman" panose="02020603050405020304" pitchFamily="18" charset="0"/>
              </a:endParaRPr>
            </a:p>
          </p:txBody>
        </p:sp>
      </p:grpSp>
      <p:sp>
        <p:nvSpPr>
          <p:cNvPr id="31" name="Rectangle: Rounded Corners 30">
            <a:extLst>
              <a:ext uri="{FF2B5EF4-FFF2-40B4-BE49-F238E27FC236}">
                <a16:creationId xmlns:a16="http://schemas.microsoft.com/office/drawing/2014/main" id="{0F306116-EC34-47ED-882F-820D896BEC47}"/>
              </a:ext>
            </a:extLst>
          </p:cNvPr>
          <p:cNvSpPr/>
          <p:nvPr/>
        </p:nvSpPr>
        <p:spPr>
          <a:xfrm>
            <a:off x="8496300" y="114300"/>
            <a:ext cx="306705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nhóm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52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3074" name="Picture 1">
            <a:extLst>
              <a:ext uri="{FF2B5EF4-FFF2-40B4-BE49-F238E27FC236}">
                <a16:creationId xmlns:a16="http://schemas.microsoft.com/office/drawing/2014/main" id="{9BC70529-7E14-43E7-B647-8D02EBB897E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0" b="97500" l="0" r="22011"/>
                    </a14:imgEffect>
                  </a14:imgLayer>
                </a14:imgProps>
              </a:ext>
              <a:ext uri="{28A0092B-C50C-407E-A947-70E740481C1C}">
                <a14:useLocalDpi xmlns:a14="http://schemas.microsoft.com/office/drawing/2010/main" val="0"/>
              </a:ext>
            </a:extLst>
          </a:blip>
          <a:srcRect r="77021"/>
          <a:stretch/>
        </p:blipFill>
        <p:spPr bwMode="auto">
          <a:xfrm>
            <a:off x="441589" y="649316"/>
            <a:ext cx="901684" cy="4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1B4CA4A-905F-40E1-AFB1-57C019C7D6AC}"/>
              </a:ext>
            </a:extLst>
          </p:cNvPr>
          <p:cNvSpPr txBox="1"/>
          <p:nvPr/>
        </p:nvSpPr>
        <p:spPr>
          <a:xfrm>
            <a:off x="571500" y="1219200"/>
            <a:ext cx="3924300"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*Định lý Pythagoer</a:t>
            </a:r>
            <a:endParaRPr lang="vi-VN" sz="2800" b="1" i="1">
              <a:latin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832EB54A-90DD-41C1-9617-AEF374CD50DE}"/>
              </a:ext>
            </a:extLst>
          </p:cNvPr>
          <p:cNvGrpSpPr/>
          <p:nvPr/>
        </p:nvGrpSpPr>
        <p:grpSpPr>
          <a:xfrm>
            <a:off x="266700" y="1756910"/>
            <a:ext cx="9963150" cy="2129290"/>
            <a:chOff x="0" y="1776585"/>
            <a:chExt cx="9963150" cy="2662690"/>
          </a:xfrm>
        </p:grpSpPr>
        <p:grpSp>
          <p:nvGrpSpPr>
            <p:cNvPr id="34" name="Group 33">
              <a:extLst>
                <a:ext uri="{FF2B5EF4-FFF2-40B4-BE49-F238E27FC236}">
                  <a16:creationId xmlns:a16="http://schemas.microsoft.com/office/drawing/2014/main" id="{86BA8610-767F-43E2-88E4-055B276F4861}"/>
                </a:ext>
              </a:extLst>
            </p:cNvPr>
            <p:cNvGrpSpPr/>
            <p:nvPr/>
          </p:nvGrpSpPr>
          <p:grpSpPr>
            <a:xfrm>
              <a:off x="0" y="1776585"/>
              <a:ext cx="9963150" cy="2662690"/>
              <a:chOff x="-157227" y="2625290"/>
              <a:chExt cx="15438305" cy="3798660"/>
            </a:xfrm>
          </p:grpSpPr>
          <p:sp>
            <p:nvSpPr>
              <p:cNvPr id="36" name="Rectangle: Rounded Corners 35">
                <a:extLst>
                  <a:ext uri="{FF2B5EF4-FFF2-40B4-BE49-F238E27FC236}">
                    <a16:creationId xmlns:a16="http://schemas.microsoft.com/office/drawing/2014/main" id="{8491CF4B-04FF-48F9-915B-EDAF2687E6E2}"/>
                  </a:ext>
                </a:extLst>
              </p:cNvPr>
              <p:cNvSpPr/>
              <p:nvPr/>
            </p:nvSpPr>
            <p:spPr>
              <a:xfrm>
                <a:off x="101597" y="2728686"/>
                <a:ext cx="15179481" cy="369526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4BA9C286-9EA6-4CB6-B4B9-248684BBE764}"/>
                  </a:ext>
                </a:extLst>
              </p:cNvPr>
              <p:cNvSpPr/>
              <p:nvPr/>
            </p:nvSpPr>
            <p:spPr>
              <a:xfrm>
                <a:off x="101597" y="2714172"/>
                <a:ext cx="1517948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8" name="Picture 37">
                <a:extLst>
                  <a:ext uri="{FF2B5EF4-FFF2-40B4-BE49-F238E27FC236}">
                    <a16:creationId xmlns:a16="http://schemas.microsoft.com/office/drawing/2014/main" id="{AEB618FC-1828-4904-AA80-29516F825A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35" name="TextBox 34">
              <a:extLst>
                <a:ext uri="{FF2B5EF4-FFF2-40B4-BE49-F238E27FC236}">
                  <a16:creationId xmlns:a16="http://schemas.microsoft.com/office/drawing/2014/main" id="{B276DADB-2F8B-46FF-ABA6-E8607E5F1826}"/>
                </a:ext>
              </a:extLst>
            </p:cNvPr>
            <p:cNvSpPr txBox="1"/>
            <p:nvPr/>
          </p:nvSpPr>
          <p:spPr>
            <a:xfrm>
              <a:off x="365962" y="2425234"/>
              <a:ext cx="9578138" cy="1307537"/>
            </a:xfrm>
            <a:prstGeom prst="rect">
              <a:avLst/>
            </a:prstGeom>
            <a:noFill/>
          </p:spPr>
          <p:txBody>
            <a:bodyPr wrap="square" rtlCol="0">
              <a:spAutoFit/>
            </a:bodyPr>
            <a:lstStyle/>
            <a:p>
              <a:pPr>
                <a:lnSpc>
                  <a:spcPct val="150000"/>
                </a:lnSpc>
                <a:spcAft>
                  <a:spcPts val="1200"/>
                </a:spcAft>
              </a:pPr>
              <a:r>
                <a:rPr lang="en-US" sz="2800" b="1" i="1">
                  <a:latin typeface="Times New Roman" panose="02020603050405020304" pitchFamily="18" charset="0"/>
                  <a:cs typeface="Times New Roman" panose="02020603050405020304" pitchFamily="18" charset="0"/>
                </a:rPr>
                <a:t>Trong một tam giác vuông, bình ph</a:t>
              </a:r>
              <a:r>
                <a:rPr lang="vi-VN" sz="2800" b="1" i="1">
                  <a:latin typeface="Times New Roman" panose="02020603050405020304" pitchFamily="18" charset="0"/>
                  <a:cs typeface="Times New Roman" panose="02020603050405020304" pitchFamily="18" charset="0"/>
                </a:rPr>
                <a:t>ương cạnh huyền bằng tổng bình phương của hai cạnh góc vuông</a:t>
              </a:r>
              <a:endParaRPr lang="vi-VN" sz="280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6EE787DA-1E16-4ACB-AB62-19EC646D9065}"/>
              </a:ext>
            </a:extLst>
          </p:cNvPr>
          <p:cNvGrpSpPr/>
          <p:nvPr/>
        </p:nvGrpSpPr>
        <p:grpSpPr>
          <a:xfrm>
            <a:off x="8020050" y="4057650"/>
            <a:ext cx="3905250" cy="2637770"/>
            <a:chOff x="8020050" y="4057650"/>
            <a:chExt cx="3905250" cy="2637770"/>
          </a:xfrm>
        </p:grpSpPr>
        <p:sp>
          <p:nvSpPr>
            <p:cNvPr id="3" name="Right Triangle 2">
              <a:extLst>
                <a:ext uri="{FF2B5EF4-FFF2-40B4-BE49-F238E27FC236}">
                  <a16:creationId xmlns:a16="http://schemas.microsoft.com/office/drawing/2014/main" id="{99F596AE-61CB-4235-B0D6-2CBFCF5526BF}"/>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16D4A0C-954C-454C-B960-1E037A3442C9}"/>
                </a:ext>
              </a:extLst>
            </p:cNvPr>
            <p:cNvSpPr txBox="1"/>
            <p:nvPr/>
          </p:nvSpPr>
          <p:spPr>
            <a:xfrm>
              <a:off x="8020050" y="6019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0BCD12BA-679E-4450-84E7-D3B30417698D}"/>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27CB566-D8EE-482C-84EB-66661B3D30D5}"/>
                </a:ext>
              </a:extLst>
            </p:cNvPr>
            <p:cNvSpPr txBox="1"/>
            <p:nvPr/>
          </p:nvSpPr>
          <p:spPr>
            <a:xfrm>
              <a:off x="10991850" y="6153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8E80148-7088-4CDA-BB5F-DACA87AC3B39}"/>
                </a:ext>
              </a:extLst>
            </p:cNvPr>
            <p:cNvSpPr txBox="1"/>
            <p:nvPr/>
          </p:nvSpPr>
          <p:spPr>
            <a:xfrm>
              <a:off x="8077200" y="51054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A35205FE-05CC-4626-A1EA-DA3FBC93E2D6}"/>
                </a:ext>
              </a:extLst>
            </p:cNvPr>
            <p:cNvSpPr txBox="1"/>
            <p:nvPr/>
          </p:nvSpPr>
          <p:spPr>
            <a:xfrm>
              <a:off x="9620250" y="61722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F7D4392-E1A7-442D-936D-678B5B74DEFC}"/>
                </a:ext>
              </a:extLst>
            </p:cNvPr>
            <p:cNvSpPr txBox="1"/>
            <p:nvPr/>
          </p:nvSpPr>
          <p:spPr>
            <a:xfrm>
              <a:off x="9677400" y="48387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723900" y="419100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ABC vuông tại A, có</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704850" y="468630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723900" y="520065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hay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1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6EE787DA-1E16-4ACB-AB62-19EC646D9065}"/>
              </a:ext>
            </a:extLst>
          </p:cNvPr>
          <p:cNvGrpSpPr/>
          <p:nvPr/>
        </p:nvGrpSpPr>
        <p:grpSpPr>
          <a:xfrm>
            <a:off x="7691765" y="1809750"/>
            <a:ext cx="3985885" cy="2637770"/>
            <a:chOff x="7939415" y="4057650"/>
            <a:chExt cx="3985885" cy="2637770"/>
          </a:xfrm>
        </p:grpSpPr>
        <p:sp>
          <p:nvSpPr>
            <p:cNvPr id="3" name="Right Triangle 2">
              <a:extLst>
                <a:ext uri="{FF2B5EF4-FFF2-40B4-BE49-F238E27FC236}">
                  <a16:creationId xmlns:a16="http://schemas.microsoft.com/office/drawing/2014/main" id="{99F596AE-61CB-4235-B0D6-2CBFCF5526BF}"/>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16D4A0C-954C-454C-B960-1E037A3442C9}"/>
                </a:ext>
              </a:extLst>
            </p:cNvPr>
            <p:cNvSpPr txBox="1"/>
            <p:nvPr/>
          </p:nvSpPr>
          <p:spPr>
            <a:xfrm>
              <a:off x="8020050" y="6019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0BCD12BA-679E-4450-84E7-D3B30417698D}"/>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27CB566-D8EE-482C-84EB-66661B3D30D5}"/>
                </a:ext>
              </a:extLst>
            </p:cNvPr>
            <p:cNvSpPr txBox="1"/>
            <p:nvPr/>
          </p:nvSpPr>
          <p:spPr>
            <a:xfrm>
              <a:off x="10991850" y="6153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8E80148-7088-4CDA-BB5F-DACA87AC3B39}"/>
                </a:ext>
              </a:extLst>
            </p:cNvPr>
            <p:cNvSpPr txBox="1"/>
            <p:nvPr/>
          </p:nvSpPr>
          <p:spPr>
            <a:xfrm rot="16200000">
              <a:off x="7734300" y="5010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5cm</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A35205FE-05CC-4626-A1EA-DA3FBC93E2D6}"/>
                </a:ext>
              </a:extLst>
            </p:cNvPr>
            <p:cNvSpPr txBox="1"/>
            <p:nvPr/>
          </p:nvSpPr>
          <p:spPr>
            <a:xfrm>
              <a:off x="9182100" y="6172200"/>
              <a:ext cx="1638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12cm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F7D4392-E1A7-442D-936D-678B5B74DEFC}"/>
                </a:ext>
              </a:extLst>
            </p:cNvPr>
            <p:cNvSpPr txBox="1"/>
            <p:nvPr/>
          </p:nvSpPr>
          <p:spPr>
            <a:xfrm>
              <a:off x="9677400" y="48387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2876550" y="952500"/>
            <a:ext cx="842010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Cho ABC vuông tại A, có AB = 5cm; AC =12cm. </a:t>
            </a:r>
          </a:p>
          <a:p>
            <a:r>
              <a:rPr lang="en-US" sz="2800">
                <a:latin typeface="Times New Roman" panose="02020603050405020304" pitchFamily="18" charset="0"/>
                <a:cs typeface="Times New Roman" panose="02020603050405020304" pitchFamily="18" charset="0"/>
                <a:sym typeface="Symbol" panose="05050102010706020507" pitchFamily="18" charset="2"/>
              </a:rPr>
              <a:t>Tính độ dài của cạnh BC</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5276850" y="192405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895350" y="2438400"/>
            <a:ext cx="638175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Do tam giác ABC vuông tại A nên theo định lý Pythagoer ta có:</a:t>
            </a:r>
            <a:endParaRPr lang="vi-VN" sz="2800">
              <a:latin typeface="Times New Roman" panose="02020603050405020304" pitchFamily="18" charset="0"/>
              <a:cs typeface="Times New Roman" panose="02020603050405020304" pitchFamily="18" charset="0"/>
            </a:endParaRPr>
          </a:p>
        </p:txBody>
      </p:sp>
      <p:sp>
        <p:nvSpPr>
          <p:cNvPr id="25" name="Parallelogram 24">
            <a:extLst>
              <a:ext uri="{FF2B5EF4-FFF2-40B4-BE49-F238E27FC236}">
                <a16:creationId xmlns:a16="http://schemas.microsoft.com/office/drawing/2014/main" id="{7FDE70AF-CD18-4155-8F11-649422DABA90}"/>
              </a:ext>
            </a:extLst>
          </p:cNvPr>
          <p:cNvSpPr/>
          <p:nvPr/>
        </p:nvSpPr>
        <p:spPr>
          <a:xfrm>
            <a:off x="683626" y="8400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40CD3A-830E-4827-AAC5-E6EC1C7D031C}"/>
              </a:ext>
            </a:extLst>
          </p:cNvPr>
          <p:cNvSpPr txBox="1"/>
          <p:nvPr/>
        </p:nvSpPr>
        <p:spPr>
          <a:xfrm>
            <a:off x="1581150" y="33909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A3E2405-4766-42A9-B932-2244CEFC704E}"/>
              </a:ext>
            </a:extLst>
          </p:cNvPr>
          <p:cNvSpPr txBox="1"/>
          <p:nvPr/>
        </p:nvSpPr>
        <p:spPr>
          <a:xfrm>
            <a:off x="1104900" y="39243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5</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+ 12</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B0184B1-562E-41C1-A197-0546B746CD2A}"/>
              </a:ext>
            </a:extLst>
          </p:cNvPr>
          <p:cNvSpPr txBox="1"/>
          <p:nvPr/>
        </p:nvSpPr>
        <p:spPr>
          <a:xfrm>
            <a:off x="1143000" y="440055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169</a:t>
            </a:r>
            <a:endParaRPr lang="vi-VN" sz="28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5699EA3-621B-4BDB-A9AA-D08DD204ADB0}"/>
              </a:ext>
            </a:extLst>
          </p:cNvPr>
          <p:cNvSpPr txBox="1"/>
          <p:nvPr/>
        </p:nvSpPr>
        <p:spPr>
          <a:xfrm>
            <a:off x="1143000" y="48387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 = 13 cm</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0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anim calcmode="lin" valueType="num">
                                      <p:cBhvr>
                                        <p:cTn id="15" dur="500" fill="hold"/>
                                        <p:tgtEl>
                                          <p:spTgt spid="47"/>
                                        </p:tgtEl>
                                        <p:attrNameLst>
                                          <p:attrName>ppt_x</p:attrName>
                                        </p:attrNameLst>
                                      </p:cBhvr>
                                      <p:tavLst>
                                        <p:tav tm="0">
                                          <p:val>
                                            <p:strVal val="#ppt_x"/>
                                          </p:val>
                                        </p:tav>
                                        <p:tav tm="100000">
                                          <p:val>
                                            <p:strVal val="#ppt_x"/>
                                          </p:val>
                                        </p:tav>
                                      </p:tavLst>
                                    </p:anim>
                                    <p:anim calcmode="lin" valueType="num">
                                      <p:cBhvr>
                                        <p:cTn id="16"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anim calcmode="lin" valueType="num">
                                      <p:cBhvr>
                                        <p:cTn id="29" dur="500" fill="hold"/>
                                        <p:tgtEl>
                                          <p:spTgt spid="48"/>
                                        </p:tgtEl>
                                        <p:attrNameLst>
                                          <p:attrName>ppt_x</p:attrName>
                                        </p:attrNameLst>
                                      </p:cBhvr>
                                      <p:tavLst>
                                        <p:tav tm="0">
                                          <p:val>
                                            <p:strVal val="#ppt_x"/>
                                          </p:val>
                                        </p:tav>
                                        <p:tav tm="100000">
                                          <p:val>
                                            <p:strVal val="#ppt_x"/>
                                          </p:val>
                                        </p:tav>
                                      </p:tavLst>
                                    </p:anim>
                                    <p:anim calcmode="lin" valueType="num">
                                      <p:cBhvr>
                                        <p:cTn id="30"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anim calcmode="lin" valueType="num">
                                      <p:cBhvr>
                                        <p:cTn id="36" dur="500" fill="hold"/>
                                        <p:tgtEl>
                                          <p:spTgt spid="26"/>
                                        </p:tgtEl>
                                        <p:attrNameLst>
                                          <p:attrName>ppt_x</p:attrName>
                                        </p:attrNameLst>
                                      </p:cBhvr>
                                      <p:tavLst>
                                        <p:tav tm="0">
                                          <p:val>
                                            <p:strVal val="#ppt_x"/>
                                          </p:val>
                                        </p:tav>
                                        <p:tav tm="100000">
                                          <p:val>
                                            <p:strVal val="#ppt_x"/>
                                          </p:val>
                                        </p:tav>
                                      </p:tavLst>
                                    </p:anim>
                                    <p:anim calcmode="lin" valueType="num">
                                      <p:cBhvr>
                                        <p:cTn id="3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anim calcmode="lin" valueType="num">
                                      <p:cBhvr>
                                        <p:cTn id="43" dur="500" fill="hold"/>
                                        <p:tgtEl>
                                          <p:spTgt spid="27"/>
                                        </p:tgtEl>
                                        <p:attrNameLst>
                                          <p:attrName>ppt_x</p:attrName>
                                        </p:attrNameLst>
                                      </p:cBhvr>
                                      <p:tavLst>
                                        <p:tav tm="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anim calcmode="lin" valueType="num">
                                      <p:cBhvr>
                                        <p:cTn id="57" dur="500" fill="hold"/>
                                        <p:tgtEl>
                                          <p:spTgt spid="29"/>
                                        </p:tgtEl>
                                        <p:attrNameLst>
                                          <p:attrName>ppt_x</p:attrName>
                                        </p:attrNameLst>
                                      </p:cBhvr>
                                      <p:tavLst>
                                        <p:tav tm="0">
                                          <p:val>
                                            <p:strVal val="#ppt_x"/>
                                          </p:val>
                                        </p:tav>
                                        <p:tav tm="100000">
                                          <p:val>
                                            <p:strVal val="#ppt_x"/>
                                          </p:val>
                                        </p:tav>
                                      </p:tavLst>
                                    </p:anim>
                                    <p:anim calcmode="lin" valueType="num">
                                      <p:cBhvr>
                                        <p:cTn id="58"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1771650" y="1104900"/>
            <a:ext cx="9258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Tính độ dài đường chéo của hình vuông có độ dài cạnh là a.</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5276850" y="16764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895350" y="2438400"/>
            <a:ext cx="638175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Do tam giác ABC vuông tại B nên theo định lý Pythagoer ta có:</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40CD3A-830E-4827-AAC5-E6EC1C7D031C}"/>
              </a:ext>
            </a:extLst>
          </p:cNvPr>
          <p:cNvSpPr txBox="1"/>
          <p:nvPr/>
        </p:nvSpPr>
        <p:spPr>
          <a:xfrm>
            <a:off x="1581150" y="33909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A3E2405-4766-42A9-B932-2244CEFC704E}"/>
              </a:ext>
            </a:extLst>
          </p:cNvPr>
          <p:cNvSpPr txBox="1"/>
          <p:nvPr/>
        </p:nvSpPr>
        <p:spPr>
          <a:xfrm>
            <a:off x="1104900" y="39243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B0184B1-562E-41C1-A197-0546B746CD2A}"/>
              </a:ext>
            </a:extLst>
          </p:cNvPr>
          <p:cNvSpPr txBox="1"/>
          <p:nvPr/>
        </p:nvSpPr>
        <p:spPr>
          <a:xfrm>
            <a:off x="1143000" y="440055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2a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5699EA3-621B-4BDB-A9AA-D08DD204ADB0}"/>
                  </a:ext>
                </a:extLst>
              </p:cNvPr>
              <p:cNvSpPr txBox="1"/>
              <p:nvPr/>
            </p:nvSpPr>
            <p:spPr>
              <a:xfrm>
                <a:off x="1143000" y="4838700"/>
                <a:ext cx="6381750" cy="5795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 = </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sSup>
                          <m:sSupPr>
                            <m:ctrlPr>
                              <a:rPr lang="en-US" sz="2800" b="0" i="1" smtClean="0">
                                <a:latin typeface="Cambria Math" panose="02040503050406030204" pitchFamily="18" charset="0"/>
                                <a:cs typeface="Times New Roman" panose="02020603050405020304" pitchFamily="18" charset="0"/>
                                <a:sym typeface="Symbol" panose="05050102010706020507" pitchFamily="18" charset="2"/>
                              </a:rPr>
                            </m:ctrlPr>
                          </m:sSupPr>
                          <m:e>
                            <m:r>
                              <a:rPr lang="en-US" sz="2800" b="0" i="1" smtClean="0">
                                <a:latin typeface="Cambria Math" panose="02040503050406030204" pitchFamily="18" charset="0"/>
                                <a:cs typeface="Times New Roman" panose="02020603050405020304" pitchFamily="18" charset="0"/>
                                <a:sym typeface="Symbol" panose="05050102010706020507" pitchFamily="18" charset="2"/>
                              </a:rPr>
                              <m:t>𝑎</m:t>
                            </m:r>
                          </m:e>
                          <m:sup>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sup>
                        </m:sSup>
                      </m:e>
                    </m:rad>
                  </m:oMath>
                </a14:m>
                <a:r>
                  <a:rPr lang="en-US" sz="2800">
                    <a:latin typeface="Times New Roman" panose="02020603050405020304" pitchFamily="18" charset="0"/>
                    <a:cs typeface="Times New Roman" panose="02020603050405020304" pitchFamily="18" charset="0"/>
                    <a:sym typeface="Symbol" panose="05050102010706020507" pitchFamily="18" charset="2"/>
                  </a:rPr>
                  <a:t> = a</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e>
                    </m:rad>
                  </m:oMath>
                </a14:m>
                <a:endParaRPr lang="vi-VN" sz="2800">
                  <a:latin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75699EA3-621B-4BDB-A9AA-D08DD204ADB0}"/>
                  </a:ext>
                </a:extLst>
              </p:cNvPr>
              <p:cNvSpPr txBox="1">
                <a:spLocks noRot="1" noChangeAspect="1" noMove="1" noResize="1" noEditPoints="1" noAdjustHandles="1" noChangeArrowheads="1" noChangeShapeType="1" noTextEdit="1"/>
              </p:cNvSpPr>
              <p:nvPr/>
            </p:nvSpPr>
            <p:spPr>
              <a:xfrm>
                <a:off x="1143000" y="4838700"/>
                <a:ext cx="6381750" cy="579518"/>
              </a:xfrm>
              <a:prstGeom prst="rect">
                <a:avLst/>
              </a:prstGeom>
              <a:blipFill>
                <a:blip r:embed="rId3"/>
                <a:stretch>
                  <a:fillRect l="-574" t="-1053" b="-29474"/>
                </a:stretch>
              </a:blipFill>
            </p:spPr>
            <p:txBody>
              <a:bodyPr/>
              <a:lstStyle/>
              <a:p>
                <a:r>
                  <a:rPr lang="vi-VN">
                    <a:noFill/>
                  </a:rPr>
                  <a:t> </a:t>
                </a:r>
              </a:p>
            </p:txBody>
          </p:sp>
        </mc:Fallback>
      </mc:AlternateContent>
      <p:pic>
        <p:nvPicPr>
          <p:cNvPr id="21" name="Picture 20">
            <a:extLst>
              <a:ext uri="{FF2B5EF4-FFF2-40B4-BE49-F238E27FC236}">
                <a16:creationId xmlns:a16="http://schemas.microsoft.com/office/drawing/2014/main" id="{C0552DB7-0836-4569-A558-015230795D3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8642" y="344983"/>
            <a:ext cx="1740078" cy="1671391"/>
          </a:xfrm>
          <a:prstGeom prst="rect">
            <a:avLst/>
          </a:prstGeom>
        </p:spPr>
      </p:pic>
      <p:grpSp>
        <p:nvGrpSpPr>
          <p:cNvPr id="13" name="Group 12">
            <a:extLst>
              <a:ext uri="{FF2B5EF4-FFF2-40B4-BE49-F238E27FC236}">
                <a16:creationId xmlns:a16="http://schemas.microsoft.com/office/drawing/2014/main" id="{80740917-CAC0-4475-8D5F-10129F47ABF0}"/>
              </a:ext>
            </a:extLst>
          </p:cNvPr>
          <p:cNvGrpSpPr/>
          <p:nvPr/>
        </p:nvGrpSpPr>
        <p:grpSpPr>
          <a:xfrm>
            <a:off x="8020050" y="1828800"/>
            <a:ext cx="3943350" cy="3609320"/>
            <a:chOff x="8020050" y="1828800"/>
            <a:chExt cx="3943350" cy="3609320"/>
          </a:xfrm>
        </p:grpSpPr>
        <p:sp>
          <p:nvSpPr>
            <p:cNvPr id="24" name="TextBox 23">
              <a:extLst>
                <a:ext uri="{FF2B5EF4-FFF2-40B4-BE49-F238E27FC236}">
                  <a16:creationId xmlns:a16="http://schemas.microsoft.com/office/drawing/2014/main" id="{FF5B4D08-E931-4DDA-BB9B-ECB4EF37BE3D}"/>
                </a:ext>
              </a:extLst>
            </p:cNvPr>
            <p:cNvSpPr txBox="1"/>
            <p:nvPr/>
          </p:nvSpPr>
          <p:spPr>
            <a:xfrm>
              <a:off x="8039100" y="1828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CBC3ECD2-D765-4D28-9A1A-8B2B5AE5CE4D}"/>
                </a:ext>
              </a:extLst>
            </p:cNvPr>
            <p:cNvGrpSpPr/>
            <p:nvPr/>
          </p:nvGrpSpPr>
          <p:grpSpPr>
            <a:xfrm>
              <a:off x="8458200" y="2324100"/>
              <a:ext cx="2590800" cy="2590800"/>
              <a:chOff x="8458200" y="2324100"/>
              <a:chExt cx="2590800" cy="2590800"/>
            </a:xfrm>
          </p:grpSpPr>
          <p:sp>
            <p:nvSpPr>
              <p:cNvPr id="8" name="Rectangle 7">
                <a:extLst>
                  <a:ext uri="{FF2B5EF4-FFF2-40B4-BE49-F238E27FC236}">
                    <a16:creationId xmlns:a16="http://schemas.microsoft.com/office/drawing/2014/main" id="{DF161D51-3C2F-495F-88A4-F08D1A0A8371}"/>
                  </a:ext>
                </a:extLst>
              </p:cNvPr>
              <p:cNvSpPr/>
              <p:nvPr/>
            </p:nvSpPr>
            <p:spPr>
              <a:xfrm>
                <a:off x="8458200" y="2324100"/>
                <a:ext cx="2590800" cy="2590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a:extLst>
                  <a:ext uri="{FF2B5EF4-FFF2-40B4-BE49-F238E27FC236}">
                    <a16:creationId xmlns:a16="http://schemas.microsoft.com/office/drawing/2014/main" id="{1185E23F-7F60-4E08-9461-700000BD1A36}"/>
                  </a:ext>
                </a:extLst>
              </p:cNvPr>
              <p:cNvCxnSpPr/>
              <p:nvPr/>
            </p:nvCxnSpPr>
            <p:spPr>
              <a:xfrm>
                <a:off x="8458200" y="2324100"/>
                <a:ext cx="2590800" cy="2590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444E06D2-99F2-419C-A013-5143C5BC16DE}"/>
                </a:ext>
              </a:extLst>
            </p:cNvPr>
            <p:cNvSpPr txBox="1"/>
            <p:nvPr/>
          </p:nvSpPr>
          <p:spPr>
            <a:xfrm>
              <a:off x="8020050" y="47625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52C6604-72D1-4F6A-886C-FFDF4F7F0C8B}"/>
                </a:ext>
              </a:extLst>
            </p:cNvPr>
            <p:cNvSpPr txBox="1"/>
            <p:nvPr/>
          </p:nvSpPr>
          <p:spPr>
            <a:xfrm>
              <a:off x="10801350" y="49149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7ADFF82-665C-4A74-B385-B651266D0116}"/>
                </a:ext>
              </a:extLst>
            </p:cNvPr>
            <p:cNvSpPr txBox="1"/>
            <p:nvPr/>
          </p:nvSpPr>
          <p:spPr>
            <a:xfrm>
              <a:off x="11029950" y="20574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7E94F0DC-9DEF-4C32-BBB8-7C2EE69D1A21}"/>
                </a:ext>
              </a:extLst>
            </p:cNvPr>
            <p:cNvSpPr txBox="1"/>
            <p:nvPr/>
          </p:nvSpPr>
          <p:spPr>
            <a:xfrm>
              <a:off x="9620250" y="47815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4BCEDA54-995D-48AC-959B-AEA4FD5DD8BD}"/>
                </a:ext>
              </a:extLst>
            </p:cNvPr>
            <p:cNvSpPr txBox="1"/>
            <p:nvPr/>
          </p:nvSpPr>
          <p:spPr>
            <a:xfrm>
              <a:off x="8096250" y="32194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25E42164-1B00-41BE-B5CD-2A4CFEFA549A}"/>
                </a:ext>
              </a:extLst>
            </p:cNvPr>
            <p:cNvSpPr txBox="1"/>
            <p:nvPr/>
          </p:nvSpPr>
          <p:spPr>
            <a:xfrm>
              <a:off x="9658350" y="18859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496BFDE-944A-4B25-A034-4F28A6502F11}"/>
                </a:ext>
              </a:extLst>
            </p:cNvPr>
            <p:cNvSpPr txBox="1"/>
            <p:nvPr/>
          </p:nvSpPr>
          <p:spPr>
            <a:xfrm>
              <a:off x="11029950" y="33337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41EBBDD-D554-41F9-87C6-ED9551CC0DF3}"/>
                  </a:ext>
                </a:extLst>
              </p:cNvPr>
              <p:cNvSpPr txBox="1"/>
              <p:nvPr/>
            </p:nvSpPr>
            <p:spPr>
              <a:xfrm>
                <a:off x="1143000" y="5353050"/>
                <a:ext cx="6381750" cy="101040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Vậy độ dài cẩu đường chéo của hình vuông đó là  a</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e>
                    </m:rad>
                  </m:oMath>
                </a14:m>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641EBBDD-D554-41F9-87C6-ED9551CC0DF3}"/>
                  </a:ext>
                </a:extLst>
              </p:cNvPr>
              <p:cNvSpPr txBox="1">
                <a:spLocks noRot="1" noChangeAspect="1" noMove="1" noResize="1" noEditPoints="1" noAdjustHandles="1" noChangeArrowheads="1" noChangeShapeType="1" noTextEdit="1"/>
              </p:cNvSpPr>
              <p:nvPr/>
            </p:nvSpPr>
            <p:spPr>
              <a:xfrm>
                <a:off x="1143000" y="5353050"/>
                <a:ext cx="6381750" cy="1010405"/>
              </a:xfrm>
              <a:prstGeom prst="rect">
                <a:avLst/>
              </a:prstGeom>
              <a:blipFill>
                <a:blip r:embed="rId6"/>
                <a:stretch>
                  <a:fillRect l="-2008" t="-6024" b="-14458"/>
                </a:stretch>
              </a:blipFill>
            </p:spPr>
            <p:txBody>
              <a:bodyPr/>
              <a:lstStyle/>
              <a:p>
                <a:r>
                  <a:rPr lang="vi-VN">
                    <a:noFill/>
                  </a:rPr>
                  <a:t> </a:t>
                </a:r>
              </a:p>
            </p:txBody>
          </p:sp>
        </mc:Fallback>
      </mc:AlternateContent>
    </p:spTree>
    <p:extLst>
      <p:ext uri="{BB962C8B-B14F-4D97-AF65-F5344CB8AC3E}">
        <p14:creationId xmlns:p14="http://schemas.microsoft.com/office/powerpoint/2010/main" val="30464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anim calcmode="lin" valueType="num">
                                      <p:cBhvr>
                                        <p:cTn id="15" dur="500" fill="hold"/>
                                        <p:tgtEl>
                                          <p:spTgt spid="47"/>
                                        </p:tgtEl>
                                        <p:attrNameLst>
                                          <p:attrName>ppt_x</p:attrName>
                                        </p:attrNameLst>
                                      </p:cBhvr>
                                      <p:tavLst>
                                        <p:tav tm="0">
                                          <p:val>
                                            <p:strVal val="#ppt_x"/>
                                          </p:val>
                                        </p:tav>
                                        <p:tav tm="100000">
                                          <p:val>
                                            <p:strVal val="#ppt_x"/>
                                          </p:val>
                                        </p:tav>
                                      </p:tavLst>
                                    </p:anim>
                                    <p:anim calcmode="lin" valueType="num">
                                      <p:cBhvr>
                                        <p:cTn id="16"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anim calcmode="lin" valueType="num">
                                      <p:cBhvr>
                                        <p:cTn id="28" dur="500" fill="hold"/>
                                        <p:tgtEl>
                                          <p:spTgt spid="48"/>
                                        </p:tgtEl>
                                        <p:attrNameLst>
                                          <p:attrName>ppt_x</p:attrName>
                                        </p:attrNameLst>
                                      </p:cBhvr>
                                      <p:tavLst>
                                        <p:tav tm="0">
                                          <p:val>
                                            <p:strVal val="#ppt_x"/>
                                          </p:val>
                                        </p:tav>
                                        <p:tav tm="100000">
                                          <p:val>
                                            <p:strVal val="#ppt_x"/>
                                          </p:val>
                                        </p:tav>
                                      </p:tavLst>
                                    </p:anim>
                                    <p:anim calcmode="lin" valueType="num">
                                      <p:cBhvr>
                                        <p:cTn id="29"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ppt_x</p:attrName>
                                        </p:attrNameLst>
                                      </p:cBhvr>
                                      <p:tavLst>
                                        <p:tav tm="0">
                                          <p:val>
                                            <p:strVal val="#ppt_x"/>
                                          </p:val>
                                        </p:tav>
                                        <p:tav tm="100000">
                                          <p:val>
                                            <p:strVal val="#ppt_x"/>
                                          </p:val>
                                        </p:tav>
                                      </p:tavLst>
                                    </p:anim>
                                    <p:anim calcmode="lin" valueType="num">
                                      <p:cBhvr>
                                        <p:cTn id="5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anim calcmode="lin" valueType="num">
                                      <p:cBhvr>
                                        <p:cTn id="56" dur="500" fill="hold"/>
                                        <p:tgtEl>
                                          <p:spTgt spid="29"/>
                                        </p:tgtEl>
                                        <p:attrNameLst>
                                          <p:attrName>ppt_x</p:attrName>
                                        </p:attrNameLst>
                                      </p:cBhvr>
                                      <p:tavLst>
                                        <p:tav tm="0">
                                          <p:val>
                                            <p:strVal val="#ppt_x"/>
                                          </p:val>
                                        </p:tav>
                                        <p:tav tm="100000">
                                          <p:val>
                                            <p:strVal val="#ppt_x"/>
                                          </p:val>
                                        </p:tav>
                                      </p:tavLst>
                                    </p:anim>
                                    <p:anim calcmode="lin" valueType="num">
                                      <p:cBhvr>
                                        <p:cTn id="5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heel(1)">
                                      <p:cBhvr>
                                        <p:cTn id="62" dur="75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26" grpId="0"/>
      <p:bldP spid="27" grpId="0"/>
      <p:bldP spid="28" grpId="0"/>
      <p:bldP spid="29"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15AB8F-A104-44A0-9F52-C414448C2974}"/>
              </a:ext>
            </a:extLst>
          </p:cNvPr>
          <p:cNvSpPr txBox="1"/>
          <p:nvPr/>
        </p:nvSpPr>
        <p:spPr>
          <a:xfrm>
            <a:off x="304800" y="1218198"/>
            <a:ext cx="99250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Vẽ tam giác ABC có: AB = 3 cm, AC = 4 cm và BC = 5 cm</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6C6FC14-BC3E-4F85-9D90-1205C3A133C0}"/>
              </a:ext>
            </a:extLst>
          </p:cNvPr>
          <p:cNvSpPr txBox="1"/>
          <p:nvPr/>
        </p:nvSpPr>
        <p:spPr>
          <a:xfrm>
            <a:off x="266700" y="1732548"/>
            <a:ext cx="1181100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Tính tổng diện tích của hình vuông có cạnh BC với tổng diện tích của hai hình vuông t</a:t>
            </a:r>
            <a:r>
              <a:rPr lang="vi-VN" sz="2800">
                <a:latin typeface="Times New Roman" panose="02020603050405020304" pitchFamily="18" charset="0"/>
                <a:cs typeface="Times New Roman" panose="02020603050405020304" pitchFamily="18" charset="0"/>
              </a:rPr>
              <a:t>ương ứng có cạnh AB và AC ( Hình 6)</a:t>
            </a:r>
            <a:endParaRPr lang="en-US"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B3F99B1-CEB9-408F-BB57-460C895AB8CD}"/>
              </a:ext>
            </a:extLst>
          </p:cNvPr>
          <p:cNvSpPr txBox="1"/>
          <p:nvPr/>
        </p:nvSpPr>
        <p:spPr>
          <a:xfrm>
            <a:off x="173456" y="2652964"/>
            <a:ext cx="117538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 Kiểm tra xem Â của </a:t>
            </a:r>
            <a:r>
              <a:rPr lang="en-US" sz="2800">
                <a:latin typeface="Times New Roman" panose="02020603050405020304" pitchFamily="18" charset="0"/>
                <a:cs typeface="Times New Roman" panose="02020603050405020304" pitchFamily="18" charset="0"/>
                <a:sym typeface="Symbol" panose="05050102010706020507" pitchFamily="18" charset="2"/>
              </a:rPr>
              <a:t>ABC có là góc vuông </a:t>
            </a:r>
            <a:r>
              <a:rPr lang="en-US" sz="2800">
                <a:latin typeface="Times New Roman" panose="02020603050405020304" pitchFamily="18" charset="0"/>
                <a:cs typeface="Times New Roman" panose="02020603050405020304" pitchFamily="18" charset="0"/>
              </a:rPr>
              <a:t>hay không?</a:t>
            </a:r>
          </a:p>
        </p:txBody>
      </p:sp>
      <p:sp>
        <p:nvSpPr>
          <p:cNvPr id="8" name="Thought Bubble: Cloud 7">
            <a:extLst>
              <a:ext uri="{FF2B5EF4-FFF2-40B4-BE49-F238E27FC236}">
                <a16:creationId xmlns:a16="http://schemas.microsoft.com/office/drawing/2014/main" id="{ABFC685B-F12F-4D2E-8D8B-685A981EBB0C}"/>
              </a:ext>
            </a:extLst>
          </p:cNvPr>
          <p:cNvSpPr/>
          <p:nvPr/>
        </p:nvSpPr>
        <p:spPr>
          <a:xfrm>
            <a:off x="2406315" y="3633537"/>
            <a:ext cx="7844590" cy="2165684"/>
          </a:xfrm>
          <a:prstGeom prst="cloudCallout">
            <a:avLst>
              <a:gd name="adj1" fmla="val 56184"/>
              <a:gd name="adj2" fmla="val -23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Chúng ta cùng đi làm từng b</a:t>
            </a:r>
            <a:r>
              <a:rPr lang="vi-VN" sz="3200" b="1">
                <a:solidFill>
                  <a:srgbClr val="FFFF00"/>
                </a:solidFill>
                <a:latin typeface="Times New Roman" panose="02020603050405020304" pitchFamily="18" charset="0"/>
                <a:cs typeface="Times New Roman" panose="02020603050405020304" pitchFamily="18" charset="0"/>
              </a:rPr>
              <a:t>ước 1 của hoạt động.</a:t>
            </a:r>
          </a:p>
        </p:txBody>
      </p:sp>
      <p:pic>
        <p:nvPicPr>
          <p:cNvPr id="34" name="Picture 2" descr="Cô Giáo Hình ảnh PNG | Vector Và Các Tập Tin PSD | Tải Về Miễn Phí Trên  Pngtree">
            <a:extLst>
              <a:ext uri="{FF2B5EF4-FFF2-40B4-BE49-F238E27FC236}">
                <a16:creationId xmlns:a16="http://schemas.microsoft.com/office/drawing/2014/main" id="{6BD355AF-276C-4A67-996C-EE7FF4D3523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a:off x="9247270" y="3226719"/>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15AB8F-A104-44A0-9F52-C414448C2974}"/>
              </a:ext>
            </a:extLst>
          </p:cNvPr>
          <p:cNvSpPr txBox="1"/>
          <p:nvPr/>
        </p:nvSpPr>
        <p:spPr>
          <a:xfrm>
            <a:off x="304800" y="1218198"/>
            <a:ext cx="99250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Vẽ tam giác ABC có: AB = 3 cm, AC = 4 cm và BC = 5 cm</a:t>
            </a:r>
            <a:endParaRPr lang="vi-VN" sz="2800">
              <a:latin typeface="Times New Roman" panose="02020603050405020304" pitchFamily="18" charset="0"/>
              <a:cs typeface="Times New Roman" panose="02020603050405020304" pitchFamily="18" charset="0"/>
            </a:endParaRPr>
          </a:p>
        </p:txBody>
      </p:sp>
      <p:pic>
        <p:nvPicPr>
          <p:cNvPr id="11" name="Picture 2" descr="Hoạt động 2 trang 95 Toán 8 Tập 1 Cánh diều | Giải Toán 8">
            <a:extLst>
              <a:ext uri="{FF2B5EF4-FFF2-40B4-BE49-F238E27FC236}">
                <a16:creationId xmlns:a16="http://schemas.microsoft.com/office/drawing/2014/main" id="{99D64A40-7BEB-4052-9FA3-5EFF4A701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437" y="1978943"/>
            <a:ext cx="5467350" cy="312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C4FE05E2-2F9F-4263-8852-1F22787940CA}"/>
              </a:ext>
            </a:extLst>
          </p:cNvPr>
          <p:cNvSpPr txBox="1"/>
          <p:nvPr/>
        </p:nvSpPr>
        <p:spPr>
          <a:xfrm>
            <a:off x="882316" y="1747586"/>
            <a:ext cx="484471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đoạn thẳng AC = 4 cm</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4346D5ED-2397-4A08-BC01-A1B0B4792878}"/>
              </a:ext>
            </a:extLst>
          </p:cNvPr>
          <p:cNvSpPr txBox="1"/>
          <p:nvPr/>
        </p:nvSpPr>
        <p:spPr>
          <a:xfrm>
            <a:off x="882316" y="2204788"/>
            <a:ext cx="562879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cung tròn tâm A bán kính 3 cm</a:t>
            </a:r>
            <a:endParaRPr lang="vi-VN" sz="28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460AD4C2-1013-496C-BB32-B39BA792D791}"/>
              </a:ext>
            </a:extLst>
          </p:cNvPr>
          <p:cNvSpPr txBox="1"/>
          <p:nvPr/>
        </p:nvSpPr>
        <p:spPr>
          <a:xfrm>
            <a:off x="906379" y="2734178"/>
            <a:ext cx="562879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cung tròn tâm C bán kính 5 cm.</a:t>
            </a:r>
            <a:endParaRPr lang="vi-VN" sz="2800">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1D1F90EE-2424-4D99-9EB1-A723064C8AD5}"/>
              </a:ext>
            </a:extLst>
          </p:cNvPr>
          <p:cNvSpPr/>
          <p:nvPr/>
        </p:nvSpPr>
        <p:spPr>
          <a:xfrm>
            <a:off x="1002631" y="3298342"/>
            <a:ext cx="5325980" cy="1384995"/>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cung tròn trên cắt nhau tại hai điểm. Lấy 1 trong 2 giao điểm đó, kí hiệu là điểm B</a:t>
            </a:r>
            <a:endParaRPr lang="vi-VN" sz="2800">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59A9298A-9C54-4B80-9245-3482C4C1CD13}"/>
              </a:ext>
            </a:extLst>
          </p:cNvPr>
          <p:cNvSpPr/>
          <p:nvPr/>
        </p:nvSpPr>
        <p:spPr>
          <a:xfrm>
            <a:off x="2077452" y="4814320"/>
            <a:ext cx="10114548"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Nối các đoạn thẳng BA, BC ta được tam giác ABC như yêu cầu.</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1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2463</Words>
  <PresentationFormat>Widescreen</PresentationFormat>
  <Paragraphs>285</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Times New Roman</vt:lpstr>
      <vt:lpstr>Office Theme</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2023-07-09T09:31:20Z</dcterms:created>
  <dcterms:modified xsi:type="dcterms:W3CDTF">2023-07-11T07:29:34Z</dcterms:modified>
</cp:coreProperties>
</file>