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00" r:id="rId2"/>
    <p:sldId id="304" r:id="rId3"/>
    <p:sldId id="302" r:id="rId4"/>
    <p:sldId id="292" r:id="rId5"/>
    <p:sldId id="350" r:id="rId6"/>
    <p:sldId id="351" r:id="rId7"/>
    <p:sldId id="332" r:id="rId8"/>
    <p:sldId id="349" r:id="rId9"/>
    <p:sldId id="343" r:id="rId10"/>
    <p:sldId id="347" r:id="rId11"/>
    <p:sldId id="334" r:id="rId12"/>
    <p:sldId id="340" r:id="rId13"/>
    <p:sldId id="344" r:id="rId14"/>
    <p:sldId id="352" r:id="rId15"/>
    <p:sldId id="353" r:id="rId16"/>
    <p:sldId id="354" r:id="rId17"/>
    <p:sldId id="355" r:id="rId18"/>
    <p:sldId id="358" r:id="rId19"/>
    <p:sldId id="346" r:id="rId20"/>
    <p:sldId id="315" r:id="rId21"/>
    <p:sldId id="357" r:id="rId22"/>
    <p:sldId id="331" r:id="rId23"/>
    <p:sldId id="328" r:id="rId24"/>
    <p:sldId id="329" r:id="rId25"/>
    <p:sldId id="33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82" d="100"/>
          <a:sy n="82" d="100"/>
        </p:scale>
        <p:origin x="979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</a:t>
            </a:r>
            <a:r>
              <a:rPr lang="en-US" sz="1800" b="1" smtClean="0">
                <a:solidFill>
                  <a:schemeClr val="bg1"/>
                </a:solidFill>
              </a:rPr>
              <a:t>1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390909" y="-17814"/>
            <a:ext cx="180109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 smtClean="0"/>
              <a:t>Review </a:t>
            </a:r>
            <a:r>
              <a:rPr lang="en-US" smtClean="0"/>
              <a:t>Unit 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</a:t>
            </a:r>
            <a:r>
              <a:rPr lang="en-US" sz="4400" b="1" dirty="0" smtClean="0">
                <a:solidFill>
                  <a:srgbClr val="0070C0"/>
                </a:solidFill>
              </a:rPr>
              <a:t>1: Free time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Review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Pages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84 &amp; 85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378044"/>
            <a:ext cx="1464906" cy="369332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Audio Scripts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6435" y="853070"/>
            <a:ext cx="4797348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/>
              <a:t>Beth: Hi Tom. How are you?</a:t>
            </a:r>
            <a:br>
              <a:rPr lang="en-US" sz="2800" i="1"/>
            </a:br>
            <a:r>
              <a:rPr lang="en-US" sz="2800" i="1"/>
              <a:t>Tom: Good, thanks. You?</a:t>
            </a:r>
            <a:br>
              <a:rPr lang="en-US" sz="2800" i="1"/>
            </a:br>
            <a:r>
              <a:rPr lang="en-US" sz="2800" i="1"/>
              <a:t>Beth: Yeah, I'm OK. Are you busy?</a:t>
            </a:r>
            <a:br>
              <a:rPr lang="en-US" sz="2800" i="1"/>
            </a:br>
            <a:r>
              <a:rPr lang="en-US" sz="2800" i="1"/>
              <a:t>Tom: No. I was doing my homework, but I've nished it now.</a:t>
            </a:r>
            <a:br>
              <a:rPr lang="en-US" sz="2800" i="1"/>
            </a:br>
            <a:r>
              <a:rPr lang="en-US" sz="2800" i="1"/>
              <a:t>Beth: I'm meeting Andy at the bowling alley on Sunday. Do</a:t>
            </a:r>
            <a:br>
              <a:rPr lang="en-US" sz="2800" i="1"/>
            </a:br>
            <a:r>
              <a:rPr lang="en-US" sz="2800" i="1"/>
              <a:t>you want to come?</a:t>
            </a:r>
            <a:br>
              <a:rPr lang="en-US" sz="2800" i="1"/>
            </a:br>
            <a:r>
              <a:rPr lang="en-US" sz="2800" i="1"/>
              <a:t>Tom: That sounds great. What time?</a:t>
            </a:r>
            <a:br>
              <a:rPr lang="en-US" sz="2800" i="1"/>
            </a:br>
            <a:r>
              <a:rPr lang="en-US" sz="2800" i="1"/>
              <a:t>Beth: How about three o' clock?</a:t>
            </a:r>
            <a:r>
              <a:rPr lang="en-US" sz="2400" i="1"/>
              <a:t/>
            </a:r>
            <a:br>
              <a:rPr lang="en-US" sz="2400" i="1"/>
            </a:br>
            <a:r>
              <a:rPr lang="en-US" sz="2400" i="1"/>
              <a:t/>
            </a:r>
            <a:br>
              <a:rPr lang="en-US" sz="2400" i="1"/>
            </a:br>
            <a:endParaRPr lang="en-US" sz="2400" i="1" dirty="0"/>
          </a:p>
        </p:txBody>
      </p:sp>
      <p:sp>
        <p:nvSpPr>
          <p:cNvPr id="4" name="Rectangle 3"/>
          <p:cNvSpPr/>
          <p:nvPr/>
        </p:nvSpPr>
        <p:spPr>
          <a:xfrm>
            <a:off x="4973783" y="787769"/>
            <a:ext cx="7329053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/>
              <a:t>Tom: Oh no, sorry. I'm going to the market with my mom at</a:t>
            </a:r>
            <a:br>
              <a:rPr lang="en-US" sz="2800" i="1"/>
            </a:br>
            <a:r>
              <a:rPr lang="en-US" sz="2800" i="1"/>
              <a:t>two o' clock. It's my dad's birthday next week so I need </a:t>
            </a:r>
            <a:r>
              <a:rPr lang="en-US" sz="2800" i="1" smtClean="0"/>
              <a:t>to buy </a:t>
            </a:r>
            <a:r>
              <a:rPr lang="en-US" sz="2800" i="1"/>
              <a:t>a present.</a:t>
            </a:r>
            <a:br>
              <a:rPr lang="en-US" sz="2800" i="1"/>
            </a:br>
            <a:r>
              <a:rPr lang="en-US" sz="2800" i="1"/>
              <a:t>Beth: Hmm. How about we meet at four o' clock?</a:t>
            </a:r>
            <a:br>
              <a:rPr lang="en-US" sz="2800" i="1"/>
            </a:br>
            <a:r>
              <a:rPr lang="en-US" sz="2800" i="1"/>
              <a:t>Tom: Four? Yeah. We'll be nished at half past three so I think</a:t>
            </a:r>
            <a:br>
              <a:rPr lang="en-US" sz="2800" i="1"/>
            </a:br>
            <a:r>
              <a:rPr lang="en-US" sz="2800" i="1"/>
              <a:t>four o'clock will be OK for me.</a:t>
            </a:r>
            <a:br>
              <a:rPr lang="en-US" sz="2800" i="1"/>
            </a:br>
            <a:r>
              <a:rPr lang="en-US" sz="2800" i="1"/>
              <a:t>Beth: Let's meet at the mall.</a:t>
            </a:r>
            <a:br>
              <a:rPr lang="en-US" sz="2800" i="1"/>
            </a:br>
            <a:r>
              <a:rPr lang="en-US" sz="2800" i="1"/>
              <a:t>Tom: Hmm, actually it's easier for me if I meet you and Andy</a:t>
            </a:r>
            <a:br>
              <a:rPr lang="en-US" sz="2800" i="1"/>
            </a:br>
            <a:r>
              <a:rPr lang="en-US" sz="2800" i="1"/>
              <a:t>at the bowling alley. Is that OK?</a:t>
            </a:r>
            <a:br>
              <a:rPr lang="en-US" sz="2800" i="1"/>
            </a:br>
            <a:r>
              <a:rPr lang="en-US" sz="2800" i="1"/>
              <a:t>Beth: OK. See you there! 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42120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413156" y="542495"/>
            <a:ext cx="9596959" cy="6883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 smtClean="0">
                <a:solidFill>
                  <a:srgbClr val="0070C0"/>
                </a:solidFill>
              </a:rPr>
              <a:t>Underline the key words and guess the answer to each question.</a:t>
            </a:r>
            <a:endParaRPr lang="en-US" sz="2800" i="1" dirty="0">
              <a:solidFill>
                <a:srgbClr val="0070C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6927271" y="5223164"/>
            <a:ext cx="6650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399" y="1332169"/>
            <a:ext cx="6631601" cy="5030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078" y="1332169"/>
            <a:ext cx="4807321" cy="4935799"/>
          </a:xfrm>
          <a:prstGeom prst="rect">
            <a:avLst/>
          </a:prstGeom>
          <a:solidFill>
            <a:srgbClr val="FF0000"/>
          </a:solidFill>
        </p:spPr>
      </p:pic>
      <p:cxnSp>
        <p:nvCxnSpPr>
          <p:cNvPr id="13" name="Straight Connector 12"/>
          <p:cNvCxnSpPr/>
          <p:nvPr/>
        </p:nvCxnSpPr>
        <p:spPr>
          <a:xfrm>
            <a:off x="6211635" y="2349500"/>
            <a:ext cx="11593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164479" y="5075382"/>
            <a:ext cx="15988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662613" y="2679700"/>
            <a:ext cx="493099" cy="2921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rgbClr val="FF0000"/>
                </a:solidFill>
              </a:rPr>
              <a:t>1</a:t>
            </a:r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155712" y="2825750"/>
            <a:ext cx="711688" cy="7048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674825" y="3032125"/>
            <a:ext cx="493099" cy="2921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rgbClr val="FF0000"/>
                </a:solidFill>
              </a:rPr>
              <a:t>2</a:t>
            </a:r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176303" y="3178175"/>
            <a:ext cx="776571" cy="16859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922796" y="4301836"/>
            <a:ext cx="19628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370979" y="5964382"/>
            <a:ext cx="2179421" cy="46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704903" y="3716045"/>
            <a:ext cx="493099" cy="2921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rgbClr val="FF0000"/>
                </a:solidFill>
              </a:rPr>
              <a:t>3</a:t>
            </a:r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5190372" y="2349500"/>
            <a:ext cx="732424" cy="14979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952874" y="2971800"/>
            <a:ext cx="14181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0885235" y="2679700"/>
            <a:ext cx="6590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1214767" y="4008145"/>
            <a:ext cx="4438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211635" y="3716045"/>
            <a:ext cx="138065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4704903" y="4151571"/>
            <a:ext cx="493099" cy="2921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rgbClr val="FF0000"/>
                </a:solidFill>
              </a:rPr>
              <a:t>4</a:t>
            </a:r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5189884" y="3631877"/>
            <a:ext cx="754611" cy="6757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9903800" y="4307580"/>
            <a:ext cx="131096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5952874" y="4612380"/>
            <a:ext cx="10110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4707545" y="4650046"/>
            <a:ext cx="493099" cy="2921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rgbClr val="FF0000"/>
                </a:solidFill>
              </a:rPr>
              <a:t>5</a:t>
            </a:r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5209023" y="2453935"/>
            <a:ext cx="743851" cy="233497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5956317" y="3308350"/>
            <a:ext cx="26069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988582" y="1647536"/>
            <a:ext cx="19628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2755900" y="2180936"/>
            <a:ext cx="9017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1854200" y="2679700"/>
            <a:ext cx="21158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1854200" y="3149311"/>
            <a:ext cx="16637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2425700" y="3621422"/>
            <a:ext cx="27833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 flipV="1">
            <a:off x="3276231" y="4274998"/>
            <a:ext cx="298754" cy="1418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 flipV="1">
            <a:off x="3790918" y="4717991"/>
            <a:ext cx="298754" cy="1418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 flipV="1">
            <a:off x="2708813" y="5152246"/>
            <a:ext cx="298754" cy="1418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 flipV="1">
            <a:off x="3271020" y="5579242"/>
            <a:ext cx="298754" cy="1418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 flipV="1">
            <a:off x="2708813" y="6005023"/>
            <a:ext cx="298754" cy="1418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1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29" grpId="0" animBg="1"/>
      <p:bldP spid="48" grpId="0" animBg="1"/>
      <p:bldP spid="55" grpId="0" animBg="1"/>
      <p:bldP spid="71" grpId="0" animBg="1"/>
      <p:bldP spid="72" grpId="0" animBg="1"/>
      <p:bldP spid="73" grpId="0" animBg="1"/>
      <p:bldP spid="74" grpId="0" animBg="1"/>
      <p:bldP spid="7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46363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</a:t>
            </a:r>
            <a:r>
              <a:rPr lang="en-US">
                <a:solidFill>
                  <a:schemeClr val="bg1"/>
                </a:solidFill>
              </a:rPr>
              <a:t>, </a:t>
            </a:r>
            <a:r>
              <a:rPr lang="en-US" smtClean="0">
                <a:solidFill>
                  <a:schemeClr val="bg1"/>
                </a:solidFill>
              </a:rPr>
              <a:t>page 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43171" y="466617"/>
            <a:ext cx="7950129" cy="5260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i="1" smtClean="0">
              <a:solidFill>
                <a:srgbClr val="0070C0"/>
              </a:solidFill>
            </a:endParaRPr>
          </a:p>
          <a:p>
            <a:pPr algn="ctr"/>
            <a:r>
              <a:rPr lang="en-US" sz="2800" i="1" smtClean="0">
                <a:solidFill>
                  <a:srgbClr val="0070C0"/>
                </a:solidFill>
              </a:rPr>
              <a:t>Skim </a:t>
            </a:r>
            <a:r>
              <a:rPr lang="en-US" sz="2800" i="1" dirty="0" smtClean="0">
                <a:solidFill>
                  <a:srgbClr val="0070C0"/>
                </a:solidFill>
              </a:rPr>
              <a:t>and scan the text </a:t>
            </a:r>
            <a:r>
              <a:rPr lang="en-US" sz="2800" i="1" smtClean="0">
                <a:solidFill>
                  <a:srgbClr val="0070C0"/>
                </a:solidFill>
              </a:rPr>
              <a:t>to </a:t>
            </a:r>
            <a:r>
              <a:rPr lang="en-US" sz="2800" i="1">
                <a:solidFill>
                  <a:srgbClr val="0070C0"/>
                </a:solidFill>
              </a:rPr>
              <a:t>answer the questions. </a:t>
            </a:r>
            <a:r>
              <a:rPr lang="en-US" sz="2800"/>
              <a:t/>
            </a:r>
            <a:br>
              <a:rPr lang="en-US" sz="2800"/>
            </a:br>
            <a:endParaRPr lang="en-US" sz="2800" i="1" dirty="0">
              <a:solidFill>
                <a:srgbClr val="0070C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962"/>
            <a:ext cx="6324600" cy="22764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910" y="992694"/>
            <a:ext cx="8302625" cy="3084728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4419617" y="1771650"/>
            <a:ext cx="30479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82679" y="4337050"/>
            <a:ext cx="6349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438479" y="4330700"/>
            <a:ext cx="26288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302287" y="4017962"/>
            <a:ext cx="7092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sym typeface="Wingdings" panose="05000000000000000000" pitchFamily="2" charset="2"/>
              </a:rPr>
              <a:t>When she was eight years old.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515814" y="4819650"/>
            <a:ext cx="5079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438479" y="4819650"/>
            <a:ext cx="9270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9144017" y="1771650"/>
            <a:ext cx="16890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284700" y="4479627"/>
            <a:ext cx="7092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sym typeface="Wingdings" panose="05000000000000000000" pitchFamily="2" charset="2"/>
              </a:rPr>
              <a:t>Her friends.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609679" y="5290704"/>
            <a:ext cx="5079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026377" y="5290704"/>
            <a:ext cx="17995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904526" y="2408959"/>
            <a:ext cx="11776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324599" y="4875459"/>
            <a:ext cx="7092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sym typeface="Wingdings" panose="05000000000000000000" pitchFamily="2" charset="2"/>
              </a:rPr>
              <a:t>Trees.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515813" y="5747904"/>
            <a:ext cx="10237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926143" y="5747904"/>
            <a:ext cx="325298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334585" y="3046268"/>
            <a:ext cx="41792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324600" y="5352039"/>
            <a:ext cx="7092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sym typeface="Wingdings" panose="05000000000000000000" pitchFamily="2" charset="2"/>
              </a:rPr>
              <a:t>About two hours.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482679" y="6264996"/>
            <a:ext cx="6349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2476579" y="6235122"/>
            <a:ext cx="3054856" cy="17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8142274" y="4016518"/>
            <a:ext cx="26866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6302286" y="5822971"/>
            <a:ext cx="7092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sym typeface="Wingdings" panose="05000000000000000000" pitchFamily="2" charset="2"/>
              </a:rPr>
              <a:t>Finish her homework.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64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4" grpId="0"/>
      <p:bldP spid="40" grpId="0"/>
      <p:bldP spid="47" grpId="0"/>
      <p:bldP spid="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4391"/>
            <a:ext cx="12192000" cy="5854845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8091056" y="372772"/>
            <a:ext cx="3906980" cy="7618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 smtClean="0">
                <a:solidFill>
                  <a:srgbClr val="0070C0"/>
                </a:solidFill>
              </a:rPr>
              <a:t>Underline the key words.</a:t>
            </a:r>
            <a:endParaRPr lang="en-US" sz="2800" i="1" dirty="0">
              <a:solidFill>
                <a:srgbClr val="0070C0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7966364" y="3323359"/>
            <a:ext cx="11083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938296" y="2923249"/>
            <a:ext cx="138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ice rink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7536874" y="3766705"/>
            <a:ext cx="33527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849847" y="3360808"/>
            <a:ext cx="138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bake cakes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3519055" y="4223905"/>
            <a:ext cx="15101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553596" y="3851749"/>
            <a:ext cx="138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water park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8319654" y="4639542"/>
            <a:ext cx="34151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157497" y="4286783"/>
            <a:ext cx="138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fair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5029200" y="5055178"/>
            <a:ext cx="1066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519055" y="4696655"/>
            <a:ext cx="138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market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6691746" y="5484668"/>
            <a:ext cx="16279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488024" y="5127835"/>
            <a:ext cx="1669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  <a:latin typeface="+mj-lt"/>
              </a:rPr>
              <a:t>sports center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2583497" y="5941868"/>
            <a:ext cx="38865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7505700" y="5555365"/>
            <a:ext cx="2313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  <a:latin typeface="+mj-lt"/>
              </a:rPr>
              <a:t>building models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6470073" y="4194465"/>
            <a:ext cx="15101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1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32" grpId="0"/>
      <p:bldP spid="35" grpId="0"/>
      <p:bldP spid="41" grpId="0"/>
      <p:bldP spid="44" grpId="0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91891" y="298991"/>
            <a:ext cx="81187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B0F0"/>
                </a:solidFill>
                <a:latin typeface="+mj-lt"/>
              </a:rPr>
              <a:t>Look at the pictures and write the words. </a:t>
            </a:r>
            <a:r>
              <a:rPr lang="en-US" sz="3600">
                <a:solidFill>
                  <a:srgbClr val="00B0F0"/>
                </a:solidFill>
                <a:latin typeface="+mj-lt"/>
              </a:rPr>
              <a:t/>
            </a:r>
            <a:br>
              <a:rPr lang="en-US" sz="3600">
                <a:solidFill>
                  <a:srgbClr val="00B0F0"/>
                </a:solidFill>
                <a:latin typeface="+mj-lt"/>
              </a:rPr>
            </a:br>
            <a:endParaRPr lang="en-US" sz="360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46363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</a:t>
            </a:r>
            <a:r>
              <a:rPr lang="en-US">
                <a:solidFill>
                  <a:schemeClr val="bg1"/>
                </a:solidFill>
              </a:rPr>
              <a:t>, </a:t>
            </a:r>
            <a:r>
              <a:rPr lang="en-US" smtClean="0">
                <a:solidFill>
                  <a:schemeClr val="bg1"/>
                </a:solidFill>
              </a:rPr>
              <a:t>page 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85046" y="238033"/>
            <a:ext cx="52785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7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837" y="949881"/>
            <a:ext cx="1581945" cy="100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31" y="1161732"/>
            <a:ext cx="2513959" cy="23582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8862" y="945102"/>
            <a:ext cx="2394447" cy="24946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2910" y="1114220"/>
            <a:ext cx="2394654" cy="24057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657" y="3986292"/>
            <a:ext cx="2454033" cy="23867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1891" y="3872971"/>
            <a:ext cx="2534844" cy="25001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5936" y="3872971"/>
            <a:ext cx="2449728" cy="247515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77410" y="3048001"/>
            <a:ext cx="1276600" cy="2355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-72622" y="2872732"/>
            <a:ext cx="4036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FF0000"/>
                </a:solidFill>
                <a:latin typeface="+mj-lt"/>
              </a:rPr>
              <a:t>make vlogs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41517" y="2724700"/>
            <a:ext cx="4036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FF0000"/>
                </a:solidFill>
                <a:latin typeface="+mj-lt"/>
              </a:rPr>
              <a:t>play online games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59075" y="2875067"/>
            <a:ext cx="4036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FF0000"/>
                </a:solidFill>
                <a:latin typeface="+mj-lt"/>
              </a:rPr>
              <a:t>build models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102585" y="5782187"/>
            <a:ext cx="4036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FF0000"/>
                </a:solidFill>
                <a:latin typeface="+mj-lt"/>
              </a:rPr>
              <a:t>read comics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16321" y="5782187"/>
            <a:ext cx="4036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FF0000"/>
                </a:solidFill>
                <a:latin typeface="+mj-lt"/>
              </a:rPr>
              <a:t>bake cakes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52505" y="5701721"/>
            <a:ext cx="4036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FF0000"/>
                </a:solidFill>
                <a:latin typeface="+mj-lt"/>
              </a:rPr>
              <a:t>collect soccer stickers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9356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467"/>
            <a:ext cx="9006321" cy="9962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0109" y="1338741"/>
            <a:ext cx="1212272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rgbClr val="242021"/>
                </a:solidFill>
                <a:latin typeface="+mj-lt"/>
              </a:rPr>
              <a:t>1.cousins/theater/and/to/going/his/Jason/on/the/are/Saturday.</a:t>
            </a:r>
          </a:p>
          <a:p>
            <a:r>
              <a:rPr lang="en-US" sz="3600">
                <a:solidFill>
                  <a:srgbClr val="242021"/>
                </a:solidFill>
                <a:latin typeface="+mj-lt"/>
              </a:rPr>
              <a:t/>
            </a:r>
            <a:br>
              <a:rPr lang="en-US" sz="3600">
                <a:solidFill>
                  <a:srgbClr val="242021"/>
                </a:solidFill>
                <a:latin typeface="+mj-lt"/>
              </a:rPr>
            </a:br>
            <a:endParaRPr lang="en-US" sz="3600" smtClean="0">
              <a:solidFill>
                <a:srgbClr val="242021"/>
              </a:solidFill>
              <a:latin typeface="+mj-lt"/>
            </a:endParaRPr>
          </a:p>
          <a:p>
            <a:r>
              <a:rPr lang="en-US" sz="3600" smtClean="0">
                <a:solidFill>
                  <a:srgbClr val="242021"/>
                </a:solidFill>
                <a:latin typeface="+mj-lt"/>
              </a:rPr>
              <a:t>2</a:t>
            </a:r>
            <a:r>
              <a:rPr lang="en-US" sz="3600">
                <a:solidFill>
                  <a:srgbClr val="242021"/>
                </a:solidFill>
                <a:latin typeface="+mj-lt"/>
              </a:rPr>
              <a:t>. alley/bowling/opens/10 a.m./</a:t>
            </a:r>
            <a:r>
              <a:rPr lang="en-US" sz="3600" smtClean="0">
                <a:solidFill>
                  <a:srgbClr val="242021"/>
                </a:solidFill>
                <a:latin typeface="+mj-lt"/>
              </a:rPr>
              <a:t>at/The</a:t>
            </a:r>
          </a:p>
          <a:p>
            <a:r>
              <a:rPr lang="en-US" sz="3600">
                <a:solidFill>
                  <a:srgbClr val="242021"/>
                </a:solidFill>
                <a:latin typeface="+mj-lt"/>
              </a:rPr>
              <a:t/>
            </a:r>
            <a:br>
              <a:rPr lang="en-US" sz="3600">
                <a:solidFill>
                  <a:srgbClr val="242021"/>
                </a:solidFill>
                <a:latin typeface="+mj-lt"/>
              </a:rPr>
            </a:br>
            <a:endParaRPr lang="en-US" sz="3600" smtClean="0">
              <a:solidFill>
                <a:srgbClr val="242021"/>
              </a:solidFill>
              <a:latin typeface="+mj-lt"/>
            </a:endParaRPr>
          </a:p>
          <a:p>
            <a:r>
              <a:rPr lang="en-US" sz="3600" smtClean="0">
                <a:solidFill>
                  <a:srgbClr val="242021"/>
                </a:solidFill>
                <a:latin typeface="+mj-lt"/>
              </a:rPr>
              <a:t>3. tomorrow?/What/Sofa/we/time/are/meeting</a:t>
            </a:r>
            <a:br>
              <a:rPr lang="en-US" sz="3600" smtClean="0">
                <a:solidFill>
                  <a:srgbClr val="242021"/>
                </a:solidFill>
                <a:latin typeface="+mj-lt"/>
              </a:rPr>
            </a:b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361950" y="2072314"/>
            <a:ext cx="12302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+mj-lt"/>
              </a:rPr>
              <a:t>Jason and his cousins are going to the theater on Saturday.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563091" y="3735434"/>
            <a:ext cx="12302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+mj-lt"/>
              </a:rPr>
              <a:t>The bowling alley opens at 10 a.m.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648258" y="5398554"/>
            <a:ext cx="12302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+mj-lt"/>
              </a:rPr>
              <a:t>What time are we meeting Sofa tomorrow?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469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467"/>
            <a:ext cx="9006321" cy="9962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0109" y="1338741"/>
            <a:ext cx="1212272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rgbClr val="242021"/>
                </a:solidFill>
                <a:latin typeface="+mj-lt"/>
              </a:rPr>
              <a:t>4</a:t>
            </a:r>
            <a:r>
              <a:rPr lang="en-US" sz="3600">
                <a:solidFill>
                  <a:srgbClr val="242021"/>
                </a:solidFill>
                <a:latin typeface="+mj-lt"/>
              </a:rPr>
              <a:t>. brother/a/has/soccer/collection/My/of/stickers</a:t>
            </a:r>
            <a:r>
              <a:rPr lang="en-US" sz="3600" smtClean="0">
                <a:solidFill>
                  <a:srgbClr val="242021"/>
                </a:solidFill>
                <a:latin typeface="+mj-lt"/>
              </a:rPr>
              <a:t>.</a:t>
            </a:r>
          </a:p>
          <a:p>
            <a:endParaRPr lang="en-US" sz="3600">
              <a:solidFill>
                <a:srgbClr val="242021"/>
              </a:solidFill>
              <a:latin typeface="+mj-lt"/>
            </a:endParaRPr>
          </a:p>
          <a:p>
            <a:r>
              <a:rPr lang="en-US" sz="3600">
                <a:solidFill>
                  <a:srgbClr val="242021"/>
                </a:solidFill>
                <a:latin typeface="+mj-lt"/>
              </a:rPr>
              <a:t/>
            </a:r>
            <a:br>
              <a:rPr lang="en-US" sz="3600">
                <a:solidFill>
                  <a:srgbClr val="242021"/>
                </a:solidFill>
                <a:latin typeface="+mj-lt"/>
              </a:rPr>
            </a:br>
            <a:r>
              <a:rPr lang="en-US" sz="3600">
                <a:solidFill>
                  <a:srgbClr val="242021"/>
                </a:solidFill>
                <a:latin typeface="+mj-lt"/>
              </a:rPr>
              <a:t>5. evening./</a:t>
            </a:r>
            <a:r>
              <a:rPr lang="en-US" sz="3600" smtClean="0">
                <a:solidFill>
                  <a:srgbClr val="242021"/>
                </a:solidFill>
                <a:latin typeface="+mj-lt"/>
              </a:rPr>
              <a:t>this/are/friends/basketball/playing/My</a:t>
            </a:r>
          </a:p>
          <a:p>
            <a:endParaRPr lang="en-US" sz="3600">
              <a:solidFill>
                <a:srgbClr val="242021"/>
              </a:solidFill>
              <a:latin typeface="+mj-lt"/>
            </a:endParaRPr>
          </a:p>
          <a:p>
            <a:r>
              <a:rPr lang="en-US" sz="3600" smtClean="0">
                <a:latin typeface="+mj-lt"/>
              </a:rPr>
              <a:t> </a:t>
            </a:r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1290204" y="2155441"/>
            <a:ext cx="12302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My brother has a collection of soccer stickers. </a:t>
            </a:r>
            <a:br>
              <a:rPr lang="en-US" sz="3600">
                <a:solidFill>
                  <a:srgbClr val="FF0000"/>
                </a:solidFill>
              </a:rPr>
            </a:b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290204" y="3955411"/>
            <a:ext cx="12302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+mj-lt"/>
              </a:rPr>
              <a:t>My </a:t>
            </a:r>
            <a:r>
              <a:rPr lang="en-US" sz="3600">
                <a:solidFill>
                  <a:srgbClr val="FF0000"/>
                </a:solidFill>
                <a:latin typeface="+mj-lt"/>
              </a:rPr>
              <a:t>friends are playing basketball this </a:t>
            </a:r>
            <a:r>
              <a:rPr lang="en-US" sz="3600" smtClean="0">
                <a:solidFill>
                  <a:srgbClr val="FF0000"/>
                </a:solidFill>
                <a:latin typeface="+mj-lt"/>
              </a:rPr>
              <a:t>evening.</a:t>
            </a:r>
            <a:r>
              <a:rPr lang="en-US" sz="3600">
                <a:solidFill>
                  <a:srgbClr val="FF0000"/>
                </a:solidFill>
                <a:latin typeface="+mj-lt"/>
              </a:rPr>
              <a:t/>
            </a:r>
            <a:br>
              <a:rPr lang="en-US" sz="3600">
                <a:solidFill>
                  <a:srgbClr val="FF0000"/>
                </a:solidFill>
                <a:latin typeface="+mj-lt"/>
              </a:rPr>
            </a:b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567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207" y="1700213"/>
            <a:ext cx="5726793" cy="39290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62086" y="351563"/>
            <a:ext cx="88106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B0F0"/>
                </a:solidFill>
                <a:latin typeface="+mj-lt"/>
              </a:rPr>
              <a:t>Look at the map and circle the correct words.</a:t>
            </a:r>
            <a:br>
              <a:rPr lang="en-US" sz="3600" i="1">
                <a:solidFill>
                  <a:srgbClr val="00B0F0"/>
                </a:solidFill>
                <a:latin typeface="+mj-lt"/>
              </a:rPr>
            </a:br>
            <a:r>
              <a:rPr lang="en-US" sz="3600" i="1">
                <a:solidFill>
                  <a:srgbClr val="00B0F0"/>
                </a:solidFill>
                <a:latin typeface="+mj-lt"/>
              </a:rPr>
              <a:t/>
            </a:r>
            <a:br>
              <a:rPr lang="en-US" sz="3600" i="1">
                <a:solidFill>
                  <a:srgbClr val="00B0F0"/>
                </a:solidFill>
                <a:latin typeface="+mj-lt"/>
              </a:rPr>
            </a:br>
            <a:r>
              <a:rPr lang="en-US" i="1">
                <a:solidFill>
                  <a:srgbClr val="242021"/>
                </a:solidFill>
                <a:latin typeface="FuturaStd-Book"/>
              </a:rPr>
              <a:t/>
            </a:r>
            <a:br>
              <a:rPr lang="en-US" i="1">
                <a:solidFill>
                  <a:srgbClr val="242021"/>
                </a:solidFill>
                <a:latin typeface="FuturaStd-Book"/>
              </a:rPr>
            </a:b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7650" y="1140485"/>
            <a:ext cx="6500813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solidFill>
                  <a:srgbClr val="242021"/>
                </a:solidFill>
                <a:latin typeface="+mj-lt"/>
              </a:rPr>
              <a:t>1. Let's </a:t>
            </a:r>
            <a:r>
              <a:rPr lang="en-US" sz="3000" dirty="0">
                <a:solidFill>
                  <a:srgbClr val="242021"/>
                </a:solidFill>
                <a:latin typeface="+mj-lt"/>
              </a:rPr>
              <a:t>meet at the café </a:t>
            </a:r>
            <a:r>
              <a:rPr lang="en-US" sz="3000" i="1" dirty="0">
                <a:solidFill>
                  <a:srgbClr val="0070C0"/>
                </a:solidFill>
                <a:latin typeface="+mj-lt"/>
              </a:rPr>
              <a:t>opposite</a:t>
            </a:r>
            <a:r>
              <a:rPr lang="en-US" sz="3000" i="1" dirty="0">
                <a:solidFill>
                  <a:srgbClr val="242021"/>
                </a:solidFill>
                <a:latin typeface="+mj-lt"/>
              </a:rPr>
              <a:t>/</a:t>
            </a:r>
            <a:r>
              <a:rPr lang="en-US" sz="3000" i="1" dirty="0">
                <a:solidFill>
                  <a:srgbClr val="0070C0"/>
                </a:solidFill>
                <a:latin typeface="+mj-lt"/>
              </a:rPr>
              <a:t>next to</a:t>
            </a:r>
            <a:r>
              <a:rPr lang="en-US" sz="3000" dirty="0">
                <a:solidFill>
                  <a:srgbClr val="242021"/>
                </a:solidFill>
                <a:latin typeface="+mj-lt"/>
              </a:rPr>
              <a:t> the movie theater.</a:t>
            </a:r>
            <a:br>
              <a:rPr lang="en-US" sz="3000" dirty="0">
                <a:solidFill>
                  <a:srgbClr val="242021"/>
                </a:solidFill>
                <a:latin typeface="+mj-lt"/>
              </a:rPr>
            </a:br>
            <a:r>
              <a:rPr lang="en-US" sz="3000" dirty="0">
                <a:solidFill>
                  <a:srgbClr val="242021"/>
                </a:solidFill>
                <a:latin typeface="+mj-lt"/>
              </a:rPr>
              <a:t>2. The bookstore is </a:t>
            </a:r>
            <a:r>
              <a:rPr lang="en-US" sz="3000" i="1" dirty="0">
                <a:solidFill>
                  <a:srgbClr val="0070C0"/>
                </a:solidFill>
                <a:latin typeface="+mj-lt"/>
              </a:rPr>
              <a:t>in front of</a:t>
            </a:r>
            <a:r>
              <a:rPr lang="en-US" sz="3000" i="1" dirty="0">
                <a:solidFill>
                  <a:srgbClr val="242021"/>
                </a:solidFill>
                <a:latin typeface="+mj-lt"/>
              </a:rPr>
              <a:t>/</a:t>
            </a:r>
            <a:r>
              <a:rPr lang="en-US" sz="3000" i="1" dirty="0">
                <a:solidFill>
                  <a:srgbClr val="0070C0"/>
                </a:solidFill>
                <a:latin typeface="+mj-lt"/>
              </a:rPr>
              <a:t>behind</a:t>
            </a:r>
            <a:r>
              <a:rPr lang="en-US" sz="3000" i="1" dirty="0">
                <a:solidFill>
                  <a:srgbClr val="242021"/>
                </a:solidFill>
                <a:latin typeface="+mj-lt"/>
              </a:rPr>
              <a:t> </a:t>
            </a:r>
            <a:r>
              <a:rPr lang="en-US" sz="3000" dirty="0">
                <a:solidFill>
                  <a:srgbClr val="242021"/>
                </a:solidFill>
                <a:latin typeface="+mj-lt"/>
              </a:rPr>
              <a:t>the café.</a:t>
            </a:r>
            <a:br>
              <a:rPr lang="en-US" sz="3000" dirty="0">
                <a:solidFill>
                  <a:srgbClr val="242021"/>
                </a:solidFill>
                <a:latin typeface="+mj-lt"/>
              </a:rPr>
            </a:br>
            <a:r>
              <a:rPr lang="en-US" sz="3000" dirty="0">
                <a:solidFill>
                  <a:srgbClr val="242021"/>
                </a:solidFill>
                <a:latin typeface="+mj-lt"/>
              </a:rPr>
              <a:t>3. Do you want to meet at the market </a:t>
            </a:r>
            <a:r>
              <a:rPr lang="en-US" sz="3000" i="1" dirty="0">
                <a:solidFill>
                  <a:srgbClr val="0070C0"/>
                </a:solidFill>
                <a:latin typeface="+mj-lt"/>
              </a:rPr>
              <a:t>opposite</a:t>
            </a:r>
            <a:r>
              <a:rPr lang="en-US" sz="3000" i="1" dirty="0">
                <a:solidFill>
                  <a:srgbClr val="242021"/>
                </a:solidFill>
                <a:latin typeface="+mj-lt"/>
              </a:rPr>
              <a:t>/</a:t>
            </a:r>
            <a:r>
              <a:rPr lang="en-US" sz="3000" i="1" dirty="0">
                <a:solidFill>
                  <a:srgbClr val="0070C0"/>
                </a:solidFill>
                <a:latin typeface="+mj-lt"/>
              </a:rPr>
              <a:t>behind</a:t>
            </a:r>
            <a:r>
              <a:rPr lang="en-US" sz="3000" i="1" dirty="0">
                <a:solidFill>
                  <a:srgbClr val="242021"/>
                </a:solidFill>
                <a:latin typeface="+mj-lt"/>
              </a:rPr>
              <a:t> </a:t>
            </a:r>
            <a:r>
              <a:rPr lang="en-US" sz="3000" dirty="0" smtClean="0">
                <a:solidFill>
                  <a:srgbClr val="242021"/>
                </a:solidFill>
                <a:latin typeface="+mj-lt"/>
              </a:rPr>
              <a:t>the movie </a:t>
            </a:r>
            <a:r>
              <a:rPr lang="en-US" sz="3000" dirty="0">
                <a:solidFill>
                  <a:srgbClr val="242021"/>
                </a:solidFill>
                <a:latin typeface="+mj-lt"/>
              </a:rPr>
              <a:t>theater?</a:t>
            </a:r>
            <a:br>
              <a:rPr lang="en-US" sz="3000" dirty="0">
                <a:solidFill>
                  <a:srgbClr val="242021"/>
                </a:solidFill>
                <a:latin typeface="+mj-lt"/>
              </a:rPr>
            </a:br>
            <a:r>
              <a:rPr lang="en-US" sz="3000" dirty="0">
                <a:solidFill>
                  <a:srgbClr val="242021"/>
                </a:solidFill>
                <a:latin typeface="+mj-lt"/>
              </a:rPr>
              <a:t>4. The clothing store is </a:t>
            </a:r>
            <a:r>
              <a:rPr lang="en-US" sz="3000" i="1" dirty="0">
                <a:solidFill>
                  <a:srgbClr val="0070C0"/>
                </a:solidFill>
                <a:latin typeface="+mj-lt"/>
              </a:rPr>
              <a:t>in front of</a:t>
            </a:r>
            <a:r>
              <a:rPr lang="en-US" sz="3000" i="1" dirty="0" smtClean="0">
                <a:solidFill>
                  <a:srgbClr val="242021"/>
                </a:solidFill>
                <a:latin typeface="+mj-lt"/>
              </a:rPr>
              <a:t>/ </a:t>
            </a:r>
            <a:r>
              <a:rPr lang="en-US" sz="3000" i="1" dirty="0" smtClean="0">
                <a:solidFill>
                  <a:srgbClr val="0070C0"/>
                </a:solidFill>
                <a:latin typeface="+mj-lt"/>
              </a:rPr>
              <a:t>behind</a:t>
            </a:r>
            <a:r>
              <a:rPr lang="en-US" sz="3000" i="1" dirty="0" smtClean="0">
                <a:solidFill>
                  <a:srgbClr val="242021"/>
                </a:solidFill>
                <a:latin typeface="+mj-lt"/>
              </a:rPr>
              <a:t> </a:t>
            </a:r>
            <a:r>
              <a:rPr lang="en-US" sz="3000" dirty="0">
                <a:solidFill>
                  <a:srgbClr val="242021"/>
                </a:solidFill>
                <a:latin typeface="+mj-lt"/>
              </a:rPr>
              <a:t>the ice cream store.</a:t>
            </a:r>
            <a:br>
              <a:rPr lang="en-US" sz="3000" dirty="0">
                <a:solidFill>
                  <a:srgbClr val="242021"/>
                </a:solidFill>
                <a:latin typeface="+mj-lt"/>
              </a:rPr>
            </a:br>
            <a:r>
              <a:rPr lang="en-US" sz="3000" dirty="0">
                <a:solidFill>
                  <a:srgbClr val="242021"/>
                </a:solidFill>
                <a:latin typeface="+mj-lt"/>
              </a:rPr>
              <a:t>5. I often go running in the park </a:t>
            </a:r>
            <a:endParaRPr lang="en-US" sz="3000" dirty="0" smtClean="0">
              <a:solidFill>
                <a:srgbClr val="242021"/>
              </a:solidFill>
              <a:latin typeface="+mj-lt"/>
            </a:endParaRPr>
          </a:p>
          <a:p>
            <a:r>
              <a:rPr lang="en-US" sz="3000" i="1" dirty="0" smtClean="0">
                <a:solidFill>
                  <a:srgbClr val="0070C0"/>
                </a:solidFill>
                <a:latin typeface="+mj-lt"/>
              </a:rPr>
              <a:t>next </a:t>
            </a:r>
            <a:r>
              <a:rPr lang="en-US" sz="3000" i="1" dirty="0">
                <a:solidFill>
                  <a:srgbClr val="0070C0"/>
                </a:solidFill>
                <a:latin typeface="+mj-lt"/>
              </a:rPr>
              <a:t>to</a:t>
            </a:r>
            <a:r>
              <a:rPr lang="en-US" sz="3000" i="1" dirty="0">
                <a:solidFill>
                  <a:srgbClr val="242021"/>
                </a:solidFill>
                <a:latin typeface="+mj-lt"/>
              </a:rPr>
              <a:t>/</a:t>
            </a:r>
            <a:r>
              <a:rPr lang="en-US" sz="3000" i="1" dirty="0">
                <a:solidFill>
                  <a:srgbClr val="0070C0"/>
                </a:solidFill>
                <a:latin typeface="+mj-lt"/>
              </a:rPr>
              <a:t>behind</a:t>
            </a:r>
            <a:r>
              <a:rPr lang="en-US" sz="3000" i="1" dirty="0">
                <a:solidFill>
                  <a:srgbClr val="242021"/>
                </a:solidFill>
                <a:latin typeface="+mj-lt"/>
              </a:rPr>
              <a:t> </a:t>
            </a:r>
            <a:r>
              <a:rPr lang="en-US" sz="3000" dirty="0">
                <a:solidFill>
                  <a:srgbClr val="242021"/>
                </a:solidFill>
                <a:latin typeface="+mj-lt"/>
              </a:rPr>
              <a:t>the market.</a:t>
            </a:r>
            <a:r>
              <a:rPr lang="en-US" sz="3000" dirty="0">
                <a:latin typeface="+mj-lt"/>
              </a:rPr>
              <a:t> </a:t>
            </a:r>
            <a:r>
              <a:rPr lang="en-US" sz="2800" dirty="0">
                <a:latin typeface="+mj-lt"/>
              </a:rPr>
              <a:t/>
            </a:r>
            <a:br>
              <a:rPr lang="en-US" sz="2800" dirty="0">
                <a:latin typeface="+mj-lt"/>
              </a:rPr>
            </a:br>
            <a:endParaRPr lang="en-US" sz="2800" dirty="0">
              <a:latin typeface="+mj-lt"/>
            </a:endParaRPr>
          </a:p>
        </p:txBody>
      </p:sp>
      <p:sp>
        <p:nvSpPr>
          <p:cNvPr id="5" name="Oval 4"/>
          <p:cNvSpPr/>
          <p:nvPr/>
        </p:nvSpPr>
        <p:spPr>
          <a:xfrm>
            <a:off x="5534027" y="1123865"/>
            <a:ext cx="1214436" cy="6286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827889" y="2021913"/>
            <a:ext cx="1577989" cy="6507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60673" y="3385266"/>
            <a:ext cx="1465490" cy="6507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679110" y="3843480"/>
            <a:ext cx="1820409" cy="6286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47650" y="5314950"/>
            <a:ext cx="1214436" cy="6286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0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621"/>
            <a:ext cx="11359429" cy="8052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2242" y="1429528"/>
            <a:ext cx="1183178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242021"/>
                </a:solidFill>
              </a:rPr>
              <a:t>1. A. </a:t>
            </a:r>
            <a:r>
              <a:rPr lang="en-US" sz="3200" smtClean="0">
                <a:solidFill>
                  <a:srgbClr val="242021"/>
                </a:solidFill>
              </a:rPr>
              <a:t>vl</a:t>
            </a:r>
            <a:r>
              <a:rPr lang="en-US" sz="3200" u="sng" smtClean="0">
                <a:solidFill>
                  <a:srgbClr val="242021"/>
                </a:solidFill>
              </a:rPr>
              <a:t>o</a:t>
            </a:r>
            <a:r>
              <a:rPr lang="en-US" sz="3200" smtClean="0">
                <a:solidFill>
                  <a:srgbClr val="242021"/>
                </a:solidFill>
              </a:rPr>
              <a:t>g 			B</a:t>
            </a:r>
            <a:r>
              <a:rPr lang="en-US" sz="3200">
                <a:solidFill>
                  <a:srgbClr val="242021"/>
                </a:solidFill>
              </a:rPr>
              <a:t>. m</a:t>
            </a:r>
            <a:r>
              <a:rPr lang="en-US" sz="3200" u="sng">
                <a:solidFill>
                  <a:srgbClr val="242021"/>
                </a:solidFill>
              </a:rPr>
              <a:t>o</a:t>
            </a:r>
            <a:r>
              <a:rPr lang="en-US" sz="3200">
                <a:solidFill>
                  <a:srgbClr val="242021"/>
                </a:solidFill>
              </a:rPr>
              <a:t>del </a:t>
            </a:r>
            <a:r>
              <a:rPr lang="en-US" sz="3200" smtClean="0">
                <a:solidFill>
                  <a:srgbClr val="242021"/>
                </a:solidFill>
              </a:rPr>
              <a:t>		C</a:t>
            </a:r>
            <a:r>
              <a:rPr lang="en-US" sz="3200">
                <a:solidFill>
                  <a:srgbClr val="242021"/>
                </a:solidFill>
              </a:rPr>
              <a:t>. s</a:t>
            </a:r>
            <a:r>
              <a:rPr lang="en-US" sz="3200" u="sng">
                <a:solidFill>
                  <a:srgbClr val="242021"/>
                </a:solidFill>
              </a:rPr>
              <a:t>o</a:t>
            </a:r>
            <a:r>
              <a:rPr lang="en-US" sz="3200">
                <a:solidFill>
                  <a:srgbClr val="242021"/>
                </a:solidFill>
              </a:rPr>
              <a:t>ccer </a:t>
            </a:r>
            <a:r>
              <a:rPr lang="en-US" sz="3200" smtClean="0">
                <a:solidFill>
                  <a:srgbClr val="242021"/>
                </a:solidFill>
              </a:rPr>
              <a:t>		D</a:t>
            </a:r>
            <a:r>
              <a:rPr lang="en-US" sz="3200">
                <a:solidFill>
                  <a:srgbClr val="242021"/>
                </a:solidFill>
              </a:rPr>
              <a:t>. sp</a:t>
            </a:r>
            <a:r>
              <a:rPr lang="en-US" sz="3200" u="sng">
                <a:solidFill>
                  <a:srgbClr val="242021"/>
                </a:solidFill>
              </a:rPr>
              <a:t>o</a:t>
            </a:r>
            <a:r>
              <a:rPr lang="en-US" sz="3200">
                <a:solidFill>
                  <a:srgbClr val="242021"/>
                </a:solidFill>
              </a:rPr>
              <a:t>rt</a:t>
            </a:r>
            <a:br>
              <a:rPr lang="en-US" sz="3200">
                <a:solidFill>
                  <a:srgbClr val="242021"/>
                </a:solidFill>
              </a:rPr>
            </a:br>
            <a:r>
              <a:rPr lang="en-US" sz="3200">
                <a:solidFill>
                  <a:srgbClr val="242021"/>
                </a:solidFill>
              </a:rPr>
              <a:t>2. A. sk</a:t>
            </a:r>
            <a:r>
              <a:rPr lang="en-US" sz="3200" u="sng">
                <a:solidFill>
                  <a:srgbClr val="242021"/>
                </a:solidFill>
              </a:rPr>
              <a:t>a</a:t>
            </a:r>
            <a:r>
              <a:rPr lang="en-US" sz="3200">
                <a:solidFill>
                  <a:srgbClr val="242021"/>
                </a:solidFill>
              </a:rPr>
              <a:t>ting </a:t>
            </a:r>
            <a:r>
              <a:rPr lang="en-US" sz="3200" smtClean="0">
                <a:solidFill>
                  <a:srgbClr val="242021"/>
                </a:solidFill>
              </a:rPr>
              <a:t>		B</a:t>
            </a:r>
            <a:r>
              <a:rPr lang="en-US" sz="3200">
                <a:solidFill>
                  <a:srgbClr val="242021"/>
                </a:solidFill>
              </a:rPr>
              <a:t>. g</a:t>
            </a:r>
            <a:r>
              <a:rPr lang="en-US" sz="3200" u="sng">
                <a:solidFill>
                  <a:srgbClr val="242021"/>
                </a:solidFill>
              </a:rPr>
              <a:t>a</a:t>
            </a:r>
            <a:r>
              <a:rPr lang="en-US" sz="3200">
                <a:solidFill>
                  <a:srgbClr val="242021"/>
                </a:solidFill>
              </a:rPr>
              <a:t>me </a:t>
            </a:r>
            <a:r>
              <a:rPr lang="en-US" sz="3200" smtClean="0">
                <a:solidFill>
                  <a:srgbClr val="242021"/>
                </a:solidFill>
              </a:rPr>
              <a:t>		C</a:t>
            </a:r>
            <a:r>
              <a:rPr lang="en-US" sz="3200">
                <a:solidFill>
                  <a:srgbClr val="242021"/>
                </a:solidFill>
              </a:rPr>
              <a:t>. c</a:t>
            </a:r>
            <a:r>
              <a:rPr lang="en-US" sz="3200" u="sng">
                <a:solidFill>
                  <a:srgbClr val="242021"/>
                </a:solidFill>
              </a:rPr>
              <a:t>a</a:t>
            </a:r>
            <a:r>
              <a:rPr lang="en-US" sz="3200">
                <a:solidFill>
                  <a:srgbClr val="242021"/>
                </a:solidFill>
              </a:rPr>
              <a:t>ke </a:t>
            </a:r>
            <a:r>
              <a:rPr lang="en-US" sz="3200" smtClean="0">
                <a:solidFill>
                  <a:srgbClr val="242021"/>
                </a:solidFill>
              </a:rPr>
              <a:t>		D</a:t>
            </a:r>
            <a:r>
              <a:rPr lang="en-US" sz="3200">
                <a:solidFill>
                  <a:srgbClr val="242021"/>
                </a:solidFill>
              </a:rPr>
              <a:t>. m</a:t>
            </a:r>
            <a:r>
              <a:rPr lang="en-US" sz="3200" u="sng">
                <a:solidFill>
                  <a:srgbClr val="242021"/>
                </a:solidFill>
              </a:rPr>
              <a:t>a</a:t>
            </a:r>
            <a:r>
              <a:rPr lang="en-US" sz="3200">
                <a:solidFill>
                  <a:srgbClr val="242021"/>
                </a:solidFill>
              </a:rPr>
              <a:t>rket</a:t>
            </a:r>
            <a:br>
              <a:rPr lang="en-US" sz="3200">
                <a:solidFill>
                  <a:srgbClr val="242021"/>
                </a:solidFill>
              </a:rPr>
            </a:br>
            <a:r>
              <a:rPr lang="en-US" sz="3200">
                <a:solidFill>
                  <a:srgbClr val="242021"/>
                </a:solidFill>
              </a:rPr>
              <a:t>3. A. onl</a:t>
            </a:r>
            <a:r>
              <a:rPr lang="en-US" sz="3200" u="sng">
                <a:solidFill>
                  <a:srgbClr val="242021"/>
                </a:solidFill>
              </a:rPr>
              <a:t>i</a:t>
            </a:r>
            <a:r>
              <a:rPr lang="en-US" sz="3200">
                <a:solidFill>
                  <a:srgbClr val="242021"/>
                </a:solidFill>
              </a:rPr>
              <a:t>ne games </a:t>
            </a:r>
            <a:r>
              <a:rPr lang="en-US" sz="3200" smtClean="0">
                <a:solidFill>
                  <a:srgbClr val="242021"/>
                </a:solidFill>
              </a:rPr>
              <a:t>	B</a:t>
            </a:r>
            <a:r>
              <a:rPr lang="en-US" sz="3200">
                <a:solidFill>
                  <a:srgbClr val="242021"/>
                </a:solidFill>
              </a:rPr>
              <a:t>. ice r</a:t>
            </a:r>
            <a:r>
              <a:rPr lang="en-US" sz="3200" u="sng">
                <a:solidFill>
                  <a:srgbClr val="242021"/>
                </a:solidFill>
              </a:rPr>
              <a:t>i</a:t>
            </a:r>
            <a:r>
              <a:rPr lang="en-US" sz="3200">
                <a:solidFill>
                  <a:srgbClr val="242021"/>
                </a:solidFill>
              </a:rPr>
              <a:t>nk </a:t>
            </a:r>
            <a:r>
              <a:rPr lang="en-US" sz="3200" smtClean="0">
                <a:solidFill>
                  <a:srgbClr val="242021"/>
                </a:solidFill>
              </a:rPr>
              <a:t>		C</a:t>
            </a:r>
            <a:r>
              <a:rPr lang="en-US" sz="3200">
                <a:solidFill>
                  <a:srgbClr val="242021"/>
                </a:solidFill>
              </a:rPr>
              <a:t>. bowl</a:t>
            </a:r>
            <a:r>
              <a:rPr lang="en-US" sz="3200" u="sng">
                <a:solidFill>
                  <a:srgbClr val="242021"/>
                </a:solidFill>
              </a:rPr>
              <a:t>i</a:t>
            </a:r>
            <a:r>
              <a:rPr lang="en-US" sz="3200">
                <a:solidFill>
                  <a:srgbClr val="242021"/>
                </a:solidFill>
              </a:rPr>
              <a:t>ng </a:t>
            </a:r>
            <a:r>
              <a:rPr lang="en-US" sz="3200" smtClean="0">
                <a:solidFill>
                  <a:srgbClr val="242021"/>
                </a:solidFill>
              </a:rPr>
              <a:t>		D</a:t>
            </a:r>
            <a:r>
              <a:rPr lang="en-US" sz="3200">
                <a:solidFill>
                  <a:srgbClr val="242021"/>
                </a:solidFill>
              </a:rPr>
              <a:t>. st</a:t>
            </a:r>
            <a:r>
              <a:rPr lang="en-US" sz="3200" u="sng">
                <a:solidFill>
                  <a:srgbClr val="242021"/>
                </a:solidFill>
              </a:rPr>
              <a:t>i</a:t>
            </a:r>
            <a:r>
              <a:rPr lang="en-US" sz="3200">
                <a:solidFill>
                  <a:srgbClr val="242021"/>
                </a:solidFill>
              </a:rPr>
              <a:t>cker</a:t>
            </a:r>
            <a:r>
              <a:rPr lang="en-US" sz="3200"/>
              <a:t> </a:t>
            </a:r>
            <a:br>
              <a:rPr lang="en-US" sz="3200"/>
            </a:br>
            <a:endParaRPr lang="en-US" sz="3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43" y="3352800"/>
            <a:ext cx="11664229" cy="7897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2242" y="4296165"/>
            <a:ext cx="1189975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42021"/>
                </a:solidFill>
              </a:rPr>
              <a:t>4. A. model </a:t>
            </a:r>
            <a:r>
              <a:rPr lang="en-US" sz="3200" dirty="0" smtClean="0">
                <a:solidFill>
                  <a:srgbClr val="242021"/>
                </a:solidFill>
              </a:rPr>
              <a:t>	B</a:t>
            </a:r>
            <a:r>
              <a:rPr lang="en-US" sz="3200" dirty="0">
                <a:solidFill>
                  <a:srgbClr val="242021"/>
                </a:solidFill>
              </a:rPr>
              <a:t>. center </a:t>
            </a:r>
            <a:r>
              <a:rPr lang="en-US" sz="3200" dirty="0" smtClean="0">
                <a:solidFill>
                  <a:srgbClr val="242021"/>
                </a:solidFill>
              </a:rPr>
              <a:t>		C</a:t>
            </a:r>
            <a:r>
              <a:rPr lang="en-US" sz="3200" dirty="0">
                <a:solidFill>
                  <a:srgbClr val="242021"/>
                </a:solidFill>
              </a:rPr>
              <a:t>. collect </a:t>
            </a:r>
            <a:r>
              <a:rPr lang="en-US" sz="3200" dirty="0" smtClean="0">
                <a:solidFill>
                  <a:srgbClr val="242021"/>
                </a:solidFill>
              </a:rPr>
              <a:t>	</a:t>
            </a:r>
            <a:r>
              <a:rPr lang="en-US" sz="3200" dirty="0">
                <a:solidFill>
                  <a:srgbClr val="242021"/>
                </a:solidFill>
              </a:rPr>
              <a:t>	</a:t>
            </a:r>
            <a:r>
              <a:rPr lang="en-US" sz="3200" dirty="0" smtClean="0">
                <a:solidFill>
                  <a:srgbClr val="242021"/>
                </a:solidFill>
              </a:rPr>
              <a:t>D</a:t>
            </a:r>
            <a:r>
              <a:rPr lang="en-US" sz="3200" dirty="0">
                <a:solidFill>
                  <a:srgbClr val="242021"/>
                </a:solidFill>
              </a:rPr>
              <a:t>. sticker</a:t>
            </a:r>
            <a:br>
              <a:rPr lang="en-US" sz="3200" dirty="0">
                <a:solidFill>
                  <a:srgbClr val="242021"/>
                </a:solidFill>
              </a:rPr>
            </a:br>
            <a:r>
              <a:rPr lang="en-US" sz="3200" dirty="0">
                <a:solidFill>
                  <a:srgbClr val="242021"/>
                </a:solidFill>
              </a:rPr>
              <a:t>5. A. theater </a:t>
            </a:r>
            <a:r>
              <a:rPr lang="en-US" sz="3200" dirty="0" smtClean="0">
                <a:solidFill>
                  <a:srgbClr val="242021"/>
                </a:solidFill>
              </a:rPr>
              <a:t>	B</a:t>
            </a:r>
            <a:r>
              <a:rPr lang="en-US" sz="3200" dirty="0">
                <a:solidFill>
                  <a:srgbClr val="242021"/>
                </a:solidFill>
              </a:rPr>
              <a:t>. equipment </a:t>
            </a:r>
            <a:r>
              <a:rPr lang="en-US" sz="3200" dirty="0" smtClean="0">
                <a:solidFill>
                  <a:srgbClr val="242021"/>
                </a:solidFill>
              </a:rPr>
              <a:t>	C</a:t>
            </a:r>
            <a:r>
              <a:rPr lang="en-US" sz="3200" dirty="0">
                <a:solidFill>
                  <a:srgbClr val="242021"/>
                </a:solidFill>
              </a:rPr>
              <a:t>. </a:t>
            </a:r>
            <a:r>
              <a:rPr lang="en-US" sz="3200" dirty="0" smtClean="0">
                <a:solidFill>
                  <a:srgbClr val="242021"/>
                </a:solidFill>
              </a:rPr>
              <a:t>badminton	D</a:t>
            </a:r>
            <a:r>
              <a:rPr lang="en-US" sz="3200" dirty="0">
                <a:solidFill>
                  <a:srgbClr val="242021"/>
                </a:solidFill>
              </a:rPr>
              <a:t>. skateboarding</a:t>
            </a:r>
            <a:br>
              <a:rPr lang="en-US" sz="3200" dirty="0">
                <a:solidFill>
                  <a:srgbClr val="242021"/>
                </a:solidFill>
              </a:rPr>
            </a:br>
            <a:r>
              <a:rPr lang="en-US" sz="3200" dirty="0">
                <a:solidFill>
                  <a:srgbClr val="242021"/>
                </a:solidFill>
              </a:rPr>
              <a:t>6. A. online </a:t>
            </a:r>
            <a:r>
              <a:rPr lang="en-US" sz="3200" dirty="0" smtClean="0">
                <a:solidFill>
                  <a:srgbClr val="242021"/>
                </a:solidFill>
              </a:rPr>
              <a:t>	B</a:t>
            </a:r>
            <a:r>
              <a:rPr lang="en-US" sz="3200" dirty="0">
                <a:solidFill>
                  <a:srgbClr val="242021"/>
                </a:solidFill>
              </a:rPr>
              <a:t>. habit </a:t>
            </a:r>
            <a:r>
              <a:rPr lang="en-US" sz="3200" dirty="0" smtClean="0">
                <a:solidFill>
                  <a:srgbClr val="242021"/>
                </a:solidFill>
              </a:rPr>
              <a:t>		C</a:t>
            </a:r>
            <a:r>
              <a:rPr lang="en-US" sz="3200" dirty="0">
                <a:solidFill>
                  <a:srgbClr val="242021"/>
                </a:solidFill>
              </a:rPr>
              <a:t>. soccer </a:t>
            </a:r>
            <a:r>
              <a:rPr lang="en-US" sz="3200" dirty="0" smtClean="0">
                <a:solidFill>
                  <a:srgbClr val="242021"/>
                </a:solidFill>
              </a:rPr>
              <a:t>		</a:t>
            </a:r>
            <a:r>
              <a:rPr lang="en-US" sz="3200" dirty="0" smtClean="0">
                <a:solidFill>
                  <a:srgbClr val="242021"/>
                </a:solidFill>
              </a:rPr>
              <a:t>D</a:t>
            </a:r>
            <a:r>
              <a:rPr lang="en-US" sz="3200" dirty="0">
                <a:solidFill>
                  <a:srgbClr val="242021"/>
                </a:solidFill>
              </a:rPr>
              <a:t>. comic</a:t>
            </a:r>
            <a:r>
              <a:rPr lang="en-US" sz="3200" dirty="0"/>
              <a:t> 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373749-DAF4-479B-9F55-2B0EA5FF7D84}"/>
              </a:ext>
            </a:extLst>
          </p:cNvPr>
          <p:cNvSpPr/>
          <p:nvPr/>
        </p:nvSpPr>
        <p:spPr>
          <a:xfrm>
            <a:off x="9462657" y="1456466"/>
            <a:ext cx="429490" cy="4433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D373749-DAF4-479B-9F55-2B0EA5FF7D84}"/>
              </a:ext>
            </a:extLst>
          </p:cNvPr>
          <p:cNvSpPr/>
          <p:nvPr/>
        </p:nvSpPr>
        <p:spPr>
          <a:xfrm>
            <a:off x="9462657" y="1983665"/>
            <a:ext cx="429490" cy="4433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373749-DAF4-479B-9F55-2B0EA5FF7D84}"/>
              </a:ext>
            </a:extLst>
          </p:cNvPr>
          <p:cNvSpPr/>
          <p:nvPr/>
        </p:nvSpPr>
        <p:spPr>
          <a:xfrm>
            <a:off x="734294" y="2507187"/>
            <a:ext cx="429490" cy="4433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D373749-DAF4-479B-9F55-2B0EA5FF7D84}"/>
              </a:ext>
            </a:extLst>
          </p:cNvPr>
          <p:cNvSpPr/>
          <p:nvPr/>
        </p:nvSpPr>
        <p:spPr>
          <a:xfrm>
            <a:off x="5837856" y="4372017"/>
            <a:ext cx="429490" cy="4433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D373749-DAF4-479B-9F55-2B0EA5FF7D84}"/>
              </a:ext>
            </a:extLst>
          </p:cNvPr>
          <p:cNvSpPr/>
          <p:nvPr/>
        </p:nvSpPr>
        <p:spPr>
          <a:xfrm>
            <a:off x="2992301" y="4849011"/>
            <a:ext cx="429490" cy="4433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D373749-DAF4-479B-9F55-2B0EA5FF7D84}"/>
              </a:ext>
            </a:extLst>
          </p:cNvPr>
          <p:cNvSpPr/>
          <p:nvPr/>
        </p:nvSpPr>
        <p:spPr>
          <a:xfrm>
            <a:off x="661774" y="5361382"/>
            <a:ext cx="429490" cy="4433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242" y="5871638"/>
            <a:ext cx="2514818" cy="9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3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9796"/>
            <a:ext cx="12192000" cy="9287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32" y="1529628"/>
            <a:ext cx="11458135" cy="16707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216" y="4465454"/>
            <a:ext cx="11704548" cy="1575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258" y="3578763"/>
            <a:ext cx="11906171" cy="50832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D373749-DAF4-479B-9F55-2B0EA5FF7D84}"/>
              </a:ext>
            </a:extLst>
          </p:cNvPr>
          <p:cNvSpPr/>
          <p:nvPr/>
        </p:nvSpPr>
        <p:spPr>
          <a:xfrm>
            <a:off x="6844144" y="2177007"/>
            <a:ext cx="554183" cy="5596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373749-DAF4-479B-9F55-2B0EA5FF7D84}"/>
              </a:ext>
            </a:extLst>
          </p:cNvPr>
          <p:cNvSpPr/>
          <p:nvPr/>
        </p:nvSpPr>
        <p:spPr>
          <a:xfrm>
            <a:off x="10058399" y="2654619"/>
            <a:ext cx="554183" cy="5596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D373749-DAF4-479B-9F55-2B0EA5FF7D84}"/>
              </a:ext>
            </a:extLst>
          </p:cNvPr>
          <p:cNvSpPr/>
          <p:nvPr/>
        </p:nvSpPr>
        <p:spPr>
          <a:xfrm>
            <a:off x="609599" y="4451599"/>
            <a:ext cx="554183" cy="5596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D373749-DAF4-479B-9F55-2B0EA5FF7D84}"/>
              </a:ext>
            </a:extLst>
          </p:cNvPr>
          <p:cNvSpPr/>
          <p:nvPr/>
        </p:nvSpPr>
        <p:spPr>
          <a:xfrm>
            <a:off x="6844144" y="4973250"/>
            <a:ext cx="554183" cy="5596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D373749-DAF4-479B-9F55-2B0EA5FF7D84}"/>
              </a:ext>
            </a:extLst>
          </p:cNvPr>
          <p:cNvSpPr/>
          <p:nvPr/>
        </p:nvSpPr>
        <p:spPr>
          <a:xfrm>
            <a:off x="609598" y="5481047"/>
            <a:ext cx="554183" cy="5596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56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2381" y="782067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LESSON </a:t>
            </a:r>
            <a:r>
              <a:rPr lang="en-US" sz="3200" b="1" dirty="0">
                <a:solidFill>
                  <a:schemeClr val="bg1"/>
                </a:solidFill>
              </a:rPr>
              <a:t>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77" y="1647861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480357" y="5359947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16836D3-91E1-41CB-B0CF-78FE299F75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9" y="2284319"/>
            <a:ext cx="2890020" cy="5895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BDFC3EF-295E-4CA7-B45B-BE5AFCE34E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6" y="2873819"/>
            <a:ext cx="2891243" cy="5895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967C2C6-CC93-44EA-9C68-8DD3142554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64" y="3435857"/>
            <a:ext cx="2890020" cy="5895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A1366E3-F23C-4EDC-81BC-1A9D8B9CA3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81" y="4078992"/>
            <a:ext cx="2627071" cy="53586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8261C07-B8E3-4DD1-91C5-65B79CF2BD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4" y="4641030"/>
            <a:ext cx="2890020" cy="589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2181" y="490818"/>
            <a:ext cx="4201181" cy="58763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32926" y="481487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0872" y="1928335"/>
            <a:ext cx="95734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 i="1">
                <a:solidFill>
                  <a:srgbClr val="0070C0"/>
                </a:solidFill>
              </a:rPr>
              <a:t>* Grammar of Unit 1: The Present Continuous and prepositions of place.</a:t>
            </a:r>
          </a:p>
          <a:p>
            <a:pPr>
              <a:spcAft>
                <a:spcPts val="0"/>
              </a:spcAft>
            </a:pPr>
            <a:r>
              <a:rPr lang="en-US" sz="3600" i="1">
                <a:solidFill>
                  <a:srgbClr val="0070C0"/>
                </a:solidFill>
              </a:rPr>
              <a:t>* Vocabulary of Unit 1: Vocabulary about free time activities and places of entertainment.</a:t>
            </a:r>
          </a:p>
          <a:p>
            <a:pPr>
              <a:spcAft>
                <a:spcPts val="0"/>
              </a:spcAft>
            </a:pPr>
            <a:r>
              <a:rPr lang="en-US" i="1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</a:t>
            </a:r>
            <a:endParaRPr lang="en-US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07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160317" y="1772863"/>
            <a:ext cx="971550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0070C0"/>
                </a:solidFill>
              </a:rPr>
              <a:t>Reading &amp; Listening: 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   </a:t>
            </a:r>
            <a:r>
              <a:rPr lang="en-US" sz="3600" i="1" dirty="0" smtClean="0">
                <a:solidFill>
                  <a:srgbClr val="0070C0"/>
                </a:solidFill>
              </a:rPr>
              <a:t>Understand </a:t>
            </a:r>
            <a:r>
              <a:rPr lang="en-US" sz="3600" i="1" dirty="0">
                <a:solidFill>
                  <a:srgbClr val="0070C0"/>
                </a:solidFill>
              </a:rPr>
              <a:t>instructions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Practice reading and listening for </a:t>
            </a:r>
            <a:r>
              <a:rPr lang="en-US" sz="3600" i="1" dirty="0">
                <a:solidFill>
                  <a:srgbClr val="0070C0"/>
                </a:solidFill>
              </a:rPr>
              <a:t>general and specific information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Speaking: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</a:t>
            </a:r>
            <a:r>
              <a:rPr lang="en-US" sz="3600" i="1" smtClean="0">
                <a:solidFill>
                  <a:srgbClr val="0070C0"/>
                </a:solidFill>
              </a:rPr>
              <a:t>Talk about free time activities.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3" y="2327045"/>
            <a:ext cx="11443312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Review </a:t>
            </a:r>
            <a:r>
              <a:rPr lang="en-US" sz="3600" i="1" dirty="0">
                <a:solidFill>
                  <a:srgbClr val="0070C0"/>
                </a:solidFill>
              </a:rPr>
              <a:t>vocabulary, grammar of unit </a:t>
            </a:r>
            <a:r>
              <a:rPr lang="en-US" sz="3600" i="1" dirty="0" smtClean="0">
                <a:solidFill>
                  <a:srgbClr val="0070C0"/>
                </a:solidFill>
              </a:rPr>
              <a:t>1.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Do </a:t>
            </a:r>
            <a:r>
              <a:rPr lang="en-US" sz="3600" i="1" dirty="0">
                <a:solidFill>
                  <a:srgbClr val="0070C0"/>
                </a:solidFill>
              </a:rPr>
              <a:t>exercises in Workbook: Review of Unit 1 (page 62).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Prepare</a:t>
            </a:r>
            <a:r>
              <a:rPr lang="en-US" sz="3600" i="1" dirty="0">
                <a:solidFill>
                  <a:srgbClr val="0070C0"/>
                </a:solidFill>
              </a:rPr>
              <a:t>: Unit 2 – New words and Reading (page 12 – SB</a:t>
            </a:r>
            <a:r>
              <a:rPr lang="en-US" sz="3600" i="1" dirty="0" smtClean="0">
                <a:solidFill>
                  <a:srgbClr val="0070C0"/>
                </a:solidFill>
              </a:rPr>
              <a:t>).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 smtClean="0">
                <a:solidFill>
                  <a:srgbClr val="0070C0"/>
                </a:solidFill>
              </a:rPr>
              <a:t>Tiếng</a:t>
            </a:r>
            <a:r>
              <a:rPr lang="en-US" sz="3600" b="1" i="1" dirty="0" smtClean="0">
                <a:solidFill>
                  <a:srgbClr val="0070C0"/>
                </a:solidFill>
              </a:rPr>
              <a:t> Anh 7 </a:t>
            </a:r>
            <a:r>
              <a:rPr lang="en-US" sz="3600" b="1" i="1" dirty="0" err="1" smtClean="0">
                <a:solidFill>
                  <a:srgbClr val="0070C0"/>
                </a:solidFill>
              </a:rPr>
              <a:t>i</a:t>
            </a:r>
            <a:r>
              <a:rPr lang="en-US" sz="3600" b="1" i="1" dirty="0" smtClean="0">
                <a:solidFill>
                  <a:srgbClr val="0070C0"/>
                </a:solidFill>
              </a:rPr>
              <a:t>-Learn Smart World DHA App</a:t>
            </a:r>
            <a:r>
              <a:rPr lang="en-US" sz="3600" i="1" dirty="0" smtClean="0">
                <a:solidFill>
                  <a:srgbClr val="0070C0"/>
                </a:solidFill>
              </a:rPr>
              <a:t> on </a:t>
            </a:r>
            <a:r>
              <a:rPr lang="en-US" sz="3600" i="1" dirty="0" smtClean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 smtClean="0">
                <a:solidFill>
                  <a:srgbClr val="0070C0"/>
                </a:solidFill>
              </a:rPr>
              <a:t> 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11076" y="411086"/>
            <a:ext cx="5980924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</a:t>
            </a:r>
            <a:r>
              <a:rPr lang="en-US" sz="3600">
                <a:solidFill>
                  <a:srgbClr val="FF0000"/>
                </a:solidFill>
                <a:ea typeface="Times New Roman" panose="02020603050405020304" pitchFamily="18" charset="0"/>
              </a:rPr>
              <a:t>to</a:t>
            </a:r>
            <a:r>
              <a:rPr lang="en-US" sz="3600" smtClean="0">
                <a:solidFill>
                  <a:srgbClr val="FF0000"/>
                </a:solidFill>
                <a:ea typeface="Times New Roman" panose="02020603050405020304" pitchFamily="18" charset="0"/>
              </a:rPr>
              <a:t>…</a:t>
            </a: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500" dirty="0" smtClean="0">
                <a:solidFill>
                  <a:srgbClr val="0070C0"/>
                </a:solidFill>
              </a:rPr>
              <a:t>- review vocabularies and grammar points.</a:t>
            </a:r>
          </a:p>
          <a:p>
            <a:r>
              <a:rPr lang="en-US" sz="3500" dirty="0" smtClean="0">
                <a:solidFill>
                  <a:srgbClr val="0070C0"/>
                </a:solidFill>
              </a:rPr>
              <a:t>- talk about </a:t>
            </a:r>
          </a:p>
          <a:p>
            <a:r>
              <a:rPr lang="en-US" sz="3500">
                <a:solidFill>
                  <a:srgbClr val="0070C0"/>
                </a:solidFill>
              </a:rPr>
              <a:t>• </a:t>
            </a:r>
            <a:r>
              <a:rPr lang="en-US" sz="3500" smtClean="0">
                <a:solidFill>
                  <a:srgbClr val="0070C0"/>
                </a:solidFill>
              </a:rPr>
              <a:t>free time activities</a:t>
            </a:r>
            <a:r>
              <a:rPr lang="en-US" sz="3500" dirty="0">
                <a:solidFill>
                  <a:srgbClr val="0070C0"/>
                </a:solidFill>
              </a:rPr>
              <a:t/>
            </a:r>
            <a:br>
              <a:rPr lang="en-US" sz="3500" dirty="0">
                <a:solidFill>
                  <a:srgbClr val="0070C0"/>
                </a:solidFill>
              </a:rPr>
            </a:br>
            <a:r>
              <a:rPr lang="en-US" sz="3500">
                <a:solidFill>
                  <a:srgbClr val="0070C0"/>
                </a:solidFill>
              </a:rPr>
              <a:t>• </a:t>
            </a:r>
            <a:r>
              <a:rPr lang="en-US" sz="3500" smtClean="0">
                <a:solidFill>
                  <a:srgbClr val="0070C0"/>
                </a:solidFill>
              </a:rPr>
              <a:t>places of entertainment</a:t>
            </a:r>
          </a:p>
          <a:p>
            <a:r>
              <a:rPr lang="en-US" sz="3500" smtClean="0">
                <a:solidFill>
                  <a:srgbClr val="0070C0"/>
                </a:solidFill>
              </a:rPr>
              <a:t>- </a:t>
            </a:r>
            <a:r>
              <a:rPr lang="en-US" sz="3500" dirty="0">
                <a:solidFill>
                  <a:srgbClr val="0070C0"/>
                </a:solidFill>
              </a:rPr>
              <a:t>practice </a:t>
            </a:r>
            <a:r>
              <a:rPr lang="en-US" sz="3500" dirty="0" smtClean="0">
                <a:solidFill>
                  <a:srgbClr val="0070C0"/>
                </a:solidFill>
              </a:rPr>
              <a:t>listening, reading and speaking.</a:t>
            </a:r>
            <a:endParaRPr lang="en-US" sz="3500" dirty="0">
              <a:solidFill>
                <a:srgbClr val="0070C0"/>
              </a:solidFill>
            </a:endParaRPr>
          </a:p>
          <a:p>
            <a:r>
              <a:rPr lang="en-US" sz="3500" dirty="0">
                <a:solidFill>
                  <a:srgbClr val="0070C0"/>
                </a:solidFill>
              </a:rPr>
              <a:t> </a:t>
            </a:r>
            <a:r>
              <a:rPr lang="en-US" sz="3600" dirty="0"/>
              <a:t/>
            </a:r>
            <a:br>
              <a:rPr lang="en-US" sz="3600" dirty="0"/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33434" y="542742"/>
            <a:ext cx="43937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sz="3600" b="1">
                <a:solidFill>
                  <a:srgbClr val="00B0F0"/>
                </a:solidFill>
                <a:latin typeface="+mj-lt"/>
                <a:ea typeface="Times New Roman" panose="02020603050405020304" pitchFamily="18" charset="0"/>
              </a:rPr>
              <a:t>Game: LEAVE ME OUT</a:t>
            </a:r>
            <a:endParaRPr lang="en-US" sz="3600">
              <a:solidFill>
                <a:srgbClr val="00B0F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550" y="1338964"/>
            <a:ext cx="3971679" cy="48792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04243"/>
            <a:ext cx="43885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5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01" y="1297446"/>
            <a:ext cx="1581945" cy="100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52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3851565" y="1399310"/>
            <a:ext cx="4447308" cy="46828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25616" y="487279"/>
            <a:ext cx="27092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sz="3600" b="1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KEY ANSWER</a:t>
            </a:r>
            <a:endParaRPr lang="en-US" sz="3600">
              <a:solidFill>
                <a:srgbClr val="FF00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80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36" y="342899"/>
            <a:ext cx="11722693" cy="11949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4618" y="1413164"/>
            <a:ext cx="9698182" cy="480549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72545" y="3323467"/>
            <a:ext cx="7092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sym typeface="Wingdings" panose="05000000000000000000" pitchFamily="2" charset="2"/>
              </a:rPr>
              <a:t>B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72544" y="3853511"/>
            <a:ext cx="7092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sym typeface="Wingdings" panose="05000000000000000000" pitchFamily="2" charset="2"/>
              </a:rPr>
              <a:t>A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72543" y="4285748"/>
            <a:ext cx="7092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sym typeface="Wingdings" panose="05000000000000000000" pitchFamily="2" charset="2"/>
              </a:rPr>
              <a:t>H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72542" y="4747413"/>
            <a:ext cx="7092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sym typeface="Wingdings" panose="05000000000000000000" pitchFamily="2" charset="2"/>
              </a:rPr>
              <a:t>C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72541" y="5237826"/>
            <a:ext cx="7092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sym typeface="Wingdings" panose="05000000000000000000" pitchFamily="2" charset="2"/>
              </a:rPr>
              <a:t>E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9" name="CD2-TRACK 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8729" y="3542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6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378044"/>
            <a:ext cx="1464906" cy="369332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Audio Scripts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866741"/>
            <a:ext cx="641126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>
                <a:latin typeface="+mj-lt"/>
              </a:rPr>
              <a:t>Mrs. Smith: Hello, John. How was school today?</a:t>
            </a:r>
            <a:br>
              <a:rPr lang="en-US" sz="2600" i="1">
                <a:latin typeface="+mj-lt"/>
              </a:rPr>
            </a:br>
            <a:r>
              <a:rPr lang="en-US" sz="2600" i="1">
                <a:latin typeface="+mj-lt"/>
              </a:rPr>
              <a:t>John: It was really good. We all did presentations </a:t>
            </a:r>
            <a:r>
              <a:rPr lang="en-US" sz="2600" i="1" smtClean="0">
                <a:latin typeface="+mj-lt"/>
              </a:rPr>
              <a:t>about what </a:t>
            </a:r>
            <a:r>
              <a:rPr lang="en-US" sz="2600" i="1">
                <a:latin typeface="+mj-lt"/>
              </a:rPr>
              <a:t>we do in our free time. My presentation </a:t>
            </a:r>
            <a:r>
              <a:rPr lang="en-US" sz="2600" i="1" smtClean="0">
                <a:latin typeface="+mj-lt"/>
              </a:rPr>
              <a:t>wasabout </a:t>
            </a:r>
            <a:r>
              <a:rPr lang="en-US" sz="2600" i="1">
                <a:latin typeface="+mj-lt"/>
              </a:rPr>
              <a:t>playing basketball.</a:t>
            </a:r>
            <a:br>
              <a:rPr lang="en-US" sz="2600" i="1">
                <a:latin typeface="+mj-lt"/>
              </a:rPr>
            </a:br>
            <a:r>
              <a:rPr lang="en-US" sz="2600" i="1">
                <a:latin typeface="+mj-lt"/>
              </a:rPr>
              <a:t>Mrs. Smith: Great. What about your friends? What </a:t>
            </a:r>
            <a:r>
              <a:rPr lang="en-US" sz="2600" i="1" smtClean="0">
                <a:latin typeface="+mj-lt"/>
              </a:rPr>
              <a:t>do they </a:t>
            </a:r>
            <a:r>
              <a:rPr lang="en-US" sz="2600" i="1">
                <a:latin typeface="+mj-lt"/>
              </a:rPr>
              <a:t>like </a:t>
            </a:r>
            <a:r>
              <a:rPr lang="en-US" sz="2600" i="1" smtClean="0">
                <a:latin typeface="+mj-lt"/>
              </a:rPr>
              <a:t>doing?</a:t>
            </a:r>
            <a:r>
              <a:rPr lang="en-US" sz="2600" smtClean="0">
                <a:latin typeface="+mj-lt"/>
              </a:rPr>
              <a:t> </a:t>
            </a:r>
            <a:r>
              <a:rPr lang="en-US" sz="2600">
                <a:latin typeface="+mj-lt"/>
              </a:rPr>
              <a:t/>
            </a:r>
            <a:br>
              <a:rPr lang="en-US" sz="2600">
                <a:latin typeface="+mj-lt"/>
              </a:rPr>
            </a:br>
            <a:r>
              <a:rPr lang="en-US" sz="2600" i="1">
                <a:latin typeface="+mj-lt"/>
              </a:rPr>
              <a:t>John: Annie likes baking cakes. She'll bring some </a:t>
            </a:r>
            <a:r>
              <a:rPr lang="en-US" sz="2600" i="1" smtClean="0">
                <a:latin typeface="+mj-lt"/>
              </a:rPr>
              <a:t>to school </a:t>
            </a:r>
            <a:r>
              <a:rPr lang="en-US" sz="2600" i="1">
                <a:latin typeface="+mj-lt"/>
              </a:rPr>
              <a:t>for us to try.</a:t>
            </a:r>
            <a:br>
              <a:rPr lang="en-US" sz="2600" i="1">
                <a:latin typeface="+mj-lt"/>
              </a:rPr>
            </a:br>
            <a:r>
              <a:rPr lang="en-US" sz="2600" i="1">
                <a:latin typeface="+mj-lt"/>
              </a:rPr>
              <a:t>Mrs. Smith: What about Chloe?</a:t>
            </a:r>
            <a:r>
              <a:rPr lang="en-US" sz="2200" i="1">
                <a:latin typeface="+mj-lt"/>
              </a:rPr>
              <a:t/>
            </a:r>
            <a:br>
              <a:rPr lang="en-US" sz="2200" i="1">
                <a:latin typeface="+mj-lt"/>
              </a:rPr>
            </a:br>
            <a:r>
              <a:rPr lang="en-US" sz="2200" smtClean="0">
                <a:latin typeface="+mj-lt"/>
              </a:rPr>
              <a:t/>
            </a:r>
            <a:br>
              <a:rPr lang="en-US" sz="2200" smtClean="0">
                <a:latin typeface="+mj-lt"/>
              </a:rPr>
            </a:br>
            <a:endParaRPr lang="en-US" sz="2200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0" y="866741"/>
            <a:ext cx="6096000" cy="609397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600" i="1" smtClean="0"/>
              <a:t>John: She loves sports. Last year she did yoga, but nowshe plays badminton.</a:t>
            </a:r>
            <a:br>
              <a:rPr lang="en-US" sz="2600" i="1" smtClean="0"/>
            </a:br>
            <a:r>
              <a:rPr lang="en-US" sz="2600" i="1" smtClean="0"/>
              <a:t>Mrs. Smith: Really?</a:t>
            </a:r>
            <a:br>
              <a:rPr lang="en-US" sz="2600" i="1" smtClean="0"/>
            </a:br>
            <a:r>
              <a:rPr lang="en-US" sz="2600" i="1" smtClean="0"/>
              <a:t>John: Yeah, and Anton builds models. He showed somegreat photos of them.</a:t>
            </a:r>
            <a:br>
              <a:rPr lang="en-US" sz="2600" i="1" smtClean="0"/>
            </a:br>
            <a:r>
              <a:rPr lang="en-US" sz="2600" i="1" smtClean="0"/>
              <a:t>Mrs. Smith: How about Karl?</a:t>
            </a:r>
            <a:br>
              <a:rPr lang="en-US" sz="2600" i="1" smtClean="0"/>
            </a:br>
            <a:r>
              <a:rPr lang="en-US" sz="2600" i="1" smtClean="0"/>
              <a:t>John: He plays online games. His mom says he shoulddo more exercise and play sport.</a:t>
            </a:r>
            <a:br>
              <a:rPr lang="en-US" sz="2600" i="1" smtClean="0"/>
            </a:br>
            <a:r>
              <a:rPr lang="en-US" sz="2600" i="1" smtClean="0"/>
              <a:t>Mrs. Smith: Yes, he should!</a:t>
            </a:r>
            <a:br>
              <a:rPr lang="en-US" sz="2600" i="1" smtClean="0"/>
            </a:br>
            <a:r>
              <a:rPr lang="en-US" sz="2600" i="1" smtClean="0"/>
              <a:t>John: Oh, Julia has a great hobby.</a:t>
            </a:r>
            <a:br>
              <a:rPr lang="en-US" sz="2600" i="1" smtClean="0"/>
            </a:br>
            <a:r>
              <a:rPr lang="en-US" sz="2600" i="1" smtClean="0"/>
              <a:t>Mrs. Smith: Yeah?</a:t>
            </a:r>
            <a:br>
              <a:rPr lang="en-US" sz="2600" i="1" smtClean="0"/>
            </a:br>
            <a:r>
              <a:rPr lang="en-US" sz="2600" i="1" smtClean="0"/>
              <a:t>John: She makes vlogs about the clothes she buys. She likes shopping.</a:t>
            </a:r>
            <a:br>
              <a:rPr lang="en-US" sz="2600" i="1" smtClean="0"/>
            </a:br>
            <a:r>
              <a:rPr lang="en-US" sz="2600" i="1" smtClean="0"/>
              <a:t>Mrs. Smith: Fantastic!</a:t>
            </a:r>
            <a:br>
              <a:rPr lang="en-US" sz="2600" i="1" smtClean="0"/>
            </a:br>
            <a:endParaRPr lang="en-US" sz="2600"/>
          </a:p>
        </p:txBody>
      </p:sp>
    </p:spTree>
    <p:extLst>
      <p:ext uri="{BB962C8B-B14F-4D97-AF65-F5344CB8AC3E}">
        <p14:creationId xmlns:p14="http://schemas.microsoft.com/office/powerpoint/2010/main" val="254015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34072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</a:t>
            </a:r>
            <a:r>
              <a:rPr lang="en-US">
                <a:solidFill>
                  <a:schemeClr val="bg1"/>
                </a:solidFill>
              </a:rPr>
              <a:t>page </a:t>
            </a:r>
            <a:r>
              <a:rPr lang="en-US" smtClean="0">
                <a:solidFill>
                  <a:schemeClr val="bg1"/>
                </a:solidFill>
              </a:rPr>
              <a:t>5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341" y="340720"/>
            <a:ext cx="2219325" cy="6762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908457" y="313039"/>
            <a:ext cx="828354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B0F0"/>
                </a:solidFill>
                <a:latin typeface="+mj-lt"/>
              </a:rPr>
              <a:t>Listen to a phone call between two </a:t>
            </a:r>
            <a:r>
              <a:rPr lang="en-US" sz="3200" smtClean="0">
                <a:solidFill>
                  <a:srgbClr val="00B0F0"/>
                </a:solidFill>
                <a:latin typeface="+mj-lt"/>
              </a:rPr>
              <a:t>teenagers and </a:t>
            </a:r>
            <a:r>
              <a:rPr lang="en-US" sz="3200">
                <a:solidFill>
                  <a:srgbClr val="00B0F0"/>
                </a:solidFill>
                <a:latin typeface="+mj-lt"/>
              </a:rPr>
              <a:t>answer the questions. </a:t>
            </a:r>
            <a:br>
              <a:rPr lang="en-US" sz="3200">
                <a:solidFill>
                  <a:srgbClr val="00B0F0"/>
                </a:solidFill>
                <a:latin typeface="+mj-lt"/>
              </a:rPr>
            </a:br>
            <a:r>
              <a:rPr lang="en-US" sz="3200" smtClean="0">
                <a:solidFill>
                  <a:srgbClr val="00B0F0"/>
                </a:solidFill>
                <a:latin typeface="+mj-lt"/>
              </a:rPr>
              <a:t> </a:t>
            </a:r>
            <a:r>
              <a:rPr lang="en-US" sz="3200">
                <a:solidFill>
                  <a:srgbClr val="00B0F0"/>
                </a:solidFill>
                <a:latin typeface="+mj-lt"/>
              </a:rPr>
              <a:t/>
            </a:r>
            <a:br>
              <a:rPr lang="en-US" sz="3200">
                <a:solidFill>
                  <a:srgbClr val="00B0F0"/>
                </a:solidFill>
                <a:latin typeface="+mj-lt"/>
              </a:rPr>
            </a:br>
            <a:endParaRPr lang="en-US" sz="320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95056"/>
            <a:ext cx="12032497" cy="3158836"/>
          </a:xfrm>
          <a:prstGeom prst="rect">
            <a:avLst/>
          </a:prstGeom>
        </p:spPr>
      </p:pic>
      <p:pic>
        <p:nvPicPr>
          <p:cNvPr id="18" name="TRACK 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3636" y="810322"/>
            <a:ext cx="609600" cy="6096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611024" y="2010439"/>
            <a:ext cx="4580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+mj-lt"/>
              </a:rPr>
              <a:t>T</a:t>
            </a:r>
            <a:r>
              <a:rPr lang="en-US" sz="3600" smtClean="0">
                <a:solidFill>
                  <a:srgbClr val="FF0000"/>
                </a:solidFill>
                <a:latin typeface="+mj-lt"/>
              </a:rPr>
              <a:t>he bowling alley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12260" y="2795020"/>
            <a:ext cx="4580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+mj-lt"/>
              </a:rPr>
              <a:t>T</a:t>
            </a:r>
            <a:r>
              <a:rPr lang="en-US" sz="3600" smtClean="0">
                <a:solidFill>
                  <a:srgbClr val="FF0000"/>
                </a:solidFill>
                <a:latin typeface="+mj-lt"/>
              </a:rPr>
              <a:t>he market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18297" y="3574474"/>
            <a:ext cx="4580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+mj-lt"/>
              </a:rPr>
              <a:t>4 o’clock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11024" y="4364183"/>
            <a:ext cx="4580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+mj-lt"/>
              </a:rPr>
              <a:t>The bowling alley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9547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753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4999</TotalTime>
  <Words>453</Words>
  <Application>Microsoft Office PowerPoint</Application>
  <PresentationFormat>Widescreen</PresentationFormat>
  <Paragraphs>105</Paragraphs>
  <Slides>25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FuturaStd-Book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283</cp:revision>
  <dcterms:created xsi:type="dcterms:W3CDTF">2020-12-08T03:17:05Z</dcterms:created>
  <dcterms:modified xsi:type="dcterms:W3CDTF">2022-06-24T01:56:17Z</dcterms:modified>
</cp:coreProperties>
</file>