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7" r:id="rId2"/>
    <p:sldId id="258" r:id="rId3"/>
    <p:sldId id="260" r:id="rId4"/>
    <p:sldId id="265" r:id="rId5"/>
    <p:sldId id="261" r:id="rId6"/>
    <p:sldId id="262" r:id="rId7"/>
    <p:sldId id="26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8"/>
      </p:cViewPr>
      <p:guideLst/>
    </p:cSldViewPr>
  </p:slideViewPr>
  <p:notesTextViewPr>
    <p:cViewPr>
      <p:scale>
        <a:sx n="1" d="1"/>
        <a:sy n="1" d="1"/>
      </p:scale>
      <p:origin x="0" y="0"/>
    </p:cViewPr>
  </p:notesTextViewPr>
  <p:notesViewPr>
    <p:cSldViewPr snapToGrid="0">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E2CB8-097E-45C8-B185-AA0D75617EC0}" type="datetimeFigureOut">
              <a:rPr lang="en-US" smtClean="0"/>
              <a:t>9/15/2023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BA2D9-624E-4C0F-BA39-FB1C2E20B100}" type="slidenum">
              <a:rPr lang="en-US" smtClean="0"/>
              <a:t>‹#›</a:t>
            </a:fld>
            <a:endParaRPr lang="en-US"/>
          </a:p>
        </p:txBody>
      </p:sp>
    </p:spTree>
    <p:extLst>
      <p:ext uri="{BB962C8B-B14F-4D97-AF65-F5344CB8AC3E}">
        <p14:creationId xmlns:p14="http://schemas.microsoft.com/office/powerpoint/2010/main" val="1656443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a:prstGeom prst="rect">
            <a:avLst/>
          </a:prstGeom>
        </p:spPr>
        <p:txBody>
          <a:bodyPr anchor="b">
            <a:normAutofit/>
          </a:bodyPr>
          <a:lstStyle>
            <a:lvl1pPr algn="l">
              <a:defRPr sz="4800"/>
            </a:lvl1pPr>
          </a:lstStyle>
          <a:p>
            <a:r>
              <a:rPr lang="vi-VN"/>
              <a:t>Bấm để sửa kiểu tiêu đề Bản cái</a:t>
            </a:r>
            <a:endParaRPr lang="en-US" dirty="0"/>
          </a:p>
        </p:txBody>
      </p:sp>
      <p:sp>
        <p:nvSpPr>
          <p:cNvPr id="3" name="Subtitle 2"/>
          <p:cNvSpPr>
            <a:spLocks noGrp="1"/>
          </p:cNvSpPr>
          <p:nvPr>
            <p:ph type="subTitle" idx="1"/>
          </p:nvPr>
        </p:nvSpPr>
        <p:spPr>
          <a:xfrm>
            <a:off x="1876424" y="3602038"/>
            <a:ext cx="8791575" cy="1655762"/>
          </a:xfrm>
          <a:prstGeom prst="rect">
            <a:avLst/>
          </a:prstGeom>
        </p:spPr>
        <p:txBody>
          <a:bodyPr>
            <a:normAutofit/>
          </a:bodyPr>
          <a:lstStyle>
            <a:lvl1pPr marL="0" indent="0" algn="l">
              <a:buNone/>
              <a:defRPr sz="2000" cap="all" baseline="0">
                <a:solidFill>
                  <a:schemeClr val="tx2"/>
                </a:solidFill>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7077511" y="5410201"/>
            <a:ext cx="2743200" cy="365125"/>
          </a:xfrm>
          <a:prstGeom prst="rect">
            <a:avLst/>
          </a:prstGeom>
        </p:spPr>
        <p:txBody>
          <a:bodyPr/>
          <a:lstStyle/>
          <a:p>
            <a:fld id="{48A87A34-81AB-432B-8DAE-1953F412C126}" type="datetimeFigureOut">
              <a:rPr lang="en-US" dirty="0"/>
              <a:t>9/15/2023</a:t>
            </a:fld>
            <a:endParaRPr lang="en-US" dirty="0"/>
          </a:p>
        </p:txBody>
      </p:sp>
      <p:sp>
        <p:nvSpPr>
          <p:cNvPr id="5" name="Footer Placeholder 4"/>
          <p:cNvSpPr>
            <a:spLocks noGrp="1"/>
          </p:cNvSpPr>
          <p:nvPr>
            <p:ph type="ftr" sz="quarter" idx="11"/>
          </p:nvPr>
        </p:nvSpPr>
        <p:spPr>
          <a:xfrm>
            <a:off x="1876424" y="5410201"/>
            <a:ext cx="5124886"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a:prstGeom prst="rect">
            <a:avLst/>
          </a:prstGeom>
        </p:spPr>
        <p:txBody>
          <a:bodyPr anchor="b">
            <a:normAutofit/>
          </a:bodyPr>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atin typeface="Times New Roman" panose="02020603050405020304" pitchFamily="18" charset="0"/>
              </a:defRPr>
            </a:lvl1pPr>
          </a:lstStyle>
          <a:p>
            <a:pPr marL="0" lvl="0" indent="0">
              <a:buNone/>
            </a:pPr>
            <a:r>
              <a:rPr lang="vi-VN"/>
              <a:t>Bấm biểu tượng để thêm hình ảnh</a:t>
            </a:r>
            <a:endParaRPr lang="en-US" dirty="0"/>
          </a:p>
        </p:txBody>
      </p:sp>
      <p:sp>
        <p:nvSpPr>
          <p:cNvPr id="4" name="Text Placeholder 3"/>
          <p:cNvSpPr>
            <a:spLocks noGrp="1"/>
          </p:cNvSpPr>
          <p:nvPr>
            <p:ph type="body" sz="half" idx="2"/>
          </p:nvPr>
        </p:nvSpPr>
        <p:spPr>
          <a:xfrm>
            <a:off x="1141364" y="5124020"/>
            <a:ext cx="9910859" cy="682472"/>
          </a:xfrm>
          <a:prstGeom prst="rect">
            <a:avLst/>
          </a:prstGeom>
        </p:spPr>
        <p:txBody>
          <a:bodyPr>
            <a:normAutofit/>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9/15/2023</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a:prstGeom prst="rect">
            <a:avLst/>
          </a:prstGeom>
        </p:spPr>
        <p:txBody>
          <a:bodyPr anchor="ctr">
            <a:normAutofit/>
          </a:bodyPr>
          <a:lstStyle>
            <a:lvl1pPr>
              <a:defRPr sz="3600"/>
            </a:lvl1pPr>
          </a:lstStyle>
          <a:p>
            <a:r>
              <a:rPr lang="vi-VN"/>
              <a:t>Bấm để sửa kiểu tiêu đề Bản cái</a:t>
            </a:r>
            <a:endParaRPr lang="en-US" dirty="0"/>
          </a:p>
        </p:txBody>
      </p:sp>
      <p:sp>
        <p:nvSpPr>
          <p:cNvPr id="4" name="Text Placeholder 3"/>
          <p:cNvSpPr>
            <a:spLocks noGrp="1"/>
          </p:cNvSpPr>
          <p:nvPr>
            <p:ph type="body" sz="half" idx="2"/>
          </p:nvPr>
        </p:nvSpPr>
        <p:spPr>
          <a:xfrm>
            <a:off x="1141410" y="4419599"/>
            <a:ext cx="9904459" cy="1371599"/>
          </a:xfrm>
          <a:prstGeom prst="rect">
            <a:avLst/>
          </a:prstGeom>
        </p:spPr>
        <p:txBody>
          <a:bodyPr anchor="ctr">
            <a:normAutofit/>
          </a:bodyPr>
          <a:lstStyle>
            <a:lvl1pPr marL="0" indent="0">
              <a:buNone/>
              <a:defRPr sz="18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9/15/2023</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a:prstGeom prst="rect">
            <a:avLst/>
          </a:prstGeom>
        </p:spPr>
        <p:txBody>
          <a:bodyPr anchor="ctr">
            <a:normAutofit/>
          </a:bodyPr>
          <a:lstStyle>
            <a:lvl1pPr>
              <a:defRPr sz="3600"/>
            </a:lvl1pPr>
          </a:lstStyle>
          <a:p>
            <a:r>
              <a:rPr lang="vi-VN"/>
              <a:t>Bấm để sửa kiểu tiêu đề Bản cái</a:t>
            </a:r>
            <a:endParaRPr lang="en-US" dirty="0"/>
          </a:p>
        </p:txBody>
      </p:sp>
      <p:sp>
        <p:nvSpPr>
          <p:cNvPr id="12" name="Text Placeholder 3"/>
          <p:cNvSpPr>
            <a:spLocks noGrp="1"/>
          </p:cNvSpPr>
          <p:nvPr>
            <p:ph type="body" sz="half" idx="13"/>
          </p:nvPr>
        </p:nvSpPr>
        <p:spPr>
          <a:xfrm>
            <a:off x="1720644" y="3365557"/>
            <a:ext cx="8752299" cy="548968"/>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4" name="Text Placeholder 3"/>
          <p:cNvSpPr>
            <a:spLocks noGrp="1"/>
          </p:cNvSpPr>
          <p:nvPr>
            <p:ph type="body" sz="half" idx="2"/>
          </p:nvPr>
        </p:nvSpPr>
        <p:spPr>
          <a:xfrm>
            <a:off x="1141411" y="4309919"/>
            <a:ext cx="9906002" cy="1489496"/>
          </a:xfrm>
          <a:prstGeom prst="rect">
            <a:avLst/>
          </a:prstGeom>
        </p:spPr>
        <p:txBody>
          <a:bodyPr anchor="ctr">
            <a:normAutofit/>
          </a:bodyPr>
          <a:lstStyle>
            <a:lvl1pPr marL="0" indent="0">
              <a:buNone/>
              <a:defRPr sz="18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9/15/2023</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a:prstGeom prst="rect">
            <a:avLst/>
          </a:prstGeom>
        </p:spPr>
        <p:txBody>
          <a:bodyPr anchor="b">
            <a:normAutofit/>
          </a:bodyPr>
          <a:lstStyle>
            <a:lvl1pPr>
              <a:defRPr sz="3600"/>
            </a:lvl1pPr>
          </a:lstStyle>
          <a:p>
            <a:r>
              <a:rPr lang="vi-VN"/>
              <a:t>Bấm để sửa kiểu tiêu đề Bản cái</a:t>
            </a:r>
            <a:endParaRPr lang="en-US" dirty="0"/>
          </a:p>
        </p:txBody>
      </p:sp>
      <p:sp>
        <p:nvSpPr>
          <p:cNvPr id="4" name="Text Placeholder 3"/>
          <p:cNvSpPr>
            <a:spLocks noGrp="1"/>
          </p:cNvSpPr>
          <p:nvPr>
            <p:ph type="body" sz="half" idx="2"/>
          </p:nvPr>
        </p:nvSpPr>
        <p:spPr>
          <a:xfrm>
            <a:off x="1141364" y="4657655"/>
            <a:ext cx="9904505" cy="1140644"/>
          </a:xfrm>
          <a:prstGeom prst="rect">
            <a:avLst/>
          </a:prstGeom>
        </p:spPr>
        <p:txBody>
          <a:bodyPr anchor="t">
            <a:normAutofit/>
          </a:bodyPr>
          <a:lstStyle>
            <a:lvl1pPr marL="0" indent="0">
              <a:buNone/>
              <a:defRPr sz="18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9/15/2023</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ột">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a:prstGeom prst="rect">
            <a:avLst/>
          </a:prstGeom>
        </p:spPr>
        <p:txBody>
          <a:bodyPr/>
          <a:lstStyle/>
          <a:p>
            <a:r>
              <a:rPr lang="vi-VN"/>
              <a:t>Bấm để sửa kiểu tiêu đề Bản cái</a:t>
            </a:r>
            <a:endParaRPr lang="en-US" dirty="0"/>
          </a:p>
        </p:txBody>
      </p:sp>
      <p:sp>
        <p:nvSpPr>
          <p:cNvPr id="7" name="Text Placeholder 2"/>
          <p:cNvSpPr>
            <a:spLocks noGrp="1"/>
          </p:cNvSpPr>
          <p:nvPr>
            <p:ph type="body" idx="1"/>
          </p:nvPr>
        </p:nvSpPr>
        <p:spPr>
          <a:xfrm>
            <a:off x="1141410" y="2674463"/>
            <a:ext cx="3196899" cy="685800"/>
          </a:xfrm>
          <a:prstGeom prst="rect">
            <a:avLst/>
          </a:prstGeom>
        </p:spPr>
        <p:txBody>
          <a:bodyPr anchor="b">
            <a:noAutofit/>
          </a:bodyPr>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8" name="Text Placeholder 3"/>
          <p:cNvSpPr>
            <a:spLocks noGrp="1"/>
          </p:cNvSpPr>
          <p:nvPr>
            <p:ph type="body" sz="half" idx="15"/>
          </p:nvPr>
        </p:nvSpPr>
        <p:spPr>
          <a:xfrm>
            <a:off x="1127918" y="3360263"/>
            <a:ext cx="3208735" cy="2430936"/>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9" name="Text Placeholder 4"/>
          <p:cNvSpPr>
            <a:spLocks noGrp="1"/>
          </p:cNvSpPr>
          <p:nvPr>
            <p:ph type="body" sz="quarter" idx="3"/>
          </p:nvPr>
        </p:nvSpPr>
        <p:spPr>
          <a:xfrm>
            <a:off x="4514766" y="2677635"/>
            <a:ext cx="3184385" cy="685800"/>
          </a:xfrm>
          <a:prstGeom prst="rect">
            <a:avLst/>
          </a:prstGeom>
        </p:spPr>
        <p:txBody>
          <a:bodyPr anchor="b">
            <a:noAutofit/>
          </a:bodyPr>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10" name="Text Placeholder 3"/>
          <p:cNvSpPr>
            <a:spLocks noGrp="1"/>
          </p:cNvSpPr>
          <p:nvPr>
            <p:ph type="body" sz="half" idx="16"/>
          </p:nvPr>
        </p:nvSpPr>
        <p:spPr>
          <a:xfrm>
            <a:off x="4504213" y="3363435"/>
            <a:ext cx="3195830" cy="2430936"/>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11" name="Text Placeholder 4"/>
          <p:cNvSpPr>
            <a:spLocks noGrp="1"/>
          </p:cNvSpPr>
          <p:nvPr>
            <p:ph type="body" sz="quarter" idx="13"/>
          </p:nvPr>
        </p:nvSpPr>
        <p:spPr>
          <a:xfrm>
            <a:off x="7852442" y="2674463"/>
            <a:ext cx="3194968" cy="685800"/>
          </a:xfrm>
          <a:prstGeom prst="rect">
            <a:avLst/>
          </a:prstGeom>
        </p:spPr>
        <p:txBody>
          <a:bodyPr anchor="b">
            <a:noAutofit/>
          </a:bodyPr>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12" name="Text Placeholder 3"/>
          <p:cNvSpPr>
            <a:spLocks noGrp="1"/>
          </p:cNvSpPr>
          <p:nvPr>
            <p:ph type="body" sz="half" idx="17"/>
          </p:nvPr>
        </p:nvSpPr>
        <p:spPr>
          <a:xfrm>
            <a:off x="7852442" y="3360263"/>
            <a:ext cx="3194968" cy="2430936"/>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9/15/2023</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ột Hình ảnh">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a:prstGeom prst="rect">
            <a:avLst/>
          </a:prstGeom>
        </p:spPr>
        <p:txBody>
          <a:bodyPr/>
          <a:lstStyle/>
          <a:p>
            <a:r>
              <a:rPr lang="vi-VN"/>
              <a:t>Bấm để sửa kiểu tiêu đề Bản cái</a:t>
            </a:r>
            <a:endParaRPr lang="en-US" dirty="0"/>
          </a:p>
        </p:txBody>
      </p:sp>
      <p:sp>
        <p:nvSpPr>
          <p:cNvPr id="19" name="Text Placeholder 2"/>
          <p:cNvSpPr>
            <a:spLocks noGrp="1"/>
          </p:cNvSpPr>
          <p:nvPr>
            <p:ph type="body" idx="1"/>
          </p:nvPr>
        </p:nvSpPr>
        <p:spPr>
          <a:xfrm>
            <a:off x="1141413" y="4404596"/>
            <a:ext cx="3195240" cy="576262"/>
          </a:xfrm>
          <a:prstGeom prst="rect">
            <a:avLst/>
          </a:prstGeom>
        </p:spPr>
        <p:txBody>
          <a:bodyPr anchor="b">
            <a:noAutofit/>
          </a:bodyPr>
          <a:lstStyle>
            <a:lvl1pPr marL="0" indent="0">
              <a:lnSpc>
                <a:spcPct val="90000"/>
              </a:lnSpc>
              <a:buNone/>
              <a:defRPr sz="20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atin typeface="Times New Roman" panose="02020603050405020304" pitchFamily="18" charset="0"/>
              </a:defRPr>
            </a:lvl1pPr>
          </a:lstStyle>
          <a:p>
            <a:pPr marL="0" lvl="0" indent="0">
              <a:buNone/>
            </a:pPr>
            <a:r>
              <a:rPr lang="vi-VN"/>
              <a:t>Bấm biểu tượng để thêm hình ảnh</a:t>
            </a:r>
            <a:endParaRPr lang="en-US" dirty="0"/>
          </a:p>
        </p:txBody>
      </p:sp>
      <p:sp>
        <p:nvSpPr>
          <p:cNvPr id="21" name="Text Placeholder 3"/>
          <p:cNvSpPr>
            <a:spLocks noGrp="1"/>
          </p:cNvSpPr>
          <p:nvPr>
            <p:ph type="body" sz="half" idx="18"/>
          </p:nvPr>
        </p:nvSpPr>
        <p:spPr>
          <a:xfrm>
            <a:off x="1141413" y="4980858"/>
            <a:ext cx="3195240" cy="817843"/>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22" name="Text Placeholder 4"/>
          <p:cNvSpPr>
            <a:spLocks noGrp="1"/>
          </p:cNvSpPr>
          <p:nvPr>
            <p:ph type="body" sz="quarter" idx="3"/>
          </p:nvPr>
        </p:nvSpPr>
        <p:spPr>
          <a:xfrm>
            <a:off x="4489053" y="4404596"/>
            <a:ext cx="3200400" cy="576262"/>
          </a:xfrm>
          <a:prstGeom prst="rect">
            <a:avLst/>
          </a:prstGeom>
        </p:spPr>
        <p:txBody>
          <a:bodyPr anchor="b">
            <a:noAutofit/>
          </a:bodyPr>
          <a:lstStyle>
            <a:lvl1pPr marL="0" indent="0">
              <a:lnSpc>
                <a:spcPct val="90000"/>
              </a:lnSpc>
              <a:buNone/>
              <a:defRPr sz="20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atin typeface="Times New Roman" panose="02020603050405020304" pitchFamily="18" charset="0"/>
              </a:defRPr>
            </a:lvl1pPr>
          </a:lstStyle>
          <a:p>
            <a:pPr marL="0" lvl="0" indent="0">
              <a:buNone/>
            </a:pPr>
            <a:r>
              <a:rPr lang="vi-VN"/>
              <a:t>Bấm biểu tượng để thêm hình ảnh</a:t>
            </a:r>
            <a:endParaRPr lang="en-US" dirty="0"/>
          </a:p>
        </p:txBody>
      </p:sp>
      <p:sp>
        <p:nvSpPr>
          <p:cNvPr id="24" name="Text Placeholder 3"/>
          <p:cNvSpPr>
            <a:spLocks noGrp="1"/>
          </p:cNvSpPr>
          <p:nvPr>
            <p:ph type="body" sz="half" idx="19"/>
          </p:nvPr>
        </p:nvSpPr>
        <p:spPr>
          <a:xfrm>
            <a:off x="4487593" y="4980857"/>
            <a:ext cx="3200400" cy="810342"/>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25" name="Text Placeholder 4"/>
          <p:cNvSpPr>
            <a:spLocks noGrp="1"/>
          </p:cNvSpPr>
          <p:nvPr>
            <p:ph type="body" sz="quarter" idx="13"/>
          </p:nvPr>
        </p:nvSpPr>
        <p:spPr>
          <a:xfrm>
            <a:off x="7852567" y="4404595"/>
            <a:ext cx="3190741" cy="576262"/>
          </a:xfrm>
          <a:prstGeom prst="rect">
            <a:avLst/>
          </a:prstGeom>
        </p:spPr>
        <p:txBody>
          <a:bodyPr anchor="b">
            <a:noAutofit/>
          </a:bodyPr>
          <a:lstStyle>
            <a:lvl1pPr marL="0" indent="0">
              <a:lnSpc>
                <a:spcPct val="90000"/>
              </a:lnSpc>
              <a:buNone/>
              <a:defRPr sz="20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atin typeface="Times New Roman" panose="02020603050405020304" pitchFamily="18" charset="0"/>
              </a:defRPr>
            </a:lvl1pPr>
          </a:lstStyle>
          <a:p>
            <a:pPr marL="0" lvl="0" indent="0">
              <a:buNone/>
            </a:pPr>
            <a:r>
              <a:rPr lang="vi-VN"/>
              <a:t>Bấm biểu tượng để thêm hình ảnh</a:t>
            </a:r>
            <a:endParaRPr lang="en-US" dirty="0"/>
          </a:p>
        </p:txBody>
      </p:sp>
      <p:sp>
        <p:nvSpPr>
          <p:cNvPr id="27" name="Text Placeholder 3"/>
          <p:cNvSpPr>
            <a:spLocks noGrp="1"/>
          </p:cNvSpPr>
          <p:nvPr>
            <p:ph type="body" sz="half" idx="20"/>
          </p:nvPr>
        </p:nvSpPr>
        <p:spPr>
          <a:xfrm>
            <a:off x="7852442" y="4980854"/>
            <a:ext cx="3194968" cy="810345"/>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9/15/2023</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a:xfrm>
            <a:off x="1141412" y="2249487"/>
            <a:ext cx="9905999" cy="3541714"/>
          </a:xfrm>
          <a:prstGeom prst="rect">
            <a:avLst/>
          </a:prstGeom>
        </p:spPr>
        <p:txBody>
          <a:bodyPr vert="eaVert" anchor="t"/>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9/15/2023</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a:prstGeom prst="rect">
            <a:avLst/>
          </a:prstGeo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1141410" y="609599"/>
            <a:ext cx="7748590" cy="5181601"/>
          </a:xfrm>
          <a:prstGeom prst="rect">
            <a:avLst/>
          </a:prstGeom>
        </p:spPr>
        <p:txBody>
          <a:bodyPr vert="eaVert"/>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9/15/2023</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Content Placeholder 2"/>
          <p:cNvSpPr>
            <a:spLocks noGrp="1"/>
          </p:cNvSpPr>
          <p:nvPr>
            <p:ph idx="1"/>
          </p:nvPr>
        </p:nvSpPr>
        <p:spPr>
          <a:xfrm>
            <a:off x="1141412" y="2249487"/>
            <a:ext cx="9905999" cy="3541714"/>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9/15/2023</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a:prstGeom prst="rect">
            <a:avLst/>
          </a:prstGeom>
        </p:spPr>
        <p:txBody>
          <a:bodyPr anchor="b">
            <a:normAutofit/>
          </a:bodyPr>
          <a:lstStyle>
            <a:lvl1pPr>
              <a:defRPr sz="3600"/>
            </a:lvl1pPr>
          </a:lstStyle>
          <a:p>
            <a:r>
              <a:rPr lang="vi-VN"/>
              <a:t>Bấm để sửa kiểu tiêu đề Bản cái</a:t>
            </a:r>
            <a:endParaRPr lang="en-US" dirty="0"/>
          </a:p>
        </p:txBody>
      </p:sp>
      <p:sp>
        <p:nvSpPr>
          <p:cNvPr id="3" name="Text Placeholder 2"/>
          <p:cNvSpPr>
            <a:spLocks noGrp="1"/>
          </p:cNvSpPr>
          <p:nvPr>
            <p:ph type="body" idx="1"/>
          </p:nvPr>
        </p:nvSpPr>
        <p:spPr>
          <a:xfrm>
            <a:off x="1141411" y="4424362"/>
            <a:ext cx="9906000" cy="1374776"/>
          </a:xfrm>
          <a:prstGeom prst="rect">
            <a:avLst/>
          </a:prstGeom>
        </p:spPr>
        <p:txBody>
          <a:bodyPr>
            <a:normAutofit/>
          </a:bodyPr>
          <a:lstStyle>
            <a:lvl1pPr marL="0" indent="0">
              <a:buNone/>
              <a:defRPr sz="1800" cap="all" baseline="0">
                <a:solidFill>
                  <a:schemeClr val="tx1">
                    <a:tint val="75000"/>
                  </a:schemeClr>
                </a:solidFill>
                <a:latin typeface="Times New Roman" panose="02020603050405020304" pitchFamily="18" charset="0"/>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9/15/2023</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141410" y="2249486"/>
            <a:ext cx="4878389" cy="3541714"/>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2249486"/>
            <a:ext cx="4875211" cy="3541714"/>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9/15/2023</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a:prstGeom prst="rect">
            <a:avLst/>
          </a:prstGeo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1370019" y="2249486"/>
            <a:ext cx="4649783" cy="823912"/>
          </a:xfrm>
          <a:prstGeom prst="rect">
            <a:avLst/>
          </a:prstGeom>
        </p:spPr>
        <p:txBody>
          <a:bodyPr anchor="b"/>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ontent Placeholder 3"/>
          <p:cNvSpPr>
            <a:spLocks noGrp="1"/>
          </p:cNvSpPr>
          <p:nvPr>
            <p:ph sz="half" idx="2"/>
          </p:nvPr>
        </p:nvSpPr>
        <p:spPr>
          <a:xfrm>
            <a:off x="1141410" y="3073397"/>
            <a:ext cx="4878391" cy="2717801"/>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400808" y="2249485"/>
            <a:ext cx="4646602" cy="823912"/>
          </a:xfrm>
          <a:prstGeom prst="rect">
            <a:avLst/>
          </a:prstGeom>
        </p:spPr>
        <p:txBody>
          <a:bodyPr anchor="b"/>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ontent Placeholder 5"/>
          <p:cNvSpPr>
            <a:spLocks noGrp="1"/>
          </p:cNvSpPr>
          <p:nvPr>
            <p:ph sz="quarter" idx="4"/>
          </p:nvPr>
        </p:nvSpPr>
        <p:spPr>
          <a:xfrm>
            <a:off x="6172200" y="3073397"/>
            <a:ext cx="4875210" cy="2717801"/>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9/15/2023</a:t>
            </a:fld>
            <a:endParaRPr lang="en-US" dirty="0"/>
          </a:p>
        </p:txBody>
      </p:sp>
      <p:sp>
        <p:nvSpPr>
          <p:cNvPr id="8" name="Footer Placeholder 7"/>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9/15/2023</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9/15/2023</a:t>
            </a:fld>
            <a:endParaRPr lang="en-US" dirty="0"/>
          </a:p>
        </p:txBody>
      </p:sp>
      <p:sp>
        <p:nvSpPr>
          <p:cNvPr id="3" name="Footer Placeholder 2"/>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a:prstGeom prst="rect">
            <a:avLst/>
          </a:prstGeo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56200" y="592666"/>
            <a:ext cx="5891209" cy="5198534"/>
          </a:xfrm>
          <a:prstGeom prst="rect">
            <a:avLst/>
          </a:prstGeom>
        </p:spPr>
        <p:txBody>
          <a:bodyPr anchor="ct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146705" y="2249486"/>
            <a:ext cx="3856037" cy="3541714"/>
          </a:xfrm>
          <a:prstGeom prst="rect">
            <a:avLst/>
          </a:prstGeom>
        </p:spPr>
        <p:txBody>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9/15/2023</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a:prstGeom prst="rect">
            <a:avLst/>
          </a:prstGeo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atin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1141410" y="2249486"/>
            <a:ext cx="5934511" cy="3541714"/>
          </a:xfrm>
          <a:prstGeom prst="rect">
            <a:avLst/>
          </a:prstGeom>
        </p:spPr>
        <p:txBody>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9/15/2023</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14000" b="-1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48" name="Hộp Văn bản 47">
            <a:extLst>
              <a:ext uri="{FF2B5EF4-FFF2-40B4-BE49-F238E27FC236}">
                <a16:creationId xmlns:a16="http://schemas.microsoft.com/office/drawing/2014/main" id="{28AE90DA-435F-4247-89AF-D39D237A25B9}"/>
              </a:ext>
            </a:extLst>
          </p:cNvPr>
          <p:cNvSpPr txBox="1"/>
          <p:nvPr userDrawn="1"/>
        </p:nvSpPr>
        <p:spPr>
          <a:xfrm>
            <a:off x="1544161" y="126940"/>
            <a:ext cx="10419239" cy="954107"/>
          </a:xfrm>
          <a:prstGeom prst="rect">
            <a:avLst/>
          </a:prstGeom>
          <a:noFill/>
        </p:spPr>
        <p:txBody>
          <a:bodyPr wrap="square" rtlCol="0">
            <a:spAutoFit/>
          </a:bodyPr>
          <a:lstStyle/>
          <a:p>
            <a:pPr algn="ctr"/>
            <a:r>
              <a:rPr lang="en-US" sz="2800" b="1" kern="1200">
                <a:solidFill>
                  <a:srgbClr val="002060"/>
                </a:solidFill>
                <a:effectLst/>
                <a:latin typeface="+mn-lt"/>
                <a:ea typeface="+mn-ea"/>
                <a:cs typeface="+mn-cs"/>
              </a:rPr>
              <a:t>CHỦ ĐỀ 2:</a:t>
            </a:r>
            <a:r>
              <a:rPr lang="en-US" sz="2800" b="1" kern="1200">
                <a:solidFill>
                  <a:srgbClr val="FF0000"/>
                </a:solidFill>
                <a:effectLst/>
                <a:latin typeface="+mn-lt"/>
                <a:ea typeface="+mn-ea"/>
                <a:cs typeface="+mn-cs"/>
              </a:rPr>
              <a:t> </a:t>
            </a:r>
          </a:p>
          <a:p>
            <a:pPr algn="ctr"/>
            <a:r>
              <a:rPr lang="en-US" sz="2800" b="1" kern="1200">
                <a:solidFill>
                  <a:srgbClr val="FF0000"/>
                </a:solidFill>
                <a:effectLst/>
                <a:latin typeface="+mn-lt"/>
                <a:ea typeface="+mn-ea"/>
                <a:cs typeface="+mn-cs"/>
              </a:rPr>
              <a:t>KHÁM PHÁ BẢN THÂN</a:t>
            </a:r>
            <a:r>
              <a:rPr lang="vi-VN" sz="2800" b="1" kern="1200">
                <a:solidFill>
                  <a:srgbClr val="FF0000"/>
                </a:solidFill>
                <a:effectLst/>
                <a:latin typeface="+mn-lt"/>
                <a:ea typeface="+mn-ea"/>
                <a:cs typeface="+mn-cs"/>
              </a:rPr>
              <a:t> </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51" name="Hình Bầu dục 50">
            <a:extLst>
              <a:ext uri="{FF2B5EF4-FFF2-40B4-BE49-F238E27FC236}">
                <a16:creationId xmlns:a16="http://schemas.microsoft.com/office/drawing/2014/main" id="{663F5D25-21BB-499E-9523-8C0A12CA37E8}"/>
              </a:ext>
            </a:extLst>
          </p:cNvPr>
          <p:cNvSpPr/>
          <p:nvPr userDrawn="1"/>
        </p:nvSpPr>
        <p:spPr>
          <a:xfrm>
            <a:off x="-31751" y="-15779"/>
            <a:ext cx="2105026" cy="2269934"/>
          </a:xfrm>
          <a:prstGeom prst="ellipse">
            <a:avLst/>
          </a:prstGeom>
          <a:blipFill dpi="0" rotWithShape="1">
            <a:blip r:embed="rId20">
              <a:extLst>
                <a:ext uri="{28A0092B-C50C-407E-A947-70E740481C1C}">
                  <a14:useLocalDpi xmlns:a14="http://schemas.microsoft.com/office/drawing/2010/main" val="0"/>
                </a:ext>
              </a:extLst>
            </a:blip>
            <a:srcRect/>
            <a:stretch>
              <a:fillRect/>
            </a:stretch>
          </a:blipFill>
          <a:scene3d>
            <a:camera prst="orthographicFront">
              <a:rot lat="1800103" lon="19792290" rev="21089282"/>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CF36A532-2C96-4664-8E2E-3F561411C7E1}"/>
              </a:ext>
            </a:extLst>
          </p:cNvPr>
          <p:cNvPicPr>
            <a:picLocks noChangeAspect="1"/>
          </p:cNvPicPr>
          <p:nvPr/>
        </p:nvPicPr>
        <p:blipFill rotWithShape="1">
          <a:blip r:embed="rId2"/>
          <a:srcRect l="30484" t="20358" r="31694" b="11254"/>
          <a:stretch/>
        </p:blipFill>
        <p:spPr>
          <a:xfrm>
            <a:off x="3411794" y="1084006"/>
            <a:ext cx="5673212" cy="5769983"/>
          </a:xfrm>
          <a:prstGeom prst="rect">
            <a:avLst/>
          </a:prstGeom>
        </p:spPr>
      </p:pic>
    </p:spTree>
    <p:extLst>
      <p:ext uri="{BB962C8B-B14F-4D97-AF65-F5344CB8AC3E}">
        <p14:creationId xmlns:p14="http://schemas.microsoft.com/office/powerpoint/2010/main" val="114596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2468123" y="1467379"/>
            <a:ext cx="4768420"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vi-VN" b="1"/>
              <a:t>XÁC ĐỊNH TÍNH CÁCH CỦA BẢN THÂN</a:t>
            </a:r>
            <a:endParaRPr lang="en-US" sz="1800" b="1" dirty="0">
              <a:solidFill>
                <a:srgbClr val="FF0000"/>
              </a:solidFill>
              <a:latin typeface="+mj-lt"/>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1700981" y="1392391"/>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rPr>
                <a:t>1</a:t>
              </a:r>
            </a:p>
          </p:txBody>
        </p:sp>
      </p:grpSp>
      <p:sp>
        <p:nvSpPr>
          <p:cNvPr id="14" name="AutoShape 52">
            <a:hlinkClick r:id="rId2" action="ppaction://hlinksldjump"/>
            <a:extLst>
              <a:ext uri="{FF2B5EF4-FFF2-40B4-BE49-F238E27FC236}">
                <a16:creationId xmlns:a16="http://schemas.microsoft.com/office/drawing/2014/main" id="{1274431B-AE96-4D3C-B0F7-C8C0DA4C6E9F}"/>
              </a:ext>
            </a:extLst>
          </p:cNvPr>
          <p:cNvSpPr>
            <a:spLocks noChangeArrowheads="1"/>
          </p:cNvSpPr>
          <p:nvPr/>
        </p:nvSpPr>
        <p:spPr bwMode="gray">
          <a:xfrm>
            <a:off x="2343780" y="2941320"/>
            <a:ext cx="1927121" cy="759110"/>
          </a:xfrm>
          <a:prstGeom prst="roundRect">
            <a:avLst>
              <a:gd name="adj" fmla="val 50000"/>
            </a:avLst>
          </a:prstGeom>
          <a:solidFill>
            <a:schemeClr val="accent2">
              <a:lumMod val="40000"/>
              <a:lumOff val="60000"/>
            </a:schemeClr>
          </a:solidFill>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eaLnBrk="0" hangingPunct="0"/>
            <a:r>
              <a:rPr lang="en-US" b="1">
                <a:latin typeface="Times New Roman" panose="02020603050405020304" pitchFamily="18" charset="0"/>
                <a:cs typeface="Times New Roman" panose="02020603050405020304" pitchFamily="18" charset="0"/>
              </a:rPr>
              <a:t>Cách xác định</a:t>
            </a:r>
            <a:endParaRPr lang="en-US" sz="1800" b="1" dirty="0">
              <a:solidFill>
                <a:srgbClr val="FF0000"/>
              </a:solidFill>
              <a:latin typeface="Times New Roman" panose="02020603050405020304" pitchFamily="18" charset="0"/>
              <a:cs typeface="Times New Roman" panose="02020603050405020304" pitchFamily="18" charset="0"/>
            </a:endParaRPr>
          </a:p>
        </p:txBody>
      </p:sp>
      <p:sp>
        <p:nvSpPr>
          <p:cNvPr id="30" name="AutoShape 52">
            <a:hlinkClick r:id="rId2" action="ppaction://hlinksldjump"/>
            <a:extLst>
              <a:ext uri="{FF2B5EF4-FFF2-40B4-BE49-F238E27FC236}">
                <a16:creationId xmlns:a16="http://schemas.microsoft.com/office/drawing/2014/main" id="{87BA2720-C0D3-45FF-AAB9-85A0DC33DA30}"/>
              </a:ext>
            </a:extLst>
          </p:cNvPr>
          <p:cNvSpPr>
            <a:spLocks noChangeArrowheads="1"/>
          </p:cNvSpPr>
          <p:nvPr/>
        </p:nvSpPr>
        <p:spPr bwMode="gray">
          <a:xfrm>
            <a:off x="2363565" y="4665944"/>
            <a:ext cx="7232719" cy="724677"/>
          </a:xfrm>
          <a:prstGeom prst="roundRect">
            <a:avLst>
              <a:gd name="adj" fmla="val 50000"/>
            </a:avLst>
          </a:prstGeom>
          <a:solidFill>
            <a:schemeClr val="tx2">
              <a:lumMod val="60000"/>
              <a:lumOff val="40000"/>
            </a:schemeClr>
          </a:solidFill>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a:t>Chia sẻ về những điểm mạnh, điểm yếu trong tính cách của em.</a:t>
            </a:r>
            <a:endParaRPr lang="en-US"/>
          </a:p>
        </p:txBody>
      </p:sp>
      <p:sp>
        <p:nvSpPr>
          <p:cNvPr id="31" name="Hộp Văn bản 30">
            <a:extLst>
              <a:ext uri="{FF2B5EF4-FFF2-40B4-BE49-F238E27FC236}">
                <a16:creationId xmlns:a16="http://schemas.microsoft.com/office/drawing/2014/main" id="{207F4B54-978D-4D03-BC6B-87658C0B576B}"/>
              </a:ext>
            </a:extLst>
          </p:cNvPr>
          <p:cNvSpPr txBox="1"/>
          <p:nvPr/>
        </p:nvSpPr>
        <p:spPr>
          <a:xfrm>
            <a:off x="4310230" y="2074977"/>
            <a:ext cx="5177900" cy="2462213"/>
          </a:xfrm>
          <a:prstGeom prst="rect">
            <a:avLst/>
          </a:prstGeom>
          <a:noFill/>
        </p:spPr>
        <p:txBody>
          <a:bodyPr wrap="square" rtlCol="0">
            <a:spAutoFit/>
          </a:bodyPr>
          <a:lstStyle/>
          <a:p>
            <a:pPr algn="just"/>
            <a:r>
              <a:rPr lang="vi-VN" sz="2200">
                <a:solidFill>
                  <a:schemeClr val="bg1">
                    <a:lumMod val="95000"/>
                    <a:lumOff val="5000"/>
                  </a:schemeClr>
                </a:solidFill>
                <a:latin typeface="+mj-lt"/>
              </a:rPr>
              <a:t>- Căn cứ vào những hành vi, thói quen, cách ứng xử,…của bản thân trong cuộc sống hằng ngày.</a:t>
            </a:r>
            <a:endParaRPr lang="en-US" sz="2200">
              <a:solidFill>
                <a:schemeClr val="bg1">
                  <a:lumMod val="95000"/>
                  <a:lumOff val="5000"/>
                </a:schemeClr>
              </a:solidFill>
              <a:latin typeface="+mj-lt"/>
            </a:endParaRPr>
          </a:p>
          <a:p>
            <a:pPr algn="just"/>
            <a:r>
              <a:rPr lang="vi-VN" sz="2200">
                <a:solidFill>
                  <a:schemeClr val="bg1">
                    <a:lumMod val="95000"/>
                    <a:lumOff val="5000"/>
                  </a:schemeClr>
                </a:solidFill>
                <a:latin typeface="+mj-lt"/>
              </a:rPr>
              <a:t>- Căn cứ vào kết quả học tập, lao động, giao tiếp, hoạt động xã hội của bản thân.</a:t>
            </a:r>
            <a:endParaRPr lang="en-US" sz="2200">
              <a:solidFill>
                <a:schemeClr val="bg1">
                  <a:lumMod val="95000"/>
                  <a:lumOff val="5000"/>
                </a:schemeClr>
              </a:solidFill>
              <a:latin typeface="+mj-lt"/>
            </a:endParaRPr>
          </a:p>
          <a:p>
            <a:pPr algn="just"/>
            <a:r>
              <a:rPr lang="vi-VN" sz="2200">
                <a:solidFill>
                  <a:schemeClr val="bg1">
                    <a:lumMod val="95000"/>
                    <a:lumOff val="5000"/>
                  </a:schemeClr>
                </a:solidFill>
                <a:latin typeface="+mj-lt"/>
              </a:rPr>
              <a:t>- Căn cứ vào nhận xét của những người xung quanh về mình.</a:t>
            </a:r>
            <a:endParaRPr lang="en-US" sz="2200">
              <a:solidFill>
                <a:schemeClr val="bg1">
                  <a:lumMod val="95000"/>
                  <a:lumOff val="5000"/>
                </a:schemeClr>
              </a:solidFill>
              <a:latin typeface="+mj-lt"/>
            </a:endParaRPr>
          </a:p>
        </p:txBody>
      </p:sp>
    </p:spTree>
    <p:extLst>
      <p:ext uri="{BB962C8B-B14F-4D97-AF65-F5344CB8AC3E}">
        <p14:creationId xmlns:p14="http://schemas.microsoft.com/office/powerpoint/2010/main" val="52060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2">
            <a:hlinkClick r:id="rId2" action="ppaction://hlinksldjump"/>
            <a:extLst>
              <a:ext uri="{FF2B5EF4-FFF2-40B4-BE49-F238E27FC236}">
                <a16:creationId xmlns:a16="http://schemas.microsoft.com/office/drawing/2014/main" id="{1274431B-AE96-4D3C-B0F7-C8C0DA4C6E9F}"/>
              </a:ext>
            </a:extLst>
          </p:cNvPr>
          <p:cNvSpPr>
            <a:spLocks noChangeArrowheads="1"/>
          </p:cNvSpPr>
          <p:nvPr/>
        </p:nvSpPr>
        <p:spPr bwMode="gray">
          <a:xfrm>
            <a:off x="2509282" y="1447384"/>
            <a:ext cx="6251261"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en-US" sz="2200" b="1">
                <a:latin typeface="Times New Roman" panose="02020603050405020304" pitchFamily="18" charset="0"/>
                <a:cs typeface="Times New Roman" panose="02020603050405020304" pitchFamily="18" charset="0"/>
              </a:rPr>
              <a:t>C</a:t>
            </a:r>
            <a:r>
              <a:rPr lang="vi-VN" sz="2200" b="1">
                <a:latin typeface="Times New Roman" panose="02020603050405020304" pitchFamily="18" charset="0"/>
                <a:cs typeface="Times New Roman" panose="02020603050405020304" pitchFamily="18" charset="0"/>
              </a:rPr>
              <a:t>ách điều chỉnh tư duy theo hướng tích cực</a:t>
            </a:r>
            <a:endParaRPr lang="en-US" sz="2200" b="1">
              <a:latin typeface="Times New Roman" panose="02020603050405020304" pitchFamily="18" charset="0"/>
              <a:cs typeface="Times New Roman" panose="02020603050405020304" pitchFamily="18" charset="0"/>
            </a:endParaRPr>
          </a:p>
        </p:txBody>
      </p:sp>
      <p:grpSp>
        <p:nvGrpSpPr>
          <p:cNvPr id="15" name="Nhóm 14">
            <a:extLst>
              <a:ext uri="{FF2B5EF4-FFF2-40B4-BE49-F238E27FC236}">
                <a16:creationId xmlns:a16="http://schemas.microsoft.com/office/drawing/2014/main" id="{AF200F5C-480C-4107-A1BA-117E0107261A}"/>
              </a:ext>
            </a:extLst>
          </p:cNvPr>
          <p:cNvGrpSpPr/>
          <p:nvPr/>
        </p:nvGrpSpPr>
        <p:grpSpPr>
          <a:xfrm>
            <a:off x="1742141" y="1350751"/>
            <a:ext cx="812415" cy="606392"/>
            <a:chOff x="3212828" y="3397132"/>
            <a:chExt cx="1248697" cy="904335"/>
          </a:xfrm>
        </p:grpSpPr>
        <p:grpSp>
          <p:nvGrpSpPr>
            <p:cNvPr id="16" name="Group 53">
              <a:extLst>
                <a:ext uri="{FF2B5EF4-FFF2-40B4-BE49-F238E27FC236}">
                  <a16:creationId xmlns:a16="http://schemas.microsoft.com/office/drawing/2014/main" id="{6A2AB2E8-79AF-415F-B367-A77988346F4B}"/>
                </a:ext>
              </a:extLst>
            </p:cNvPr>
            <p:cNvGrpSpPr>
              <a:grpSpLocks/>
            </p:cNvGrpSpPr>
            <p:nvPr/>
          </p:nvGrpSpPr>
          <p:grpSpPr bwMode="auto">
            <a:xfrm flipV="1">
              <a:off x="3212828" y="3397132"/>
              <a:ext cx="1248697" cy="904335"/>
              <a:chOff x="2075" y="1577"/>
              <a:chExt cx="1615" cy="1821"/>
            </a:xfrm>
          </p:grpSpPr>
          <p:sp>
            <p:nvSpPr>
              <p:cNvPr id="18" name="Oval 54">
                <a:extLst>
                  <a:ext uri="{FF2B5EF4-FFF2-40B4-BE49-F238E27FC236}">
                    <a16:creationId xmlns:a16="http://schemas.microsoft.com/office/drawing/2014/main" id="{AA2DC608-E47B-4DDB-B533-63FB66C4E013}"/>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Oval 55">
                <a:extLst>
                  <a:ext uri="{FF2B5EF4-FFF2-40B4-BE49-F238E27FC236}">
                    <a16:creationId xmlns:a16="http://schemas.microsoft.com/office/drawing/2014/main" id="{33A2F931-382A-4F36-BEAE-FB43ED54FBC7}"/>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0" name="Oval 56">
                <a:extLst>
                  <a:ext uri="{FF2B5EF4-FFF2-40B4-BE49-F238E27FC236}">
                    <a16:creationId xmlns:a16="http://schemas.microsoft.com/office/drawing/2014/main" id="{64ADF3E3-B5A0-491B-AF75-B52F6913B0FA}"/>
                  </a:ext>
                </a:extLst>
              </p:cNvPr>
              <p:cNvSpPr>
                <a:spLocks noChangeArrowheads="1"/>
              </p:cNvSpPr>
              <p:nvPr/>
            </p:nvSpPr>
            <p:spPr bwMode="gray">
              <a:xfrm>
                <a:off x="2253" y="1577"/>
                <a:ext cx="516" cy="18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1" name="Oval 57">
                <a:extLst>
                  <a:ext uri="{FF2B5EF4-FFF2-40B4-BE49-F238E27FC236}">
                    <a16:creationId xmlns:a16="http://schemas.microsoft.com/office/drawing/2014/main" id="{6FD1923E-627D-41D0-815B-E24ECF80DE10}"/>
                  </a:ext>
                </a:extLst>
              </p:cNvPr>
              <p:cNvSpPr>
                <a:spLocks noChangeArrowheads="1"/>
              </p:cNvSpPr>
              <p:nvPr/>
            </p:nvSpPr>
            <p:spPr bwMode="gray">
              <a:xfrm>
                <a:off x="2254" y="1578"/>
                <a:ext cx="516" cy="182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2" name="Oval 58">
                <a:extLst>
                  <a:ext uri="{FF2B5EF4-FFF2-40B4-BE49-F238E27FC236}">
                    <a16:creationId xmlns:a16="http://schemas.microsoft.com/office/drawing/2014/main" id="{6F655D7F-A673-44B6-B9D5-BCFB15F28D73}"/>
                  </a:ext>
                </a:extLst>
              </p:cNvPr>
              <p:cNvSpPr>
                <a:spLocks noChangeArrowheads="1"/>
              </p:cNvSpPr>
              <p:nvPr/>
            </p:nvSpPr>
            <p:spPr bwMode="gray">
              <a:xfrm>
                <a:off x="2334" y="1578"/>
                <a:ext cx="1097" cy="18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3" name="Oval 59">
                <a:extLst>
                  <a:ext uri="{FF2B5EF4-FFF2-40B4-BE49-F238E27FC236}">
                    <a16:creationId xmlns:a16="http://schemas.microsoft.com/office/drawing/2014/main" id="{10E9D283-953F-48F6-901A-73B2C150C489}"/>
                  </a:ext>
                </a:extLst>
              </p:cNvPr>
              <p:cNvSpPr>
                <a:spLocks noChangeArrowheads="1"/>
              </p:cNvSpPr>
              <p:nvPr/>
            </p:nvSpPr>
            <p:spPr bwMode="gray">
              <a:xfrm>
                <a:off x="2337" y="1578"/>
                <a:ext cx="1096" cy="182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grpSp>
        <p:sp>
          <p:nvSpPr>
            <p:cNvPr id="17" name="Text Box 9">
              <a:extLst>
                <a:ext uri="{FF2B5EF4-FFF2-40B4-BE49-F238E27FC236}">
                  <a16:creationId xmlns:a16="http://schemas.microsoft.com/office/drawing/2014/main" id="{50E2C9C0-5162-42AF-8890-808297150E8E}"/>
                </a:ext>
              </a:extLst>
            </p:cNvPr>
            <p:cNvSpPr txBox="1">
              <a:spLocks noChangeArrowheads="1"/>
            </p:cNvSpPr>
            <p:nvPr/>
          </p:nvSpPr>
          <p:spPr bwMode="gray">
            <a:xfrm>
              <a:off x="3620183" y="3558067"/>
              <a:ext cx="611049" cy="64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2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2</a:t>
              </a:r>
              <a:endParaRPr lang="en-US" altLang="en-US" sz="22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grpSp>
      <p:sp>
        <p:nvSpPr>
          <p:cNvPr id="2" name="Hộp Văn bản 1">
            <a:extLst>
              <a:ext uri="{FF2B5EF4-FFF2-40B4-BE49-F238E27FC236}">
                <a16:creationId xmlns:a16="http://schemas.microsoft.com/office/drawing/2014/main" id="{2EEEF9CC-6691-4A97-9BD7-3A95562AC632}"/>
              </a:ext>
            </a:extLst>
          </p:cNvPr>
          <p:cNvSpPr txBox="1"/>
          <p:nvPr/>
        </p:nvSpPr>
        <p:spPr>
          <a:xfrm>
            <a:off x="2424267" y="2455615"/>
            <a:ext cx="7840609" cy="1938992"/>
          </a:xfrm>
          <a:prstGeom prst="rect">
            <a:avLst/>
          </a:prstGeom>
          <a:noFill/>
        </p:spPr>
        <p:txBody>
          <a:bodyPr wrap="square" rtlCol="0">
            <a:spAutoFit/>
          </a:bodyPr>
          <a:lstStyle/>
          <a:p>
            <a:pPr marL="342900" lvl="0" indent="-342900" algn="just">
              <a:buFont typeface="Wingdings" panose="05000000000000000000" pitchFamily="2" charset="2"/>
              <a:buChar char="Ø"/>
            </a:pPr>
            <a:r>
              <a:rPr lang="vi-VN" sz="2400">
                <a:solidFill>
                  <a:srgbClr val="0000CC"/>
                </a:solidFill>
                <a:latin typeface="+mj-lt"/>
              </a:rPr>
              <a:t>Cần bình tĩnh, không nóng vội.</a:t>
            </a:r>
            <a:endParaRPr lang="en-US" sz="2400">
              <a:solidFill>
                <a:srgbClr val="0000CC"/>
              </a:solidFill>
              <a:latin typeface="+mj-lt"/>
            </a:endParaRPr>
          </a:p>
          <a:p>
            <a:pPr marL="342900" lvl="0" indent="-342900" algn="just">
              <a:buFont typeface="Wingdings" panose="05000000000000000000" pitchFamily="2" charset="2"/>
              <a:buChar char="Ø"/>
            </a:pPr>
            <a:r>
              <a:rPr lang="vi-VN" sz="2400">
                <a:solidFill>
                  <a:srgbClr val="0000CC"/>
                </a:solidFill>
                <a:latin typeface="+mj-lt"/>
              </a:rPr>
              <a:t>Đặt mình vào vị trí của người khác để thấu hiểu, nhìn nhận, đánh giá sự việc, hiện tượng, động cơ hành động của người khác với ý nghĩa tốt đẹp, thái độ khách quan, khoan dung, cảm thông, không định kiến, không mang tính phán xét.</a:t>
            </a:r>
            <a:endParaRPr lang="en-US" sz="2400">
              <a:solidFill>
                <a:srgbClr val="0000CC"/>
              </a:solidFill>
              <a:latin typeface="+mj-lt"/>
            </a:endParaRPr>
          </a:p>
        </p:txBody>
      </p:sp>
    </p:spTree>
    <p:extLst>
      <p:ext uri="{BB962C8B-B14F-4D97-AF65-F5344CB8AC3E}">
        <p14:creationId xmlns:p14="http://schemas.microsoft.com/office/powerpoint/2010/main" val="36251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2468122" y="1467379"/>
            <a:ext cx="6812501"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sz="2400" b="1">
                <a:latin typeface="+mj-lt"/>
              </a:rPr>
              <a:t>Tìm hiểu về quan điểm sống</a:t>
            </a:r>
            <a:endParaRPr lang="en-US" sz="2400">
              <a:latin typeface="+mj-lt"/>
              <a:cs typeface="Times New Roman" panose="02020603050405020304" pitchFamily="18" charset="0"/>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1700981" y="1392391"/>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3</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sp>
        <p:nvSpPr>
          <p:cNvPr id="31" name="Hộp Văn bản 30">
            <a:extLst>
              <a:ext uri="{FF2B5EF4-FFF2-40B4-BE49-F238E27FC236}">
                <a16:creationId xmlns:a16="http://schemas.microsoft.com/office/drawing/2014/main" id="{207F4B54-978D-4D03-BC6B-87658C0B576B}"/>
              </a:ext>
            </a:extLst>
          </p:cNvPr>
          <p:cNvSpPr txBox="1"/>
          <p:nvPr/>
        </p:nvSpPr>
        <p:spPr>
          <a:xfrm>
            <a:off x="2592054" y="2136338"/>
            <a:ext cx="3901110" cy="1446550"/>
          </a:xfrm>
          <a:prstGeom prst="rect">
            <a:avLst/>
          </a:prstGeom>
          <a:solidFill>
            <a:schemeClr val="accent2">
              <a:lumMod val="40000"/>
              <a:lumOff val="60000"/>
            </a:schemeClr>
          </a:solidFill>
        </p:spPr>
        <p:txBody>
          <a:bodyPr wrap="square" rtlCol="0">
            <a:spAutoFit/>
          </a:bodyPr>
          <a:lstStyle/>
          <a:p>
            <a:pPr marL="285750" lvl="0" indent="-285750" algn="just">
              <a:buFont typeface="Wingdings" panose="05000000000000000000" pitchFamily="2" charset="2"/>
              <a:buChar char="v"/>
            </a:pPr>
            <a:r>
              <a:rPr lang="en-US" sz="2200">
                <a:solidFill>
                  <a:schemeClr val="bg1">
                    <a:lumMod val="95000"/>
                    <a:lumOff val="5000"/>
                  </a:schemeClr>
                </a:solidFill>
                <a:latin typeface="Times New Roman" panose="02020603050405020304" pitchFamily="18" charset="0"/>
                <a:cs typeface="Times New Roman" panose="02020603050405020304" pitchFamily="18" charset="0"/>
              </a:rPr>
              <a:t>Khái niệm</a:t>
            </a:r>
          </a:p>
          <a:p>
            <a:pPr marL="285750" lvl="0" indent="-285750" algn="just">
              <a:buFont typeface="Wingdings" panose="05000000000000000000" pitchFamily="2" charset="2"/>
              <a:buChar char="v"/>
            </a:pPr>
            <a:r>
              <a:rPr lang="en-US" sz="2200">
                <a:solidFill>
                  <a:schemeClr val="bg1">
                    <a:lumMod val="95000"/>
                    <a:lumOff val="5000"/>
                  </a:schemeClr>
                </a:solidFill>
                <a:latin typeface="Times New Roman" panose="02020603050405020304" pitchFamily="18" charset="0"/>
                <a:cs typeface="Times New Roman" panose="02020603050405020304" pitchFamily="18" charset="0"/>
              </a:rPr>
              <a:t>Ví dụ</a:t>
            </a:r>
          </a:p>
          <a:p>
            <a:pPr marL="285750" lvl="0" indent="-285750" algn="just">
              <a:buFont typeface="Wingdings" panose="05000000000000000000" pitchFamily="2" charset="2"/>
              <a:buChar char="v"/>
            </a:pPr>
            <a:r>
              <a:rPr lang="en-US" sz="2200">
                <a:solidFill>
                  <a:schemeClr val="bg1">
                    <a:lumMod val="95000"/>
                    <a:lumOff val="5000"/>
                  </a:schemeClr>
                </a:solidFill>
                <a:latin typeface="Times New Roman" panose="02020603050405020304" pitchFamily="18" charset="0"/>
                <a:cs typeface="Times New Roman" panose="02020603050405020304" pitchFamily="18" charset="0"/>
              </a:rPr>
              <a:t>Quan điểm sống của em</a:t>
            </a:r>
          </a:p>
          <a:p>
            <a:pPr marL="285750" indent="-285750" algn="just">
              <a:buFont typeface="Wingdings" panose="05000000000000000000" pitchFamily="2" charset="2"/>
              <a:buChar char="v"/>
            </a:pPr>
            <a:r>
              <a:rPr lang="en-US" sz="2200">
                <a:solidFill>
                  <a:schemeClr val="bg1">
                    <a:lumMod val="95000"/>
                    <a:lumOff val="5000"/>
                  </a:schemeClr>
                </a:solidFill>
                <a:latin typeface="Times New Roman" panose="02020603050405020304" pitchFamily="18" charset="0"/>
                <a:cs typeface="Times New Roman" panose="02020603050405020304" pitchFamily="18" charset="0"/>
              </a:rPr>
              <a:t>Phân tích, tranh biện</a:t>
            </a:r>
          </a:p>
        </p:txBody>
      </p:sp>
    </p:spTree>
    <p:extLst>
      <p:ext uri="{BB962C8B-B14F-4D97-AF65-F5344CB8AC3E}">
        <p14:creationId xmlns:p14="http://schemas.microsoft.com/office/powerpoint/2010/main" val="2392494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2468122" y="1467379"/>
            <a:ext cx="6812501"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sz="2400" b="1">
                <a:latin typeface="+mj-lt"/>
              </a:rPr>
              <a:t>Tìm hiểu về quan điểm sống</a:t>
            </a:r>
            <a:endParaRPr lang="en-US" sz="2400">
              <a:latin typeface="+mj-lt"/>
              <a:cs typeface="Times New Roman" panose="02020603050405020304" pitchFamily="18" charset="0"/>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1700981" y="1392391"/>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3</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sp>
        <p:nvSpPr>
          <p:cNvPr id="31" name="Hộp Văn bản 30">
            <a:extLst>
              <a:ext uri="{FF2B5EF4-FFF2-40B4-BE49-F238E27FC236}">
                <a16:creationId xmlns:a16="http://schemas.microsoft.com/office/drawing/2014/main" id="{207F4B54-978D-4D03-BC6B-87658C0B576B}"/>
              </a:ext>
            </a:extLst>
          </p:cNvPr>
          <p:cNvSpPr txBox="1"/>
          <p:nvPr/>
        </p:nvSpPr>
        <p:spPr>
          <a:xfrm>
            <a:off x="1978459" y="2258704"/>
            <a:ext cx="9894107" cy="1200329"/>
          </a:xfrm>
          <a:prstGeom prst="rect">
            <a:avLst/>
          </a:prstGeom>
          <a:solidFill>
            <a:schemeClr val="tx2">
              <a:lumMod val="20000"/>
              <a:lumOff val="80000"/>
            </a:schemeClr>
          </a:solidFill>
          <a:ln>
            <a:solidFill>
              <a:schemeClr val="bg1">
                <a:lumMod val="65000"/>
                <a:lumOff val="35000"/>
              </a:schemeClr>
            </a:solidFill>
          </a:ln>
        </p:spPr>
        <p:txBody>
          <a:bodyPr wrap="square" rtlCol="0">
            <a:spAutoFit/>
          </a:bodyPr>
          <a:lstStyle/>
          <a:p>
            <a:pPr algn="just"/>
            <a:r>
              <a:rPr lang="vi-VN">
                <a:solidFill>
                  <a:schemeClr val="bg1">
                    <a:lumMod val="95000"/>
                    <a:lumOff val="5000"/>
                  </a:schemeClr>
                </a:solidFill>
                <a:latin typeface="+mj-lt"/>
              </a:rPr>
              <a:t> </a:t>
            </a:r>
            <a:r>
              <a:rPr lang="en-US">
                <a:solidFill>
                  <a:schemeClr val="bg1">
                    <a:lumMod val="95000"/>
                    <a:lumOff val="5000"/>
                  </a:schemeClr>
                </a:solidFill>
                <a:latin typeface="+mj-lt"/>
              </a:rPr>
              <a:t>	</a:t>
            </a:r>
            <a:r>
              <a:rPr lang="en-US">
                <a:solidFill>
                  <a:schemeClr val="bg1">
                    <a:lumMod val="95000"/>
                    <a:lumOff val="5000"/>
                  </a:schemeClr>
                </a:solidFill>
                <a:latin typeface="Times New Roman" panose="02020603050405020304" pitchFamily="18" charset="0"/>
                <a:cs typeface="Times New Roman" panose="02020603050405020304" pitchFamily="18" charset="0"/>
              </a:rPr>
              <a:t>T</a:t>
            </a:r>
            <a:r>
              <a:rPr lang="vi-VN">
                <a:solidFill>
                  <a:schemeClr val="bg1">
                    <a:lumMod val="95000"/>
                    <a:lumOff val="5000"/>
                  </a:schemeClr>
                </a:solidFill>
                <a:latin typeface="Times New Roman" panose="02020603050405020304" pitchFamily="18" charset="0"/>
                <a:cs typeface="Times New Roman" panose="02020603050405020304" pitchFamily="18" charset="0"/>
              </a:rPr>
              <a:t>ầm</a:t>
            </a:r>
            <a:r>
              <a:rPr lang="vi-VN">
                <a:solidFill>
                  <a:schemeClr val="bg1">
                    <a:lumMod val="95000"/>
                    <a:lumOff val="5000"/>
                  </a:schemeClr>
                </a:solidFill>
                <a:latin typeface="+mj-lt"/>
              </a:rPr>
              <a:t> quan trọng của ý chí trong việc thực hiện những ước mơ, những khát vọng. Việc to lớn như thế nào khó khăn đến cỡ nào, chỉ cần bản thân chúng ta có ý chí, có nghị lực, kiên cường vượt qua mọi thử thách gian lao, quyết không bỏ cuộc thì chắc chắn sẽ có được thành công, được kết quả tốt đẹp ngoài mong đợi.</a:t>
            </a:r>
            <a:endParaRPr lang="en-US">
              <a:solidFill>
                <a:schemeClr val="bg1">
                  <a:lumMod val="95000"/>
                  <a:lumOff val="5000"/>
                </a:schemeClr>
              </a:solidFill>
              <a:latin typeface="+mj-lt"/>
            </a:endParaRPr>
          </a:p>
        </p:txBody>
      </p:sp>
      <p:sp>
        <p:nvSpPr>
          <p:cNvPr id="2" name="Hình chữ nhật 1">
            <a:extLst>
              <a:ext uri="{FF2B5EF4-FFF2-40B4-BE49-F238E27FC236}">
                <a16:creationId xmlns:a16="http://schemas.microsoft.com/office/drawing/2014/main" id="{DCD51D08-24ED-493A-871F-543215BB205A}"/>
              </a:ext>
            </a:extLst>
          </p:cNvPr>
          <p:cNvSpPr/>
          <p:nvPr/>
        </p:nvSpPr>
        <p:spPr>
          <a:xfrm>
            <a:off x="331884" y="2271801"/>
            <a:ext cx="1646576" cy="369332"/>
          </a:xfrm>
          <a:prstGeom prst="rect">
            <a:avLst/>
          </a:prstGeom>
          <a:solidFill>
            <a:schemeClr val="accent2">
              <a:lumMod val="60000"/>
              <a:lumOff val="40000"/>
            </a:schemeClr>
          </a:solidFill>
        </p:spPr>
        <p:txBody>
          <a:bodyPr wrap="square">
            <a:spAutoFit/>
          </a:bodyPr>
          <a:lstStyle/>
          <a:p>
            <a:pPr algn="ctr"/>
            <a:r>
              <a:rPr lang="vi-VN">
                <a:solidFill>
                  <a:srgbClr val="0000CC"/>
                </a:solidFill>
                <a:latin typeface="+mj-lt"/>
              </a:rPr>
              <a:t>Có chí thì nên:</a:t>
            </a:r>
            <a:endParaRPr lang="en-US">
              <a:solidFill>
                <a:srgbClr val="0000CC"/>
              </a:solidFill>
              <a:latin typeface="+mj-lt"/>
            </a:endParaRPr>
          </a:p>
        </p:txBody>
      </p:sp>
      <p:sp>
        <p:nvSpPr>
          <p:cNvPr id="14" name="Hộp Văn bản 13">
            <a:extLst>
              <a:ext uri="{FF2B5EF4-FFF2-40B4-BE49-F238E27FC236}">
                <a16:creationId xmlns:a16="http://schemas.microsoft.com/office/drawing/2014/main" id="{1140042D-CC15-46BC-9E3E-8AC97C7A02A8}"/>
              </a:ext>
            </a:extLst>
          </p:cNvPr>
          <p:cNvSpPr txBox="1"/>
          <p:nvPr/>
        </p:nvSpPr>
        <p:spPr>
          <a:xfrm>
            <a:off x="1966010" y="3534442"/>
            <a:ext cx="9894107" cy="923330"/>
          </a:xfrm>
          <a:prstGeom prst="rect">
            <a:avLst/>
          </a:prstGeom>
          <a:solidFill>
            <a:schemeClr val="tx2">
              <a:lumMod val="20000"/>
              <a:lumOff val="80000"/>
            </a:schemeClr>
          </a:solidFill>
          <a:ln>
            <a:solidFill>
              <a:schemeClr val="bg1"/>
            </a:solidFill>
          </a:ln>
        </p:spPr>
        <p:txBody>
          <a:bodyPr wrap="square" rtlCol="0">
            <a:spAutoFit/>
          </a:bodyPr>
          <a:lstStyle/>
          <a:p>
            <a:pPr algn="just"/>
            <a:r>
              <a:rPr lang="en-US">
                <a:solidFill>
                  <a:schemeClr val="bg1">
                    <a:lumMod val="95000"/>
                    <a:lumOff val="5000"/>
                  </a:schemeClr>
                </a:solidFill>
                <a:latin typeface="+mj-lt"/>
              </a:rPr>
              <a:t>	</a:t>
            </a:r>
            <a:r>
              <a:rPr lang="en-US">
                <a:solidFill>
                  <a:schemeClr val="bg1">
                    <a:lumMod val="95000"/>
                    <a:lumOff val="5000"/>
                  </a:schemeClr>
                </a:solidFill>
                <a:latin typeface="Times New Roman" panose="02020603050405020304" pitchFamily="18" charset="0"/>
                <a:cs typeface="Times New Roman" panose="02020603050405020304" pitchFamily="18" charset="0"/>
              </a:rPr>
              <a:t>Đ</a:t>
            </a:r>
            <a:r>
              <a:rPr lang="vi-VN">
                <a:solidFill>
                  <a:schemeClr val="bg1">
                    <a:lumMod val="95000"/>
                    <a:lumOff val="5000"/>
                  </a:schemeClr>
                </a:solidFill>
                <a:latin typeface="Times New Roman" panose="02020603050405020304" pitchFamily="18" charset="0"/>
                <a:cs typeface="Times New Roman" panose="02020603050405020304" pitchFamily="18" charset="0"/>
              </a:rPr>
              <a:t>ể </a:t>
            </a:r>
            <a:r>
              <a:rPr lang="vi-VN">
                <a:solidFill>
                  <a:schemeClr val="bg1">
                    <a:lumMod val="95000"/>
                    <a:lumOff val="5000"/>
                  </a:schemeClr>
                </a:solidFill>
                <a:latin typeface="+mj-lt"/>
              </a:rPr>
              <a:t>có được thành công, trước đó con người đã phải nếm trải những thất bại. Chính nhờ có thất bại mà chúng ta mới có thêm kinh nghiệm, học thêm kiến thức để từ đó hoàn thiện mình hơn. Thất bại cũng giống như “người mẹ hiện” dạy dỗ con người trưởng thành.</a:t>
            </a:r>
            <a:endParaRPr lang="en-US">
              <a:solidFill>
                <a:schemeClr val="bg1">
                  <a:lumMod val="95000"/>
                  <a:lumOff val="5000"/>
                </a:schemeClr>
              </a:solidFill>
              <a:latin typeface="+mj-lt"/>
            </a:endParaRPr>
          </a:p>
        </p:txBody>
      </p:sp>
      <p:sp>
        <p:nvSpPr>
          <p:cNvPr id="3" name="Hình chữ nhật 2">
            <a:extLst>
              <a:ext uri="{FF2B5EF4-FFF2-40B4-BE49-F238E27FC236}">
                <a16:creationId xmlns:a16="http://schemas.microsoft.com/office/drawing/2014/main" id="{95840B3C-9017-4A9E-8E0A-0D8C32BEA3D4}"/>
              </a:ext>
            </a:extLst>
          </p:cNvPr>
          <p:cNvSpPr/>
          <p:nvPr/>
        </p:nvSpPr>
        <p:spPr>
          <a:xfrm>
            <a:off x="328749" y="3513789"/>
            <a:ext cx="1637261" cy="646331"/>
          </a:xfrm>
          <a:prstGeom prst="rect">
            <a:avLst/>
          </a:prstGeom>
          <a:solidFill>
            <a:schemeClr val="accent2">
              <a:lumMod val="60000"/>
              <a:lumOff val="40000"/>
            </a:schemeClr>
          </a:solidFill>
        </p:spPr>
        <p:txBody>
          <a:bodyPr wrap="square">
            <a:spAutoFit/>
          </a:bodyPr>
          <a:lstStyle/>
          <a:p>
            <a:pPr algn="ctr"/>
            <a:r>
              <a:rPr lang="vi-VN">
                <a:solidFill>
                  <a:srgbClr val="0000CC"/>
                </a:solidFill>
                <a:latin typeface="+mj-lt"/>
              </a:rPr>
              <a:t>Thất bại là mẹ của thành công: </a:t>
            </a:r>
            <a:endParaRPr lang="en-US">
              <a:solidFill>
                <a:srgbClr val="0000CC"/>
              </a:solidFill>
              <a:latin typeface="+mj-lt"/>
            </a:endParaRPr>
          </a:p>
        </p:txBody>
      </p:sp>
      <p:sp>
        <p:nvSpPr>
          <p:cNvPr id="15" name="Hình chữ nhật 14">
            <a:extLst>
              <a:ext uri="{FF2B5EF4-FFF2-40B4-BE49-F238E27FC236}">
                <a16:creationId xmlns:a16="http://schemas.microsoft.com/office/drawing/2014/main" id="{A7945094-A5A5-4D11-8D87-3493DB35844C}"/>
              </a:ext>
            </a:extLst>
          </p:cNvPr>
          <p:cNvSpPr/>
          <p:nvPr/>
        </p:nvSpPr>
        <p:spPr>
          <a:xfrm>
            <a:off x="1978459" y="4556814"/>
            <a:ext cx="9894107" cy="1558247"/>
          </a:xfrm>
          <a:prstGeom prst="rect">
            <a:avLst/>
          </a:prstGeom>
          <a:solidFill>
            <a:schemeClr val="tx2">
              <a:lumMod val="20000"/>
              <a:lumOff val="80000"/>
            </a:schemeClr>
          </a:solidFill>
          <a:ln>
            <a:solidFill>
              <a:schemeClr val="bg1">
                <a:lumMod val="65000"/>
                <a:lumOff val="35000"/>
              </a:schemeClr>
            </a:solidFill>
          </a:ln>
        </p:spPr>
        <p:txBody>
          <a:bodyPr wrap="square">
            <a:spAutoFit/>
          </a:bodyPr>
          <a:lstStyle/>
          <a:p>
            <a:pPr algn="just">
              <a:lnSpc>
                <a:spcPct val="107000"/>
              </a:lnSpc>
              <a:spcAft>
                <a:spcPts val="0"/>
              </a:spcAft>
            </a:pPr>
            <a:r>
              <a:rPr lang="en-US">
                <a:solidFill>
                  <a:schemeClr val="bg1">
                    <a:lumMod val="95000"/>
                    <a:lumOff val="5000"/>
                  </a:schemeClr>
                </a:solidFill>
                <a:latin typeface="+mj-lt"/>
                <a:ea typeface="Arial" panose="020B0604020202020204" pitchFamily="34" charset="0"/>
                <a:cs typeface="Times New Roman" panose="02020603050405020304" pitchFamily="18" charset="0"/>
              </a:rPr>
              <a:t>	</a:t>
            </a:r>
            <a:r>
              <a:rPr lang="en-US">
                <a:solidFill>
                  <a:schemeClr val="bg1">
                    <a:lumMod val="95000"/>
                    <a:lumOff val="5000"/>
                  </a:schemeClr>
                </a:solidFill>
                <a:latin typeface="Times New Roman" panose="02020603050405020304" pitchFamily="18" charset="0"/>
                <a:ea typeface="Arial" panose="020B0604020202020204" pitchFamily="34" charset="0"/>
                <a:cs typeface="Times New Roman" panose="02020603050405020304" pitchFamily="18" charset="0"/>
              </a:rPr>
              <a:t>H</a:t>
            </a:r>
            <a:r>
              <a:rPr lang="vi-VN">
                <a:solidFill>
                  <a:schemeClr val="bg1">
                    <a:lumMod val="95000"/>
                    <a:lumOff val="5000"/>
                  </a:schemeClr>
                </a:solidFill>
                <a:latin typeface="Times New Roman" panose="02020603050405020304" pitchFamily="18" charset="0"/>
                <a:ea typeface="Arial" panose="020B0604020202020204" pitchFamily="34" charset="0"/>
                <a:cs typeface="Times New Roman" panose="02020603050405020304" pitchFamily="18" charset="0"/>
              </a:rPr>
              <a:t>ìn</a:t>
            </a:r>
            <a:r>
              <a:rPr lang="vi-VN">
                <a:solidFill>
                  <a:schemeClr val="bg1">
                    <a:lumMod val="95000"/>
                    <a:lumOff val="5000"/>
                  </a:schemeClr>
                </a:solidFill>
                <a:latin typeface="+mj-lt"/>
                <a:ea typeface="Arial" panose="020B0604020202020204" pitchFamily="34" charset="0"/>
                <a:cs typeface="Times New Roman" panose="02020603050405020304" pitchFamily="18" charset="0"/>
              </a:rPr>
              <a:t>h thức bên ngoài rất quan trọng. Một món đồ có hình thức đẹp đẽ sẽ khiến người khác cảm thấy yêu thích. Cũng như một người có vẻ ngoài đẹp đẽ, sẽ dễ dàng gây thiện cảm cho mọi người xung quanh. Nhưng hình thức bên ngoài lại không quyết định tất cả. Nhiều món đồ bên ngoài rất đẹp, nhưng chất lượng lại không được tốt. Rất nhiều người có hình thức đẹp đẽ, ăn mặc sang trọng nhưng họ lại là một người xấu xấu, ích kỉ. Bởi vậy, chúng ta nên chú trọng vào chất lượng, vẻ đẹp bên trong.</a:t>
            </a:r>
            <a:endParaRPr lang="en-US">
              <a:solidFill>
                <a:schemeClr val="bg1">
                  <a:lumMod val="95000"/>
                  <a:lumOff val="5000"/>
                </a:schemeClr>
              </a:solidFill>
              <a:effectLst/>
              <a:latin typeface="+mj-lt"/>
              <a:ea typeface="Arial" panose="020B0604020202020204" pitchFamily="34" charset="0"/>
              <a:cs typeface="Times New Roman" panose="02020603050405020304" pitchFamily="18" charset="0"/>
            </a:endParaRPr>
          </a:p>
        </p:txBody>
      </p:sp>
      <p:sp>
        <p:nvSpPr>
          <p:cNvPr id="16" name="Hình chữ nhật 15">
            <a:extLst>
              <a:ext uri="{FF2B5EF4-FFF2-40B4-BE49-F238E27FC236}">
                <a16:creationId xmlns:a16="http://schemas.microsoft.com/office/drawing/2014/main" id="{15C4D794-4020-40ED-A7A1-19DEAA87ABBD}"/>
              </a:ext>
            </a:extLst>
          </p:cNvPr>
          <p:cNvSpPr/>
          <p:nvPr/>
        </p:nvSpPr>
        <p:spPr>
          <a:xfrm>
            <a:off x="422787" y="4565552"/>
            <a:ext cx="1543223" cy="646331"/>
          </a:xfrm>
          <a:prstGeom prst="rect">
            <a:avLst/>
          </a:prstGeom>
          <a:solidFill>
            <a:schemeClr val="accent2">
              <a:lumMod val="60000"/>
              <a:lumOff val="40000"/>
            </a:schemeClr>
          </a:solidFill>
        </p:spPr>
        <p:txBody>
          <a:bodyPr wrap="square">
            <a:spAutoFit/>
          </a:bodyPr>
          <a:lstStyle/>
          <a:p>
            <a:pPr algn="ctr"/>
            <a:r>
              <a:rPr lang="vi-VN">
                <a:solidFill>
                  <a:srgbClr val="0000CC"/>
                </a:solidFill>
                <a:latin typeface="+mj-lt"/>
                <a:ea typeface="Arial" panose="020B0604020202020204" pitchFamily="34" charset="0"/>
                <a:cs typeface="Times New Roman" panose="02020603050405020304" pitchFamily="18" charset="0"/>
              </a:rPr>
              <a:t>Tốt gỗ hơn </a:t>
            </a:r>
            <a:endParaRPr lang="en-US">
              <a:solidFill>
                <a:srgbClr val="0000CC"/>
              </a:solidFill>
              <a:latin typeface="+mj-lt"/>
              <a:ea typeface="Arial" panose="020B0604020202020204" pitchFamily="34" charset="0"/>
              <a:cs typeface="Times New Roman" panose="02020603050405020304" pitchFamily="18" charset="0"/>
            </a:endParaRPr>
          </a:p>
          <a:p>
            <a:pPr algn="ctr"/>
            <a:r>
              <a:rPr lang="vi-VN">
                <a:solidFill>
                  <a:srgbClr val="0000CC"/>
                </a:solidFill>
                <a:latin typeface="+mj-lt"/>
                <a:ea typeface="Arial" panose="020B0604020202020204" pitchFamily="34" charset="0"/>
                <a:cs typeface="Times New Roman" panose="02020603050405020304" pitchFamily="18" charset="0"/>
              </a:rPr>
              <a:t>tốt nước sơn:</a:t>
            </a:r>
            <a:endParaRPr lang="en-US">
              <a:solidFill>
                <a:srgbClr val="0000CC"/>
              </a:solidFill>
            </a:endParaRPr>
          </a:p>
        </p:txBody>
      </p:sp>
    </p:spTree>
    <p:extLst>
      <p:ext uri="{BB962C8B-B14F-4D97-AF65-F5344CB8AC3E}">
        <p14:creationId xmlns:p14="http://schemas.microsoft.com/office/powerpoint/2010/main" val="141806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2468122" y="1177674"/>
            <a:ext cx="7128162" cy="855406"/>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b="1"/>
              <a:t>Lập và thực hiện kế hoạch rèn luyện phát huy điểm mạnh, </a:t>
            </a:r>
            <a:endParaRPr lang="en-US" b="1"/>
          </a:p>
          <a:p>
            <a:r>
              <a:rPr lang="vi-VN" b="1"/>
              <a:t>hạn chế điểm yếu của bản thân</a:t>
            </a:r>
            <a:endParaRPr lang="en-US" b="1"/>
          </a:p>
        </p:txBody>
      </p:sp>
      <p:grpSp>
        <p:nvGrpSpPr>
          <p:cNvPr id="13" name="Nhóm 12">
            <a:extLst>
              <a:ext uri="{FF2B5EF4-FFF2-40B4-BE49-F238E27FC236}">
                <a16:creationId xmlns:a16="http://schemas.microsoft.com/office/drawing/2014/main" id="{449C7570-28F6-435A-A696-C9D3749BB975}"/>
              </a:ext>
            </a:extLst>
          </p:cNvPr>
          <p:cNvGrpSpPr/>
          <p:nvPr/>
        </p:nvGrpSpPr>
        <p:grpSpPr>
          <a:xfrm>
            <a:off x="1655707" y="1227887"/>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4</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graphicFrame>
        <p:nvGraphicFramePr>
          <p:cNvPr id="14" name="Bảng 13">
            <a:extLst>
              <a:ext uri="{FF2B5EF4-FFF2-40B4-BE49-F238E27FC236}">
                <a16:creationId xmlns:a16="http://schemas.microsoft.com/office/drawing/2014/main" id="{C6E493AC-54C5-4DB3-8E17-9A1C52107BBE}"/>
              </a:ext>
            </a:extLst>
          </p:cNvPr>
          <p:cNvGraphicFramePr>
            <a:graphicFrameLocks noGrp="1"/>
          </p:cNvGraphicFramePr>
          <p:nvPr>
            <p:extLst>
              <p:ext uri="{D42A27DB-BD31-4B8C-83A1-F6EECF244321}">
                <p14:modId xmlns:p14="http://schemas.microsoft.com/office/powerpoint/2010/main" val="2079596117"/>
              </p:ext>
            </p:extLst>
          </p:nvPr>
        </p:nvGraphicFramePr>
        <p:xfrm>
          <a:off x="1022556" y="2107269"/>
          <a:ext cx="10923638" cy="4751167"/>
        </p:xfrm>
        <a:graphic>
          <a:graphicData uri="http://schemas.openxmlformats.org/drawingml/2006/table">
            <a:tbl>
              <a:tblPr>
                <a:tableStyleId>{5C22544A-7EE6-4342-B048-85BDC9FD1C3A}</a:tableStyleId>
              </a:tblPr>
              <a:tblGrid>
                <a:gridCol w="1476999">
                  <a:extLst>
                    <a:ext uri="{9D8B030D-6E8A-4147-A177-3AD203B41FA5}">
                      <a16:colId xmlns:a16="http://schemas.microsoft.com/office/drawing/2014/main" val="2683667410"/>
                    </a:ext>
                  </a:extLst>
                </a:gridCol>
                <a:gridCol w="7401530">
                  <a:extLst>
                    <a:ext uri="{9D8B030D-6E8A-4147-A177-3AD203B41FA5}">
                      <a16:colId xmlns:a16="http://schemas.microsoft.com/office/drawing/2014/main" val="3662001017"/>
                    </a:ext>
                  </a:extLst>
                </a:gridCol>
                <a:gridCol w="2045109">
                  <a:extLst>
                    <a:ext uri="{9D8B030D-6E8A-4147-A177-3AD203B41FA5}">
                      <a16:colId xmlns:a16="http://schemas.microsoft.com/office/drawing/2014/main" val="497780448"/>
                    </a:ext>
                  </a:extLst>
                </a:gridCol>
              </a:tblGrid>
              <a:tr h="543010">
                <a:tc>
                  <a:txBody>
                    <a:bodyPr/>
                    <a:lstStyle/>
                    <a:p>
                      <a:pPr algn="ctr">
                        <a:lnSpc>
                          <a:spcPct val="107000"/>
                        </a:lnSpc>
                        <a:spcAft>
                          <a:spcPts val="0"/>
                        </a:spcAft>
                      </a:pPr>
                      <a:r>
                        <a:rPr lang="vi-VN" sz="1800">
                          <a:effectLst/>
                          <a:latin typeface="+mj-lt"/>
                        </a:rPr>
                        <a:t>Điểm mạnh của bản thân</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tc>
                  <a:txBody>
                    <a:bodyPr/>
                    <a:lstStyle/>
                    <a:p>
                      <a:pPr algn="ctr">
                        <a:lnSpc>
                          <a:spcPct val="107000"/>
                        </a:lnSpc>
                        <a:spcAft>
                          <a:spcPts val="0"/>
                        </a:spcAft>
                      </a:pPr>
                      <a:r>
                        <a:rPr lang="vi-VN" sz="1800">
                          <a:effectLst/>
                          <a:latin typeface="+mj-lt"/>
                        </a:rPr>
                        <a:t>Việc cần làm để phát huy</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tc>
                  <a:txBody>
                    <a:bodyPr/>
                    <a:lstStyle/>
                    <a:p>
                      <a:pPr algn="ctr">
                        <a:lnSpc>
                          <a:spcPct val="107000"/>
                        </a:lnSpc>
                        <a:spcAft>
                          <a:spcPts val="0"/>
                        </a:spcAft>
                      </a:pPr>
                      <a:r>
                        <a:rPr lang="vi-VN" sz="1800">
                          <a:effectLst/>
                          <a:latin typeface="+mj-lt"/>
                        </a:rPr>
                        <a:t>Thời gian thực hiện</a:t>
                      </a:r>
                      <a:endParaRPr lang="en-US" sz="1800">
                        <a:effectLst/>
                        <a:latin typeface="+mj-lt"/>
                      </a:endParaRPr>
                    </a:p>
                    <a:p>
                      <a:pPr algn="ctr">
                        <a:lnSpc>
                          <a:spcPct val="107000"/>
                        </a:lnSpc>
                        <a:spcAft>
                          <a:spcPts val="0"/>
                        </a:spcAft>
                      </a:pPr>
                      <a:r>
                        <a:rPr lang="vi-VN" sz="1800">
                          <a:effectLst/>
                          <a:latin typeface="+mj-lt"/>
                        </a:rPr>
                        <a:t>Từ...đến....</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extLst>
                  <a:ext uri="{0D108BD9-81ED-4DB2-BD59-A6C34878D82A}">
                    <a16:rowId xmlns:a16="http://schemas.microsoft.com/office/drawing/2014/main" val="3482733822"/>
                  </a:ext>
                </a:extLst>
              </a:tr>
              <a:tr h="809710">
                <a:tc>
                  <a:txBody>
                    <a:bodyPr/>
                    <a:lstStyle/>
                    <a:p>
                      <a:pPr algn="ctr">
                        <a:lnSpc>
                          <a:spcPct val="107000"/>
                        </a:lnSpc>
                        <a:spcAft>
                          <a:spcPts val="0"/>
                        </a:spcAft>
                      </a:pPr>
                      <a:r>
                        <a:rPr lang="vi-VN" sz="1800">
                          <a:effectLst/>
                          <a:latin typeface="+mj-lt"/>
                        </a:rPr>
                        <a:t>Ví dụ:</a:t>
                      </a:r>
                      <a:endParaRPr lang="en-US" sz="1800">
                        <a:effectLst/>
                        <a:latin typeface="+mj-lt"/>
                      </a:endParaRPr>
                    </a:p>
                    <a:p>
                      <a:pPr algn="ctr">
                        <a:lnSpc>
                          <a:spcPct val="107000"/>
                        </a:lnSpc>
                        <a:spcAft>
                          <a:spcPts val="0"/>
                        </a:spcAft>
                      </a:pPr>
                      <a:r>
                        <a:rPr lang="vi-VN" sz="1800">
                          <a:effectLst/>
                          <a:latin typeface="+mj-lt"/>
                        </a:rPr>
                        <a:t> chăm chỉ</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tc>
                  <a:txBody>
                    <a:bodyPr/>
                    <a:lstStyle/>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Chăm chỉ học tập.</a:t>
                      </a:r>
                      <a:endParaRPr lang="en-US" sz="1800" u="none" strike="noStrike">
                        <a:effectLst/>
                        <a:latin typeface="+mj-lt"/>
                      </a:endParaRPr>
                    </a:p>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Chăm chỉ làm việc lớp, việc trường, việc nhà.</a:t>
                      </a:r>
                      <a:endParaRPr lang="en-US" sz="1800" u="none" strike="noStrike">
                        <a:effectLst/>
                        <a:latin typeface="+mj-lt"/>
                      </a:endParaRPr>
                    </a:p>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a:t>
                      </a:r>
                      <a:endParaRPr lang="en-US" sz="1800" u="none" strike="noStrike">
                        <a:effectLst/>
                        <a:latin typeface="+mj-lt"/>
                        <a:ea typeface="Arial" panose="020B0604020202020204" pitchFamily="34" charset="0"/>
                        <a:cs typeface="Times New Roman" panose="02020603050405020304" pitchFamily="18" charset="0"/>
                      </a:endParaRPr>
                    </a:p>
                  </a:txBody>
                  <a:tcPr marL="48054" marR="48054" marT="48054" marB="48054"/>
                </a:tc>
                <a:tc>
                  <a:txBody>
                    <a:bodyPr/>
                    <a:lstStyle/>
                    <a:p>
                      <a:pPr algn="ctr">
                        <a:lnSpc>
                          <a:spcPct val="107000"/>
                        </a:lnSpc>
                        <a:spcAft>
                          <a:spcPts val="0"/>
                        </a:spcAft>
                      </a:pPr>
                      <a:r>
                        <a:rPr lang="vi-VN" sz="1800">
                          <a:effectLst/>
                          <a:latin typeface="+mj-lt"/>
                        </a:rPr>
                        <a:t> </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extLst>
                  <a:ext uri="{0D108BD9-81ED-4DB2-BD59-A6C34878D82A}">
                    <a16:rowId xmlns:a16="http://schemas.microsoft.com/office/drawing/2014/main" val="3129051582"/>
                  </a:ext>
                </a:extLst>
              </a:tr>
              <a:tr h="543010">
                <a:tc>
                  <a:txBody>
                    <a:bodyPr/>
                    <a:lstStyle/>
                    <a:p>
                      <a:pPr algn="ctr">
                        <a:lnSpc>
                          <a:spcPct val="107000"/>
                        </a:lnSpc>
                        <a:spcAft>
                          <a:spcPts val="0"/>
                        </a:spcAft>
                      </a:pPr>
                      <a:r>
                        <a:rPr lang="vi-VN" sz="1800">
                          <a:effectLst/>
                          <a:latin typeface="+mj-lt"/>
                        </a:rPr>
                        <a:t>Điểm yếu của bản thân</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tc>
                  <a:txBody>
                    <a:bodyPr/>
                    <a:lstStyle/>
                    <a:p>
                      <a:pPr algn="ctr">
                        <a:lnSpc>
                          <a:spcPct val="107000"/>
                        </a:lnSpc>
                        <a:spcAft>
                          <a:spcPts val="0"/>
                        </a:spcAft>
                      </a:pPr>
                      <a:r>
                        <a:rPr lang="vi-VN" sz="1800">
                          <a:effectLst/>
                          <a:latin typeface="+mj-lt"/>
                        </a:rPr>
                        <a:t>Việc cần làm để hạn chế</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tc>
                  <a:txBody>
                    <a:bodyPr/>
                    <a:lstStyle/>
                    <a:p>
                      <a:pPr algn="ctr">
                        <a:lnSpc>
                          <a:spcPct val="107000"/>
                        </a:lnSpc>
                        <a:spcAft>
                          <a:spcPts val="0"/>
                        </a:spcAft>
                      </a:pPr>
                      <a:r>
                        <a:rPr lang="vi-VN" sz="1800">
                          <a:effectLst/>
                          <a:latin typeface="+mj-lt"/>
                        </a:rPr>
                        <a:t>Thời gian thực hiện</a:t>
                      </a:r>
                      <a:endParaRPr lang="en-US" sz="1800">
                        <a:effectLst/>
                        <a:latin typeface="+mj-lt"/>
                      </a:endParaRPr>
                    </a:p>
                    <a:p>
                      <a:pPr algn="ctr">
                        <a:lnSpc>
                          <a:spcPct val="107000"/>
                        </a:lnSpc>
                        <a:spcAft>
                          <a:spcPts val="0"/>
                        </a:spcAft>
                      </a:pPr>
                      <a:r>
                        <a:rPr lang="vi-VN" sz="1800">
                          <a:effectLst/>
                          <a:latin typeface="+mj-lt"/>
                        </a:rPr>
                        <a:t>Từ...đến....</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extLst>
                  <a:ext uri="{0D108BD9-81ED-4DB2-BD59-A6C34878D82A}">
                    <a16:rowId xmlns:a16="http://schemas.microsoft.com/office/drawing/2014/main" val="3193685903"/>
                  </a:ext>
                </a:extLst>
              </a:tr>
              <a:tr h="2455608">
                <a:tc>
                  <a:txBody>
                    <a:bodyPr/>
                    <a:lstStyle/>
                    <a:p>
                      <a:pPr algn="ctr">
                        <a:lnSpc>
                          <a:spcPct val="107000"/>
                        </a:lnSpc>
                        <a:spcAft>
                          <a:spcPts val="0"/>
                        </a:spcAft>
                      </a:pPr>
                      <a:r>
                        <a:rPr lang="vi-VN" sz="1800">
                          <a:effectLst/>
                          <a:latin typeface="+mj-lt"/>
                        </a:rPr>
                        <a:t>Ví dụ 1: </a:t>
                      </a:r>
                      <a:endParaRPr lang="en-US" sz="1800">
                        <a:effectLst/>
                        <a:latin typeface="+mj-lt"/>
                      </a:endParaRPr>
                    </a:p>
                    <a:p>
                      <a:pPr algn="ctr">
                        <a:lnSpc>
                          <a:spcPct val="107000"/>
                        </a:lnSpc>
                        <a:spcAft>
                          <a:spcPts val="0"/>
                        </a:spcAft>
                      </a:pPr>
                      <a:r>
                        <a:rPr lang="vi-VN" sz="1800">
                          <a:effectLst/>
                          <a:latin typeface="+mj-lt"/>
                        </a:rPr>
                        <a:t>Nhút nhát</a:t>
                      </a:r>
                      <a:endParaRPr lang="en-US" sz="1800">
                        <a:effectLst/>
                        <a:latin typeface="+mj-lt"/>
                      </a:endParaRPr>
                    </a:p>
                    <a:p>
                      <a:pPr algn="ctr">
                        <a:lnSpc>
                          <a:spcPct val="107000"/>
                        </a:lnSpc>
                        <a:spcAft>
                          <a:spcPts val="0"/>
                        </a:spcAft>
                      </a:pPr>
                      <a:r>
                        <a:rPr lang="vi-VN" sz="1800">
                          <a:effectLst/>
                          <a:latin typeface="+mj-lt"/>
                        </a:rPr>
                        <a:t> </a:t>
                      </a:r>
                      <a:endParaRPr lang="en-US" sz="1800">
                        <a:effectLst/>
                        <a:latin typeface="+mj-lt"/>
                      </a:endParaRPr>
                    </a:p>
                    <a:p>
                      <a:pPr algn="ctr">
                        <a:lnSpc>
                          <a:spcPct val="107000"/>
                        </a:lnSpc>
                        <a:spcAft>
                          <a:spcPts val="0"/>
                        </a:spcAft>
                      </a:pPr>
                      <a:r>
                        <a:rPr lang="vi-VN" sz="1800">
                          <a:effectLst/>
                          <a:latin typeface="+mj-lt"/>
                        </a:rPr>
                        <a:t> </a:t>
                      </a:r>
                      <a:endParaRPr lang="en-US" sz="1800">
                        <a:effectLst/>
                        <a:latin typeface="+mj-lt"/>
                      </a:endParaRPr>
                    </a:p>
                    <a:p>
                      <a:pPr algn="ctr">
                        <a:lnSpc>
                          <a:spcPct val="107000"/>
                        </a:lnSpc>
                        <a:spcAft>
                          <a:spcPts val="0"/>
                        </a:spcAft>
                      </a:pPr>
                      <a:r>
                        <a:rPr lang="vi-VN" sz="1800">
                          <a:effectLst/>
                          <a:latin typeface="+mj-lt"/>
                        </a:rPr>
                        <a:t> </a:t>
                      </a:r>
                      <a:endParaRPr lang="en-US" sz="1800">
                        <a:effectLst/>
                        <a:latin typeface="+mj-lt"/>
                      </a:endParaRPr>
                    </a:p>
                    <a:p>
                      <a:pPr algn="ctr">
                        <a:lnSpc>
                          <a:spcPct val="107000"/>
                        </a:lnSpc>
                        <a:spcAft>
                          <a:spcPts val="0"/>
                        </a:spcAft>
                      </a:pPr>
                      <a:r>
                        <a:rPr lang="vi-VN" sz="1800">
                          <a:effectLst/>
                          <a:latin typeface="+mj-lt"/>
                        </a:rPr>
                        <a:t>Ví dụ 2: </a:t>
                      </a:r>
                      <a:endParaRPr lang="en-US" sz="1800">
                        <a:effectLst/>
                        <a:latin typeface="+mj-lt"/>
                      </a:endParaRPr>
                    </a:p>
                    <a:p>
                      <a:pPr algn="ctr">
                        <a:lnSpc>
                          <a:spcPct val="107000"/>
                        </a:lnSpc>
                        <a:spcAft>
                          <a:spcPts val="0"/>
                        </a:spcAft>
                      </a:pPr>
                      <a:r>
                        <a:rPr lang="vi-VN" sz="1800">
                          <a:effectLst/>
                          <a:latin typeface="+mj-lt"/>
                        </a:rPr>
                        <a:t>Hiếu thắng</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tc>
                  <a:txBody>
                    <a:bodyPr/>
                    <a:lstStyle/>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Tăng cường giao tiếp với bạn bè và mọi người.</a:t>
                      </a:r>
                      <a:endParaRPr lang="en-US" sz="1800" u="none" strike="noStrike">
                        <a:effectLst/>
                        <a:latin typeface="+mj-lt"/>
                      </a:endParaRPr>
                    </a:p>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Tham gia nhiều hoạt động tập thể, hoạt động xã hội.</a:t>
                      </a:r>
                      <a:endParaRPr lang="en-US" sz="1800" u="none" strike="noStrike">
                        <a:effectLst/>
                        <a:latin typeface="+mj-lt"/>
                      </a:endParaRPr>
                    </a:p>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a:t>
                      </a:r>
                      <a:endParaRPr lang="en-US" sz="1800" u="none" strike="noStrike">
                        <a:effectLst/>
                        <a:latin typeface="+mj-lt"/>
                      </a:endParaRPr>
                    </a:p>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Lắng nghe nhu cầu, mong muốn của người khác.</a:t>
                      </a:r>
                      <a:endParaRPr lang="en-US" sz="1800" u="none" strike="noStrike">
                        <a:effectLst/>
                        <a:latin typeface="+mj-lt"/>
                      </a:endParaRPr>
                    </a:p>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Suy nghĩ, cân nhắc xem nhu cầu, mong muốn của họ có chính đáng không.</a:t>
                      </a:r>
                      <a:endParaRPr lang="en-US" sz="1800" u="none" strike="noStrike">
                        <a:effectLst/>
                        <a:latin typeface="+mj-lt"/>
                      </a:endParaRPr>
                    </a:p>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Tìm cách dung hòa giữa nhu cầu, mong muốn chính đáng của mình với nhu cầu, mong muốn chính đáng của họ.</a:t>
                      </a:r>
                      <a:endParaRPr lang="en-US" sz="1800" u="none" strike="noStrike">
                        <a:effectLst/>
                        <a:latin typeface="+mj-lt"/>
                      </a:endParaRPr>
                    </a:p>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a:t>
                      </a:r>
                      <a:endParaRPr lang="en-US" sz="1800" u="none" strike="noStrike">
                        <a:effectLst/>
                        <a:latin typeface="+mj-lt"/>
                        <a:ea typeface="Arial" panose="020B0604020202020204" pitchFamily="34" charset="0"/>
                        <a:cs typeface="Times New Roman" panose="02020603050405020304" pitchFamily="18" charset="0"/>
                      </a:endParaRPr>
                    </a:p>
                  </a:txBody>
                  <a:tcPr marL="48054" marR="48054" marT="48054" marB="48054"/>
                </a:tc>
                <a:tc>
                  <a:txBody>
                    <a:bodyPr/>
                    <a:lstStyle/>
                    <a:p>
                      <a:pPr algn="just">
                        <a:lnSpc>
                          <a:spcPct val="107000"/>
                        </a:lnSpc>
                        <a:spcAft>
                          <a:spcPts val="0"/>
                        </a:spcAft>
                      </a:pPr>
                      <a:r>
                        <a:rPr lang="vi-VN" sz="1800">
                          <a:effectLst/>
                          <a:latin typeface="+mj-lt"/>
                        </a:rPr>
                        <a:t> </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extLst>
                  <a:ext uri="{0D108BD9-81ED-4DB2-BD59-A6C34878D82A}">
                    <a16:rowId xmlns:a16="http://schemas.microsoft.com/office/drawing/2014/main" val="1344886595"/>
                  </a:ext>
                </a:extLst>
              </a:tr>
            </a:tbl>
          </a:graphicData>
        </a:graphic>
      </p:graphicFrame>
    </p:spTree>
    <p:extLst>
      <p:ext uri="{BB962C8B-B14F-4D97-AF65-F5344CB8AC3E}">
        <p14:creationId xmlns:p14="http://schemas.microsoft.com/office/powerpoint/2010/main" val="380318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80A545-E30D-64D8-FCD8-3187DB77F324}"/>
              </a:ext>
            </a:extLst>
          </p:cNvPr>
          <p:cNvSpPr txBox="1"/>
          <p:nvPr/>
        </p:nvSpPr>
        <p:spPr>
          <a:xfrm>
            <a:off x="2952750" y="2669169"/>
            <a:ext cx="6159500" cy="1477328"/>
          </a:xfrm>
          <a:prstGeom prst="rect">
            <a:avLst/>
          </a:prstGeom>
          <a:noFill/>
        </p:spPr>
        <p:txBody>
          <a:bodyPr wrap="square">
            <a:spAutoFit/>
          </a:bodyPr>
          <a:lstStyle/>
          <a:p>
            <a:r>
              <a:rPr lang="en-US">
                <a:solidFill>
                  <a:srgbClr val="FF0000"/>
                </a:solidFill>
              </a:rPr>
              <a:t>Tài liệu được chia sẻ bởi Website VnTeach.Com</a:t>
            </a:r>
          </a:p>
          <a:p>
            <a:r>
              <a:rPr lang="en-US">
                <a:solidFill>
                  <a:srgbClr val="FF0000"/>
                </a:solidFill>
              </a:rPr>
              <a:t>https://www.vnteach.com</a:t>
            </a:r>
          </a:p>
          <a:p>
            <a:r>
              <a:rPr lang="en-US">
                <a:solidFill>
                  <a:srgbClr val="FF0000"/>
                </a:solidFill>
              </a:rPr>
              <a:t>Một sản phẩm của cộng đồng facebook Thư Viện VnTeach.Com</a:t>
            </a:r>
          </a:p>
          <a:p>
            <a:r>
              <a:rPr lang="en-US">
                <a:solidFill>
                  <a:srgbClr val="FF0000"/>
                </a:solidFill>
              </a:rPr>
              <a:t>https://www.facebook.com/groups/vnteach/</a:t>
            </a:r>
          </a:p>
          <a:p>
            <a:r>
              <a:rPr lang="en-US">
                <a:solidFill>
                  <a:srgbClr val="FF0000"/>
                </a:solidFill>
              </a:rPr>
              <a:t>https://www.facebook.com/groups/thuvienvnteach/</a:t>
            </a:r>
          </a:p>
        </p:txBody>
      </p:sp>
    </p:spTree>
    <p:extLst>
      <p:ext uri="{BB962C8B-B14F-4D97-AF65-F5344CB8AC3E}">
        <p14:creationId xmlns:p14="http://schemas.microsoft.com/office/powerpoint/2010/main" val="17908290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òng tròn">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TM04033919[[fn=Vòng tròn]]</Template>
  <TotalTime>105</TotalTime>
  <Words>705</Words>
  <Application>Microsoft Office PowerPoint</Application>
  <PresentationFormat>Widescreen</PresentationFormat>
  <Paragraphs>63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Times New Roman</vt:lpstr>
      <vt:lpstr>Tw Cen MT</vt:lpstr>
      <vt:lpstr>Wingdings</vt:lpstr>
      <vt:lpstr>Vòng tròn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2022-08-27T06:19:11Z</dcterms:created>
  <dcterms:modified xsi:type="dcterms:W3CDTF">2023-09-15T08:02:46Z</dcterms:modified>
</cp:coreProperties>
</file>