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27"/>
  </p:notesMasterIdLst>
  <p:sldIdLst>
    <p:sldId id="305" r:id="rId2"/>
    <p:sldId id="303" r:id="rId3"/>
    <p:sldId id="304" r:id="rId4"/>
    <p:sldId id="288" r:id="rId5"/>
    <p:sldId id="290" r:id="rId6"/>
    <p:sldId id="291" r:id="rId7"/>
    <p:sldId id="292" r:id="rId8"/>
    <p:sldId id="307" r:id="rId9"/>
    <p:sldId id="293" r:id="rId10"/>
    <p:sldId id="294" r:id="rId11"/>
    <p:sldId id="295" r:id="rId12"/>
    <p:sldId id="296" r:id="rId13"/>
    <p:sldId id="308" r:id="rId14"/>
    <p:sldId id="297" r:id="rId15"/>
    <p:sldId id="298" r:id="rId16"/>
    <p:sldId id="301" r:id="rId17"/>
    <p:sldId id="300" r:id="rId18"/>
    <p:sldId id="280" r:id="rId19"/>
    <p:sldId id="268" r:id="rId20"/>
    <p:sldId id="281" r:id="rId21"/>
    <p:sldId id="277" r:id="rId22"/>
    <p:sldId id="282" r:id="rId23"/>
    <p:sldId id="283" r:id="rId24"/>
    <p:sldId id="28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1429" autoAdjust="0"/>
  </p:normalViewPr>
  <p:slideViewPr>
    <p:cSldViewPr>
      <p:cViewPr varScale="1">
        <p:scale>
          <a:sx n="60" d="100"/>
          <a:sy n="60" d="100"/>
        </p:scale>
        <p:origin x="16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7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e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7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8.wmf"/><Relationship Id="rId7" Type="http://schemas.openxmlformats.org/officeDocument/2006/relationships/image" Target="../media/image41.wmf"/><Relationship Id="rId2" Type="http://schemas.openxmlformats.org/officeDocument/2006/relationships/image" Target="../media/image37.wmf"/><Relationship Id="rId1" Type="http://schemas.openxmlformats.org/officeDocument/2006/relationships/image" Target="../media/image8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0" Type="http://schemas.openxmlformats.org/officeDocument/2006/relationships/image" Target="../media/image44.wmf"/><Relationship Id="rId4" Type="http://schemas.openxmlformats.org/officeDocument/2006/relationships/image" Target="../media/image7.wmf"/><Relationship Id="rId9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8.wmf"/><Relationship Id="rId7" Type="http://schemas.openxmlformats.org/officeDocument/2006/relationships/image" Target="../media/image51.wmf"/><Relationship Id="rId2" Type="http://schemas.openxmlformats.org/officeDocument/2006/relationships/image" Target="../media/image47.wmf"/><Relationship Id="rId1" Type="http://schemas.openxmlformats.org/officeDocument/2006/relationships/image" Target="../media/image12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8.wmf"/><Relationship Id="rId9" Type="http://schemas.openxmlformats.org/officeDocument/2006/relationships/image" Target="../media/image5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5F061-43FA-48AE-9638-5AB6329B871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96B59-5783-4C38-837F-AC348B5D2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98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7384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3316" name="Nơi giữ chỗ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fld id="{82F59A5D-59AC-447F-B87A-E9A2B66647EB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405241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6" name="Nơi giữ chỗ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fld id="{82F59A5D-59AC-447F-B87A-E9A2B66647EB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194E03-42BC-4A75-B731-C8C59262FB0A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485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72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09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B5E9C-5E93-4D15-A19D-4A0E374C8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33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CD6AD-5E4B-4F3A-AC0D-86A54C1CF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32370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7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2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2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0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9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1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7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7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D54CF-2968-46F1-8027-47382EEAA883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B97E8-EBAF-4BF8-AFB5-23479210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3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3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jpeg"/><Relationship Id="rId2" Type="http://schemas.openxmlformats.org/officeDocument/2006/relationships/audio" Target="file:///F:\Hoi%20thao%2009-10\Vet-Chan-Tron-Tren-Cat.mp3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11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.emf"/><Relationship Id="rId4" Type="http://schemas.openxmlformats.org/officeDocument/2006/relationships/notesSlide" Target="../notesSlides/notesSlide1.xml"/><Relationship Id="rId9" Type="http://schemas.openxmlformats.org/officeDocument/2006/relationships/oleObject" Target="../embeddings/oleObject3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37.bin"/><Relationship Id="rId21" Type="http://schemas.openxmlformats.org/officeDocument/2006/relationships/oleObject" Target="../embeddings/oleObject46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1.bin"/><Relationship Id="rId24" Type="http://schemas.openxmlformats.org/officeDocument/2006/relationships/image" Target="../media/image45.wmf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23" Type="http://schemas.openxmlformats.org/officeDocument/2006/relationships/oleObject" Target="../embeddings/oleObject47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45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0.wmf"/><Relationship Id="rId22" Type="http://schemas.openxmlformats.org/officeDocument/2006/relationships/image" Target="../media/image4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55.bin"/><Relationship Id="rId3" Type="http://schemas.openxmlformats.org/officeDocument/2006/relationships/image" Target="../media/image55.jpeg"/><Relationship Id="rId21" Type="http://schemas.openxmlformats.org/officeDocument/2006/relationships/image" Target="../media/image53.wmf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6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8.wmf"/><Relationship Id="rId5" Type="http://schemas.openxmlformats.org/officeDocument/2006/relationships/image" Target="../media/image12.wmf"/><Relationship Id="rId15" Type="http://schemas.openxmlformats.org/officeDocument/2006/relationships/image" Target="../media/image50.wmf"/><Relationship Id="rId23" Type="http://schemas.openxmlformats.org/officeDocument/2006/relationships/image" Target="../media/image54.wmf"/><Relationship Id="rId10" Type="http://schemas.openxmlformats.org/officeDocument/2006/relationships/oleObject" Target="../embeddings/oleObject51.bin"/><Relationship Id="rId19" Type="http://schemas.openxmlformats.org/officeDocument/2006/relationships/image" Target="../media/image52.w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53.bin"/><Relationship Id="rId22" Type="http://schemas.openxmlformats.org/officeDocument/2006/relationships/oleObject" Target="../embeddings/oleObject5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58.wmf"/><Relationship Id="rId5" Type="http://schemas.openxmlformats.org/officeDocument/2006/relationships/image" Target="../media/image60.png"/><Relationship Id="rId10" Type="http://schemas.openxmlformats.org/officeDocument/2006/relationships/oleObject" Target="../embeddings/oleObject60.bin"/><Relationship Id="rId4" Type="http://schemas.openxmlformats.org/officeDocument/2006/relationships/image" Target="../media/image59.png"/><Relationship Id="rId9" Type="http://schemas.openxmlformats.org/officeDocument/2006/relationships/image" Target="../media/image5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image" Target="../media/image55.jpeg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1.bin"/><Relationship Id="rId9" Type="http://schemas.openxmlformats.org/officeDocument/2006/relationships/image" Target="../media/image4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slide" Target="slide17.xml"/><Relationship Id="rId5" Type="http://schemas.openxmlformats.org/officeDocument/2006/relationships/image" Target="../media/image61.wmf"/><Relationship Id="rId4" Type="http://schemas.openxmlformats.org/officeDocument/2006/relationships/oleObject" Target="../embeddings/oleObject6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18" Type="http://schemas.openxmlformats.org/officeDocument/2006/relationships/image" Target="../media/image79.png"/><Relationship Id="rId3" Type="http://schemas.openxmlformats.org/officeDocument/2006/relationships/image" Target="../media/image64.png"/><Relationship Id="rId21" Type="http://schemas.openxmlformats.org/officeDocument/2006/relationships/image" Target="../media/image82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17" Type="http://schemas.openxmlformats.org/officeDocument/2006/relationships/image" Target="../media/image78.png"/><Relationship Id="rId2" Type="http://schemas.openxmlformats.org/officeDocument/2006/relationships/image" Target="../media/image63.png"/><Relationship Id="rId16" Type="http://schemas.openxmlformats.org/officeDocument/2006/relationships/image" Target="../media/image77.png"/><Relationship Id="rId20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24" Type="http://schemas.openxmlformats.org/officeDocument/2006/relationships/image" Target="../media/image84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23" Type="http://schemas.openxmlformats.org/officeDocument/2006/relationships/slide" Target="slide24.xml"/><Relationship Id="rId10" Type="http://schemas.openxmlformats.org/officeDocument/2006/relationships/image" Target="../media/image71.png"/><Relationship Id="rId19" Type="http://schemas.openxmlformats.org/officeDocument/2006/relationships/image" Target="../media/image80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Relationship Id="rId22" Type="http://schemas.openxmlformats.org/officeDocument/2006/relationships/image" Target="../media/image8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22.xml"/><Relationship Id="rId7" Type="http://schemas.openxmlformats.org/officeDocument/2006/relationships/image" Target="../media/image85.pn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E:\Tiet%2050%20-%20Hoa%208%20PP\ALIBABA.MP3" TargetMode="External"/><Relationship Id="rId6" Type="http://schemas.openxmlformats.org/officeDocument/2006/relationships/slide" Target="slide20.xml"/><Relationship Id="rId11" Type="http://schemas.openxmlformats.org/officeDocument/2006/relationships/slide" Target="slide24.xml"/><Relationship Id="rId5" Type="http://schemas.openxmlformats.org/officeDocument/2006/relationships/slide" Target="slide21.xml"/><Relationship Id="rId10" Type="http://schemas.openxmlformats.org/officeDocument/2006/relationships/slide" Target="slide23.xml"/><Relationship Id="rId4" Type="http://schemas.openxmlformats.org/officeDocument/2006/relationships/slide" Target="slide19.xml"/><Relationship Id="rId9" Type="http://schemas.openxmlformats.org/officeDocument/2006/relationships/image" Target="../media/image86.gi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7" Type="http://schemas.openxmlformats.org/officeDocument/2006/relationships/image" Target="../media/image8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5.bin"/><Relationship Id="rId5" Type="http://schemas.openxmlformats.org/officeDocument/2006/relationships/image" Target="../media/image480.png"/><Relationship Id="rId9" Type="http://schemas.openxmlformats.org/officeDocument/2006/relationships/slide" Target="slide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9.bin"/><Relationship Id="rId18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4.wmf"/><Relationship Id="rId7" Type="http://schemas.openxmlformats.org/officeDocument/2006/relationships/image" Target="../media/image8.wmf"/><Relationship Id="rId12" Type="http://schemas.openxmlformats.org/officeDocument/2006/relationships/image" Target="../media/image10.wmf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8.bin"/><Relationship Id="rId5" Type="http://schemas.openxmlformats.org/officeDocument/2006/relationships/image" Target="../media/image7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0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image" Target="../media/image91.wmf"/><Relationship Id="rId3" Type="http://schemas.openxmlformats.org/officeDocument/2006/relationships/image" Target="../media/image630.png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90.wmf"/><Relationship Id="rId5" Type="http://schemas.openxmlformats.org/officeDocument/2006/relationships/image" Target="../media/image87.emf"/><Relationship Id="rId15" Type="http://schemas.openxmlformats.org/officeDocument/2006/relationships/slide" Target="slide23.xml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6.bin"/><Relationship Id="rId9" Type="http://schemas.openxmlformats.org/officeDocument/2006/relationships/image" Target="../media/image89.wmf"/><Relationship Id="rId14" Type="http://schemas.openxmlformats.org/officeDocument/2006/relationships/slide" Target="slide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3.bin"/><Relationship Id="rId5" Type="http://schemas.openxmlformats.org/officeDocument/2006/relationships/oleObject" Target="../embeddings/oleObject72.bin"/><Relationship Id="rId10" Type="http://schemas.openxmlformats.org/officeDocument/2006/relationships/slide" Target="slide23.xml"/><Relationship Id="rId4" Type="http://schemas.openxmlformats.org/officeDocument/2006/relationships/image" Target="../media/image87.emf"/><Relationship Id="rId9" Type="http://schemas.openxmlformats.org/officeDocument/2006/relationships/slide" Target="sl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slide" Target="slide18.xml"/><Relationship Id="rId4" Type="http://schemas.openxmlformats.org/officeDocument/2006/relationships/image" Target="../media/image92.gi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19.bin"/><Relationship Id="rId18" Type="http://schemas.openxmlformats.org/officeDocument/2006/relationships/oleObject" Target="../embeddings/oleObject22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wmf"/><Relationship Id="rId12" Type="http://schemas.openxmlformats.org/officeDocument/2006/relationships/image" Target="../media/image10.wmf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18.bin"/><Relationship Id="rId5" Type="http://schemas.openxmlformats.org/officeDocument/2006/relationships/image" Target="../media/image7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21.png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image" Target="../media/image20.wmf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6.bin"/><Relationship Id="rId4" Type="http://schemas.openxmlformats.org/officeDocument/2006/relationships/image" Target="../media/image22.png"/><Relationship Id="rId9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28.wmf"/><Relationship Id="rId3" Type="http://schemas.openxmlformats.org/officeDocument/2006/relationships/image" Target="../media/image32.png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png"/><Relationship Id="rId11" Type="http://schemas.openxmlformats.org/officeDocument/2006/relationships/oleObject" Target="../embeddings/oleObject29.bin"/><Relationship Id="rId24" Type="http://schemas.openxmlformats.org/officeDocument/2006/relationships/image" Target="../media/image31.wmf"/><Relationship Id="rId5" Type="http://schemas.openxmlformats.org/officeDocument/2006/relationships/image" Target="../media/image34.png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5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33.png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2.png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35000" y="2400300"/>
          <a:ext cx="2895600" cy="171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4" name="CorelDRAW" r:id="rId5" imgW="1834991" imgH="778907" progId="CorelDRAW.Graphic.12">
                  <p:embed/>
                </p:oleObj>
              </mc:Choice>
              <mc:Fallback>
                <p:oleObj name="CorelDRAW" r:id="rId5" imgW="1834991" imgH="778907" progId="CorelDRAW.Graphic.12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2400300"/>
                        <a:ext cx="2895600" cy="171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979988" y="3125788"/>
          <a:ext cx="371475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name="CorelDRAW" r:id="rId7" imgW="2642616" imgH="2340864" progId="CorelDRAW.Graphic.12">
                  <p:embed/>
                </p:oleObj>
              </mc:Choice>
              <mc:Fallback>
                <p:oleObj name="CorelDRAW" r:id="rId7" imgW="2642616" imgH="2340864" progId="CorelDRAW.Graphic.12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988" y="3125788"/>
                        <a:ext cx="371475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59500" y="2455863"/>
          <a:ext cx="1363663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CorelDRAW" r:id="rId9" imgW="661511" imgH="1828562" progId="CorelDRAW.Graphic.12">
                  <p:embed/>
                </p:oleObj>
              </mc:Choice>
              <mc:Fallback>
                <p:oleObj name="CorelDRAW" r:id="rId9" imgW="661511" imgH="1828562" progId="CorelDRAW.Graphic.12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0" y="2455863"/>
                        <a:ext cx="1363663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7" name="Picture 5" descr="7 copy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8006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9 copy 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3000"/>
            <a:ext cx="1981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Vet-Chan-Tron-Tren-Cat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5" y="70326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22288" y="577850"/>
            <a:ext cx="801052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en-US" altLang="en-US" sz="4000" i="1" dirty="0" err="1" smtClean="0">
                <a:solidFill>
                  <a:srgbClr val="0000FF"/>
                </a:solidFill>
                <a:latin typeface=".VnArabia" panose="020B7200000000000000" pitchFamily="34" charset="0"/>
              </a:rPr>
              <a:t>Tiết</a:t>
            </a:r>
            <a:r>
              <a:rPr lang="en-US" altLang="en-US" sz="4000" b="1" dirty="0" smtClean="0">
                <a:solidFill>
                  <a:srgbClr val="0000FF"/>
                </a:solidFill>
                <a:latin typeface=".VnAristoteH" panose="020B7200000000000000" pitchFamily="34" charset="0"/>
              </a:rPr>
              <a:t> </a:t>
            </a:r>
            <a:r>
              <a:rPr lang="en-US" altLang="en-US" sz="4800" dirty="0" smtClean="0">
                <a:solidFill>
                  <a:srgbClr val="0000FF"/>
                </a:solidFill>
                <a:latin typeface=".VnAristoteH" panose="020B7200000000000000" pitchFamily="34" charset="0"/>
              </a:rPr>
              <a:t>4</a:t>
            </a:r>
            <a:r>
              <a:rPr lang="en-US" altLang="en-US" sz="4800" b="1" dirty="0" smtClean="0">
                <a:solidFill>
                  <a:srgbClr val="0000FF"/>
                </a:solidFill>
                <a:latin typeface=".VnAristoteH" panose="020B7200000000000000" pitchFamily="34" charset="0"/>
              </a:rPr>
              <a:t>8 </a:t>
            </a:r>
            <a:r>
              <a:rPr lang="en-US" altLang="en-US" sz="4000" b="1" dirty="0">
                <a:solidFill>
                  <a:srgbClr val="0000FF"/>
                </a:solidFill>
                <a:latin typeface=".VnAristoteH" panose="020B7200000000000000" pitchFamily="34" charset="0"/>
              </a:rPr>
              <a:t>–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CÁC TRƯỜNG HỢP ĐỒNG</a:t>
            </a:r>
          </a:p>
          <a:p>
            <a:pPr algn="ctr" eaLnBrk="1" hangingPunct="1">
              <a:lnSpc>
                <a:spcPct val="75000"/>
              </a:lnSpc>
            </a:pPr>
            <a:endParaRPr lang="en-US" altLang="en-US" sz="1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75000"/>
              </a:lnSpc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DẠNG CỦA TAM GIÁC VUÔNG</a:t>
            </a:r>
          </a:p>
          <a:p>
            <a:pPr algn="ctr" eaLnBrk="1" hangingPunct="1">
              <a:lnSpc>
                <a:spcPct val="75000"/>
              </a:lnSpc>
            </a:pPr>
            <a:endParaRPr lang="en-US" altLang="en-US" sz="3200" b="1" u="sng" dirty="0">
              <a:solidFill>
                <a:srgbClr val="0000FF"/>
              </a:solidFill>
              <a:latin typeface=".VnAristoteH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6533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2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7107" fill="hold"/>
                                        <p:tgtEl>
                                          <p:spTgt spid="337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799"/>
                </p:tgtEl>
              </p:cMediaNode>
            </p:audio>
          </p:childTnLst>
        </p:cTn>
      </p:par>
    </p:tnLst>
    <p:bldLst>
      <p:bldP spid="33800" grpId="0"/>
      <p:bldP spid="3380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Hình Bầu dục 75"/>
          <p:cNvSpPr/>
          <p:nvPr/>
        </p:nvSpPr>
        <p:spPr>
          <a:xfrm>
            <a:off x="5410200" y="3581400"/>
            <a:ext cx="14478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63" name="Text Box 3"/>
          <p:cNvSpPr txBox="1">
            <a:spLocks noChangeArrowheads="1"/>
          </p:cNvSpPr>
          <p:nvPr/>
        </p:nvSpPr>
        <p:spPr bwMode="auto">
          <a:xfrm>
            <a:off x="3124200" y="1295400"/>
            <a:ext cx="571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064" name="Text Box 4"/>
          <p:cNvSpPr txBox="1">
            <a:spLocks noChangeArrowheads="1"/>
          </p:cNvSpPr>
          <p:nvPr/>
        </p:nvSpPr>
        <p:spPr bwMode="auto">
          <a:xfrm>
            <a:off x="228600" y="1059458"/>
            <a:ext cx="495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1) </a:t>
            </a:r>
            <a:r>
              <a:rPr lang="en-US" altLang="en-US" sz="1800" b="1" dirty="0">
                <a:solidFill>
                  <a:srgbClr val="FF0000"/>
                </a:solidFill>
                <a:latin typeface=".VnTimeH" pitchFamily="34" charset="0"/>
              </a:rPr>
              <a:t>¸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p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dông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c¸c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tr­êng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hîp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ång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d¹ng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vµo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vu«ng</a:t>
            </a:r>
            <a:endParaRPr lang="en-US" altLang="en-US" sz="18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065" name="Line 40"/>
          <p:cNvSpPr>
            <a:spLocks noChangeShapeType="1"/>
          </p:cNvSpPr>
          <p:nvPr/>
        </p:nvSpPr>
        <p:spPr bwMode="auto">
          <a:xfrm>
            <a:off x="5353050" y="1047750"/>
            <a:ext cx="0" cy="556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Text Box 41"/>
          <p:cNvSpPr txBox="1">
            <a:spLocks noChangeArrowheads="1"/>
          </p:cNvSpPr>
          <p:nvPr/>
        </p:nvSpPr>
        <p:spPr bwMode="auto">
          <a:xfrm>
            <a:off x="304800" y="1779538"/>
            <a:ext cx="548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2)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DÊu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hiÖu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Æc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biÖt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nhËn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biÕt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hai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vu«ng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ång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d¹ng</a:t>
            </a: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381000" y="2558231"/>
            <a:ext cx="335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rgbClr val="000000"/>
                </a:solidFill>
                <a:latin typeface=".VnTime" pitchFamily="34" charset="0"/>
              </a:rPr>
              <a:t>§</a:t>
            </a:r>
            <a:r>
              <a:rPr lang="en-US" altLang="en-US" sz="1800" b="1" dirty="0" err="1">
                <a:solidFill>
                  <a:srgbClr val="000000"/>
                </a:solidFill>
                <a:latin typeface=".VnTime" pitchFamily="34" charset="0"/>
              </a:rPr>
              <a:t>Þnh</a:t>
            </a:r>
            <a:r>
              <a:rPr lang="en-US" altLang="en-US" sz="1800" b="1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.VnTime" pitchFamily="34" charset="0"/>
              </a:rPr>
              <a:t>lÝ</a:t>
            </a:r>
            <a:r>
              <a:rPr lang="en-US" altLang="en-US" sz="1800" b="1" dirty="0">
                <a:solidFill>
                  <a:srgbClr val="000000"/>
                </a:solidFill>
                <a:latin typeface=".VnTime" pitchFamily="34" charset="0"/>
              </a:rPr>
              <a:t> 1: SGK/ 82</a:t>
            </a:r>
          </a:p>
        </p:txBody>
      </p:sp>
      <p:graphicFrame>
        <p:nvGraphicFramePr>
          <p:cNvPr id="60471" name="Object 55"/>
          <p:cNvGraphicFramePr>
            <a:graphicFrameLocks noChangeAspect="1"/>
          </p:cNvGraphicFramePr>
          <p:nvPr/>
        </p:nvGraphicFramePr>
        <p:xfrm>
          <a:off x="6254750" y="1066800"/>
          <a:ext cx="533400" cy="18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2" name="Equation" r:id="rId3" imgW="812520" imgH="228600" progId="Equation.3">
                  <p:embed/>
                </p:oleObj>
              </mc:Choice>
              <mc:Fallback>
                <p:oleObj name="Equation" r:id="rId3" imgW="812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0" y="1066800"/>
                        <a:ext cx="533400" cy="18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72" name="Object 56"/>
          <p:cNvGraphicFramePr>
            <a:graphicFrameLocks noChangeAspect="1"/>
          </p:cNvGraphicFramePr>
          <p:nvPr/>
        </p:nvGraphicFramePr>
        <p:xfrm>
          <a:off x="7010400" y="1063625"/>
          <a:ext cx="692150" cy="19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3" name="Equation" r:id="rId5" imgW="647640" imgH="228600" progId="Equation.3">
                  <p:embed/>
                </p:oleObj>
              </mc:Choice>
              <mc:Fallback>
                <p:oleObj name="Equation" r:id="rId5" imgW="647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063625"/>
                        <a:ext cx="692150" cy="19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73" name="Object 57"/>
          <p:cNvGraphicFramePr>
            <a:graphicFrameLocks noChangeAspect="1"/>
          </p:cNvGraphicFramePr>
          <p:nvPr/>
        </p:nvGraphicFramePr>
        <p:xfrm>
          <a:off x="5635625" y="3689350"/>
          <a:ext cx="126841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4" name="Equation" r:id="rId7" imgW="1511280" imgH="583920" progId="Equation.3">
                  <p:embed/>
                </p:oleObj>
              </mc:Choice>
              <mc:Fallback>
                <p:oleObj name="Equation" r:id="rId7" imgW="151128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25" y="3689350"/>
                        <a:ext cx="1268413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74" name="Object 58"/>
          <p:cNvGraphicFramePr>
            <a:graphicFrameLocks noChangeAspect="1"/>
          </p:cNvGraphicFramePr>
          <p:nvPr/>
        </p:nvGraphicFramePr>
        <p:xfrm>
          <a:off x="6248400" y="1733550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5" name="Equation" r:id="rId9" imgW="1815840" imgH="558720" progId="Equation.3">
                  <p:embed/>
                </p:oleObj>
              </mc:Choice>
              <mc:Fallback>
                <p:oleObj name="Equation" r:id="rId9" imgW="181584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33550"/>
                        <a:ext cx="1524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75" name="Object 59"/>
          <p:cNvGraphicFramePr>
            <a:graphicFrameLocks noChangeAspect="1"/>
          </p:cNvGraphicFramePr>
          <p:nvPr/>
        </p:nvGraphicFramePr>
        <p:xfrm>
          <a:off x="7939088" y="3689350"/>
          <a:ext cx="6381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6" name="Equation" r:id="rId11" imgW="761760" imgH="583920" progId="Equation.3">
                  <p:embed/>
                </p:oleObj>
              </mc:Choice>
              <mc:Fallback>
                <p:oleObj name="Equation" r:id="rId11" imgW="76176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9088" y="3689350"/>
                        <a:ext cx="6381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76" name="Object 60"/>
          <p:cNvGraphicFramePr>
            <a:graphicFrameLocks noChangeAspect="1"/>
          </p:cNvGraphicFramePr>
          <p:nvPr/>
        </p:nvGraphicFramePr>
        <p:xfrm>
          <a:off x="6918325" y="3689350"/>
          <a:ext cx="10128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7" name="Equation" r:id="rId13" imgW="1206360" imgH="583920" progId="Equation.3">
                  <p:embed/>
                </p:oleObj>
              </mc:Choice>
              <mc:Fallback>
                <p:oleObj name="Equation" r:id="rId13" imgW="120636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8325" y="3689350"/>
                        <a:ext cx="10128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77" name="Object 61"/>
          <p:cNvGraphicFramePr>
            <a:graphicFrameLocks noChangeAspect="1"/>
          </p:cNvGraphicFramePr>
          <p:nvPr/>
        </p:nvGraphicFramePr>
        <p:xfrm>
          <a:off x="6132513" y="2711450"/>
          <a:ext cx="17573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8" name="Equation" r:id="rId15" imgW="2095200" imgH="583920" progId="Equation.3">
                  <p:embed/>
                </p:oleObj>
              </mc:Choice>
              <mc:Fallback>
                <p:oleObj name="Equation" r:id="rId15" imgW="209520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513" y="2711450"/>
                        <a:ext cx="1757362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78" name="Text Box 62"/>
          <p:cNvSpPr txBox="1">
            <a:spLocks noChangeArrowheads="1"/>
          </p:cNvSpPr>
          <p:nvPr/>
        </p:nvSpPr>
        <p:spPr bwMode="auto">
          <a:xfrm>
            <a:off x="6477000" y="4781550"/>
            <a:ext cx="990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tÝnh chÊt d·y tû sè b»ng nhau</a:t>
            </a:r>
          </a:p>
        </p:txBody>
      </p:sp>
      <p:sp>
        <p:nvSpPr>
          <p:cNvPr id="60479" name="Text Box 63"/>
          <p:cNvSpPr txBox="1">
            <a:spLocks noChangeArrowheads="1"/>
          </p:cNvSpPr>
          <p:nvPr/>
        </p:nvSpPr>
        <p:spPr bwMode="auto">
          <a:xfrm>
            <a:off x="7620000" y="4781550"/>
            <a:ext cx="1219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§Þnh lÝ Pyta go trong tam gi¸c vu«ng</a:t>
            </a:r>
          </a:p>
        </p:txBody>
      </p:sp>
      <p:sp>
        <p:nvSpPr>
          <p:cNvPr id="60480" name="Line 64"/>
          <p:cNvSpPr>
            <a:spLocks noChangeShapeType="1"/>
          </p:cNvSpPr>
          <p:nvPr/>
        </p:nvSpPr>
        <p:spPr bwMode="auto">
          <a:xfrm flipV="1">
            <a:off x="6858000" y="1276350"/>
            <a:ext cx="0" cy="381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1" name="Line 65"/>
          <p:cNvSpPr>
            <a:spLocks noChangeShapeType="1"/>
          </p:cNvSpPr>
          <p:nvPr/>
        </p:nvSpPr>
        <p:spPr bwMode="auto">
          <a:xfrm flipV="1">
            <a:off x="8001000" y="4476750"/>
            <a:ext cx="0" cy="381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2" name="Line 66"/>
          <p:cNvSpPr>
            <a:spLocks noChangeShapeType="1"/>
          </p:cNvSpPr>
          <p:nvPr/>
        </p:nvSpPr>
        <p:spPr bwMode="auto">
          <a:xfrm flipV="1">
            <a:off x="6858000" y="4476750"/>
            <a:ext cx="0" cy="381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3" name="Line 67"/>
          <p:cNvSpPr>
            <a:spLocks noChangeShapeType="1"/>
          </p:cNvSpPr>
          <p:nvPr/>
        </p:nvSpPr>
        <p:spPr bwMode="auto">
          <a:xfrm flipV="1">
            <a:off x="6858000" y="3333750"/>
            <a:ext cx="0" cy="381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4" name="Line 68"/>
          <p:cNvSpPr>
            <a:spLocks noChangeShapeType="1"/>
          </p:cNvSpPr>
          <p:nvPr/>
        </p:nvSpPr>
        <p:spPr bwMode="auto">
          <a:xfrm flipV="1">
            <a:off x="6858000" y="2266950"/>
            <a:ext cx="0" cy="381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5" name="Text Box 69"/>
          <p:cNvSpPr txBox="1">
            <a:spLocks noChangeArrowheads="1"/>
          </p:cNvSpPr>
          <p:nvPr/>
        </p:nvSpPr>
        <p:spPr bwMode="auto">
          <a:xfrm>
            <a:off x="7772400" y="9525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(c.c.c)</a:t>
            </a:r>
          </a:p>
        </p:txBody>
      </p:sp>
      <p:sp>
        <p:nvSpPr>
          <p:cNvPr id="60486" name="Text Box 70"/>
          <p:cNvSpPr txBox="1">
            <a:spLocks noChangeArrowheads="1"/>
          </p:cNvSpPr>
          <p:nvPr/>
        </p:nvSpPr>
        <p:spPr bwMode="auto">
          <a:xfrm rot="-5400000">
            <a:off x="6660357" y="883443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S</a:t>
            </a:r>
          </a:p>
        </p:txBody>
      </p:sp>
      <p:graphicFrame>
        <p:nvGraphicFramePr>
          <p:cNvPr id="60487" name="Object 71"/>
          <p:cNvGraphicFramePr>
            <a:graphicFrameLocks noChangeAspect="1"/>
          </p:cNvGraphicFramePr>
          <p:nvPr/>
        </p:nvGraphicFramePr>
        <p:xfrm>
          <a:off x="5353050" y="5010150"/>
          <a:ext cx="11303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9" name="Equation" r:id="rId17" imgW="1130040" imgH="558720" progId="Equation.3">
                  <p:embed/>
                </p:oleObj>
              </mc:Choice>
              <mc:Fallback>
                <p:oleObj name="Equation" r:id="rId17" imgW="113004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3050" y="5010150"/>
                        <a:ext cx="11303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88" name="Line 72"/>
          <p:cNvSpPr>
            <a:spLocks noChangeShapeType="1"/>
          </p:cNvSpPr>
          <p:nvPr/>
        </p:nvSpPr>
        <p:spPr bwMode="auto">
          <a:xfrm flipV="1">
            <a:off x="6000750" y="4419600"/>
            <a:ext cx="1" cy="43815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9" name="Text Box 73"/>
          <p:cNvSpPr txBox="1">
            <a:spLocks noChangeArrowheads="1"/>
          </p:cNvSpPr>
          <p:nvPr/>
        </p:nvSpPr>
        <p:spPr bwMode="auto">
          <a:xfrm>
            <a:off x="5562600" y="561975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(gt)</a:t>
            </a:r>
          </a:p>
        </p:txBody>
      </p:sp>
      <p:sp>
        <p:nvSpPr>
          <p:cNvPr id="60491" name="Oval 75"/>
          <p:cNvSpPr>
            <a:spLocks noChangeArrowheads="1"/>
          </p:cNvSpPr>
          <p:nvPr/>
        </p:nvSpPr>
        <p:spPr bwMode="auto">
          <a:xfrm>
            <a:off x="6838950" y="3486150"/>
            <a:ext cx="19050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endParaRPr lang="en-US" altLang="en-US" sz="1800">
              <a:latin typeface=".VnTime" pitchFamily="34" charset="0"/>
            </a:endParaRPr>
          </a:p>
        </p:txBody>
      </p:sp>
      <p:sp>
        <p:nvSpPr>
          <p:cNvPr id="60492" name="Oval 76"/>
          <p:cNvSpPr>
            <a:spLocks noChangeArrowheads="1"/>
          </p:cNvSpPr>
          <p:nvPr/>
        </p:nvSpPr>
        <p:spPr bwMode="auto">
          <a:xfrm>
            <a:off x="5448300" y="3333750"/>
            <a:ext cx="2552700" cy="11430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endParaRPr lang="en-US" altLang="en-US" sz="1800">
              <a:latin typeface=".VnTime" pitchFamily="34" charset="0"/>
            </a:endParaRPr>
          </a:p>
        </p:txBody>
      </p:sp>
      <p:sp>
        <p:nvSpPr>
          <p:cNvPr id="2081" name="Line 81"/>
          <p:cNvSpPr>
            <a:spLocks noChangeShapeType="1"/>
          </p:cNvSpPr>
          <p:nvPr/>
        </p:nvSpPr>
        <p:spPr bwMode="auto">
          <a:xfrm>
            <a:off x="457200" y="3400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82"/>
          <p:cNvSpPr>
            <a:spLocks noChangeShapeType="1"/>
          </p:cNvSpPr>
          <p:nvPr/>
        </p:nvSpPr>
        <p:spPr bwMode="auto">
          <a:xfrm>
            <a:off x="76200" y="475295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Text Box 83"/>
          <p:cNvSpPr txBox="1">
            <a:spLocks noChangeArrowheads="1"/>
          </p:cNvSpPr>
          <p:nvPr/>
        </p:nvSpPr>
        <p:spPr bwMode="auto">
          <a:xfrm>
            <a:off x="0" y="399839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GT</a:t>
            </a:r>
          </a:p>
        </p:txBody>
      </p:sp>
      <p:sp>
        <p:nvSpPr>
          <p:cNvPr id="2084" name="Text Box 84"/>
          <p:cNvSpPr txBox="1">
            <a:spLocks noChangeArrowheads="1"/>
          </p:cNvSpPr>
          <p:nvPr/>
        </p:nvSpPr>
        <p:spPr bwMode="auto">
          <a:xfrm>
            <a:off x="0" y="47481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KL</a:t>
            </a:r>
          </a:p>
        </p:txBody>
      </p:sp>
      <p:graphicFrame>
        <p:nvGraphicFramePr>
          <p:cNvPr id="2058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843802"/>
              </p:ext>
            </p:extLst>
          </p:nvPr>
        </p:nvGraphicFramePr>
        <p:xfrm>
          <a:off x="685800" y="3482950"/>
          <a:ext cx="15494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0" name="Equation" r:id="rId19" imgW="1549080" imgH="1269720" progId="Equation.3">
                  <p:embed/>
                </p:oleObj>
              </mc:Choice>
              <mc:Fallback>
                <p:oleObj name="Equation" r:id="rId19" imgW="1549080" imgH="1269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82950"/>
                        <a:ext cx="15494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0951240"/>
              </p:ext>
            </p:extLst>
          </p:nvPr>
        </p:nvGraphicFramePr>
        <p:xfrm>
          <a:off x="609600" y="4924400"/>
          <a:ext cx="1866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1" name="Equation" r:id="rId21" imgW="1866600" imgH="228600" progId="Equation.3">
                  <p:embed/>
                </p:oleObj>
              </mc:Choice>
              <mc:Fallback>
                <p:oleObj name="Equation" r:id="rId21" imgW="1866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924400"/>
                        <a:ext cx="18669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5" name="Text Box 87"/>
          <p:cNvSpPr txBox="1">
            <a:spLocks noChangeArrowheads="1"/>
          </p:cNvSpPr>
          <p:nvPr/>
        </p:nvSpPr>
        <p:spPr bwMode="auto">
          <a:xfrm rot="16200000">
            <a:off x="1378744" y="4702944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S</a:t>
            </a:r>
          </a:p>
        </p:txBody>
      </p:sp>
      <p:sp>
        <p:nvSpPr>
          <p:cNvPr id="2086" name="Text Box 93"/>
          <p:cNvSpPr txBox="1">
            <a:spLocks noChangeArrowheads="1"/>
          </p:cNvSpPr>
          <p:nvPr/>
        </p:nvSpPr>
        <p:spPr bwMode="auto">
          <a:xfrm>
            <a:off x="1127125" y="4000500"/>
            <a:ext cx="1920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endParaRPr lang="en-US" altLang="en-US" sz="1800">
              <a:solidFill>
                <a:srgbClr val="000000"/>
              </a:solidFill>
              <a:latin typeface=".VnTime" pitchFamily="34" charset="0"/>
            </a:endParaRPr>
          </a:p>
        </p:txBody>
      </p:sp>
      <p:graphicFrame>
        <p:nvGraphicFramePr>
          <p:cNvPr id="2060" name="Object 98"/>
          <p:cNvGraphicFramePr>
            <a:graphicFrameLocks noChangeAspect="1"/>
          </p:cNvGraphicFramePr>
          <p:nvPr/>
        </p:nvGraphicFramePr>
        <p:xfrm>
          <a:off x="4502150" y="3282950"/>
          <a:ext cx="139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22" name="Equation" r:id="rId23" imgW="139680" imgH="291960" progId="Equation.3">
                  <p:embed/>
                </p:oleObj>
              </mc:Choice>
              <mc:Fallback>
                <p:oleObj name="Equation" r:id="rId23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3282950"/>
                        <a:ext cx="1397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87" name="Group 137"/>
          <p:cNvGrpSpPr>
            <a:grpSpLocks/>
          </p:cNvGrpSpPr>
          <p:nvPr/>
        </p:nvGrpSpPr>
        <p:grpSpPr bwMode="auto">
          <a:xfrm>
            <a:off x="2667000" y="2924150"/>
            <a:ext cx="1752600" cy="2081213"/>
            <a:chOff x="336" y="2880"/>
            <a:chExt cx="1104" cy="1311"/>
          </a:xfrm>
        </p:grpSpPr>
        <p:sp>
          <p:nvSpPr>
            <p:cNvPr id="2099" name="AutoShape 138"/>
            <p:cNvSpPr>
              <a:spLocks noChangeArrowheads="1"/>
            </p:cNvSpPr>
            <p:nvPr/>
          </p:nvSpPr>
          <p:spPr bwMode="auto">
            <a:xfrm>
              <a:off x="528" y="2988"/>
              <a:ext cx="672" cy="1008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2100" name="Rectangle 139"/>
            <p:cNvSpPr>
              <a:spLocks noChangeArrowheads="1"/>
            </p:cNvSpPr>
            <p:nvPr/>
          </p:nvSpPr>
          <p:spPr bwMode="auto">
            <a:xfrm>
              <a:off x="531" y="3927"/>
              <a:ext cx="69" cy="6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2101" name="Text Box 140"/>
            <p:cNvSpPr txBox="1">
              <a:spLocks noChangeArrowheads="1"/>
            </p:cNvSpPr>
            <p:nvPr/>
          </p:nvSpPr>
          <p:spPr bwMode="auto">
            <a:xfrm>
              <a:off x="336" y="3840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2102" name="Text Box 141"/>
            <p:cNvSpPr txBox="1">
              <a:spLocks noChangeArrowheads="1"/>
            </p:cNvSpPr>
            <p:nvPr/>
          </p:nvSpPr>
          <p:spPr bwMode="auto">
            <a:xfrm>
              <a:off x="336" y="2880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2103" name="Text Box 142"/>
            <p:cNvSpPr txBox="1">
              <a:spLocks noChangeArrowheads="1"/>
            </p:cNvSpPr>
            <p:nvPr/>
          </p:nvSpPr>
          <p:spPr bwMode="auto">
            <a:xfrm>
              <a:off x="1104" y="396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</a:t>
              </a:r>
            </a:p>
          </p:txBody>
        </p:sp>
      </p:grpSp>
      <p:grpSp>
        <p:nvGrpSpPr>
          <p:cNvPr id="3" name="Group 143"/>
          <p:cNvGrpSpPr>
            <a:grpSpLocks/>
          </p:cNvGrpSpPr>
          <p:nvPr/>
        </p:nvGrpSpPr>
        <p:grpSpPr bwMode="auto">
          <a:xfrm>
            <a:off x="4286250" y="3705200"/>
            <a:ext cx="1295400" cy="1281113"/>
            <a:chOff x="1344" y="3360"/>
            <a:chExt cx="816" cy="807"/>
          </a:xfrm>
        </p:grpSpPr>
        <p:sp>
          <p:nvSpPr>
            <p:cNvPr id="2094" name="AutoShape 144"/>
            <p:cNvSpPr>
              <a:spLocks noChangeArrowheads="1"/>
            </p:cNvSpPr>
            <p:nvPr/>
          </p:nvSpPr>
          <p:spPr bwMode="auto">
            <a:xfrm>
              <a:off x="1536" y="3480"/>
              <a:ext cx="334" cy="501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2095" name="Rectangle 145"/>
            <p:cNvSpPr>
              <a:spLocks noChangeArrowheads="1"/>
            </p:cNvSpPr>
            <p:nvPr/>
          </p:nvSpPr>
          <p:spPr bwMode="auto">
            <a:xfrm>
              <a:off x="1536" y="3912"/>
              <a:ext cx="69" cy="6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2096" name="Text Box 146"/>
            <p:cNvSpPr txBox="1">
              <a:spLocks noChangeArrowheads="1"/>
            </p:cNvSpPr>
            <p:nvPr/>
          </p:nvSpPr>
          <p:spPr bwMode="auto">
            <a:xfrm>
              <a:off x="1344" y="336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B’</a:t>
              </a:r>
            </a:p>
          </p:txBody>
        </p:sp>
        <p:sp>
          <p:nvSpPr>
            <p:cNvPr id="2097" name="Text Box 147"/>
            <p:cNvSpPr txBox="1">
              <a:spLocks noChangeArrowheads="1"/>
            </p:cNvSpPr>
            <p:nvPr/>
          </p:nvSpPr>
          <p:spPr bwMode="auto">
            <a:xfrm>
              <a:off x="1392" y="3936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A’</a:t>
              </a:r>
            </a:p>
          </p:txBody>
        </p:sp>
        <p:sp>
          <p:nvSpPr>
            <p:cNvPr id="2098" name="Text Box 148"/>
            <p:cNvSpPr txBox="1">
              <a:spLocks noChangeArrowheads="1"/>
            </p:cNvSpPr>
            <p:nvPr/>
          </p:nvSpPr>
          <p:spPr bwMode="auto">
            <a:xfrm>
              <a:off x="1728" y="3936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C’</a:t>
              </a:r>
            </a:p>
          </p:txBody>
        </p:sp>
      </p:grpSp>
      <p:sp>
        <p:nvSpPr>
          <p:cNvPr id="60565" name="Text Box 149"/>
          <p:cNvSpPr txBox="1">
            <a:spLocks noChangeArrowheads="1"/>
          </p:cNvSpPr>
          <p:nvPr/>
        </p:nvSpPr>
        <p:spPr bwMode="auto">
          <a:xfrm>
            <a:off x="2609850" y="363835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M</a:t>
            </a:r>
          </a:p>
        </p:txBody>
      </p:sp>
      <p:sp>
        <p:nvSpPr>
          <p:cNvPr id="60566" name="Text Box 150"/>
          <p:cNvSpPr txBox="1">
            <a:spLocks noChangeArrowheads="1"/>
          </p:cNvSpPr>
          <p:nvPr/>
        </p:nvSpPr>
        <p:spPr bwMode="auto">
          <a:xfrm>
            <a:off x="3462536" y="4653136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N</a:t>
            </a:r>
          </a:p>
        </p:txBody>
      </p:sp>
      <p:sp>
        <p:nvSpPr>
          <p:cNvPr id="60567" name="AutoShape 151"/>
          <p:cNvSpPr>
            <a:spLocks noChangeArrowheads="1"/>
          </p:cNvSpPr>
          <p:nvPr/>
        </p:nvSpPr>
        <p:spPr bwMode="auto">
          <a:xfrm>
            <a:off x="2971800" y="3895700"/>
            <a:ext cx="530225" cy="795338"/>
          </a:xfrm>
          <a:prstGeom prst="rtTriangl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endParaRPr lang="en-US" altLang="en-US" sz="1800">
              <a:latin typeface=".VnTime" pitchFamily="34" charset="0"/>
            </a:endParaRPr>
          </a:p>
        </p:txBody>
      </p:sp>
      <p:sp>
        <p:nvSpPr>
          <p:cNvPr id="56" name="TextBox 1"/>
          <p:cNvSpPr txBox="1">
            <a:spLocks noChangeArrowheads="1"/>
          </p:cNvSpPr>
          <p:nvPr/>
        </p:nvSpPr>
        <p:spPr bwMode="auto">
          <a:xfrm>
            <a:off x="76200" y="77723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CÁC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TRƯỜNG HỢP ĐỒNG DẠNG </a:t>
            </a:r>
          </a:p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CỦA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TAM GIÁC VUÔNG</a:t>
            </a:r>
            <a:endParaRPr lang="en-US" altLang="en-US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48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0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6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-0.175 -4.81481E-6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5 -4.81481E-6 L 0.00417 0.00116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5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1" dur="500"/>
                                        <p:tgtEl>
                                          <p:spTgt spid="60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4" dur="5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27" dur="5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0" dur="500"/>
                                        <p:tgtEl>
                                          <p:spTgt spid="604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3" dur="500"/>
                                        <p:tgtEl>
                                          <p:spTgt spid="604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6" dur="500"/>
                                        <p:tgtEl>
                                          <p:spTgt spid="60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9" dur="500"/>
                                        <p:tgtEl>
                                          <p:spTgt spid="60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2" dur="5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5" dur="5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8" dur="500"/>
                                        <p:tgtEl>
                                          <p:spTgt spid="60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1" dur="500"/>
                                        <p:tgtEl>
                                          <p:spTgt spid="60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4" dur="500"/>
                                        <p:tgtEl>
                                          <p:spTgt spid="60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7" dur="500"/>
                                        <p:tgtEl>
                                          <p:spTgt spid="60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0" dur="500"/>
                                        <p:tgtEl>
                                          <p:spTgt spid="60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3" dur="500"/>
                                        <p:tgtEl>
                                          <p:spTgt spid="60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6" dur="500"/>
                                        <p:tgtEl>
                                          <p:spTgt spid="60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9" dur="500"/>
                                        <p:tgtEl>
                                          <p:spTgt spid="60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72" dur="500"/>
                                        <p:tgtEl>
                                          <p:spTgt spid="60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75" dur="500"/>
                                        <p:tgtEl>
                                          <p:spTgt spid="60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78" dur="500"/>
                                        <p:tgtEl>
                                          <p:spTgt spid="60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1" dur="500"/>
                                        <p:tgtEl>
                                          <p:spTgt spid="60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60478" grpId="0"/>
      <p:bldP spid="60479" grpId="0"/>
      <p:bldP spid="60480" grpId="0" animBg="1"/>
      <p:bldP spid="60480" grpId="1" animBg="1"/>
      <p:bldP spid="60481" grpId="0" animBg="1"/>
      <p:bldP spid="60481" grpId="1" animBg="1"/>
      <p:bldP spid="60482" grpId="0" animBg="1"/>
      <p:bldP spid="60482" grpId="1" animBg="1"/>
      <p:bldP spid="60483" grpId="0" animBg="1"/>
      <p:bldP spid="60483" grpId="1" animBg="1"/>
      <p:bldP spid="60484" grpId="0" animBg="1"/>
      <p:bldP spid="60484" grpId="1" animBg="1"/>
      <p:bldP spid="60485" grpId="0"/>
      <p:bldP spid="60486" grpId="0"/>
      <p:bldP spid="60488" grpId="0" animBg="1"/>
      <p:bldP spid="60488" grpId="1" animBg="1"/>
      <p:bldP spid="60489" grpId="0"/>
      <p:bldP spid="60491" grpId="0" animBg="1"/>
      <p:bldP spid="60492" grpId="0" animBg="1"/>
      <p:bldP spid="60565" grpId="0"/>
      <p:bldP spid="60566" grpId="0"/>
      <p:bldP spid="605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228600" y="726529"/>
            <a:ext cx="8915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1) </a:t>
            </a:r>
            <a:r>
              <a:rPr lang="en-US" altLang="en-US" b="1" dirty="0">
                <a:solidFill>
                  <a:srgbClr val="FF0000"/>
                </a:solidFill>
                <a:latin typeface=".VnTimeH" pitchFamily="34" charset="0"/>
              </a:rPr>
              <a:t>¸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p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dông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c¸c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.VnTime" pitchFamily="34" charset="0"/>
              </a:rPr>
              <a:t>tr­ưêng</a:t>
            </a:r>
            <a:r>
              <a:rPr lang="en-US" altLang="en-US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hîp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ång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d¹ng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vµo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vu«ng</a:t>
            </a:r>
            <a:endParaRPr lang="en-US" altLang="en-US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9220" name="Text Box 73"/>
          <p:cNvSpPr txBox="1">
            <a:spLocks noChangeArrowheads="1"/>
          </p:cNvSpPr>
          <p:nvPr/>
        </p:nvSpPr>
        <p:spPr bwMode="auto">
          <a:xfrm>
            <a:off x="304800" y="1382861"/>
            <a:ext cx="845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2)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DÊu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hiÖu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Æc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biÖt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nhËn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biÕt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hai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vu«ng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b="1" dirty="0" err="1">
                <a:solidFill>
                  <a:srgbClr val="FF0000"/>
                </a:solidFill>
                <a:latin typeface=".VnTime" pitchFamily="34" charset="0"/>
              </a:rPr>
              <a:t>ång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d¹ng</a:t>
            </a:r>
          </a:p>
        </p:txBody>
      </p:sp>
      <p:grpSp>
        <p:nvGrpSpPr>
          <p:cNvPr id="9221" name="Nhóm 23"/>
          <p:cNvGrpSpPr>
            <a:grpSpLocks/>
          </p:cNvGrpSpPr>
          <p:nvPr/>
        </p:nvGrpSpPr>
        <p:grpSpPr bwMode="auto">
          <a:xfrm>
            <a:off x="381000" y="1914301"/>
            <a:ext cx="8382000" cy="5043091"/>
            <a:chOff x="381000" y="1814909"/>
            <a:chExt cx="8382000" cy="5043091"/>
          </a:xfrm>
        </p:grpSpPr>
        <p:pic>
          <p:nvPicPr>
            <p:cNvPr id="9222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2286000"/>
              <a:ext cx="7010400" cy="4105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Hộp_Văn_Bản 2"/>
            <p:cNvSpPr txBox="1">
              <a:spLocks noChangeArrowheads="1"/>
            </p:cNvSpPr>
            <p:nvPr/>
          </p:nvSpPr>
          <p:spPr bwMode="auto">
            <a:xfrm>
              <a:off x="5943600" y="4724400"/>
              <a:ext cx="5334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chemeClr val="bg2">
                      <a:lumMod val="10000"/>
                    </a:schemeClr>
                  </a:solidFill>
                </a:rPr>
                <a:t>26</a:t>
              </a:r>
            </a:p>
          </p:txBody>
        </p:sp>
        <p:sp>
          <p:nvSpPr>
            <p:cNvPr id="14339" name="Hộp_Văn_Bản 3"/>
            <p:cNvSpPr txBox="1">
              <a:spLocks noChangeArrowheads="1"/>
            </p:cNvSpPr>
            <p:nvPr/>
          </p:nvSpPr>
          <p:spPr bwMode="auto">
            <a:xfrm>
              <a:off x="5562600" y="2743200"/>
              <a:ext cx="4572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chemeClr val="bg2">
                      <a:lumMod val="10000"/>
                    </a:schemeClr>
                  </a:solidFill>
                </a:rPr>
                <a:t>10</a:t>
              </a:r>
            </a:p>
          </p:txBody>
        </p:sp>
        <p:sp>
          <p:nvSpPr>
            <p:cNvPr id="9225" name="Hộp_Văn_Bản 7"/>
            <p:cNvSpPr txBox="1">
              <a:spLocks noChangeArrowheads="1"/>
            </p:cNvSpPr>
            <p:nvPr/>
          </p:nvSpPr>
          <p:spPr bwMode="auto">
            <a:xfrm>
              <a:off x="381000" y="1814909"/>
              <a:ext cx="457200" cy="46196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r>
                <a:rPr lang="en-US" altLang="en-US" b="1">
                  <a:solidFill>
                    <a:srgbClr val="002060"/>
                  </a:solidFill>
                </a:rPr>
                <a:t>?</a:t>
              </a:r>
            </a:p>
          </p:txBody>
        </p:sp>
        <p:sp>
          <p:nvSpPr>
            <p:cNvPr id="9226" name="Hộp_Văn_Bản 8"/>
            <p:cNvSpPr txBox="1">
              <a:spLocks noChangeArrowheads="1"/>
            </p:cNvSpPr>
            <p:nvPr/>
          </p:nvSpPr>
          <p:spPr bwMode="auto">
            <a:xfrm>
              <a:off x="838200" y="1814909"/>
              <a:ext cx="7924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r>
                <a:rPr lang="en-US" altLang="en-US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altLang="en-US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altLang="en-US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ra</a:t>
              </a:r>
              <a:r>
                <a:rPr lang="en-US" altLang="en-US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altLang="en-US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cặp</a:t>
              </a:r>
              <a:r>
                <a:rPr lang="en-US" altLang="en-US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altLang="en-US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altLang="en-US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đồng</a:t>
              </a:r>
              <a:r>
                <a:rPr lang="en-US" altLang="en-US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altLang="en-US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altLang="en-US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b="1" i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altLang="en-US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47</a:t>
              </a:r>
            </a:p>
          </p:txBody>
        </p:sp>
        <p:sp>
          <p:nvSpPr>
            <p:cNvPr id="9227" name="Hộp_Văn_Bản 9"/>
            <p:cNvSpPr txBox="1">
              <a:spLocks noChangeArrowheads="1"/>
            </p:cNvSpPr>
            <p:nvPr/>
          </p:nvSpPr>
          <p:spPr bwMode="auto">
            <a:xfrm>
              <a:off x="3352800" y="6396038"/>
              <a:ext cx="14478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algn="ctr"/>
              <a:r>
                <a:rPr lang="en-US" altLang="en-US" sz="2000" i="1"/>
                <a:t>Hình 47</a:t>
              </a:r>
            </a:p>
          </p:txBody>
        </p:sp>
        <p:sp>
          <p:nvSpPr>
            <p:cNvPr id="11" name="Hộp_Văn_Bản 10"/>
            <p:cNvSpPr txBox="1"/>
            <p:nvPr/>
          </p:nvSpPr>
          <p:spPr>
            <a:xfrm>
              <a:off x="1905000" y="3886200"/>
              <a:ext cx="5334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chemeClr val="bg2">
                      <a:lumMod val="10000"/>
                    </a:schemeClr>
                  </a:solidFill>
                </a:rPr>
                <a:t>a)</a:t>
              </a:r>
            </a:p>
          </p:txBody>
        </p:sp>
        <p:sp>
          <p:nvSpPr>
            <p:cNvPr id="12" name="Hộp_Văn_Bản 11"/>
            <p:cNvSpPr txBox="1"/>
            <p:nvPr/>
          </p:nvSpPr>
          <p:spPr>
            <a:xfrm>
              <a:off x="5029200" y="3733800"/>
              <a:ext cx="9144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chemeClr val="bg2">
                      <a:lumMod val="10000"/>
                    </a:schemeClr>
                  </a:solidFill>
                </a:rPr>
                <a:t>b)</a:t>
              </a:r>
            </a:p>
          </p:txBody>
        </p:sp>
        <p:sp>
          <p:nvSpPr>
            <p:cNvPr id="13" name="Hộp_Văn_Bản 12"/>
            <p:cNvSpPr txBox="1"/>
            <p:nvPr/>
          </p:nvSpPr>
          <p:spPr>
            <a:xfrm>
              <a:off x="1524000" y="6396038"/>
              <a:ext cx="533400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chemeClr val="bg2">
                      <a:lumMod val="10000"/>
                    </a:schemeClr>
                  </a:solidFill>
                </a:rPr>
                <a:t>c)</a:t>
              </a:r>
            </a:p>
          </p:txBody>
        </p:sp>
        <p:sp>
          <p:nvSpPr>
            <p:cNvPr id="14" name="Hộp_Văn_Bản 13"/>
            <p:cNvSpPr txBox="1"/>
            <p:nvPr/>
          </p:nvSpPr>
          <p:spPr>
            <a:xfrm>
              <a:off x="5562600" y="6172200"/>
              <a:ext cx="5334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chemeClr val="bg2">
                      <a:lumMod val="10000"/>
                    </a:schemeClr>
                  </a:solidFill>
                </a:rPr>
                <a:t>d)</a:t>
              </a:r>
            </a:p>
          </p:txBody>
        </p:sp>
        <p:sp>
          <p:nvSpPr>
            <p:cNvPr id="16" name="Hộp_Văn_Bản 3"/>
            <p:cNvSpPr txBox="1">
              <a:spLocks noChangeArrowheads="1"/>
            </p:cNvSpPr>
            <p:nvPr/>
          </p:nvSpPr>
          <p:spPr bwMode="auto">
            <a:xfrm>
              <a:off x="4191000" y="4953000"/>
              <a:ext cx="4572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chemeClr val="bg2">
                      <a:lumMod val="10000"/>
                    </a:schemeClr>
                  </a:solidFill>
                </a:rPr>
                <a:t>10</a:t>
              </a:r>
            </a:p>
          </p:txBody>
        </p:sp>
        <p:sp>
          <p:nvSpPr>
            <p:cNvPr id="18" name="Hộp_Văn_Bản 17"/>
            <p:cNvSpPr txBox="1"/>
            <p:nvPr/>
          </p:nvSpPr>
          <p:spPr>
            <a:xfrm>
              <a:off x="1143000" y="3048000"/>
              <a:ext cx="533400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chemeClr val="bg2">
                      <a:lumMod val="10000"/>
                    </a:schemeClr>
                  </a:solidFill>
                </a:rPr>
                <a:t>2,5</a:t>
              </a:r>
              <a:endParaRPr lang="en-US" b="1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9" name="Hộp_Văn_Bản 18"/>
            <p:cNvSpPr txBox="1"/>
            <p:nvPr/>
          </p:nvSpPr>
          <p:spPr>
            <a:xfrm>
              <a:off x="2286000" y="2971800"/>
              <a:ext cx="533400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chemeClr val="bg2">
                      <a:lumMod val="10000"/>
                    </a:schemeClr>
                  </a:solidFill>
                </a:rPr>
                <a:t>5</a:t>
              </a:r>
              <a:endParaRPr lang="en-US" b="1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20" name="Hộp_Văn_Bản 19"/>
            <p:cNvSpPr txBox="1"/>
            <p:nvPr/>
          </p:nvSpPr>
          <p:spPr>
            <a:xfrm>
              <a:off x="838200" y="5334000"/>
              <a:ext cx="533400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chemeClr val="bg2">
                      <a:lumMod val="10000"/>
                    </a:schemeClr>
                  </a:solidFill>
                </a:rPr>
                <a:t>5</a:t>
              </a:r>
              <a:endParaRPr lang="en-US" b="1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21" name="Hộp_Văn_Bản 20"/>
            <p:cNvSpPr txBox="1"/>
            <p:nvPr/>
          </p:nvSpPr>
          <p:spPr>
            <a:xfrm>
              <a:off x="1676400" y="6019800"/>
              <a:ext cx="533400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chemeClr val="bg2">
                      <a:lumMod val="10000"/>
                    </a:schemeClr>
                  </a:solidFill>
                </a:rPr>
                <a:t>13</a:t>
              </a:r>
              <a:endParaRPr lang="en-US" b="1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23" name="Hộp_Văn_Bản 22"/>
            <p:cNvSpPr txBox="1"/>
            <p:nvPr/>
          </p:nvSpPr>
          <p:spPr>
            <a:xfrm>
              <a:off x="4114800" y="2838450"/>
              <a:ext cx="304800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chemeClr val="bg2">
                      <a:lumMod val="10000"/>
                    </a:schemeClr>
                  </a:solidFill>
                </a:rPr>
                <a:t>5</a:t>
              </a:r>
              <a:endParaRPr lang="en-US" b="1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59336" y="31016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CÁC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TRƯỜNG HỢP ĐỒNG DẠNG </a:t>
            </a:r>
          </a:p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CỦA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TAM GIÁC VUÔNG</a:t>
            </a:r>
            <a:endParaRPr lang="en-US" altLang="en-US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2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Text Box 2" descr="Bouquet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>
              <a:solidFill>
                <a:srgbClr val="FF3300"/>
              </a:solidFill>
              <a:latin typeface=".VnArialH" pitchFamily="34" charset="0"/>
            </a:endParaRPr>
          </a:p>
        </p:txBody>
      </p:sp>
      <p:sp>
        <p:nvSpPr>
          <p:cNvPr id="3085" name="Text Box 3"/>
          <p:cNvSpPr txBox="1">
            <a:spLocks noChangeArrowheads="1"/>
          </p:cNvSpPr>
          <p:nvPr/>
        </p:nvSpPr>
        <p:spPr bwMode="auto">
          <a:xfrm>
            <a:off x="3124200" y="1295400"/>
            <a:ext cx="571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086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38862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1) ¸p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dông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c¸c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.VnTime" pitchFamily="34" charset="0"/>
              </a:rPr>
              <a:t>trư­êng</a:t>
            </a:r>
            <a:r>
              <a:rPr lang="en-US" altLang="en-US" sz="1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hîp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ång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d¹ng   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vµo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vu«ng</a:t>
            </a:r>
            <a:endParaRPr lang="en-US" altLang="en-US" sz="18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087" name="Line 42"/>
          <p:cNvSpPr>
            <a:spLocks noChangeShapeType="1"/>
          </p:cNvSpPr>
          <p:nvPr/>
        </p:nvSpPr>
        <p:spPr bwMode="auto">
          <a:xfrm>
            <a:off x="4267200" y="990600"/>
            <a:ext cx="0" cy="556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" name="Text Box 43"/>
          <p:cNvSpPr txBox="1">
            <a:spLocks noChangeArrowheads="1"/>
          </p:cNvSpPr>
          <p:nvPr/>
        </p:nvSpPr>
        <p:spPr bwMode="auto">
          <a:xfrm>
            <a:off x="304800" y="1275482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2)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DÊu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hiÖu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nhËn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biÕt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hai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vu«ng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ång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d¹ng</a:t>
            </a:r>
          </a:p>
        </p:txBody>
      </p:sp>
      <p:grpSp>
        <p:nvGrpSpPr>
          <p:cNvPr id="3089" name="Group 45"/>
          <p:cNvGrpSpPr>
            <a:grpSpLocks/>
          </p:cNvGrpSpPr>
          <p:nvPr/>
        </p:nvGrpSpPr>
        <p:grpSpPr bwMode="auto">
          <a:xfrm>
            <a:off x="2438400" y="1447800"/>
            <a:ext cx="1752600" cy="2081213"/>
            <a:chOff x="336" y="2880"/>
            <a:chExt cx="1104" cy="1311"/>
          </a:xfrm>
        </p:grpSpPr>
        <p:sp>
          <p:nvSpPr>
            <p:cNvPr id="3154" name="AutoShape 46"/>
            <p:cNvSpPr>
              <a:spLocks noChangeArrowheads="1"/>
            </p:cNvSpPr>
            <p:nvPr/>
          </p:nvSpPr>
          <p:spPr bwMode="auto">
            <a:xfrm>
              <a:off x="528" y="2988"/>
              <a:ext cx="672" cy="1008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3155" name="Rectangle 47"/>
            <p:cNvSpPr>
              <a:spLocks noChangeArrowheads="1"/>
            </p:cNvSpPr>
            <p:nvPr/>
          </p:nvSpPr>
          <p:spPr bwMode="auto">
            <a:xfrm>
              <a:off x="531" y="3927"/>
              <a:ext cx="69" cy="6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3156" name="Text Box 48"/>
            <p:cNvSpPr txBox="1">
              <a:spLocks noChangeArrowheads="1"/>
            </p:cNvSpPr>
            <p:nvPr/>
          </p:nvSpPr>
          <p:spPr bwMode="auto">
            <a:xfrm>
              <a:off x="336" y="3840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3157" name="Text Box 49"/>
            <p:cNvSpPr txBox="1">
              <a:spLocks noChangeArrowheads="1"/>
            </p:cNvSpPr>
            <p:nvPr/>
          </p:nvSpPr>
          <p:spPr bwMode="auto">
            <a:xfrm>
              <a:off x="336" y="2880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3158" name="Text Box 50"/>
            <p:cNvSpPr txBox="1">
              <a:spLocks noChangeArrowheads="1"/>
            </p:cNvSpPr>
            <p:nvPr/>
          </p:nvSpPr>
          <p:spPr bwMode="auto">
            <a:xfrm>
              <a:off x="1104" y="396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</a:t>
              </a:r>
            </a:p>
          </p:txBody>
        </p:sp>
      </p:grpSp>
      <p:grpSp>
        <p:nvGrpSpPr>
          <p:cNvPr id="3090" name="Group 51"/>
          <p:cNvGrpSpPr>
            <a:grpSpLocks/>
          </p:cNvGrpSpPr>
          <p:nvPr/>
        </p:nvGrpSpPr>
        <p:grpSpPr bwMode="auto">
          <a:xfrm>
            <a:off x="1143000" y="2133600"/>
            <a:ext cx="1295400" cy="1281113"/>
            <a:chOff x="1344" y="3360"/>
            <a:chExt cx="816" cy="807"/>
          </a:xfrm>
        </p:grpSpPr>
        <p:sp>
          <p:nvSpPr>
            <p:cNvPr id="3149" name="AutoShape 52"/>
            <p:cNvSpPr>
              <a:spLocks noChangeArrowheads="1"/>
            </p:cNvSpPr>
            <p:nvPr/>
          </p:nvSpPr>
          <p:spPr bwMode="auto">
            <a:xfrm>
              <a:off x="1536" y="3480"/>
              <a:ext cx="334" cy="501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3150" name="Rectangle 53"/>
            <p:cNvSpPr>
              <a:spLocks noChangeArrowheads="1"/>
            </p:cNvSpPr>
            <p:nvPr/>
          </p:nvSpPr>
          <p:spPr bwMode="auto">
            <a:xfrm>
              <a:off x="1536" y="3912"/>
              <a:ext cx="69" cy="6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3151" name="Text Box 54"/>
            <p:cNvSpPr txBox="1">
              <a:spLocks noChangeArrowheads="1"/>
            </p:cNvSpPr>
            <p:nvPr/>
          </p:nvSpPr>
          <p:spPr bwMode="auto">
            <a:xfrm>
              <a:off x="1344" y="336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B’</a:t>
              </a:r>
            </a:p>
          </p:txBody>
        </p:sp>
        <p:sp>
          <p:nvSpPr>
            <p:cNvPr id="3152" name="Text Box 55"/>
            <p:cNvSpPr txBox="1">
              <a:spLocks noChangeArrowheads="1"/>
            </p:cNvSpPr>
            <p:nvPr/>
          </p:nvSpPr>
          <p:spPr bwMode="auto">
            <a:xfrm>
              <a:off x="1392" y="3936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A’</a:t>
              </a:r>
            </a:p>
          </p:txBody>
        </p:sp>
        <p:sp>
          <p:nvSpPr>
            <p:cNvPr id="3153" name="Text Box 56"/>
            <p:cNvSpPr txBox="1">
              <a:spLocks noChangeArrowheads="1"/>
            </p:cNvSpPr>
            <p:nvPr/>
          </p:nvSpPr>
          <p:spPr bwMode="auto">
            <a:xfrm>
              <a:off x="1728" y="3936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C’</a:t>
              </a:r>
            </a:p>
          </p:txBody>
        </p:sp>
      </p:grpSp>
      <p:sp>
        <p:nvSpPr>
          <p:cNvPr id="37970" name="Text Box 82"/>
          <p:cNvSpPr txBox="1">
            <a:spLocks noChangeArrowheads="1"/>
          </p:cNvSpPr>
          <p:nvPr/>
        </p:nvSpPr>
        <p:spPr bwMode="auto">
          <a:xfrm>
            <a:off x="4419600" y="533400"/>
            <a:ext cx="472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3) </a:t>
            </a:r>
            <a:r>
              <a:rPr lang="en-US" altLang="en-US" sz="1800" b="1" dirty="0" err="1">
                <a:solidFill>
                  <a:srgbClr val="FF0000"/>
                </a:solidFill>
                <a:latin typeface=".VnTimeH" pitchFamily="34" charset="0"/>
              </a:rPr>
              <a:t>t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Ø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sè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hai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smtClean="0">
                <a:solidFill>
                  <a:srgbClr val="FF0000"/>
                </a:solidFill>
                <a:latin typeface=".VnTime" pitchFamily="34" charset="0"/>
              </a:rPr>
              <a:t>®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.VnTime" pitchFamily="34" charset="0"/>
              </a:rPr>
              <a:t>ư­êng</a:t>
            </a:r>
            <a:r>
              <a:rPr lang="en-US" altLang="en-US" sz="1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cao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,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tØ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sè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diÖn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tÝch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hai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sz="1800" b="1" dirty="0" err="1">
                <a:solidFill>
                  <a:srgbClr val="FF0000"/>
                </a:solidFill>
                <a:latin typeface=".VnTime" pitchFamily="34" charset="0"/>
              </a:rPr>
              <a:t>ång</a:t>
            </a:r>
            <a:r>
              <a:rPr lang="en-US" altLang="en-US" sz="1800" b="1" dirty="0">
                <a:solidFill>
                  <a:srgbClr val="FF0000"/>
                </a:solidFill>
                <a:latin typeface=".VnTime" pitchFamily="34" charset="0"/>
              </a:rPr>
              <a:t> d¹ng</a:t>
            </a:r>
          </a:p>
        </p:txBody>
      </p:sp>
      <p:sp>
        <p:nvSpPr>
          <p:cNvPr id="3092" name="Text Box 84"/>
          <p:cNvSpPr txBox="1">
            <a:spLocks noChangeArrowheads="1"/>
          </p:cNvSpPr>
          <p:nvPr/>
        </p:nvSpPr>
        <p:spPr bwMode="auto">
          <a:xfrm>
            <a:off x="304800" y="3505200"/>
            <a:ext cx="38862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Hai tam gi¸c A’B’C’ vµ ABC vu«ng t¹i A’ vµ A ®ång d¹ng nÕu:</a:t>
            </a:r>
          </a:p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a) 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000000"/>
              </a:solidFill>
              <a:latin typeface=".VnTime" pitchFamily="34" charset="0"/>
            </a:endParaRPr>
          </a:p>
        </p:txBody>
      </p:sp>
      <p:grpSp>
        <p:nvGrpSpPr>
          <p:cNvPr id="3093" name="Group 89"/>
          <p:cNvGrpSpPr>
            <a:grpSpLocks/>
          </p:cNvGrpSpPr>
          <p:nvPr/>
        </p:nvGrpSpPr>
        <p:grpSpPr bwMode="auto">
          <a:xfrm>
            <a:off x="685800" y="4229100"/>
            <a:ext cx="209550" cy="76200"/>
            <a:chOff x="4560" y="336"/>
            <a:chExt cx="276" cy="132"/>
          </a:xfrm>
        </p:grpSpPr>
        <p:sp>
          <p:nvSpPr>
            <p:cNvPr id="3147" name="Line 90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8" name="Line 91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4" name="Text Box 92"/>
          <p:cNvSpPr txBox="1">
            <a:spLocks noChangeArrowheads="1"/>
          </p:cNvSpPr>
          <p:nvPr/>
        </p:nvSpPr>
        <p:spPr bwMode="auto">
          <a:xfrm>
            <a:off x="609600" y="42291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B’=B (hoÆc C’=C )</a:t>
            </a:r>
          </a:p>
        </p:txBody>
      </p:sp>
      <p:grpSp>
        <p:nvGrpSpPr>
          <p:cNvPr id="3095" name="Group 93"/>
          <p:cNvGrpSpPr>
            <a:grpSpLocks/>
          </p:cNvGrpSpPr>
          <p:nvPr/>
        </p:nvGrpSpPr>
        <p:grpSpPr bwMode="auto">
          <a:xfrm>
            <a:off x="1009650" y="4229100"/>
            <a:ext cx="209550" cy="76200"/>
            <a:chOff x="4560" y="336"/>
            <a:chExt cx="276" cy="132"/>
          </a:xfrm>
        </p:grpSpPr>
        <p:sp>
          <p:nvSpPr>
            <p:cNvPr id="3145" name="Line 94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6" name="Line 95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96" name="Group 96"/>
          <p:cNvGrpSpPr>
            <a:grpSpLocks/>
          </p:cNvGrpSpPr>
          <p:nvPr/>
        </p:nvGrpSpPr>
        <p:grpSpPr bwMode="auto">
          <a:xfrm>
            <a:off x="1771650" y="4210050"/>
            <a:ext cx="209550" cy="76200"/>
            <a:chOff x="4560" y="336"/>
            <a:chExt cx="276" cy="132"/>
          </a:xfrm>
        </p:grpSpPr>
        <p:sp>
          <p:nvSpPr>
            <p:cNvPr id="3143" name="Line 97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4" name="Line 98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97" name="Group 99"/>
          <p:cNvGrpSpPr>
            <a:grpSpLocks/>
          </p:cNvGrpSpPr>
          <p:nvPr/>
        </p:nvGrpSpPr>
        <p:grpSpPr bwMode="auto">
          <a:xfrm>
            <a:off x="2152650" y="4191000"/>
            <a:ext cx="209550" cy="76200"/>
            <a:chOff x="4560" y="336"/>
            <a:chExt cx="276" cy="132"/>
          </a:xfrm>
        </p:grpSpPr>
        <p:sp>
          <p:nvSpPr>
            <p:cNvPr id="3141" name="Line 100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2" name="Line 101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8" name="Text Box 102"/>
          <p:cNvSpPr txBox="1">
            <a:spLocks noChangeArrowheads="1"/>
          </p:cNvSpPr>
          <p:nvPr/>
        </p:nvSpPr>
        <p:spPr bwMode="auto">
          <a:xfrm>
            <a:off x="285750" y="4762500"/>
            <a:ext cx="85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b)</a:t>
            </a:r>
          </a:p>
        </p:txBody>
      </p:sp>
      <p:graphicFrame>
        <p:nvGraphicFramePr>
          <p:cNvPr id="37994" name="Object 106"/>
          <p:cNvGraphicFramePr>
            <a:graphicFrameLocks noChangeAspect="1"/>
          </p:cNvGraphicFramePr>
          <p:nvPr/>
        </p:nvGraphicFramePr>
        <p:xfrm>
          <a:off x="762000" y="4724400"/>
          <a:ext cx="12192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" name="Equation" r:id="rId4" imgW="1155600" imgH="558720" progId="Equation.3">
                  <p:embed/>
                </p:oleObj>
              </mc:Choice>
              <mc:Fallback>
                <p:oleObj name="Equation" r:id="rId4" imgW="11556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724400"/>
                        <a:ext cx="12192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9" name="Text Box 107"/>
          <p:cNvSpPr txBox="1">
            <a:spLocks noChangeArrowheads="1"/>
          </p:cNvSpPr>
          <p:nvPr/>
        </p:nvSpPr>
        <p:spPr bwMode="auto">
          <a:xfrm>
            <a:off x="304800" y="54102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c)</a:t>
            </a:r>
          </a:p>
        </p:txBody>
      </p:sp>
      <p:graphicFrame>
        <p:nvGraphicFramePr>
          <p:cNvPr id="38000" name="Object 112"/>
          <p:cNvGraphicFramePr>
            <a:graphicFrameLocks noChangeAspect="1"/>
          </p:cNvGraphicFramePr>
          <p:nvPr/>
        </p:nvGraphicFramePr>
        <p:xfrm>
          <a:off x="685800" y="5410200"/>
          <a:ext cx="9048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" name="Equation" r:id="rId6" imgW="1143000" imgH="558720" progId="Equation.3">
                  <p:embed/>
                </p:oleObj>
              </mc:Choice>
              <mc:Fallback>
                <p:oleObj name="Equation" r:id="rId6" imgW="11430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410200"/>
                        <a:ext cx="9048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0" name="Text Box 113"/>
          <p:cNvSpPr txBox="1">
            <a:spLocks noChangeArrowheads="1"/>
          </p:cNvSpPr>
          <p:nvPr/>
        </p:nvSpPr>
        <p:spPr bwMode="auto">
          <a:xfrm>
            <a:off x="1752600" y="5486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(hoÆc                 )      </a:t>
            </a:r>
          </a:p>
        </p:txBody>
      </p:sp>
      <p:graphicFrame>
        <p:nvGraphicFramePr>
          <p:cNvPr id="38002" name="Object 114"/>
          <p:cNvGraphicFramePr>
            <a:graphicFrameLocks noChangeAspect="1"/>
          </p:cNvGraphicFramePr>
          <p:nvPr/>
        </p:nvGraphicFramePr>
        <p:xfrm>
          <a:off x="2362200" y="5410200"/>
          <a:ext cx="9048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" name="Equation" r:id="rId8" imgW="1143000" imgH="558720" progId="Equation.3">
                  <p:embed/>
                </p:oleObj>
              </mc:Choice>
              <mc:Fallback>
                <p:oleObj name="Equation" r:id="rId8" imgW="11430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410200"/>
                        <a:ext cx="9048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Nhóm 95"/>
          <p:cNvGrpSpPr>
            <a:grpSpLocks/>
          </p:cNvGrpSpPr>
          <p:nvPr/>
        </p:nvGrpSpPr>
        <p:grpSpPr bwMode="auto">
          <a:xfrm>
            <a:off x="4557464" y="2269661"/>
            <a:ext cx="4191000" cy="1509713"/>
            <a:chOff x="4343400" y="2286000"/>
            <a:chExt cx="4191000" cy="1509713"/>
          </a:xfrm>
        </p:grpSpPr>
        <p:grpSp>
          <p:nvGrpSpPr>
            <p:cNvPr id="3119" name="Group 215"/>
            <p:cNvGrpSpPr>
              <a:grpSpLocks/>
            </p:cNvGrpSpPr>
            <p:nvPr/>
          </p:nvGrpSpPr>
          <p:grpSpPr bwMode="auto">
            <a:xfrm>
              <a:off x="4343400" y="2286000"/>
              <a:ext cx="2514600" cy="1509713"/>
              <a:chOff x="2736" y="1392"/>
              <a:chExt cx="1584" cy="951"/>
            </a:xfrm>
          </p:grpSpPr>
          <p:sp>
            <p:nvSpPr>
              <p:cNvPr id="3132" name="Line 126"/>
              <p:cNvSpPr>
                <a:spLocks noChangeShapeType="1"/>
              </p:cNvSpPr>
              <p:nvPr/>
            </p:nvSpPr>
            <p:spPr bwMode="auto">
              <a:xfrm rot="21588008" flipH="1">
                <a:off x="2891" y="1585"/>
                <a:ext cx="325" cy="5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3" name="Line 127"/>
              <p:cNvSpPr>
                <a:spLocks noChangeShapeType="1"/>
              </p:cNvSpPr>
              <p:nvPr/>
            </p:nvSpPr>
            <p:spPr bwMode="auto">
              <a:xfrm rot="-11992">
                <a:off x="3204" y="1583"/>
                <a:ext cx="731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4" name="Line 128"/>
              <p:cNvSpPr>
                <a:spLocks noChangeShapeType="1"/>
              </p:cNvSpPr>
              <p:nvPr/>
            </p:nvSpPr>
            <p:spPr bwMode="auto">
              <a:xfrm rot="-11992">
                <a:off x="2880" y="2127"/>
                <a:ext cx="1056" cy="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5" name="Line 130"/>
              <p:cNvSpPr>
                <a:spLocks noChangeShapeType="1"/>
              </p:cNvSpPr>
              <p:nvPr/>
            </p:nvSpPr>
            <p:spPr bwMode="auto">
              <a:xfrm rot="21588008" flipH="1">
                <a:off x="3216" y="1608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6" name="Rectangle 131"/>
              <p:cNvSpPr>
                <a:spLocks noChangeArrowheads="1"/>
              </p:cNvSpPr>
              <p:nvPr/>
            </p:nvSpPr>
            <p:spPr bwMode="auto">
              <a:xfrm rot="214476">
                <a:off x="3225" y="2064"/>
                <a:ext cx="75" cy="7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endParaRPr lang="en-US" altLang="en-US" sz="1800">
                  <a:latin typeface=".VnTime" pitchFamily="34" charset="0"/>
                </a:endParaRPr>
              </a:p>
            </p:txBody>
          </p:sp>
          <p:sp>
            <p:nvSpPr>
              <p:cNvPr id="3137" name="Text Box 142"/>
              <p:cNvSpPr txBox="1">
                <a:spLocks noChangeArrowheads="1"/>
              </p:cNvSpPr>
              <p:nvPr/>
            </p:nvSpPr>
            <p:spPr bwMode="auto">
              <a:xfrm>
                <a:off x="3096" y="1392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00"/>
                    </a:solidFill>
                    <a:latin typeface=".VnTime" pitchFamily="34" charset="0"/>
                  </a:rPr>
                  <a:t>A </a:t>
                </a:r>
              </a:p>
            </p:txBody>
          </p:sp>
          <p:sp>
            <p:nvSpPr>
              <p:cNvPr id="3138" name="Text Box 143"/>
              <p:cNvSpPr txBox="1">
                <a:spLocks noChangeArrowheads="1"/>
              </p:cNvSpPr>
              <p:nvPr/>
            </p:nvSpPr>
            <p:spPr bwMode="auto">
              <a:xfrm>
                <a:off x="2736" y="2064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00"/>
                    </a:solidFill>
                    <a:latin typeface=".VnTime" pitchFamily="34" charset="0"/>
                  </a:rPr>
                  <a:t>B</a:t>
                </a:r>
              </a:p>
            </p:txBody>
          </p:sp>
          <p:sp>
            <p:nvSpPr>
              <p:cNvPr id="3139" name="Text Box 144"/>
              <p:cNvSpPr txBox="1">
                <a:spLocks noChangeArrowheads="1"/>
              </p:cNvSpPr>
              <p:nvPr/>
            </p:nvSpPr>
            <p:spPr bwMode="auto">
              <a:xfrm>
                <a:off x="3120" y="2112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00"/>
                    </a:solidFill>
                    <a:latin typeface=".VnTime" pitchFamily="34" charset="0"/>
                  </a:rPr>
                  <a:t>H</a:t>
                </a:r>
              </a:p>
            </p:txBody>
          </p:sp>
          <p:sp>
            <p:nvSpPr>
              <p:cNvPr id="3140" name="Text Box 145"/>
              <p:cNvSpPr txBox="1">
                <a:spLocks noChangeArrowheads="1"/>
              </p:cNvSpPr>
              <p:nvPr/>
            </p:nvSpPr>
            <p:spPr bwMode="auto">
              <a:xfrm>
                <a:off x="3840" y="1968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00"/>
                    </a:solidFill>
                    <a:latin typeface=".VnTime" pitchFamily="34" charset="0"/>
                  </a:rPr>
                  <a:t>C</a:t>
                </a:r>
              </a:p>
            </p:txBody>
          </p:sp>
        </p:grpSp>
        <p:grpSp>
          <p:nvGrpSpPr>
            <p:cNvPr id="3120" name="Group 216"/>
            <p:cNvGrpSpPr>
              <a:grpSpLocks/>
            </p:cNvGrpSpPr>
            <p:nvPr/>
          </p:nvGrpSpPr>
          <p:grpSpPr bwMode="auto">
            <a:xfrm>
              <a:off x="6629400" y="2362200"/>
              <a:ext cx="1905000" cy="1433513"/>
              <a:chOff x="3984" y="1392"/>
              <a:chExt cx="1152" cy="855"/>
            </a:xfrm>
          </p:grpSpPr>
          <p:sp>
            <p:nvSpPr>
              <p:cNvPr id="3121" name="Text Box 146"/>
              <p:cNvSpPr txBox="1">
                <a:spLocks noChangeArrowheads="1"/>
              </p:cNvSpPr>
              <p:nvPr/>
            </p:nvSpPr>
            <p:spPr bwMode="auto">
              <a:xfrm>
                <a:off x="4320" y="1392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00"/>
                    </a:solidFill>
                    <a:latin typeface=".VnTime" pitchFamily="34" charset="0"/>
                  </a:rPr>
                  <a:t>A’</a:t>
                </a:r>
              </a:p>
            </p:txBody>
          </p:sp>
          <p:sp>
            <p:nvSpPr>
              <p:cNvPr id="3122" name="Text Box 147"/>
              <p:cNvSpPr txBox="1">
                <a:spLocks noChangeArrowheads="1"/>
              </p:cNvSpPr>
              <p:nvPr/>
            </p:nvSpPr>
            <p:spPr bwMode="auto">
              <a:xfrm>
                <a:off x="3984" y="192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00"/>
                    </a:solidFill>
                    <a:latin typeface=".VnTime" pitchFamily="34" charset="0"/>
                  </a:rPr>
                  <a:t>B’</a:t>
                </a:r>
              </a:p>
            </p:txBody>
          </p:sp>
          <p:grpSp>
            <p:nvGrpSpPr>
              <p:cNvPr id="3123" name="Group 214"/>
              <p:cNvGrpSpPr>
                <a:grpSpLocks/>
              </p:cNvGrpSpPr>
              <p:nvPr/>
            </p:nvGrpSpPr>
            <p:grpSpPr bwMode="auto">
              <a:xfrm>
                <a:off x="4176" y="1631"/>
                <a:ext cx="960" cy="616"/>
                <a:chOff x="4176" y="1631"/>
                <a:chExt cx="960" cy="616"/>
              </a:xfrm>
            </p:grpSpPr>
            <p:grpSp>
              <p:nvGrpSpPr>
                <p:cNvPr id="3124" name="Group 136"/>
                <p:cNvGrpSpPr>
                  <a:grpSpLocks/>
                </p:cNvGrpSpPr>
                <p:nvPr/>
              </p:nvGrpSpPr>
              <p:grpSpPr bwMode="auto">
                <a:xfrm rot="-19737">
                  <a:off x="4176" y="1632"/>
                  <a:ext cx="768" cy="432"/>
                  <a:chOff x="2976" y="1872"/>
                  <a:chExt cx="1248" cy="864"/>
                </a:xfrm>
              </p:grpSpPr>
              <p:sp>
                <p:nvSpPr>
                  <p:cNvPr id="3129" name="Line 1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76" y="1872"/>
                    <a:ext cx="384" cy="81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30" name="Line 138"/>
                  <p:cNvSpPr>
                    <a:spLocks noChangeShapeType="1"/>
                  </p:cNvSpPr>
                  <p:nvPr/>
                </p:nvSpPr>
                <p:spPr bwMode="auto">
                  <a:xfrm>
                    <a:off x="3360" y="1872"/>
                    <a:ext cx="864" cy="86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31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2688"/>
                    <a:ext cx="1248" cy="4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25" name="Line 140"/>
                <p:cNvSpPr>
                  <a:spLocks noChangeShapeType="1"/>
                </p:cNvSpPr>
                <p:nvPr/>
              </p:nvSpPr>
              <p:spPr bwMode="auto">
                <a:xfrm rot="21580263" flipH="1">
                  <a:off x="4415" y="1631"/>
                  <a:ext cx="3" cy="38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6" name="Rectangle 141"/>
                <p:cNvSpPr>
                  <a:spLocks noChangeArrowheads="1"/>
                </p:cNvSpPr>
                <p:nvPr/>
              </p:nvSpPr>
              <p:spPr bwMode="auto">
                <a:xfrm rot="206731">
                  <a:off x="4422" y="1992"/>
                  <a:ext cx="54" cy="56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9pPr>
                </a:lstStyle>
                <a:p>
                  <a:endParaRPr lang="en-US" altLang="en-US" sz="1800">
                    <a:latin typeface=".VnTime" pitchFamily="34" charset="0"/>
                  </a:endParaRPr>
                </a:p>
              </p:txBody>
            </p:sp>
            <p:sp>
              <p:nvSpPr>
                <p:cNvPr id="3127" name="Text Box 148"/>
                <p:cNvSpPr txBox="1">
                  <a:spLocks noChangeArrowheads="1"/>
                </p:cNvSpPr>
                <p:nvPr/>
              </p:nvSpPr>
              <p:spPr bwMode="auto">
                <a:xfrm>
                  <a:off x="4320" y="2004"/>
                  <a:ext cx="28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1800">
                      <a:solidFill>
                        <a:srgbClr val="000000"/>
                      </a:solidFill>
                      <a:latin typeface=".VnTime" pitchFamily="34" charset="0"/>
                    </a:rPr>
                    <a:t>H’</a:t>
                  </a:r>
                </a:p>
              </p:txBody>
            </p:sp>
            <p:sp>
              <p:nvSpPr>
                <p:cNvPr id="3128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4848" y="2016"/>
                  <a:ext cx="28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1800" dirty="0">
                      <a:solidFill>
                        <a:srgbClr val="000000"/>
                      </a:solidFill>
                      <a:latin typeface=".VnTime" pitchFamily="34" charset="0"/>
                    </a:rPr>
                    <a:t>C’</a:t>
                  </a:r>
                </a:p>
              </p:txBody>
            </p:sp>
          </p:grpSp>
        </p:grpSp>
      </p:grpSp>
      <p:grpSp>
        <p:nvGrpSpPr>
          <p:cNvPr id="14" name="Nhóm 102"/>
          <p:cNvGrpSpPr>
            <a:grpSpLocks/>
          </p:cNvGrpSpPr>
          <p:nvPr/>
        </p:nvGrpSpPr>
        <p:grpSpPr bwMode="auto">
          <a:xfrm>
            <a:off x="4572000" y="1295400"/>
            <a:ext cx="5486400" cy="1155700"/>
            <a:chOff x="4572000" y="1295400"/>
            <a:chExt cx="5486400" cy="1155700"/>
          </a:xfrm>
        </p:grpSpPr>
        <p:graphicFrame>
          <p:nvGraphicFramePr>
            <p:cNvPr id="38005" name="Object 117"/>
            <p:cNvGraphicFramePr>
              <a:graphicFrameLocks noChangeAspect="1"/>
            </p:cNvGraphicFramePr>
            <p:nvPr/>
          </p:nvGraphicFramePr>
          <p:xfrm>
            <a:off x="5943600" y="1371600"/>
            <a:ext cx="7620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9" name="Equation" r:id="rId10" imgW="812520" imgH="228600" progId="Equation.DSMT4">
                    <p:embed/>
                  </p:oleObj>
                </mc:Choice>
                <mc:Fallback>
                  <p:oleObj name="Equation" r:id="rId10" imgW="81252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3600" y="1371600"/>
                          <a:ext cx="762000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007" name="Object 119"/>
            <p:cNvGraphicFramePr>
              <a:graphicFrameLocks noChangeAspect="1"/>
            </p:cNvGraphicFramePr>
            <p:nvPr/>
          </p:nvGraphicFramePr>
          <p:xfrm>
            <a:off x="7010400" y="1371600"/>
            <a:ext cx="769938" cy="195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0" name="Equation" r:id="rId12" imgW="647640" imgH="228600" progId="Equation.3">
                    <p:embed/>
                  </p:oleObj>
                </mc:Choice>
                <mc:Fallback>
                  <p:oleObj name="Equation" r:id="rId12" imgW="647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10400" y="1371600"/>
                          <a:ext cx="769938" cy="195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14" name="Text Box 121"/>
            <p:cNvSpPr txBox="1">
              <a:spLocks noChangeArrowheads="1"/>
            </p:cNvSpPr>
            <p:nvPr/>
          </p:nvSpPr>
          <p:spPr bwMode="auto">
            <a:xfrm>
              <a:off x="7543800" y="1295400"/>
              <a:ext cx="2514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theo tØ sè k</a:t>
              </a:r>
            </a:p>
          </p:txBody>
        </p:sp>
        <p:grpSp>
          <p:nvGrpSpPr>
            <p:cNvPr id="3115" name="Nhóm 94"/>
            <p:cNvGrpSpPr>
              <a:grpSpLocks/>
            </p:cNvGrpSpPr>
            <p:nvPr/>
          </p:nvGrpSpPr>
          <p:grpSpPr bwMode="auto">
            <a:xfrm>
              <a:off x="4572000" y="1295400"/>
              <a:ext cx="4267200" cy="1155700"/>
              <a:chOff x="4572000" y="1295400"/>
              <a:chExt cx="4267200" cy="1155700"/>
            </a:xfrm>
          </p:grpSpPr>
          <p:sp>
            <p:nvSpPr>
              <p:cNvPr id="3117" name="Text Box 116"/>
              <p:cNvSpPr txBox="1">
                <a:spLocks noChangeArrowheads="1"/>
              </p:cNvSpPr>
              <p:nvPr/>
            </p:nvSpPr>
            <p:spPr bwMode="auto">
              <a:xfrm>
                <a:off x="4572000" y="1295400"/>
                <a:ext cx="41910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800" b="1" u="sng">
                    <a:solidFill>
                      <a:srgbClr val="000000"/>
                    </a:solidFill>
                    <a:latin typeface=".VnTime" pitchFamily="34" charset="0"/>
                  </a:rPr>
                  <a:t>Bµi to¸n</a:t>
                </a:r>
                <a:r>
                  <a:rPr lang="en-US" altLang="en-US" sz="1800">
                    <a:solidFill>
                      <a:srgbClr val="000000"/>
                    </a:solidFill>
                    <a:latin typeface=".VnTime" pitchFamily="34" charset="0"/>
                  </a:rPr>
                  <a:t>: Cho</a:t>
                </a:r>
              </a:p>
            </p:txBody>
          </p:sp>
          <p:sp>
            <p:nvSpPr>
              <p:cNvPr id="3118" name="Text Box 122"/>
              <p:cNvSpPr txBox="1">
                <a:spLocks noChangeArrowheads="1"/>
              </p:cNvSpPr>
              <p:nvPr/>
            </p:nvSpPr>
            <p:spPr bwMode="auto">
              <a:xfrm>
                <a:off x="4648200" y="1600200"/>
                <a:ext cx="4191000" cy="7794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00"/>
                    </a:solidFill>
                    <a:latin typeface=".VnTime" pitchFamily="34" charset="0"/>
                  </a:rPr>
                  <a:t>KÎ c¸c ®­êng cao A’H’ vµ AH.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00"/>
                    </a:solidFill>
                    <a:latin typeface=".VnTime" pitchFamily="34" charset="0"/>
                  </a:rPr>
                  <a:t>Chøng minh :             </a:t>
                </a:r>
              </a:p>
            </p:txBody>
          </p:sp>
          <p:graphicFrame>
            <p:nvGraphicFramePr>
              <p:cNvPr id="38011" name="Object 123"/>
              <p:cNvGraphicFramePr>
                <a:graphicFrameLocks noChangeAspect="1"/>
              </p:cNvGraphicFramePr>
              <p:nvPr/>
            </p:nvGraphicFramePr>
            <p:xfrm>
              <a:off x="6102350" y="1981200"/>
              <a:ext cx="755650" cy="4699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731" name="Equation" r:id="rId14" imgW="647640" imgH="393480" progId="Equation.DSMT4">
                      <p:embed/>
                    </p:oleObj>
                  </mc:Choice>
                  <mc:Fallback>
                    <p:oleObj name="Equation" r:id="rId14" imgW="64764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102350" y="1981200"/>
                            <a:ext cx="755650" cy="4699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116" name="Text Box 211"/>
            <p:cNvSpPr txBox="1">
              <a:spLocks noChangeArrowheads="1"/>
            </p:cNvSpPr>
            <p:nvPr/>
          </p:nvSpPr>
          <p:spPr bwMode="auto">
            <a:xfrm rot="-5400000">
              <a:off x="6775966" y="1301234"/>
              <a:ext cx="228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S</a:t>
              </a:r>
            </a:p>
          </p:txBody>
        </p:sp>
      </p:grpSp>
      <p:sp>
        <p:nvSpPr>
          <p:cNvPr id="3103" name="Text Box 4" descr="Bouquet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dirty="0" err="1" smtClean="0">
                <a:solidFill>
                  <a:srgbClr val="FF0000"/>
                </a:solidFill>
                <a:latin typeface=".VnArialH" pitchFamily="34" charset="0"/>
              </a:rPr>
              <a:t>C¸c</a:t>
            </a:r>
            <a:r>
              <a:rPr lang="en-US" altLang="en-US" sz="2000" b="1" dirty="0" smtClean="0">
                <a:solidFill>
                  <a:srgbClr val="FF0000"/>
                </a:solidFill>
                <a:latin typeface=".VnArialH" pitchFamily="34" charset="0"/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latin typeface=".VnArialH" pitchFamily="34" charset="0"/>
              </a:rPr>
              <a:t>trƯ­êng</a:t>
            </a:r>
            <a:r>
              <a:rPr lang="en-US" altLang="en-US" sz="2000" b="1" dirty="0" smtClean="0">
                <a:solidFill>
                  <a:srgbClr val="FF0000"/>
                </a:solidFill>
                <a:latin typeface=".VnArialH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ArialH" pitchFamily="34" charset="0"/>
              </a:rPr>
              <a:t>hîp</a:t>
            </a:r>
            <a:r>
              <a:rPr lang="en-US" altLang="en-US" sz="2000" b="1" dirty="0">
                <a:solidFill>
                  <a:srgbClr val="FF0000"/>
                </a:solidFill>
                <a:latin typeface=".VnArialH" pitchFamily="34" charset="0"/>
              </a:rPr>
              <a:t> ®</a:t>
            </a:r>
            <a:r>
              <a:rPr lang="en-US" altLang="en-US" sz="2000" b="1" dirty="0" err="1">
                <a:solidFill>
                  <a:srgbClr val="FF0000"/>
                </a:solidFill>
                <a:latin typeface=".VnArialH" pitchFamily="34" charset="0"/>
              </a:rPr>
              <a:t>ång</a:t>
            </a:r>
            <a:r>
              <a:rPr lang="en-US" altLang="en-US" sz="2000" b="1" dirty="0">
                <a:solidFill>
                  <a:srgbClr val="FF0000"/>
                </a:solidFill>
                <a:latin typeface=".VnArialH" pitchFamily="34" charset="0"/>
              </a:rPr>
              <a:t> d¹ng </a:t>
            </a:r>
            <a:r>
              <a:rPr lang="en-US" altLang="en-US" sz="2000" b="1" dirty="0" err="1">
                <a:solidFill>
                  <a:srgbClr val="FF0000"/>
                </a:solidFill>
                <a:latin typeface=".VnArialH" pitchFamily="34" charset="0"/>
              </a:rPr>
              <a:t>cña</a:t>
            </a:r>
            <a:r>
              <a:rPr lang="en-US" altLang="en-US" sz="2000" b="1" dirty="0">
                <a:solidFill>
                  <a:srgbClr val="FF0000"/>
                </a:solidFill>
                <a:latin typeface=".VnArialH" pitchFamily="34" charset="0"/>
              </a:rPr>
              <a:t> tam </a:t>
            </a:r>
            <a:r>
              <a:rPr lang="en-US" altLang="en-US" sz="2000" b="1" dirty="0" err="1">
                <a:solidFill>
                  <a:srgbClr val="FF0000"/>
                </a:solidFill>
                <a:latin typeface=".VnArialH" pitchFamily="34" charset="0"/>
              </a:rPr>
              <a:t>gi¸c</a:t>
            </a:r>
            <a:r>
              <a:rPr lang="en-US" altLang="en-US" sz="2000" b="1" dirty="0">
                <a:solidFill>
                  <a:srgbClr val="FF0000"/>
                </a:solidFill>
                <a:latin typeface=".VnArialH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ArialH" pitchFamily="34" charset="0"/>
              </a:rPr>
              <a:t>vu«ng</a:t>
            </a:r>
            <a:endParaRPr lang="en-US" altLang="en-US" b="1" dirty="0">
              <a:solidFill>
                <a:srgbClr val="FF0000"/>
              </a:solidFill>
              <a:latin typeface=".VnArialH" pitchFamily="34" charset="0"/>
            </a:endParaRPr>
          </a:p>
        </p:txBody>
      </p:sp>
      <p:grpSp>
        <p:nvGrpSpPr>
          <p:cNvPr id="16" name="Nhóm 97"/>
          <p:cNvGrpSpPr>
            <a:grpSpLocks/>
          </p:cNvGrpSpPr>
          <p:nvPr/>
        </p:nvGrpSpPr>
        <p:grpSpPr bwMode="auto">
          <a:xfrm>
            <a:off x="4343400" y="3581400"/>
            <a:ext cx="4800600" cy="1274763"/>
            <a:chOff x="4343400" y="3581400"/>
            <a:chExt cx="4800600" cy="1274763"/>
          </a:xfrm>
        </p:grpSpPr>
        <p:sp>
          <p:nvSpPr>
            <p:cNvPr id="3111" name="Text Box 154"/>
            <p:cNvSpPr txBox="1">
              <a:spLocks noChangeArrowheads="1"/>
            </p:cNvSpPr>
            <p:nvPr/>
          </p:nvSpPr>
          <p:spPr bwMode="auto">
            <a:xfrm>
              <a:off x="4953000" y="3581400"/>
              <a:ext cx="2590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>
                  <a:solidFill>
                    <a:srgbClr val="FF0000"/>
                  </a:solidFill>
                  <a:latin typeface=".VnTime" pitchFamily="34" charset="0"/>
                </a:rPr>
                <a:t>H­íng dÉn</a:t>
              </a:r>
            </a:p>
          </p:txBody>
        </p:sp>
        <p:grpSp>
          <p:nvGrpSpPr>
            <p:cNvPr id="3112" name="Nhóm 96"/>
            <p:cNvGrpSpPr>
              <a:grpSpLocks/>
            </p:cNvGrpSpPr>
            <p:nvPr/>
          </p:nvGrpSpPr>
          <p:grpSpPr bwMode="auto">
            <a:xfrm>
              <a:off x="4343400" y="3886200"/>
              <a:ext cx="4800600" cy="969963"/>
              <a:chOff x="4343400" y="3886200"/>
              <a:chExt cx="4800600" cy="969963"/>
            </a:xfrm>
          </p:grpSpPr>
          <p:sp>
            <p:nvSpPr>
              <p:cNvPr id="3113" name="Hộp_Văn_Bản 87"/>
              <p:cNvSpPr txBox="1">
                <a:spLocks noChangeArrowheads="1"/>
              </p:cNvSpPr>
              <p:nvPr/>
            </p:nvSpPr>
            <p:spPr bwMode="auto">
              <a:xfrm>
                <a:off x="4343400" y="3886200"/>
                <a:ext cx="4800600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r>
                  <a:rPr lang="en-US" altLang="en-US" sz="1800">
                    <a:latin typeface=".VnTime" pitchFamily="34" charset="0"/>
                  </a:rPr>
                  <a:t>VÏ  hai tam gi¸c ®ång d¹ng </a:t>
                </a:r>
                <a:r>
                  <a:rPr lang="en-US" altLang="en-US" sz="1800">
                    <a:latin typeface=".VnTime" pitchFamily="34" charset="0"/>
                    <a:sym typeface="Symbol" pitchFamily="18" charset="2"/>
                  </a:rPr>
                  <a:t>ABC vµ A’B’C’ víi tØ </a:t>
                </a:r>
              </a:p>
              <a:p>
                <a:endParaRPr lang="en-US" altLang="en-US" sz="1800">
                  <a:latin typeface=".VnTime" pitchFamily="34" charset="0"/>
                  <a:sym typeface="Symbol" pitchFamily="18" charset="2"/>
                </a:endParaRPr>
              </a:p>
              <a:p>
                <a:r>
                  <a:rPr lang="en-US" altLang="en-US" sz="1800">
                    <a:latin typeface=".VnTime" pitchFamily="34" charset="0"/>
                    <a:sym typeface="Symbol" pitchFamily="18" charset="2"/>
                  </a:rPr>
                  <a:t>sè k =</a:t>
                </a:r>
                <a:endParaRPr lang="en-US" altLang="en-US" sz="1800">
                  <a:latin typeface=".VnTime" pitchFamily="34" charset="0"/>
                </a:endParaRPr>
              </a:p>
            </p:txBody>
          </p:sp>
          <p:graphicFrame>
            <p:nvGraphicFramePr>
              <p:cNvPr id="2" name="Object 88"/>
              <p:cNvGraphicFramePr>
                <a:graphicFrameLocks noChangeAspect="1"/>
              </p:cNvGraphicFramePr>
              <p:nvPr/>
            </p:nvGraphicFramePr>
            <p:xfrm>
              <a:off x="5029200" y="4419600"/>
              <a:ext cx="484431" cy="4365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732" name="Equation" r:id="rId16" imgW="380880" imgH="393480" progId="Equation.DSMT4">
                      <p:embed/>
                    </p:oleObj>
                  </mc:Choice>
                  <mc:Fallback>
                    <p:oleObj name="Equation" r:id="rId16" imgW="38088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29200" y="4419600"/>
                            <a:ext cx="484431" cy="4365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90" name="Hộp_Văn_Bản 89"/>
          <p:cNvSpPr txBox="1">
            <a:spLocks noChangeArrowheads="1"/>
          </p:cNvSpPr>
          <p:nvPr/>
        </p:nvSpPr>
        <p:spPr bwMode="auto">
          <a:xfrm>
            <a:off x="4343400" y="4800600"/>
            <a:ext cx="4800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buFontTx/>
              <a:buChar char="-"/>
            </a:pPr>
            <a:r>
              <a:rPr lang="en-US" altLang="en-US" sz="1800">
                <a:latin typeface="Times New Roman" pitchFamily="18" charset="0"/>
                <a:cs typeface="Times New Roman" pitchFamily="18" charset="0"/>
              </a:rPr>
              <a:t>Vẽ đường cao AH và A’H’</a:t>
            </a:r>
          </a:p>
          <a:p>
            <a:pPr>
              <a:buFontTx/>
              <a:buChar char="-"/>
            </a:pPr>
            <a:r>
              <a:rPr lang="en-US" altLang="en-US" sz="1800">
                <a:latin typeface="Times New Roman" pitchFamily="18" charset="0"/>
                <a:cs typeface="Times New Roman" pitchFamily="18" charset="0"/>
              </a:rPr>
              <a:t> Chứng minh: </a:t>
            </a:r>
          </a:p>
        </p:txBody>
      </p:sp>
      <p:grpSp>
        <p:nvGrpSpPr>
          <p:cNvPr id="18" name="Nhóm 101"/>
          <p:cNvGrpSpPr>
            <a:grpSpLocks/>
          </p:cNvGrpSpPr>
          <p:nvPr/>
        </p:nvGrpSpPr>
        <p:grpSpPr bwMode="auto">
          <a:xfrm>
            <a:off x="4343400" y="5181600"/>
            <a:ext cx="3168650" cy="838200"/>
            <a:chOff x="4343400" y="5181600"/>
            <a:chExt cx="3168650" cy="838200"/>
          </a:xfrm>
        </p:grpSpPr>
        <p:grpSp>
          <p:nvGrpSpPr>
            <p:cNvPr id="3107" name="Nhóm 100"/>
            <p:cNvGrpSpPr>
              <a:grpSpLocks/>
            </p:cNvGrpSpPr>
            <p:nvPr/>
          </p:nvGrpSpPr>
          <p:grpSpPr bwMode="auto">
            <a:xfrm>
              <a:off x="5943600" y="5181600"/>
              <a:ext cx="1568450" cy="304800"/>
              <a:chOff x="5943600" y="5181600"/>
              <a:chExt cx="1568450" cy="304800"/>
            </a:xfrm>
          </p:grpSpPr>
          <p:graphicFrame>
            <p:nvGraphicFramePr>
              <p:cNvPr id="39027" name="Object 115"/>
              <p:cNvGraphicFramePr>
                <a:graphicFrameLocks noChangeAspect="1"/>
              </p:cNvGraphicFramePr>
              <p:nvPr/>
            </p:nvGraphicFramePr>
            <p:xfrm>
              <a:off x="5943600" y="5181600"/>
              <a:ext cx="685800" cy="228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733" name="Equation" r:id="rId18" imgW="533160" imgH="164880" progId="Equation.DSMT4">
                      <p:embed/>
                    </p:oleObj>
                  </mc:Choice>
                  <mc:Fallback>
                    <p:oleObj name="Equation" r:id="rId18" imgW="533160" imgH="1648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943600" y="5181600"/>
                            <a:ext cx="685800" cy="228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110" name="Text Box 129"/>
              <p:cNvSpPr txBox="1">
                <a:spLocks noChangeArrowheads="1"/>
              </p:cNvSpPr>
              <p:nvPr/>
            </p:nvSpPr>
            <p:spPr bwMode="auto">
              <a:xfrm rot="-5400000">
                <a:off x="6584157" y="5150643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1800">
                    <a:solidFill>
                      <a:srgbClr val="000000"/>
                    </a:solidFill>
                    <a:latin typeface=".VnTime" pitchFamily="34" charset="0"/>
                  </a:rPr>
                  <a:t>S</a:t>
                </a:r>
              </a:p>
            </p:txBody>
          </p:sp>
          <p:graphicFrame>
            <p:nvGraphicFramePr>
              <p:cNvPr id="39029" name="Object 90"/>
              <p:cNvGraphicFramePr>
                <a:graphicFrameLocks noChangeAspect="1"/>
              </p:cNvGraphicFramePr>
              <p:nvPr/>
            </p:nvGraphicFramePr>
            <p:xfrm>
              <a:off x="6858000" y="5181600"/>
              <a:ext cx="654050" cy="228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734" name="Equation" r:id="rId20" imgW="457200" imgH="164880" progId="Equation.DSMT4">
                      <p:embed/>
                    </p:oleObj>
                  </mc:Choice>
                  <mc:Fallback>
                    <p:oleObj name="Equation" r:id="rId20" imgW="457200" imgH="1648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58000" y="5181600"/>
                            <a:ext cx="654050" cy="228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3108" name="Nhóm 99"/>
            <p:cNvGrpSpPr>
              <a:grpSpLocks/>
            </p:cNvGrpSpPr>
            <p:nvPr/>
          </p:nvGrpSpPr>
          <p:grpSpPr bwMode="auto">
            <a:xfrm>
              <a:off x="4343400" y="5562600"/>
              <a:ext cx="2362200" cy="457200"/>
              <a:chOff x="4343400" y="5562600"/>
              <a:chExt cx="2362200" cy="457200"/>
            </a:xfrm>
          </p:grpSpPr>
          <p:graphicFrame>
            <p:nvGraphicFramePr>
              <p:cNvPr id="38049" name="Object 161"/>
              <p:cNvGraphicFramePr>
                <a:graphicFrameLocks noChangeAspect="1"/>
              </p:cNvGraphicFramePr>
              <p:nvPr/>
            </p:nvGraphicFramePr>
            <p:xfrm>
              <a:off x="5257800" y="5562600"/>
              <a:ext cx="1447800" cy="457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735" name="Equation" r:id="rId22" imgW="1066680" imgH="393480" progId="Equation.DSMT4">
                      <p:embed/>
                    </p:oleObj>
                  </mc:Choice>
                  <mc:Fallback>
                    <p:oleObj name="Equation" r:id="rId22" imgW="106668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57800" y="5562600"/>
                            <a:ext cx="1447800" cy="457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109" name="Hộp_Văn_Bản 93"/>
              <p:cNvSpPr txBox="1">
                <a:spLocks noChangeArrowheads="1"/>
              </p:cNvSpPr>
              <p:nvPr/>
            </p:nvSpPr>
            <p:spPr bwMode="auto">
              <a:xfrm>
                <a:off x="4343400" y="5562600"/>
                <a:ext cx="12954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r>
                  <a:rPr lang="en-US" altLang="en-US" sz="1800">
                    <a:latin typeface="Times New Roman" pitchFamily="18" charset="0"/>
                    <a:cs typeface="Times New Roman" pitchFamily="18" charset="0"/>
                  </a:rPr>
                  <a:t>- Suy ra: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8620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70" grpId="0"/>
      <p:bldP spid="9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227013" y="214313"/>
            <a:ext cx="8809037" cy="714375"/>
          </a:xfrm>
          <a:prstGeom prst="rect">
            <a:avLst/>
          </a:prstGeom>
          <a:gradFill>
            <a:gsLst>
              <a:gs pos="0">
                <a:srgbClr val="C4FD99"/>
              </a:gs>
              <a:gs pos="64999">
                <a:srgbClr val="C4FD99"/>
              </a:gs>
              <a:gs pos="100000">
                <a:srgbClr val="C6FB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74" name="Group 173"/>
          <p:cNvGrpSpPr>
            <a:grpSpLocks/>
          </p:cNvGrpSpPr>
          <p:nvPr/>
        </p:nvGrpSpPr>
        <p:grpSpPr bwMode="auto">
          <a:xfrm>
            <a:off x="200025" y="1871663"/>
            <a:ext cx="4000500" cy="2214562"/>
            <a:chOff x="199534" y="1872112"/>
            <a:chExt cx="4000529" cy="2214112"/>
          </a:xfrm>
        </p:grpSpPr>
        <p:grpSp>
          <p:nvGrpSpPr>
            <p:cNvPr id="83" name="Group 45"/>
            <p:cNvGrpSpPr/>
            <p:nvPr/>
          </p:nvGrpSpPr>
          <p:grpSpPr>
            <a:xfrm>
              <a:off x="199534" y="1872112"/>
              <a:ext cx="4000529" cy="2199830"/>
              <a:chOff x="428596" y="2714620"/>
              <a:chExt cx="3500462" cy="2419813"/>
            </a:xfrm>
            <a:noFill/>
          </p:grpSpPr>
          <p:sp>
            <p:nvSpPr>
              <p:cNvPr id="87" name="Rectangle 86"/>
              <p:cNvSpPr/>
              <p:nvPr/>
            </p:nvSpPr>
            <p:spPr>
              <a:xfrm>
                <a:off x="428596" y="2714620"/>
                <a:ext cx="3500462" cy="235745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>
                  <a:defRPr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        ABC    A’B’C’</a:t>
                </a:r>
              </a:p>
              <a:p>
                <a:pPr>
                  <a:defRPr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GT  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theo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tỉ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số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đồng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dạng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k.</a:t>
                </a:r>
                <a:endParaRPr lang="en-US" sz="2400" b="1" baseline="30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>
                  <a:lnSpc>
                    <a:spcPct val="150000"/>
                  </a:lnSpc>
                  <a:defRPr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        A’H’  B’C’, AH  BC</a:t>
                </a:r>
              </a:p>
              <a:p>
                <a:pPr>
                  <a:lnSpc>
                    <a:spcPct val="200000"/>
                  </a:lnSpc>
                  <a:defRPr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KL                 = k</a:t>
                </a:r>
                <a:r>
                  <a:rPr lang="en-US" sz="2400" b="1" baseline="30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2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.</a:t>
                </a:r>
              </a:p>
              <a:p>
                <a:pPr>
                  <a:defRPr/>
                </a:pPr>
                <a:endParaRPr lang="en-US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  <a:sym typeface="Symbol"/>
                </a:endParaRPr>
              </a:p>
            </p:txBody>
          </p:sp>
          <p:pic>
            <p:nvPicPr>
              <p:cNvPr id="90" name="Picture 7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879190" y="2825647"/>
                <a:ext cx="228600" cy="409575"/>
              </a:xfrm>
              <a:prstGeom prst="rect">
                <a:avLst/>
              </a:prstGeom>
              <a:grpFill/>
            </p:spPr>
          </p:pic>
          <p:cxnSp>
            <p:nvCxnSpPr>
              <p:cNvPr id="91" name="Straight Connector 90"/>
              <p:cNvCxnSpPr/>
              <p:nvPr/>
            </p:nvCxnSpPr>
            <p:spPr>
              <a:xfrm rot="5400000">
                <a:off x="-81998" y="4046771"/>
                <a:ext cx="2173734" cy="1589"/>
              </a:xfrm>
              <a:prstGeom prst="line">
                <a:avLst/>
              </a:prstGeom>
              <a:grpFill/>
              <a:ln w="158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504009" y="4191451"/>
                <a:ext cx="3375445" cy="1"/>
              </a:xfrm>
              <a:prstGeom prst="line">
                <a:avLst/>
              </a:prstGeom>
              <a:grpFill/>
              <a:ln w="158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1540" name="Picture 1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213" y="3286124"/>
              <a:ext cx="866775" cy="800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4143375" y="2032000"/>
            <a:ext cx="5072063" cy="2611438"/>
            <a:chOff x="4143404" y="1745536"/>
            <a:chExt cx="5072066" cy="2612158"/>
          </a:xfrm>
        </p:grpSpPr>
        <p:sp>
          <p:nvSpPr>
            <p:cNvPr id="98" name="Rectangle 97"/>
            <p:cNvSpPr/>
            <p:nvPr/>
          </p:nvSpPr>
          <p:spPr>
            <a:xfrm rot="10830650" flipV="1">
              <a:off x="4845079" y="3014299"/>
              <a:ext cx="422275" cy="5256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grpSp>
          <p:nvGrpSpPr>
            <p:cNvPr id="21518" name="Group 96"/>
            <p:cNvGrpSpPr>
              <a:grpSpLocks/>
            </p:cNvGrpSpPr>
            <p:nvPr/>
          </p:nvGrpSpPr>
          <p:grpSpPr bwMode="auto">
            <a:xfrm>
              <a:off x="4143404" y="1745540"/>
              <a:ext cx="5072076" cy="2612157"/>
              <a:chOff x="4143404" y="1745540"/>
              <a:chExt cx="5072076" cy="2612157"/>
            </a:xfrm>
          </p:grpSpPr>
          <p:grpSp>
            <p:nvGrpSpPr>
              <p:cNvPr id="21519" name="Group 93"/>
              <p:cNvGrpSpPr>
                <a:grpSpLocks/>
              </p:cNvGrpSpPr>
              <p:nvPr/>
            </p:nvGrpSpPr>
            <p:grpSpPr bwMode="auto">
              <a:xfrm>
                <a:off x="4143404" y="1745540"/>
                <a:ext cx="5072076" cy="2612157"/>
                <a:chOff x="4143404" y="1745540"/>
                <a:chExt cx="5072076" cy="2612157"/>
              </a:xfrm>
            </p:grpSpPr>
            <p:grpSp>
              <p:nvGrpSpPr>
                <p:cNvPr id="21521" name="Group 90"/>
                <p:cNvGrpSpPr>
                  <a:grpSpLocks/>
                </p:cNvGrpSpPr>
                <p:nvPr/>
              </p:nvGrpSpPr>
              <p:grpSpPr bwMode="auto">
                <a:xfrm>
                  <a:off x="4143404" y="1745540"/>
                  <a:ext cx="5072076" cy="2612157"/>
                  <a:chOff x="4143404" y="1745540"/>
                  <a:chExt cx="5072076" cy="2612157"/>
                </a:xfrm>
              </p:grpSpPr>
              <p:grpSp>
                <p:nvGrpSpPr>
                  <p:cNvPr id="21524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4143404" y="1745540"/>
                    <a:ext cx="5072076" cy="2612157"/>
                    <a:chOff x="4269927" y="2683046"/>
                    <a:chExt cx="4941228" cy="2612157"/>
                  </a:xfrm>
                </p:grpSpPr>
                <p:grpSp>
                  <p:nvGrpSpPr>
                    <p:cNvPr id="21527" name="Group 102"/>
                    <p:cNvGrpSpPr>
                      <a:grpSpLocks/>
                    </p:cNvGrpSpPr>
                    <p:nvPr/>
                  </p:nvGrpSpPr>
                  <p:grpSpPr bwMode="auto">
                    <a:xfrm rot="7543232">
                      <a:off x="7011833" y="2811066"/>
                      <a:ext cx="2032541" cy="2366103"/>
                      <a:chOff x="7392876" y="4650823"/>
                      <a:chExt cx="1426361" cy="1561784"/>
                    </a:xfrm>
                  </p:grpSpPr>
                  <p:sp>
                    <p:nvSpPr>
                      <p:cNvPr id="121" name="Right Triangle 120"/>
                      <p:cNvSpPr/>
                      <p:nvPr/>
                    </p:nvSpPr>
                    <p:spPr>
                      <a:xfrm>
                        <a:off x="7792827" y="4962251"/>
                        <a:ext cx="714302" cy="928949"/>
                      </a:xfrm>
                      <a:prstGeom prst="rtTriangle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rgbClr val="0000FF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  <p:sp>
                    <p:nvSpPr>
                      <p:cNvPr id="122" name="Rectangle 121"/>
                      <p:cNvSpPr/>
                      <p:nvPr/>
                    </p:nvSpPr>
                    <p:spPr>
                      <a:xfrm rot="14056768">
                        <a:off x="7393068" y="5642341"/>
                        <a:ext cx="571661" cy="571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en-US" sz="2400" b="1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a:t>A’</a:t>
                        </a:r>
                      </a:p>
                    </p:txBody>
                  </p:sp>
                  <p:sp>
                    <p:nvSpPr>
                      <p:cNvPr id="123" name="Rectangle 122"/>
                      <p:cNvSpPr/>
                      <p:nvPr/>
                    </p:nvSpPr>
                    <p:spPr>
                      <a:xfrm rot="14056768">
                        <a:off x="8260276" y="5488798"/>
                        <a:ext cx="572682" cy="571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en-US" sz="2400" b="1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a:t>B’</a:t>
                        </a:r>
                      </a:p>
                    </p:txBody>
                  </p:sp>
                  <p:sp>
                    <p:nvSpPr>
                      <p:cNvPr id="124" name="Rectangle 123"/>
                      <p:cNvSpPr/>
                      <p:nvPr/>
                    </p:nvSpPr>
                    <p:spPr>
                      <a:xfrm rot="14659551">
                        <a:off x="7662703" y="4671611"/>
                        <a:ext cx="572681" cy="571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en-US" sz="2400" b="1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a:t>C’</a:t>
                        </a:r>
                      </a:p>
                    </p:txBody>
                  </p:sp>
                  <p:sp>
                    <p:nvSpPr>
                      <p:cNvPr id="125" name="Rectangle 124"/>
                      <p:cNvSpPr/>
                      <p:nvPr/>
                    </p:nvSpPr>
                    <p:spPr>
                      <a:xfrm>
                        <a:off x="7797661" y="5855125"/>
                        <a:ext cx="112549" cy="5002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 dirty="0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21528" name="Group 102"/>
                    <p:cNvGrpSpPr>
                      <a:grpSpLocks/>
                    </p:cNvGrpSpPr>
                    <p:nvPr/>
                  </p:nvGrpSpPr>
                  <p:grpSpPr bwMode="auto">
                    <a:xfrm rot="2126048" flipV="1">
                      <a:off x="4269927" y="2683046"/>
                      <a:ext cx="2740001" cy="2612157"/>
                      <a:chOff x="7697703" y="4691860"/>
                      <a:chExt cx="878655" cy="1526589"/>
                    </a:xfrm>
                  </p:grpSpPr>
                  <p:sp>
                    <p:nvSpPr>
                      <p:cNvPr id="111" name="Right Triangle 110"/>
                      <p:cNvSpPr/>
                      <p:nvPr/>
                    </p:nvSpPr>
                    <p:spPr>
                      <a:xfrm>
                        <a:off x="7786236" y="4944605"/>
                        <a:ext cx="714652" cy="928018"/>
                      </a:xfrm>
                      <a:prstGeom prst="rtTriangle">
                        <a:avLst/>
                      </a:prstGeom>
                      <a:solidFill>
                        <a:srgbClr val="FFCCFF"/>
                      </a:solidFill>
                      <a:ln>
                        <a:solidFill>
                          <a:srgbClr val="0000FF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  <p:sp>
                    <p:nvSpPr>
                      <p:cNvPr id="112" name="Rectangle 111"/>
                      <p:cNvSpPr/>
                      <p:nvPr/>
                    </p:nvSpPr>
                    <p:spPr>
                      <a:xfrm rot="12895398">
                        <a:off x="7697703" y="5696999"/>
                        <a:ext cx="128945" cy="5215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en-US" sz="2400" b="1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a:t>A</a:t>
                        </a:r>
                      </a:p>
                    </p:txBody>
                  </p:sp>
                  <p:sp>
                    <p:nvSpPr>
                      <p:cNvPr id="118" name="Rectangle 117"/>
                      <p:cNvSpPr/>
                      <p:nvPr/>
                    </p:nvSpPr>
                    <p:spPr>
                      <a:xfrm rot="12926048">
                        <a:off x="8446866" y="5576719"/>
                        <a:ext cx="128945" cy="40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en-US" sz="2400" b="1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a:t>C</a:t>
                        </a:r>
                      </a:p>
                    </p:txBody>
                  </p:sp>
                  <p:sp>
                    <p:nvSpPr>
                      <p:cNvPr id="119" name="Rectangle 118"/>
                      <p:cNvSpPr/>
                      <p:nvPr/>
                    </p:nvSpPr>
                    <p:spPr>
                      <a:xfrm rot="12895398">
                        <a:off x="7766907" y="4692197"/>
                        <a:ext cx="136384" cy="42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en-US" sz="2400" b="1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a:t>B</a:t>
                        </a:r>
                      </a:p>
                    </p:txBody>
                  </p:sp>
                  <p:sp>
                    <p:nvSpPr>
                      <p:cNvPr id="120" name="Rectangle 119"/>
                      <p:cNvSpPr/>
                      <p:nvPr/>
                    </p:nvSpPr>
                    <p:spPr>
                      <a:xfrm>
                        <a:off x="7786820" y="5824848"/>
                        <a:ext cx="45627" cy="48257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solidFill>
                          <a:srgbClr val="0000FF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 dirty="0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</p:grpSp>
              </p:grpSp>
              <p:cxnSp>
                <p:nvCxnSpPr>
                  <p:cNvPr id="107" name="Straight Connector 106"/>
                  <p:cNvCxnSpPr/>
                  <p:nvPr/>
                </p:nvCxnSpPr>
                <p:spPr>
                  <a:xfrm rot="5400000">
                    <a:off x="4398021" y="2484722"/>
                    <a:ext cx="1286230" cy="1587"/>
                  </a:xfrm>
                  <a:prstGeom prst="line">
                    <a:avLst/>
                  </a:prstGeom>
                  <a:ln w="2222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 rot="5400000">
                    <a:off x="7287332" y="2699093"/>
                    <a:ext cx="857486" cy="1588"/>
                  </a:xfrm>
                  <a:prstGeom prst="line">
                    <a:avLst/>
                  </a:prstGeom>
                  <a:ln w="22225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4" name="Rectangle 103"/>
                <p:cNvSpPr/>
                <p:nvPr/>
              </p:nvSpPr>
              <p:spPr>
                <a:xfrm>
                  <a:off x="7715281" y="2985716"/>
                  <a:ext cx="142875" cy="142914"/>
                </a:xfrm>
                <a:prstGeom prst="rect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5041930" y="2985716"/>
                  <a:ext cx="142875" cy="142914"/>
                </a:xfrm>
                <a:prstGeom prst="rect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02" name="Rectangle 101"/>
              <p:cNvSpPr/>
              <p:nvPr/>
            </p:nvSpPr>
            <p:spPr>
              <a:xfrm rot="10830650" flipV="1">
                <a:off x="7510494" y="3017475"/>
                <a:ext cx="574675" cy="52560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H’</a:t>
                </a:r>
              </a:p>
            </p:txBody>
          </p:sp>
        </p:grpSp>
      </p:grpSp>
      <p:sp>
        <p:nvSpPr>
          <p:cNvPr id="215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27584" y="4724580"/>
          <a:ext cx="1913849" cy="706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Equation" r:id="rId6" imgW="1066680" imgH="393480" progId="Equation.DSMT4">
                  <p:embed/>
                </p:oleObj>
              </mc:Choice>
              <mc:Fallback>
                <p:oleObj name="Equation" r:id="rId6" imgW="106668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27584" y="4724580"/>
                        <a:ext cx="1913849" cy="7063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87824" y="4719294"/>
          <a:ext cx="2428300" cy="69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name="Equation" r:id="rId8" imgW="1371600" imgH="393480" progId="Equation.DSMT4">
                  <p:embed/>
                </p:oleObj>
              </mc:Choice>
              <mc:Fallback>
                <p:oleObj name="Equation" r:id="rId8" imgW="137160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87824" y="4719294"/>
                        <a:ext cx="2428300" cy="697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89719" y="5445224"/>
          <a:ext cx="51784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name="Equation" r:id="rId10" imgW="2958840" imgH="761760" progId="Equation.DSMT4">
                  <p:embed/>
                </p:oleObj>
              </mc:Choice>
              <mc:Fallback>
                <p:oleObj name="Equation" r:id="rId10" imgW="2958840" imgH="7617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89719" y="5445224"/>
                        <a:ext cx="5178425" cy="133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97344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2" descr="Bouquet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>
              <a:solidFill>
                <a:srgbClr val="FF3300"/>
              </a:solidFill>
              <a:latin typeface=".VnArialH" pitchFamily="34" charset="0"/>
            </a:endParaRP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0" y="457200"/>
            <a:ext cx="411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0000"/>
                </a:solidFill>
                <a:latin typeface=".VnTime" pitchFamily="34" charset="0"/>
              </a:rPr>
              <a:t> 1) ¸p dông c¸c tr­êng hîp ®ång d¹ng    cña tam gi¸c vµo tam gi¸c vu«ng</a:t>
            </a:r>
          </a:p>
        </p:txBody>
      </p:sp>
      <p:sp>
        <p:nvSpPr>
          <p:cNvPr id="4103" name="Line 5"/>
          <p:cNvSpPr>
            <a:spLocks noChangeShapeType="1"/>
          </p:cNvSpPr>
          <p:nvPr/>
        </p:nvSpPr>
        <p:spPr bwMode="auto">
          <a:xfrm>
            <a:off x="4267200" y="990600"/>
            <a:ext cx="0" cy="556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0" y="1143000"/>
            <a:ext cx="419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0000"/>
                </a:solidFill>
                <a:latin typeface=".VnTime" pitchFamily="34" charset="0"/>
              </a:rPr>
              <a:t>2) DÊu hiÖu nhËn biÕt hai tam gi¸c vu«ng ®ång d¹ng</a:t>
            </a: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381000" y="1752600"/>
            <a:ext cx="335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 b="1" u="sng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4106" name="Group 8"/>
          <p:cNvGrpSpPr>
            <a:grpSpLocks/>
          </p:cNvGrpSpPr>
          <p:nvPr/>
        </p:nvGrpSpPr>
        <p:grpSpPr bwMode="auto">
          <a:xfrm>
            <a:off x="2438400" y="1447800"/>
            <a:ext cx="1752600" cy="2081213"/>
            <a:chOff x="336" y="2880"/>
            <a:chExt cx="1104" cy="1311"/>
          </a:xfrm>
        </p:grpSpPr>
        <p:sp>
          <p:nvSpPr>
            <p:cNvPr id="4134" name="AutoShape 9"/>
            <p:cNvSpPr>
              <a:spLocks noChangeArrowheads="1"/>
            </p:cNvSpPr>
            <p:nvPr/>
          </p:nvSpPr>
          <p:spPr bwMode="auto">
            <a:xfrm>
              <a:off x="528" y="2988"/>
              <a:ext cx="672" cy="1008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4135" name="Rectangle 10"/>
            <p:cNvSpPr>
              <a:spLocks noChangeArrowheads="1"/>
            </p:cNvSpPr>
            <p:nvPr/>
          </p:nvSpPr>
          <p:spPr bwMode="auto">
            <a:xfrm>
              <a:off x="531" y="3927"/>
              <a:ext cx="69" cy="6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4136" name="Text Box 11"/>
            <p:cNvSpPr txBox="1">
              <a:spLocks noChangeArrowheads="1"/>
            </p:cNvSpPr>
            <p:nvPr/>
          </p:nvSpPr>
          <p:spPr bwMode="auto">
            <a:xfrm>
              <a:off x="336" y="3840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4137" name="Text Box 12"/>
            <p:cNvSpPr txBox="1">
              <a:spLocks noChangeArrowheads="1"/>
            </p:cNvSpPr>
            <p:nvPr/>
          </p:nvSpPr>
          <p:spPr bwMode="auto">
            <a:xfrm>
              <a:off x="336" y="2880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4138" name="Text Box 13"/>
            <p:cNvSpPr txBox="1">
              <a:spLocks noChangeArrowheads="1"/>
            </p:cNvSpPr>
            <p:nvPr/>
          </p:nvSpPr>
          <p:spPr bwMode="auto">
            <a:xfrm>
              <a:off x="1104" y="396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</a:t>
              </a:r>
            </a:p>
          </p:txBody>
        </p:sp>
      </p:grpSp>
      <p:grpSp>
        <p:nvGrpSpPr>
          <p:cNvPr id="4107" name="Group 14"/>
          <p:cNvGrpSpPr>
            <a:grpSpLocks/>
          </p:cNvGrpSpPr>
          <p:nvPr/>
        </p:nvGrpSpPr>
        <p:grpSpPr bwMode="auto">
          <a:xfrm>
            <a:off x="1143000" y="2133600"/>
            <a:ext cx="1295400" cy="1281113"/>
            <a:chOff x="1344" y="3360"/>
            <a:chExt cx="816" cy="807"/>
          </a:xfrm>
        </p:grpSpPr>
        <p:sp>
          <p:nvSpPr>
            <p:cNvPr id="4129" name="AutoShape 15"/>
            <p:cNvSpPr>
              <a:spLocks noChangeArrowheads="1"/>
            </p:cNvSpPr>
            <p:nvPr/>
          </p:nvSpPr>
          <p:spPr bwMode="auto">
            <a:xfrm>
              <a:off x="1536" y="3480"/>
              <a:ext cx="334" cy="501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4130" name="Rectangle 16"/>
            <p:cNvSpPr>
              <a:spLocks noChangeArrowheads="1"/>
            </p:cNvSpPr>
            <p:nvPr/>
          </p:nvSpPr>
          <p:spPr bwMode="auto">
            <a:xfrm>
              <a:off x="1536" y="3912"/>
              <a:ext cx="69" cy="6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4131" name="Text Box 17"/>
            <p:cNvSpPr txBox="1">
              <a:spLocks noChangeArrowheads="1"/>
            </p:cNvSpPr>
            <p:nvPr/>
          </p:nvSpPr>
          <p:spPr bwMode="auto">
            <a:xfrm>
              <a:off x="1344" y="336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B’</a:t>
              </a:r>
            </a:p>
          </p:txBody>
        </p:sp>
        <p:sp>
          <p:nvSpPr>
            <p:cNvPr id="4132" name="Text Box 18"/>
            <p:cNvSpPr txBox="1">
              <a:spLocks noChangeArrowheads="1"/>
            </p:cNvSpPr>
            <p:nvPr/>
          </p:nvSpPr>
          <p:spPr bwMode="auto">
            <a:xfrm>
              <a:off x="1392" y="3936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A’</a:t>
              </a:r>
            </a:p>
          </p:txBody>
        </p:sp>
        <p:sp>
          <p:nvSpPr>
            <p:cNvPr id="4133" name="Text Box 19"/>
            <p:cNvSpPr txBox="1">
              <a:spLocks noChangeArrowheads="1"/>
            </p:cNvSpPr>
            <p:nvPr/>
          </p:nvSpPr>
          <p:spPr bwMode="auto">
            <a:xfrm>
              <a:off x="1728" y="3936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C’</a:t>
              </a:r>
            </a:p>
          </p:txBody>
        </p:sp>
      </p:grpSp>
      <p:sp>
        <p:nvSpPr>
          <p:cNvPr id="4108" name="Text Box 20"/>
          <p:cNvSpPr txBox="1">
            <a:spLocks noChangeArrowheads="1"/>
          </p:cNvSpPr>
          <p:nvPr/>
        </p:nvSpPr>
        <p:spPr bwMode="auto">
          <a:xfrm>
            <a:off x="4419600" y="533400"/>
            <a:ext cx="449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FF0000"/>
                </a:solidFill>
                <a:latin typeface=".VnTime" pitchFamily="34" charset="0"/>
              </a:rPr>
              <a:t>3) </a:t>
            </a:r>
            <a:r>
              <a:rPr lang="en-US" altLang="en-US" sz="1800" b="1">
                <a:solidFill>
                  <a:srgbClr val="FF0000"/>
                </a:solidFill>
                <a:latin typeface=".VnTimeH" pitchFamily="34" charset="0"/>
              </a:rPr>
              <a:t>t</a:t>
            </a:r>
            <a:r>
              <a:rPr lang="en-US" altLang="en-US" sz="1800" b="1">
                <a:solidFill>
                  <a:srgbClr val="FF0000"/>
                </a:solidFill>
                <a:latin typeface=".VnTime" pitchFamily="34" charset="0"/>
              </a:rPr>
              <a:t>Ø sè hai ®­êng cao, tØ sè diÖn tÝch cña hai tam gi¸c ®ång d¹ng</a:t>
            </a:r>
          </a:p>
        </p:txBody>
      </p:sp>
      <p:sp>
        <p:nvSpPr>
          <p:cNvPr id="4109" name="Text Box 21"/>
          <p:cNvSpPr txBox="1">
            <a:spLocks noChangeArrowheads="1"/>
          </p:cNvSpPr>
          <p:nvPr/>
        </p:nvSpPr>
        <p:spPr bwMode="auto">
          <a:xfrm>
            <a:off x="304800" y="3505200"/>
            <a:ext cx="38862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Hai tam gi¸c A’B’C’ vµ ABC vu«ng t¹i A’ vµ A ®ång d¹ng nÕu:</a:t>
            </a:r>
          </a:p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a) 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000000"/>
              </a:solidFill>
              <a:latin typeface=".VnTime" pitchFamily="34" charset="0"/>
            </a:endParaRPr>
          </a:p>
        </p:txBody>
      </p:sp>
      <p:grpSp>
        <p:nvGrpSpPr>
          <p:cNvPr id="4110" name="Group 22"/>
          <p:cNvGrpSpPr>
            <a:grpSpLocks/>
          </p:cNvGrpSpPr>
          <p:nvPr/>
        </p:nvGrpSpPr>
        <p:grpSpPr bwMode="auto">
          <a:xfrm>
            <a:off x="685800" y="4229100"/>
            <a:ext cx="209550" cy="76200"/>
            <a:chOff x="4560" y="336"/>
            <a:chExt cx="276" cy="132"/>
          </a:xfrm>
        </p:grpSpPr>
        <p:sp>
          <p:nvSpPr>
            <p:cNvPr id="4127" name="Line 23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24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1" name="Text Box 25"/>
          <p:cNvSpPr txBox="1">
            <a:spLocks noChangeArrowheads="1"/>
          </p:cNvSpPr>
          <p:nvPr/>
        </p:nvSpPr>
        <p:spPr bwMode="auto">
          <a:xfrm>
            <a:off x="609600" y="42291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B’=B (hoÆc C’=C )</a:t>
            </a:r>
          </a:p>
        </p:txBody>
      </p:sp>
      <p:grpSp>
        <p:nvGrpSpPr>
          <p:cNvPr id="4112" name="Group 26"/>
          <p:cNvGrpSpPr>
            <a:grpSpLocks/>
          </p:cNvGrpSpPr>
          <p:nvPr/>
        </p:nvGrpSpPr>
        <p:grpSpPr bwMode="auto">
          <a:xfrm>
            <a:off x="1009650" y="4229100"/>
            <a:ext cx="209550" cy="76200"/>
            <a:chOff x="4560" y="336"/>
            <a:chExt cx="276" cy="132"/>
          </a:xfrm>
        </p:grpSpPr>
        <p:sp>
          <p:nvSpPr>
            <p:cNvPr id="4125" name="Line 27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28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3" name="Group 29"/>
          <p:cNvGrpSpPr>
            <a:grpSpLocks/>
          </p:cNvGrpSpPr>
          <p:nvPr/>
        </p:nvGrpSpPr>
        <p:grpSpPr bwMode="auto">
          <a:xfrm>
            <a:off x="1771650" y="4210050"/>
            <a:ext cx="209550" cy="76200"/>
            <a:chOff x="4560" y="336"/>
            <a:chExt cx="276" cy="132"/>
          </a:xfrm>
        </p:grpSpPr>
        <p:sp>
          <p:nvSpPr>
            <p:cNvPr id="4123" name="Line 30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31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4" name="Group 32"/>
          <p:cNvGrpSpPr>
            <a:grpSpLocks/>
          </p:cNvGrpSpPr>
          <p:nvPr/>
        </p:nvGrpSpPr>
        <p:grpSpPr bwMode="auto">
          <a:xfrm>
            <a:off x="2152650" y="4191000"/>
            <a:ext cx="209550" cy="76200"/>
            <a:chOff x="4560" y="336"/>
            <a:chExt cx="276" cy="132"/>
          </a:xfrm>
        </p:grpSpPr>
        <p:sp>
          <p:nvSpPr>
            <p:cNvPr id="4121" name="Line 33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34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5" name="Text Box 35"/>
          <p:cNvSpPr txBox="1">
            <a:spLocks noChangeArrowheads="1"/>
          </p:cNvSpPr>
          <p:nvPr/>
        </p:nvSpPr>
        <p:spPr bwMode="auto">
          <a:xfrm>
            <a:off x="285750" y="4762500"/>
            <a:ext cx="85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b)</a:t>
            </a:r>
          </a:p>
        </p:txBody>
      </p:sp>
      <p:graphicFrame>
        <p:nvGraphicFramePr>
          <p:cNvPr id="4098" name="Object 36"/>
          <p:cNvGraphicFramePr>
            <a:graphicFrameLocks noChangeAspect="1"/>
          </p:cNvGraphicFramePr>
          <p:nvPr/>
        </p:nvGraphicFramePr>
        <p:xfrm>
          <a:off x="762000" y="4724400"/>
          <a:ext cx="12192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7" name="Equation" r:id="rId4" imgW="1155600" imgH="558720" progId="Equation.3">
                  <p:embed/>
                </p:oleObj>
              </mc:Choice>
              <mc:Fallback>
                <p:oleObj name="Equation" r:id="rId4" imgW="11556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724400"/>
                        <a:ext cx="12192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Text Box 37"/>
          <p:cNvSpPr txBox="1">
            <a:spLocks noChangeArrowheads="1"/>
          </p:cNvSpPr>
          <p:nvPr/>
        </p:nvSpPr>
        <p:spPr bwMode="auto">
          <a:xfrm>
            <a:off x="304800" y="54102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c)</a:t>
            </a:r>
          </a:p>
        </p:txBody>
      </p:sp>
      <p:graphicFrame>
        <p:nvGraphicFramePr>
          <p:cNvPr id="4099" name="Object 38"/>
          <p:cNvGraphicFramePr>
            <a:graphicFrameLocks noChangeAspect="1"/>
          </p:cNvGraphicFramePr>
          <p:nvPr/>
        </p:nvGraphicFramePr>
        <p:xfrm>
          <a:off x="685800" y="5410200"/>
          <a:ext cx="9048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8" name="Equation" r:id="rId6" imgW="1143000" imgH="558720" progId="Equation.3">
                  <p:embed/>
                </p:oleObj>
              </mc:Choice>
              <mc:Fallback>
                <p:oleObj name="Equation" r:id="rId6" imgW="11430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410200"/>
                        <a:ext cx="9048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7" name="Text Box 39"/>
          <p:cNvSpPr txBox="1">
            <a:spLocks noChangeArrowheads="1"/>
          </p:cNvSpPr>
          <p:nvPr/>
        </p:nvSpPr>
        <p:spPr bwMode="auto">
          <a:xfrm>
            <a:off x="1752600" y="54864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00"/>
                </a:solidFill>
                <a:latin typeface=".VnTime" pitchFamily="34" charset="0"/>
              </a:rPr>
              <a:t>(hoÆc                 )      </a:t>
            </a:r>
          </a:p>
        </p:txBody>
      </p:sp>
      <p:graphicFrame>
        <p:nvGraphicFramePr>
          <p:cNvPr id="4100" name="Object 40"/>
          <p:cNvGraphicFramePr>
            <a:graphicFrameLocks noChangeAspect="1"/>
          </p:cNvGraphicFramePr>
          <p:nvPr/>
        </p:nvGraphicFramePr>
        <p:xfrm>
          <a:off x="2362200" y="5410200"/>
          <a:ext cx="9048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9" name="Equation" r:id="rId8" imgW="1143000" imgH="558720" progId="Equation.3">
                  <p:embed/>
                </p:oleObj>
              </mc:Choice>
              <mc:Fallback>
                <p:oleObj name="Equation" r:id="rId8" imgW="11430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410200"/>
                        <a:ext cx="9048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96" name="Text Box 84"/>
          <p:cNvSpPr txBox="1">
            <a:spLocks noChangeArrowheads="1"/>
          </p:cNvSpPr>
          <p:nvPr/>
        </p:nvSpPr>
        <p:spPr bwMode="auto">
          <a:xfrm>
            <a:off x="4514850" y="1219200"/>
            <a:ext cx="46291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r>
              <a:rPr lang="en-US" altLang="en-US" sz="1800" b="1" dirty="0">
                <a:solidFill>
                  <a:srgbClr val="000000"/>
                </a:solidFill>
                <a:latin typeface=".VnTime" pitchFamily="34" charset="0"/>
              </a:rPr>
              <a:t>§</a:t>
            </a:r>
            <a:r>
              <a:rPr lang="en-US" altLang="en-US" sz="1800" b="1" dirty="0" err="1">
                <a:solidFill>
                  <a:srgbClr val="000000"/>
                </a:solidFill>
                <a:latin typeface=".VnTime" pitchFamily="34" charset="0"/>
              </a:rPr>
              <a:t>Þnh</a:t>
            </a:r>
            <a:r>
              <a:rPr lang="en-US" altLang="en-US" sz="1800" b="1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sz="1800" b="1" dirty="0" err="1">
                <a:solidFill>
                  <a:srgbClr val="000000"/>
                </a:solidFill>
                <a:latin typeface=".VnTime" pitchFamily="34" charset="0"/>
              </a:rPr>
              <a:t>lÝ</a:t>
            </a:r>
            <a:r>
              <a:rPr lang="en-US" altLang="en-US" sz="1800" b="1" dirty="0">
                <a:solidFill>
                  <a:srgbClr val="000000"/>
                </a:solidFill>
                <a:latin typeface=".VnTime" pitchFamily="34" charset="0"/>
              </a:rPr>
              <a:t> 2</a:t>
            </a:r>
          </a:p>
          <a:p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        TØ 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sè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hai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sz="1800" dirty="0" smtClean="0">
                <a:solidFill>
                  <a:srgbClr val="000000"/>
                </a:solidFill>
                <a:latin typeface=".VnTime" pitchFamily="34" charset="0"/>
              </a:rPr>
              <a:t>®­</a:t>
            </a:r>
            <a:r>
              <a:rPr lang="en-US" altLang="en-US" sz="1800" dirty="0" err="1" smtClean="0">
                <a:solidFill>
                  <a:srgbClr val="000000"/>
                </a:solidFill>
                <a:latin typeface=".VnTime" pitchFamily="34" charset="0"/>
              </a:rPr>
              <a:t>ưêng</a:t>
            </a:r>
            <a:r>
              <a:rPr lang="en-US" altLang="en-US" sz="1800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cao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t­¬ng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øng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cña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hai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tam 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gi¸c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®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ång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d¹ng 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b»ng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tØ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sè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®</a:t>
            </a:r>
            <a:r>
              <a:rPr lang="en-US" altLang="en-US" sz="1800" dirty="0" err="1">
                <a:solidFill>
                  <a:srgbClr val="000000"/>
                </a:solidFill>
                <a:latin typeface=".VnTime" pitchFamily="34" charset="0"/>
              </a:rPr>
              <a:t>ång</a:t>
            </a:r>
            <a:r>
              <a:rPr lang="en-US" altLang="en-US" sz="1800" dirty="0">
                <a:solidFill>
                  <a:srgbClr val="000000"/>
                </a:solidFill>
                <a:latin typeface=".VnTime" pitchFamily="34" charset="0"/>
              </a:rPr>
              <a:t> d¹ng.</a:t>
            </a:r>
          </a:p>
        </p:txBody>
      </p:sp>
      <p:sp>
        <p:nvSpPr>
          <p:cNvPr id="4119" name="Text Box 4" descr="Bouquet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dirty="0" err="1" smtClean="0">
                <a:solidFill>
                  <a:srgbClr val="FF0000"/>
                </a:solidFill>
                <a:latin typeface=".VnArialH" pitchFamily="34" charset="0"/>
              </a:rPr>
              <a:t>C¸c</a:t>
            </a:r>
            <a:r>
              <a:rPr lang="en-US" altLang="en-US" sz="2000" b="1" dirty="0" smtClean="0">
                <a:solidFill>
                  <a:srgbClr val="FF0000"/>
                </a:solidFill>
                <a:latin typeface=".VnArialH" pitchFamily="34" charset="0"/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latin typeface=".VnArialH" pitchFamily="34" charset="0"/>
              </a:rPr>
              <a:t>tr­Ưêng</a:t>
            </a:r>
            <a:r>
              <a:rPr lang="en-US" altLang="en-US" sz="2000" b="1" dirty="0" smtClean="0">
                <a:solidFill>
                  <a:srgbClr val="FF0000"/>
                </a:solidFill>
                <a:latin typeface=".VnArialH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ArialH" pitchFamily="34" charset="0"/>
              </a:rPr>
              <a:t>hîp</a:t>
            </a:r>
            <a:r>
              <a:rPr lang="en-US" altLang="en-US" sz="2000" b="1" dirty="0">
                <a:solidFill>
                  <a:srgbClr val="FF0000"/>
                </a:solidFill>
                <a:latin typeface=".VnArialH" pitchFamily="34" charset="0"/>
              </a:rPr>
              <a:t> ®</a:t>
            </a:r>
            <a:r>
              <a:rPr lang="en-US" altLang="en-US" sz="2000" b="1" dirty="0" err="1">
                <a:solidFill>
                  <a:srgbClr val="FF0000"/>
                </a:solidFill>
                <a:latin typeface=".VnArialH" pitchFamily="34" charset="0"/>
              </a:rPr>
              <a:t>ång</a:t>
            </a:r>
            <a:r>
              <a:rPr lang="en-US" altLang="en-US" sz="2000" b="1" dirty="0">
                <a:solidFill>
                  <a:srgbClr val="FF0000"/>
                </a:solidFill>
                <a:latin typeface=".VnArialH" pitchFamily="34" charset="0"/>
              </a:rPr>
              <a:t> d¹ng </a:t>
            </a:r>
            <a:r>
              <a:rPr lang="en-US" altLang="en-US" sz="2000" b="1" dirty="0" err="1">
                <a:solidFill>
                  <a:srgbClr val="FF0000"/>
                </a:solidFill>
                <a:latin typeface=".VnArialH" pitchFamily="34" charset="0"/>
              </a:rPr>
              <a:t>cña</a:t>
            </a:r>
            <a:r>
              <a:rPr lang="en-US" altLang="en-US" sz="2000" b="1" dirty="0">
                <a:solidFill>
                  <a:srgbClr val="FF0000"/>
                </a:solidFill>
                <a:latin typeface=".VnArialH" pitchFamily="34" charset="0"/>
              </a:rPr>
              <a:t> tam </a:t>
            </a:r>
            <a:r>
              <a:rPr lang="en-US" altLang="en-US" sz="2000" b="1" dirty="0" err="1">
                <a:solidFill>
                  <a:srgbClr val="FF0000"/>
                </a:solidFill>
                <a:latin typeface=".VnArialH" pitchFamily="34" charset="0"/>
              </a:rPr>
              <a:t>gi¸c</a:t>
            </a:r>
            <a:r>
              <a:rPr lang="en-US" altLang="en-US" sz="2000" b="1" dirty="0">
                <a:solidFill>
                  <a:srgbClr val="FF0000"/>
                </a:solidFill>
                <a:latin typeface=".VnArialH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ArialH" pitchFamily="34" charset="0"/>
              </a:rPr>
              <a:t>vu«ng</a:t>
            </a:r>
            <a:endParaRPr lang="en-US" altLang="en-US" b="1" dirty="0">
              <a:solidFill>
                <a:srgbClr val="FF0000"/>
              </a:solidFill>
              <a:latin typeface=".VnArialH" pitchFamily="34" charset="0"/>
            </a:endParaRPr>
          </a:p>
        </p:txBody>
      </p:sp>
      <p:sp>
        <p:nvSpPr>
          <p:cNvPr id="92" name="Hộp_Văn_Bản 91"/>
          <p:cNvSpPr txBox="1">
            <a:spLocks noChangeArrowheads="1"/>
          </p:cNvSpPr>
          <p:nvPr/>
        </p:nvSpPr>
        <p:spPr bwMode="auto">
          <a:xfrm>
            <a:off x="4495800" y="2362200"/>
            <a:ext cx="4648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r>
              <a:rPr lang="en-US" altLang="en-US" sz="1800" b="1" dirty="0">
                <a:latin typeface=".VnTime" pitchFamily="34" charset="0"/>
              </a:rPr>
              <a:t>§</a:t>
            </a:r>
            <a:r>
              <a:rPr lang="en-US" altLang="en-US" sz="1800" b="1" dirty="0" err="1">
                <a:latin typeface=".VnTime" pitchFamily="34" charset="0"/>
              </a:rPr>
              <a:t>Þnh</a:t>
            </a:r>
            <a:r>
              <a:rPr lang="en-US" altLang="en-US" sz="1800" b="1" dirty="0">
                <a:latin typeface=".VnTime" pitchFamily="34" charset="0"/>
              </a:rPr>
              <a:t> </a:t>
            </a:r>
            <a:r>
              <a:rPr lang="en-US" altLang="en-US" sz="1800" b="1" dirty="0" err="1">
                <a:latin typeface=".VnTime" pitchFamily="34" charset="0"/>
              </a:rPr>
              <a:t>lý</a:t>
            </a:r>
            <a:r>
              <a:rPr lang="en-US" altLang="en-US" sz="1800" b="1" dirty="0">
                <a:latin typeface=".VnTime" pitchFamily="34" charset="0"/>
              </a:rPr>
              <a:t> 3</a:t>
            </a:r>
          </a:p>
          <a:p>
            <a:r>
              <a:rPr lang="en-US" altLang="en-US" sz="1800" dirty="0">
                <a:latin typeface=".VnTime" pitchFamily="34" charset="0"/>
              </a:rPr>
              <a:t>          TØ </a:t>
            </a:r>
            <a:r>
              <a:rPr lang="en-US" altLang="en-US" sz="1800" dirty="0" err="1">
                <a:latin typeface=".VnTime" pitchFamily="34" charset="0"/>
              </a:rPr>
              <a:t>sè</a:t>
            </a:r>
            <a:r>
              <a:rPr lang="en-US" altLang="en-US" sz="1800" dirty="0">
                <a:latin typeface=".VnTime" pitchFamily="34" charset="0"/>
              </a:rPr>
              <a:t> </a:t>
            </a:r>
            <a:r>
              <a:rPr lang="en-US" altLang="en-US" sz="1800" dirty="0" err="1">
                <a:latin typeface=".VnTime" pitchFamily="34" charset="0"/>
              </a:rPr>
              <a:t>diÖn</a:t>
            </a:r>
            <a:r>
              <a:rPr lang="en-US" altLang="en-US" sz="1800" dirty="0">
                <a:latin typeface=".VnTime" pitchFamily="34" charset="0"/>
              </a:rPr>
              <a:t> </a:t>
            </a:r>
            <a:r>
              <a:rPr lang="en-US" altLang="en-US" sz="1800" dirty="0" err="1">
                <a:latin typeface=".VnTime" pitchFamily="34" charset="0"/>
              </a:rPr>
              <a:t>tÝch</a:t>
            </a:r>
            <a:r>
              <a:rPr lang="en-US" altLang="en-US" sz="1800" dirty="0">
                <a:latin typeface=".VnTime" pitchFamily="34" charset="0"/>
              </a:rPr>
              <a:t> </a:t>
            </a:r>
            <a:r>
              <a:rPr lang="en-US" altLang="en-US" sz="1800" dirty="0" err="1">
                <a:latin typeface=".VnTime" pitchFamily="34" charset="0"/>
              </a:rPr>
              <a:t>cña</a:t>
            </a:r>
            <a:r>
              <a:rPr lang="en-US" altLang="en-US" sz="1800" dirty="0">
                <a:latin typeface=".VnTime" pitchFamily="34" charset="0"/>
              </a:rPr>
              <a:t> </a:t>
            </a:r>
            <a:r>
              <a:rPr lang="en-US" altLang="en-US" sz="1800" dirty="0" err="1">
                <a:latin typeface=".VnTime" pitchFamily="34" charset="0"/>
              </a:rPr>
              <a:t>hai</a:t>
            </a:r>
            <a:r>
              <a:rPr lang="en-US" altLang="en-US" sz="1800" dirty="0">
                <a:latin typeface=".VnTime" pitchFamily="34" charset="0"/>
              </a:rPr>
              <a:t> tam </a:t>
            </a:r>
            <a:r>
              <a:rPr lang="en-US" altLang="en-US" sz="1800" dirty="0" err="1">
                <a:latin typeface=".VnTime" pitchFamily="34" charset="0"/>
              </a:rPr>
              <a:t>gi¸c</a:t>
            </a:r>
            <a:r>
              <a:rPr lang="en-US" altLang="en-US" sz="1800" dirty="0">
                <a:latin typeface=".VnTime" pitchFamily="34" charset="0"/>
              </a:rPr>
              <a:t> ®</a:t>
            </a:r>
            <a:r>
              <a:rPr lang="en-US" altLang="en-US" sz="1800" dirty="0" err="1">
                <a:latin typeface=".VnTime" pitchFamily="34" charset="0"/>
              </a:rPr>
              <a:t>ång</a:t>
            </a:r>
            <a:r>
              <a:rPr lang="en-US" altLang="en-US" sz="1800" dirty="0">
                <a:latin typeface=".VnTime" pitchFamily="34" charset="0"/>
              </a:rPr>
              <a:t> d¹ng </a:t>
            </a:r>
            <a:r>
              <a:rPr lang="en-US" altLang="en-US" sz="1800" dirty="0" err="1">
                <a:latin typeface=".VnTime" pitchFamily="34" charset="0"/>
              </a:rPr>
              <a:t>b»ng</a:t>
            </a:r>
            <a:r>
              <a:rPr lang="en-US" altLang="en-US" sz="1800" dirty="0">
                <a:latin typeface=".VnTime" pitchFamily="34" charset="0"/>
              </a:rPr>
              <a:t> </a:t>
            </a:r>
            <a:r>
              <a:rPr lang="en-US" altLang="en-US" sz="1800" dirty="0" err="1">
                <a:latin typeface=".VnTime" pitchFamily="34" charset="0"/>
              </a:rPr>
              <a:t>b×nh</a:t>
            </a:r>
            <a:r>
              <a:rPr lang="en-US" altLang="en-US" sz="1800" dirty="0">
                <a:latin typeface=".VnTime" pitchFamily="34" charset="0"/>
              </a:rPr>
              <a:t> </a:t>
            </a:r>
            <a:r>
              <a:rPr lang="en-US" altLang="en-US" sz="1800" dirty="0" err="1" smtClean="0">
                <a:latin typeface=".VnTime" pitchFamily="34" charset="0"/>
              </a:rPr>
              <a:t>phư­¬</a:t>
            </a:r>
            <a:r>
              <a:rPr lang="en-US" altLang="en-US" sz="1800" dirty="0" err="1">
                <a:latin typeface=".VnTime" pitchFamily="34" charset="0"/>
              </a:rPr>
              <a:t>ng</a:t>
            </a:r>
            <a:r>
              <a:rPr lang="en-US" altLang="en-US" sz="1800" dirty="0">
                <a:latin typeface=".VnTime" pitchFamily="34" charset="0"/>
              </a:rPr>
              <a:t> </a:t>
            </a:r>
            <a:r>
              <a:rPr lang="en-US" altLang="en-US" sz="1800" dirty="0" err="1">
                <a:latin typeface=".VnTime" pitchFamily="34" charset="0"/>
              </a:rPr>
              <a:t>tØ</a:t>
            </a:r>
            <a:r>
              <a:rPr lang="en-US" altLang="en-US" sz="1800" dirty="0">
                <a:latin typeface=".VnTime" pitchFamily="34" charset="0"/>
              </a:rPr>
              <a:t> </a:t>
            </a:r>
            <a:r>
              <a:rPr lang="en-US" altLang="en-US" sz="1800" dirty="0" err="1">
                <a:latin typeface=".VnTime" pitchFamily="34" charset="0"/>
              </a:rPr>
              <a:t>sè</a:t>
            </a:r>
            <a:r>
              <a:rPr lang="en-US" altLang="en-US" sz="1800" dirty="0">
                <a:latin typeface=".VnTime" pitchFamily="34" charset="0"/>
              </a:rPr>
              <a:t> ®</a:t>
            </a:r>
            <a:r>
              <a:rPr lang="en-US" altLang="en-US" sz="1800" dirty="0" err="1">
                <a:latin typeface=".VnTime" pitchFamily="34" charset="0"/>
              </a:rPr>
              <a:t>ång</a:t>
            </a:r>
            <a:r>
              <a:rPr lang="en-US" altLang="en-US" sz="1800" dirty="0">
                <a:latin typeface=".VnTime" pitchFamily="34" charset="0"/>
              </a:rPr>
              <a:t> d¹ng.</a:t>
            </a:r>
          </a:p>
        </p:txBody>
      </p:sp>
    </p:spTree>
    <p:extLst>
      <p:ext uri="{BB962C8B-B14F-4D97-AF65-F5344CB8AC3E}">
        <p14:creationId xmlns:p14="http://schemas.microsoft.com/office/powerpoint/2010/main" val="186130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96" grpId="0"/>
      <p:bldP spid="9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036941"/>
            <a:ext cx="3950554" cy="305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36588" y="3962400"/>
            <a:ext cx="7191375" cy="2466975"/>
            <a:chOff x="671513" y="3962400"/>
            <a:chExt cx="7191375" cy="2467698"/>
          </a:xfrm>
        </p:grpSpPr>
        <p:graphicFrame>
          <p:nvGraphicFramePr>
            <p:cNvPr id="13319" name="Object 1"/>
            <p:cNvGraphicFramePr>
              <a:graphicFrameLocks noChangeAspect="1"/>
            </p:cNvGraphicFramePr>
            <p:nvPr/>
          </p:nvGraphicFramePr>
          <p:xfrm>
            <a:off x="671513" y="3962400"/>
            <a:ext cx="7191375" cy="2352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2" name="Equation" r:id="rId4" imgW="2717800" imgH="889000" progId="Equation.DSMT4">
                    <p:embed/>
                  </p:oleObj>
                </mc:Choice>
                <mc:Fallback>
                  <p:oleObj name="Equation" r:id="rId4" imgW="2717800" imgH="8890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1513" y="3962400"/>
                          <a:ext cx="7191375" cy="2352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0" name="TextBox 2"/>
            <p:cNvSpPr txBox="1">
              <a:spLocks noChangeArrowheads="1"/>
            </p:cNvSpPr>
            <p:nvPr/>
          </p:nvSpPr>
          <p:spPr bwMode="auto">
            <a:xfrm rot="5400000">
              <a:off x="4303631" y="4030767"/>
              <a:ext cx="560552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3200"/>
                <a:t>S</a:t>
              </a:r>
            </a:p>
          </p:txBody>
        </p:sp>
        <p:sp>
          <p:nvSpPr>
            <p:cNvPr id="13321" name="TextBox 23"/>
            <p:cNvSpPr txBox="1">
              <a:spLocks noChangeArrowheads="1"/>
            </p:cNvSpPr>
            <p:nvPr/>
          </p:nvSpPr>
          <p:spPr bwMode="auto">
            <a:xfrm rot="5400000">
              <a:off x="1885075" y="4646104"/>
              <a:ext cx="562140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3200"/>
                <a:t>S</a:t>
              </a:r>
            </a:p>
          </p:txBody>
        </p:sp>
        <p:sp>
          <p:nvSpPr>
            <p:cNvPr id="13322" name="TextBox 24"/>
            <p:cNvSpPr txBox="1">
              <a:spLocks noChangeArrowheads="1"/>
            </p:cNvSpPr>
            <p:nvPr/>
          </p:nvSpPr>
          <p:spPr bwMode="auto">
            <a:xfrm rot="5400000">
              <a:off x="1868406" y="5243973"/>
              <a:ext cx="560551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3200"/>
                <a:t>S</a:t>
              </a:r>
            </a:p>
          </p:txBody>
        </p:sp>
        <p:sp>
          <p:nvSpPr>
            <p:cNvPr id="13323" name="TextBox 25"/>
            <p:cNvSpPr txBox="1">
              <a:spLocks noChangeArrowheads="1"/>
            </p:cNvSpPr>
            <p:nvPr/>
          </p:nvSpPr>
          <p:spPr bwMode="auto">
            <a:xfrm rot="5400000">
              <a:off x="4248069" y="5860103"/>
              <a:ext cx="560552" cy="579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3200"/>
                <a:t>S</a:t>
              </a:r>
            </a:p>
          </p:txBody>
        </p:sp>
        <p:sp>
          <p:nvSpPr>
            <p:cNvPr id="13324" name="TextBox 26"/>
            <p:cNvSpPr txBox="1">
              <a:spLocks noChangeArrowheads="1"/>
            </p:cNvSpPr>
            <p:nvPr/>
          </p:nvSpPr>
          <p:spPr bwMode="auto">
            <a:xfrm rot="5400000">
              <a:off x="6033212" y="5220947"/>
              <a:ext cx="56214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3200"/>
                <a:t>S</a:t>
              </a:r>
            </a:p>
          </p:txBody>
        </p:sp>
        <p:sp>
          <p:nvSpPr>
            <p:cNvPr id="13325" name="TextBox 27"/>
            <p:cNvSpPr txBox="1">
              <a:spLocks noChangeArrowheads="1"/>
            </p:cNvSpPr>
            <p:nvPr/>
          </p:nvSpPr>
          <p:spPr bwMode="auto">
            <a:xfrm rot="5400000">
              <a:off x="5957806" y="4613551"/>
              <a:ext cx="560551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3200"/>
                <a:t>S</a:t>
              </a:r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595536"/>
            <a:ext cx="5684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sz="2400" i="1" dirty="0" err="1">
                <a:latin typeface="Times New Roman" pitchFamily="18" charset="0"/>
              </a:rPr>
              <a:t>Tìm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các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cặp</a:t>
            </a:r>
            <a:r>
              <a:rPr lang="en-US" altLang="en-US" sz="2400" i="1" dirty="0">
                <a:latin typeface="Times New Roman" pitchFamily="18" charset="0"/>
              </a:rPr>
              <a:t> tam </a:t>
            </a:r>
            <a:r>
              <a:rPr lang="en-US" altLang="en-US" sz="2400" i="1" dirty="0" err="1">
                <a:latin typeface="Times New Roman" pitchFamily="18" charset="0"/>
              </a:rPr>
              <a:t>giác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đồng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dạng</a:t>
            </a:r>
            <a:r>
              <a:rPr lang="en-US" altLang="en-US" sz="2400" i="1" dirty="0">
                <a:latin typeface="Times New Roman" pitchFamily="18" charset="0"/>
              </a:rPr>
              <a:t> ở </a:t>
            </a:r>
            <a:r>
              <a:rPr lang="en-US" altLang="en-US" sz="2400" i="1" dirty="0" err="1">
                <a:latin typeface="Times New Roman" pitchFamily="18" charset="0"/>
              </a:rPr>
              <a:t>hình</a:t>
            </a:r>
            <a:r>
              <a:rPr lang="en-US" altLang="en-US" sz="2400" i="1" dirty="0">
                <a:latin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</a:rPr>
              <a:t>sau</a:t>
            </a:r>
            <a:r>
              <a:rPr lang="en-US" altLang="en-US" sz="2400" i="1" dirty="0">
                <a:latin typeface="Times New Roman" pitchFamily="18" charset="0"/>
              </a:rPr>
              <a:t>:</a:t>
            </a:r>
          </a:p>
        </p:txBody>
      </p:sp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8575675" y="127000"/>
            <a:ext cx="466725" cy="4111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3528" y="260648"/>
            <a:ext cx="3795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4. </a:t>
            </a:r>
            <a:r>
              <a:rPr lang="en-US" sz="2400" dirty="0" err="1" smtClean="0">
                <a:solidFill>
                  <a:srgbClr val="FF0000"/>
                </a:solidFill>
              </a:rPr>
              <a:t>Luyện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tập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47195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563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>
              <a:latin typeface="Arial" charset="0"/>
              <a:cs typeface="Arial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" y="18415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 u="sng">
                <a:cs typeface="Arial" charset="0"/>
              </a:rPr>
              <a:t>Bài 48(Tr.84. SGK)</a:t>
            </a:r>
            <a:endParaRPr lang="en-US" altLang="en-US" u="sng">
              <a:cs typeface="Arial" charset="0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8339138" y="-409575"/>
            <a:ext cx="914400" cy="9144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8382000" y="685800"/>
            <a:ext cx="2286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7653338" y="-333375"/>
            <a:ext cx="457200" cy="152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7577138" y="123825"/>
            <a:ext cx="533400" cy="152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 flipV="1">
            <a:off x="9296400" y="533400"/>
            <a:ext cx="3810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 flipV="1">
            <a:off x="9372600" y="304800"/>
            <a:ext cx="4572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8277225" y="154305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tx2"/>
                </a:solidFill>
                <a:cs typeface="Arial" charset="0"/>
              </a:rPr>
              <a:t>A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8215313" y="571182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tx2"/>
                </a:solidFill>
                <a:cs typeface="Arial" charset="0"/>
              </a:rPr>
              <a:t>H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6094413" y="57150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cs typeface="Arial" charset="0"/>
              </a:rPr>
              <a:t>B</a:t>
            </a: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6400800" y="1928813"/>
            <a:ext cx="1671638" cy="40909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" name="Group 16"/>
          <p:cNvGrpSpPr>
            <a:grpSpLocks/>
          </p:cNvGrpSpPr>
          <p:nvPr/>
        </p:nvGrpSpPr>
        <p:grpSpPr bwMode="auto">
          <a:xfrm>
            <a:off x="3810000" y="4941888"/>
            <a:ext cx="1022350" cy="1287462"/>
            <a:chOff x="3032" y="3334"/>
            <a:chExt cx="636" cy="961"/>
          </a:xfrm>
        </p:grpSpPr>
        <p:sp>
          <p:nvSpPr>
            <p:cNvPr id="19505" name="Text Box 17"/>
            <p:cNvSpPr txBox="1">
              <a:spLocks noChangeArrowheads="1"/>
            </p:cNvSpPr>
            <p:nvPr/>
          </p:nvSpPr>
          <p:spPr bwMode="auto">
            <a:xfrm>
              <a:off x="3032" y="3950"/>
              <a:ext cx="416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chemeClr val="tx2"/>
                  </a:solidFill>
                  <a:cs typeface="Arial" charset="0"/>
                </a:rPr>
                <a:t>B’</a:t>
              </a:r>
            </a:p>
          </p:txBody>
        </p:sp>
        <p:sp>
          <p:nvSpPr>
            <p:cNvPr id="19506" name="Line 18"/>
            <p:cNvSpPr>
              <a:spLocks noChangeShapeType="1"/>
            </p:cNvSpPr>
            <p:nvPr/>
          </p:nvSpPr>
          <p:spPr bwMode="auto">
            <a:xfrm flipH="1">
              <a:off x="3344" y="3334"/>
              <a:ext cx="324" cy="80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19"/>
          <p:cNvGrpSpPr>
            <a:grpSpLocks/>
          </p:cNvGrpSpPr>
          <p:nvPr/>
        </p:nvGrpSpPr>
        <p:grpSpPr bwMode="auto">
          <a:xfrm>
            <a:off x="4676775" y="4748213"/>
            <a:ext cx="800100" cy="1360487"/>
            <a:chOff x="3612" y="3096"/>
            <a:chExt cx="504" cy="1115"/>
          </a:xfrm>
        </p:grpSpPr>
        <p:sp>
          <p:nvSpPr>
            <p:cNvPr id="19501" name="Text Box 20"/>
            <p:cNvSpPr txBox="1">
              <a:spLocks noChangeArrowheads="1"/>
            </p:cNvSpPr>
            <p:nvPr/>
          </p:nvSpPr>
          <p:spPr bwMode="auto">
            <a:xfrm>
              <a:off x="3684" y="3910"/>
              <a:ext cx="432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chemeClr val="tx2"/>
                  </a:solidFill>
                  <a:cs typeface="Arial" charset="0"/>
                </a:rPr>
                <a:t>H’</a:t>
              </a:r>
            </a:p>
          </p:txBody>
        </p:sp>
        <p:sp>
          <p:nvSpPr>
            <p:cNvPr id="19502" name="Text Box 21"/>
            <p:cNvSpPr txBox="1">
              <a:spLocks noChangeArrowheads="1"/>
            </p:cNvSpPr>
            <p:nvPr/>
          </p:nvSpPr>
          <p:spPr bwMode="auto">
            <a:xfrm>
              <a:off x="3672" y="3096"/>
              <a:ext cx="444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chemeClr val="tx2"/>
                  </a:solidFill>
                  <a:cs typeface="Arial" charset="0"/>
                </a:rPr>
                <a:t>A’</a:t>
              </a:r>
            </a:p>
          </p:txBody>
        </p:sp>
        <p:sp>
          <p:nvSpPr>
            <p:cNvPr id="19503" name="Line 22"/>
            <p:cNvSpPr>
              <a:spLocks noChangeShapeType="1"/>
            </p:cNvSpPr>
            <p:nvPr/>
          </p:nvSpPr>
          <p:spPr bwMode="auto">
            <a:xfrm>
              <a:off x="3708" y="3264"/>
              <a:ext cx="0" cy="86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4" name="Rectangle 23"/>
            <p:cNvSpPr>
              <a:spLocks noChangeArrowheads="1"/>
            </p:cNvSpPr>
            <p:nvPr/>
          </p:nvSpPr>
          <p:spPr bwMode="auto">
            <a:xfrm>
              <a:off x="3612" y="4031"/>
              <a:ext cx="96" cy="9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</p:grp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7929563" y="5853113"/>
            <a:ext cx="152400" cy="152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3" name="AutoShape 27"/>
          <p:cNvSpPr>
            <a:spLocks noChangeArrowheads="1"/>
          </p:cNvSpPr>
          <p:nvPr/>
        </p:nvSpPr>
        <p:spPr bwMode="auto">
          <a:xfrm>
            <a:off x="8062913" y="1882775"/>
            <a:ext cx="180975" cy="2952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28"/>
          <p:cNvGrpSpPr>
            <a:grpSpLocks/>
          </p:cNvGrpSpPr>
          <p:nvPr/>
        </p:nvGrpSpPr>
        <p:grpSpPr bwMode="auto">
          <a:xfrm>
            <a:off x="7924800" y="1747838"/>
            <a:ext cx="457200" cy="4260850"/>
            <a:chOff x="4788" y="2328"/>
            <a:chExt cx="288" cy="1776"/>
          </a:xfrm>
        </p:grpSpPr>
        <p:grpSp>
          <p:nvGrpSpPr>
            <p:cNvPr id="19495" name="Group 29"/>
            <p:cNvGrpSpPr>
              <a:grpSpLocks/>
            </p:cNvGrpSpPr>
            <p:nvPr/>
          </p:nvGrpSpPr>
          <p:grpSpPr bwMode="auto">
            <a:xfrm>
              <a:off x="4884" y="2496"/>
              <a:ext cx="96" cy="1608"/>
              <a:chOff x="4728" y="2496"/>
              <a:chExt cx="96" cy="1608"/>
            </a:xfrm>
          </p:grpSpPr>
          <p:grpSp>
            <p:nvGrpSpPr>
              <p:cNvPr id="19497" name="Group 30"/>
              <p:cNvGrpSpPr>
                <a:grpSpLocks/>
              </p:cNvGrpSpPr>
              <p:nvPr/>
            </p:nvGrpSpPr>
            <p:grpSpPr bwMode="auto">
              <a:xfrm>
                <a:off x="4728" y="2544"/>
                <a:ext cx="96" cy="1560"/>
                <a:chOff x="4728" y="2544"/>
                <a:chExt cx="96" cy="1560"/>
              </a:xfrm>
            </p:grpSpPr>
            <p:sp>
              <p:nvSpPr>
                <p:cNvPr id="19499" name="Rectangle 31"/>
                <p:cNvSpPr>
                  <a:spLocks noChangeArrowheads="1"/>
                </p:cNvSpPr>
                <p:nvPr/>
              </p:nvSpPr>
              <p:spPr bwMode="auto">
                <a:xfrm>
                  <a:off x="4752" y="2544"/>
                  <a:ext cx="48" cy="1344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/>
                  <a:endParaRPr lang="en-US" altLang="en-US"/>
                </a:p>
              </p:txBody>
            </p:sp>
            <p:sp>
              <p:nvSpPr>
                <p:cNvPr id="19500" name="Rectangle 32"/>
                <p:cNvSpPr>
                  <a:spLocks noChangeArrowheads="1"/>
                </p:cNvSpPr>
                <p:nvPr/>
              </p:nvSpPr>
              <p:spPr bwMode="auto">
                <a:xfrm>
                  <a:off x="4728" y="3864"/>
                  <a:ext cx="96" cy="240"/>
                </a:xfrm>
                <a:prstGeom prst="rect">
                  <a:avLst/>
                </a:prstGeom>
                <a:solidFill>
                  <a:srgbClr val="CC66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/>
                  <a:endParaRPr lang="en-US" altLang="en-US"/>
                </a:p>
              </p:txBody>
            </p:sp>
          </p:grpSp>
          <p:sp>
            <p:nvSpPr>
              <p:cNvPr id="19498" name="Rectangle 33"/>
              <p:cNvSpPr>
                <a:spLocks noChangeArrowheads="1"/>
              </p:cNvSpPr>
              <p:nvPr/>
            </p:nvSpPr>
            <p:spPr bwMode="auto">
              <a:xfrm>
                <a:off x="4728" y="2496"/>
                <a:ext cx="96" cy="48"/>
              </a:xfrm>
              <a:prstGeom prst="rect">
                <a:avLst/>
              </a:prstGeom>
              <a:solidFill>
                <a:srgbClr val="CC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endParaRPr lang="en-US" altLang="en-US"/>
              </a:p>
            </p:txBody>
          </p:sp>
        </p:grpSp>
        <p:sp>
          <p:nvSpPr>
            <p:cNvPr id="19496" name="AutoShape 34"/>
            <p:cNvSpPr>
              <a:spLocks noChangeArrowheads="1"/>
            </p:cNvSpPr>
            <p:nvPr/>
          </p:nvSpPr>
          <p:spPr bwMode="auto">
            <a:xfrm>
              <a:off x="4788" y="2328"/>
              <a:ext cx="288" cy="60"/>
            </a:xfrm>
            <a:prstGeom prst="triangle">
              <a:avLst>
                <a:gd name="adj" fmla="val 500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</p:grpSp>
      <p:sp>
        <p:nvSpPr>
          <p:cNvPr id="31" name="Line 35"/>
          <p:cNvSpPr>
            <a:spLocks noChangeShapeType="1"/>
          </p:cNvSpPr>
          <p:nvPr/>
        </p:nvSpPr>
        <p:spPr bwMode="auto">
          <a:xfrm flipV="1">
            <a:off x="7881938" y="504825"/>
            <a:ext cx="3810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 flipH="1" flipV="1">
            <a:off x="9005888" y="733425"/>
            <a:ext cx="171450" cy="45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7"/>
          <p:cNvSpPr>
            <a:spLocks noChangeShapeType="1"/>
          </p:cNvSpPr>
          <p:nvPr/>
        </p:nvSpPr>
        <p:spPr bwMode="auto">
          <a:xfrm flipH="1">
            <a:off x="9448800" y="-142875"/>
            <a:ext cx="366713" cy="14287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8"/>
          <p:cNvSpPr>
            <a:spLocks noChangeShapeType="1"/>
          </p:cNvSpPr>
          <p:nvPr/>
        </p:nvSpPr>
        <p:spPr bwMode="auto">
          <a:xfrm flipH="1">
            <a:off x="9296400" y="-533400"/>
            <a:ext cx="252413" cy="2381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8229600" y="-685800"/>
            <a:ext cx="2286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" name="Group 41"/>
          <p:cNvGrpSpPr>
            <a:grpSpLocks/>
          </p:cNvGrpSpPr>
          <p:nvPr/>
        </p:nvGrpSpPr>
        <p:grpSpPr bwMode="auto">
          <a:xfrm>
            <a:off x="1752600" y="5942013"/>
            <a:ext cx="7848600" cy="396875"/>
            <a:chOff x="912" y="3456"/>
            <a:chExt cx="4992" cy="250"/>
          </a:xfrm>
        </p:grpSpPr>
        <p:sp>
          <p:nvSpPr>
            <p:cNvPr id="19493" name="Line 42"/>
            <p:cNvSpPr>
              <a:spLocks noChangeShapeType="1"/>
            </p:cNvSpPr>
            <p:nvPr/>
          </p:nvSpPr>
          <p:spPr bwMode="auto">
            <a:xfrm>
              <a:off x="960" y="3504"/>
              <a:ext cx="4272" cy="0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4" name="Text Box 43"/>
            <p:cNvSpPr txBox="1">
              <a:spLocks noChangeArrowheads="1"/>
            </p:cNvSpPr>
            <p:nvPr/>
          </p:nvSpPr>
          <p:spPr bwMode="auto">
            <a:xfrm>
              <a:off x="912" y="3456"/>
              <a:ext cx="49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6600"/>
                  </a:solidFill>
                  <a:cs typeface="Arial" charset="0"/>
                </a:rPr>
                <a:t>/ / / / / / / / / / / / / / / / / / / / / / / / / / / / / / / / / / / / / / / / / / / / / / / / / / / </a:t>
              </a:r>
            </a:p>
          </p:txBody>
        </p:sp>
      </p:grp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-76200" y="601663"/>
            <a:ext cx="7620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cs typeface="Arial" charset="0"/>
              </a:rPr>
              <a:t>  Bóng của một cột điện trên mặt đất có độ dài là </a:t>
            </a:r>
            <a:r>
              <a:rPr lang="en-US" altLang="en-US" b="1">
                <a:solidFill>
                  <a:srgbClr val="FF0000"/>
                </a:solidFill>
                <a:cs typeface="Arial" charset="0"/>
              </a:rPr>
              <a:t>4,5 m</a:t>
            </a:r>
            <a:r>
              <a:rPr lang="en-US" altLang="en-US" b="1">
                <a:cs typeface="Arial" charset="0"/>
              </a:rPr>
              <a:t>.</a:t>
            </a:r>
          </a:p>
        </p:txBody>
      </p:sp>
      <p:sp>
        <p:nvSpPr>
          <p:cNvPr id="40" name="Text Box 45"/>
          <p:cNvSpPr txBox="1">
            <a:spLocks noChangeArrowheads="1"/>
          </p:cNvSpPr>
          <p:nvPr/>
        </p:nvSpPr>
        <p:spPr bwMode="auto">
          <a:xfrm>
            <a:off x="6781800" y="6096000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cs typeface="Arial" charset="0"/>
              </a:rPr>
              <a:t>4,5m</a:t>
            </a:r>
          </a:p>
        </p:txBody>
      </p:sp>
      <p:sp>
        <p:nvSpPr>
          <p:cNvPr id="41" name="Text Box 46"/>
          <p:cNvSpPr txBox="1">
            <a:spLocks noChangeArrowheads="1"/>
          </p:cNvSpPr>
          <p:nvPr/>
        </p:nvSpPr>
        <p:spPr bwMode="auto">
          <a:xfrm>
            <a:off x="0" y="1035050"/>
            <a:ext cx="762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cs typeface="Arial" charset="0"/>
              </a:rPr>
              <a:t>Cùng thời điểm đó, một thanh sắt cao </a:t>
            </a:r>
            <a:r>
              <a:rPr lang="en-US" altLang="en-US" b="1">
                <a:solidFill>
                  <a:srgbClr val="FF0000"/>
                </a:solidFill>
                <a:cs typeface="Arial" charset="0"/>
              </a:rPr>
              <a:t>2,1m</a:t>
            </a:r>
            <a:r>
              <a:rPr lang="en-US" altLang="en-US" b="1">
                <a:cs typeface="Arial" charset="0"/>
              </a:rPr>
              <a:t> cắm vuông </a:t>
            </a:r>
          </a:p>
        </p:txBody>
      </p:sp>
      <p:sp>
        <p:nvSpPr>
          <p:cNvPr id="42" name="Text Box 47"/>
          <p:cNvSpPr txBox="1">
            <a:spLocks noChangeArrowheads="1"/>
          </p:cNvSpPr>
          <p:nvPr/>
        </p:nvSpPr>
        <p:spPr bwMode="auto">
          <a:xfrm>
            <a:off x="0" y="1511300"/>
            <a:ext cx="243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cs typeface="Arial" charset="0"/>
              </a:rPr>
              <a:t>góc với mặt đất </a:t>
            </a:r>
          </a:p>
        </p:txBody>
      </p:sp>
      <p:sp>
        <p:nvSpPr>
          <p:cNvPr id="43" name="Text Box 48"/>
          <p:cNvSpPr txBox="1">
            <a:spLocks noChangeArrowheads="1"/>
          </p:cNvSpPr>
          <p:nvPr/>
        </p:nvSpPr>
        <p:spPr bwMode="auto">
          <a:xfrm>
            <a:off x="2105025" y="1501775"/>
            <a:ext cx="289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cs typeface="Arial" charset="0"/>
              </a:rPr>
              <a:t>có bóng dài </a:t>
            </a:r>
            <a:r>
              <a:rPr lang="en-US" altLang="en-US" b="1">
                <a:solidFill>
                  <a:srgbClr val="FF0000"/>
                </a:solidFill>
                <a:cs typeface="Arial" charset="0"/>
              </a:rPr>
              <a:t>0,6m</a:t>
            </a:r>
            <a:r>
              <a:rPr lang="en-US" altLang="en-US" b="1">
                <a:cs typeface="Arial" charset="0"/>
              </a:rPr>
              <a:t> </a:t>
            </a:r>
          </a:p>
        </p:txBody>
      </p:sp>
      <p:sp>
        <p:nvSpPr>
          <p:cNvPr id="44" name="Text Box 49"/>
          <p:cNvSpPr txBox="1">
            <a:spLocks noChangeArrowheads="1"/>
          </p:cNvSpPr>
          <p:nvPr/>
        </p:nvSpPr>
        <p:spPr bwMode="auto">
          <a:xfrm>
            <a:off x="4229100" y="5970588"/>
            <a:ext cx="942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cs typeface="Arial" charset="0"/>
              </a:rPr>
              <a:t>0,6m</a:t>
            </a:r>
          </a:p>
        </p:txBody>
      </p:sp>
      <p:sp>
        <p:nvSpPr>
          <p:cNvPr id="45" name="Text Box 50"/>
          <p:cNvSpPr txBox="1">
            <a:spLocks noChangeArrowheads="1"/>
          </p:cNvSpPr>
          <p:nvPr/>
        </p:nvSpPr>
        <p:spPr bwMode="auto">
          <a:xfrm>
            <a:off x="0" y="1958975"/>
            <a:ext cx="464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altLang="en-US" b="1">
                <a:cs typeface="Arial" charset="0"/>
              </a:rPr>
              <a:t>Tính chiều cao của cột điện? </a:t>
            </a:r>
          </a:p>
        </p:txBody>
      </p:sp>
      <p:sp>
        <p:nvSpPr>
          <p:cNvPr id="46" name="Text Box 51"/>
          <p:cNvSpPr txBox="1">
            <a:spLocks noChangeArrowheads="1"/>
          </p:cNvSpPr>
          <p:nvPr/>
        </p:nvSpPr>
        <p:spPr bwMode="auto">
          <a:xfrm>
            <a:off x="8229600" y="3505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cs typeface="Arial" charset="0"/>
              </a:rPr>
              <a:t>?</a:t>
            </a: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4819650" y="5110163"/>
            <a:ext cx="885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cs typeface="Arial" charset="0"/>
              </a:rPr>
              <a:t>2,1m</a:t>
            </a:r>
          </a:p>
        </p:txBody>
      </p:sp>
      <p:sp>
        <p:nvSpPr>
          <p:cNvPr id="19490" name="Text Box 125"/>
          <p:cNvSpPr txBox="1">
            <a:spLocks noChangeArrowheads="1"/>
          </p:cNvSpPr>
          <p:nvPr/>
        </p:nvSpPr>
        <p:spPr bwMode="auto">
          <a:xfrm>
            <a:off x="288925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>
              <a:latin typeface="Arial" charset="0"/>
              <a:cs typeface="Arial" charset="0"/>
            </a:endParaRPr>
          </a:p>
        </p:txBody>
      </p:sp>
      <p:sp>
        <p:nvSpPr>
          <p:cNvPr id="49" name="Cung 52"/>
          <p:cNvSpPr/>
          <p:nvPr/>
        </p:nvSpPr>
        <p:spPr>
          <a:xfrm>
            <a:off x="6084888" y="5761038"/>
            <a:ext cx="500062" cy="357187"/>
          </a:xfrm>
          <a:prstGeom prst="arc">
            <a:avLst>
              <a:gd name="adj1" fmla="val 19248601"/>
              <a:gd name="adj2" fmla="val 1276122"/>
            </a:avLst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Cung 53"/>
          <p:cNvSpPr/>
          <p:nvPr/>
        </p:nvSpPr>
        <p:spPr>
          <a:xfrm>
            <a:off x="4002088" y="5759450"/>
            <a:ext cx="500062" cy="357188"/>
          </a:xfrm>
          <a:prstGeom prst="arc">
            <a:avLst>
              <a:gd name="adj1" fmla="val 19248601"/>
              <a:gd name="adj2" fmla="val 1276122"/>
            </a:avLst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7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 tmFilter="0, 0; .2, .5; .8, .5; 1, 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250" autoRev="1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/>
      <p:bldP spid="11" grpId="0"/>
      <p:bldP spid="12" grpId="0"/>
      <p:bldP spid="13" grpId="0" animBg="1"/>
      <p:bldP spid="22" grpId="0" animBg="1"/>
      <p:bldP spid="23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build="allAtOnce"/>
      <p:bldP spid="4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28" name="Picture 24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9463"/>
            <a:ext cx="12668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7" name="Picture 23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988" y="4533900"/>
            <a:ext cx="11080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6" name="Picture 22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3890963"/>
            <a:ext cx="1204912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5" name="Picture 21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3" y="3965575"/>
            <a:ext cx="95567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4" name="Picture 20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00" y="4132263"/>
            <a:ext cx="2505075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3" name="Picture 19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400" y="3502025"/>
            <a:ext cx="161925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2" name="Picture 18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175" y="3094038"/>
            <a:ext cx="2020888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1" name="Picture 17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38" y="2589213"/>
            <a:ext cx="1674812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16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900363"/>
            <a:ext cx="15017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15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2255838"/>
            <a:ext cx="1668462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14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25" y="1522413"/>
            <a:ext cx="22352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775" y="2181225"/>
            <a:ext cx="84455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038" y="2838450"/>
            <a:ext cx="21463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405188"/>
            <a:ext cx="1141413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463" y="2976563"/>
            <a:ext cx="1287462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89238"/>
            <a:ext cx="1398588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2873375"/>
            <a:ext cx="14462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2428875"/>
            <a:ext cx="1446213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263" y="2270125"/>
            <a:ext cx="1135062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2886075"/>
            <a:ext cx="1889125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113" y="3751263"/>
            <a:ext cx="1985962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solidFill>
            <a:srgbClr val="F4DFAA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 đồ tư duy</a:t>
            </a:r>
          </a:p>
          <a:p>
            <a:pPr algn="ctr" eaLnBrk="1" hangingPunct="1"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4" name="Picture 44" descr="C:\Program Files\Microsoft Office\MEDIA\OFFICE12\Bullets\BD21298_.gif">
            <a:hlinkClick r:id="rId23" action="ppaction://hlinksldjump"/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248400"/>
            <a:ext cx="2000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782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2" name="AutoShap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707904" y="2005280"/>
            <a:ext cx="2019300" cy="1905000"/>
          </a:xfrm>
          <a:prstGeom prst="star5">
            <a:avLst/>
          </a:prstGeom>
          <a:gradFill rotWithShape="1">
            <a:gsLst>
              <a:gs pos="0">
                <a:srgbClr val="A4FAB6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058" name="WordArt 2"/>
          <p:cNvSpPr>
            <a:spLocks noChangeArrowheads="1" noChangeShapeType="1" noTextEdit="1"/>
          </p:cNvSpPr>
          <p:nvPr/>
        </p:nvSpPr>
        <p:spPr bwMode="auto">
          <a:xfrm>
            <a:off x="2362200" y="116632"/>
            <a:ext cx="4829175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02"/>
              </a:avLst>
            </a:prstTxWarp>
          </a:bodyPr>
          <a:lstStyle/>
          <a:p>
            <a:pPr algn="ctr"/>
            <a:r>
              <a:rPr lang="en-US" sz="54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TimeH" pitchFamily="34" charset="0"/>
              </a:rPr>
              <a:t>Ng«i</a:t>
            </a:r>
            <a:r>
              <a:rPr lang="en-US" sz="5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TimeH" pitchFamily="34" charset="0"/>
              </a:rPr>
              <a:t> </a:t>
            </a:r>
            <a:r>
              <a:rPr lang="en-US" sz="54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TimeH" pitchFamily="34" charset="0"/>
              </a:rPr>
              <a:t>sao</a:t>
            </a:r>
            <a:r>
              <a:rPr lang="en-US" sz="5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TimeH" pitchFamily="34" charset="0"/>
              </a:rPr>
              <a:t> may m¾n</a:t>
            </a:r>
          </a:p>
        </p:txBody>
      </p:sp>
      <p:sp>
        <p:nvSpPr>
          <p:cNvPr id="45059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108998" y="4043362"/>
            <a:ext cx="1847850" cy="1900238"/>
          </a:xfrm>
          <a:prstGeom prst="star5">
            <a:avLst/>
          </a:prstGeom>
          <a:gradFill rotWithShape="1">
            <a:gsLst>
              <a:gs pos="0">
                <a:srgbClr val="000099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062" name="AutoShap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403648" y="4210957"/>
            <a:ext cx="1752600" cy="1752600"/>
          </a:xfrm>
          <a:prstGeom prst="star5">
            <a:avLst/>
          </a:prstGeom>
          <a:gradFill rotWithShape="1">
            <a:gsLst>
              <a:gs pos="0">
                <a:srgbClr val="FF9900"/>
              </a:gs>
              <a:gs pos="100000">
                <a:srgbClr val="CC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5064" name="AutoShape 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841319" y="4210957"/>
            <a:ext cx="1905000" cy="19050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5067" name="ALIBAB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708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59" descr="KITTY">
            <a:hlinkClick r:id="rId8" action="ppaction://hlinksldjump" highlightClick="1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1795463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hlinkClick r:id="rId10" action="ppaction://hlinksldjump"/>
          </p:cNvPr>
          <p:cNvSpPr txBox="1"/>
          <p:nvPr/>
        </p:nvSpPr>
        <p:spPr>
          <a:xfrm>
            <a:off x="7452320" y="2708920"/>
            <a:ext cx="936104" cy="83099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>
            <a:hlinkClick r:id="rId11" action="ppaction://hlinksldjump"/>
          </p:cNvPr>
          <p:cNvSpPr txBox="1"/>
          <p:nvPr/>
        </p:nvSpPr>
        <p:spPr>
          <a:xfrm>
            <a:off x="179512" y="5700458"/>
            <a:ext cx="936104" cy="83099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31269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09 0.03538 C -0.05851 0.01942 -0.01892 0.0037 0.01528 0.00786 C 0.04896 0.01203 0.07031 0.05827 0.10608 0.06081 C 0.14201 0.06335 0.19774 0.0259 0.23056 0.02266 C 0.26337 0.01942 0.27274 0.03908 0.30226 0.04185 C 0.33194 0.04463 0.3724 0.04625 0.40747 0.03954 C 0.44219 0.03283 0.48281 0.00116 0.51302 0.00162 C 0.54219 0.00208 0.55781 0.03931 0.58385 0.04185 C 0.61094 0.0444 0.64514 0.01503 0.67188 0.01642 C 0.69896 0.01781 0.71545 0.05087 0.74566 0.05018 C 0.77569 0.04948 0.81701 0.01364 0.85417 0.01226 C 0.89115 0.01087 0.94896 0.03653 0.96858 0.04185 " pathEditMode="relative" rAng="0" ptsTypes="aaaaaaaaaaaA">
                                      <p:cBhvr>
                                        <p:cTn id="6" dur="1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33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06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50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7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5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5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50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6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50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062"/>
                  </p:tgtEl>
                </p:cond>
              </p:nextCondLst>
            </p:seq>
          </p:childTnLst>
        </p:cTn>
      </p:par>
    </p:tnLst>
    <p:bldLst>
      <p:bldP spid="45072" grpId="0" animBg="1"/>
      <p:bldP spid="45059" grpId="0" animBg="1"/>
      <p:bldP spid="45062" grpId="0" animBg="1"/>
      <p:bldP spid="450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995116" y="548680"/>
            <a:ext cx="79160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10"/>
              <p:cNvSpPr txBox="1">
                <a:spLocks noChangeArrowheads="1"/>
              </p:cNvSpPr>
              <p:nvPr/>
            </p:nvSpPr>
            <p:spPr bwMode="auto">
              <a:xfrm>
                <a:off x="235439" y="1527946"/>
                <a:ext cx="8839200" cy="9839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u="sng" dirty="0" smtClean="0">
                    <a:solidFill>
                      <a:srgbClr val="FF0000"/>
                    </a:solidFill>
                    <a:latin typeface=".VnTime" pitchFamily="34" charset="0"/>
                  </a:rPr>
                  <a:t>Bµi</a:t>
                </a:r>
                <a:r>
                  <a:rPr lang="en-US" sz="2400" b="1" u="sng" dirty="0">
                    <a:solidFill>
                      <a:srgbClr val="FF0000"/>
                    </a:solidFill>
                    <a:latin typeface=".VnTime" pitchFamily="34" charset="0"/>
                  </a:rPr>
                  <a:t> 1</a:t>
                </a:r>
                <a:r>
                  <a:rPr lang="en-US" sz="2400" dirty="0">
                    <a:solidFill>
                      <a:srgbClr val="FF0000"/>
                    </a:solidFill>
                    <a:latin typeface=".VnTime" pitchFamily="34" charset="0"/>
                  </a:rPr>
                  <a:t>.</a:t>
                </a:r>
                <a:r>
                  <a:rPr lang="en-US" sz="2400" dirty="0">
                    <a:solidFill>
                      <a:srgbClr val="000000"/>
                    </a:solidFill>
                    <a:latin typeface=".VnTime" pitchFamily="34" charset="0"/>
                  </a:rPr>
                  <a:t> 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ABC     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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DEF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theo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tỉ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số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đồng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dạng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k =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. 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𝑁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ế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𝑢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𝐷𝐾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=8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𝑐𝑚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𝑙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à đườ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𝑛𝑔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𝑐𝑎𝑜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ủ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∆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𝐷𝐸𝐹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𝑡h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ì đườ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𝑛𝑔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𝑐𝑎𝑜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𝐴𝐻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ủ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∆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𝐴𝐵𝐶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ằ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𝑛𝑔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:</m:t>
                    </m:r>
                  </m:oMath>
                </a14:m>
                <a:endParaRPr lang="en-US" sz="2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439" y="1527946"/>
                <a:ext cx="8839200" cy="983987"/>
              </a:xfrm>
              <a:prstGeom prst="rect">
                <a:avLst/>
              </a:prstGeom>
              <a:blipFill rotWithShape="1">
                <a:blip r:embed="rId5"/>
                <a:stretch>
                  <a:fillRect l="-1103" b="-105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0" y="2598465"/>
            <a:ext cx="4051300" cy="198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UcPeriod"/>
            </a:pPr>
            <a:r>
              <a:rPr lang="en-US" sz="2400" dirty="0" smtClean="0">
                <a:solidFill>
                  <a:srgbClr val="000000"/>
                </a:solidFill>
                <a:latin typeface=".VnTime" pitchFamily="34" charset="0"/>
                <a:sym typeface="Symbol" pitchFamily="18" charset="2"/>
              </a:rPr>
              <a:t>3 </a:t>
            </a:r>
            <a:r>
              <a:rPr lang="en-US" sz="2400" dirty="0">
                <a:solidFill>
                  <a:srgbClr val="000000"/>
                </a:solidFill>
                <a:latin typeface=".VnTime" pitchFamily="34" charset="0"/>
                <a:sym typeface="Symbol" pitchFamily="18" charset="2"/>
              </a:rPr>
              <a:t>cm     </a:t>
            </a:r>
            <a:r>
              <a:rPr lang="en-US" sz="2400" dirty="0" smtClean="0">
                <a:solidFill>
                  <a:srgbClr val="000000"/>
                </a:solidFill>
                <a:latin typeface=".VnTime" pitchFamily="34" charset="0"/>
                <a:sym typeface="Symbol" pitchFamily="18" charset="2"/>
              </a:rPr>
              <a:t>                 B</a:t>
            </a:r>
            <a:r>
              <a:rPr lang="en-US" sz="2400" dirty="0">
                <a:solidFill>
                  <a:srgbClr val="000000"/>
                </a:solidFill>
                <a:latin typeface=".VnTime" pitchFamily="34" charset="0"/>
                <a:sym typeface="Symbol" pitchFamily="18" charset="2"/>
              </a:rPr>
              <a:t>. 6 cm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.VnTime" pitchFamily="34" charset="0"/>
                <a:sym typeface="Symbol" pitchFamily="18" charset="2"/>
              </a:rPr>
              <a:t>C.  4 cm   </a:t>
            </a:r>
            <a:r>
              <a:rPr lang="en-US" sz="2400" dirty="0" smtClean="0">
                <a:solidFill>
                  <a:srgbClr val="000000"/>
                </a:solidFill>
                <a:latin typeface=".VnTime" pitchFamily="34" charset="0"/>
                <a:sym typeface="Symbol" pitchFamily="18" charset="2"/>
              </a:rPr>
              <a:t>                  D</a:t>
            </a:r>
            <a:r>
              <a:rPr lang="en-US" sz="2400" dirty="0">
                <a:solidFill>
                  <a:srgbClr val="000000"/>
                </a:solidFill>
                <a:latin typeface=".VnTime" pitchFamily="34" charset="0"/>
                <a:sym typeface="Symbol" pitchFamily="18" charset="2"/>
              </a:rPr>
              <a:t>. 5cm</a:t>
            </a:r>
          </a:p>
          <a:p>
            <a:pPr>
              <a:spcBef>
                <a:spcPct val="50000"/>
              </a:spcBef>
              <a:buFontTx/>
              <a:buAutoNum type="alphaUcPeriod"/>
            </a:pPr>
            <a:endParaRPr lang="en-US" sz="2400" dirty="0">
              <a:solidFill>
                <a:srgbClr val="000000"/>
              </a:solidFill>
              <a:latin typeface=".VnTime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  <a:buFontTx/>
              <a:buAutoNum type="alphaUcPeriod"/>
            </a:pPr>
            <a:endParaRPr lang="en-US" dirty="0">
              <a:solidFill>
                <a:srgbClr val="000000"/>
              </a:solidFill>
              <a:latin typeface=".VnTime" pitchFamily="34" charset="0"/>
              <a:sym typeface="Symbol" pitchFamily="18" charset="2"/>
            </a:endParaRPr>
          </a:p>
        </p:txBody>
      </p:sp>
      <p:grpSp>
        <p:nvGrpSpPr>
          <p:cNvPr id="16" name="Group 28"/>
          <p:cNvGrpSpPr>
            <a:grpSpLocks/>
          </p:cNvGrpSpPr>
          <p:nvPr/>
        </p:nvGrpSpPr>
        <p:grpSpPr bwMode="auto">
          <a:xfrm>
            <a:off x="4062925" y="2630413"/>
            <a:ext cx="5114925" cy="1590675"/>
            <a:chOff x="2200" y="663"/>
            <a:chExt cx="3222" cy="1002"/>
          </a:xfrm>
        </p:grpSpPr>
        <p:sp>
          <p:nvSpPr>
            <p:cNvPr id="18" name="Text Box 30"/>
            <p:cNvSpPr txBox="1">
              <a:spLocks noChangeArrowheads="1"/>
            </p:cNvSpPr>
            <p:nvPr/>
          </p:nvSpPr>
          <p:spPr bwMode="auto">
            <a:xfrm>
              <a:off x="3120" y="130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9" name="AutoShape 31"/>
            <p:cNvSpPr>
              <a:spLocks noChangeArrowheads="1"/>
            </p:cNvSpPr>
            <p:nvPr/>
          </p:nvSpPr>
          <p:spPr bwMode="auto">
            <a:xfrm>
              <a:off x="2384" y="912"/>
              <a:ext cx="864" cy="432"/>
            </a:xfrm>
            <a:prstGeom prst="triangle">
              <a:avLst>
                <a:gd name="adj" fmla="val 2056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2"/>
            <p:cNvSpPr>
              <a:spLocks noChangeShapeType="1"/>
            </p:cNvSpPr>
            <p:nvPr/>
          </p:nvSpPr>
          <p:spPr bwMode="auto">
            <a:xfrm>
              <a:off x="2567" y="903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2432" y="72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.VnTime" pitchFamily="34" charset="0"/>
                </a:rPr>
                <a:t>A</a:t>
              </a:r>
            </a:p>
          </p:txBody>
        </p:sp>
        <p:sp>
          <p:nvSpPr>
            <p:cNvPr id="22" name="AutoShape 34"/>
            <p:cNvSpPr>
              <a:spLocks noChangeArrowheads="1"/>
            </p:cNvSpPr>
            <p:nvPr/>
          </p:nvSpPr>
          <p:spPr bwMode="auto">
            <a:xfrm>
              <a:off x="2384" y="912"/>
              <a:ext cx="864" cy="432"/>
            </a:xfrm>
            <a:prstGeom prst="triangle">
              <a:avLst>
                <a:gd name="adj" fmla="val 20565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35"/>
            <p:cNvSpPr>
              <a:spLocks noChangeShapeType="1"/>
            </p:cNvSpPr>
            <p:nvPr/>
          </p:nvSpPr>
          <p:spPr bwMode="auto">
            <a:xfrm>
              <a:off x="2567" y="903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2200" y="132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26" name="Text Box 38"/>
            <p:cNvSpPr txBox="1">
              <a:spLocks noChangeArrowheads="1"/>
            </p:cNvSpPr>
            <p:nvPr/>
          </p:nvSpPr>
          <p:spPr bwMode="auto">
            <a:xfrm>
              <a:off x="2456" y="134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H</a:t>
              </a:r>
            </a:p>
          </p:txBody>
        </p:sp>
        <p:sp>
          <p:nvSpPr>
            <p:cNvPr id="27" name="AutoShape 39"/>
            <p:cNvSpPr>
              <a:spLocks noChangeArrowheads="1"/>
            </p:cNvSpPr>
            <p:nvPr/>
          </p:nvSpPr>
          <p:spPr bwMode="auto">
            <a:xfrm>
              <a:off x="3598" y="807"/>
              <a:ext cx="1488" cy="624"/>
            </a:xfrm>
            <a:prstGeom prst="triangle">
              <a:avLst>
                <a:gd name="adj" fmla="val 2056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40"/>
            <p:cNvSpPr>
              <a:spLocks noChangeShapeType="1"/>
            </p:cNvSpPr>
            <p:nvPr/>
          </p:nvSpPr>
          <p:spPr bwMode="auto">
            <a:xfrm>
              <a:off x="3913" y="79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41"/>
            <p:cNvSpPr txBox="1">
              <a:spLocks noChangeArrowheads="1"/>
            </p:cNvSpPr>
            <p:nvPr/>
          </p:nvSpPr>
          <p:spPr bwMode="auto">
            <a:xfrm>
              <a:off x="3406" y="133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.VnTime" pitchFamily="34" charset="0"/>
                </a:rPr>
                <a:t>E</a:t>
              </a:r>
            </a:p>
          </p:txBody>
        </p:sp>
        <p:sp>
          <p:nvSpPr>
            <p:cNvPr id="30" name="Text Box 42"/>
            <p:cNvSpPr txBox="1">
              <a:spLocks noChangeArrowheads="1"/>
            </p:cNvSpPr>
            <p:nvPr/>
          </p:nvSpPr>
          <p:spPr bwMode="auto">
            <a:xfrm>
              <a:off x="5086" y="133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.VnTime" pitchFamily="34" charset="0"/>
                </a:rPr>
                <a:t>F</a:t>
              </a:r>
            </a:p>
          </p:txBody>
        </p:sp>
        <p:sp>
          <p:nvSpPr>
            <p:cNvPr id="31" name="AutoShape 43"/>
            <p:cNvSpPr>
              <a:spLocks noChangeArrowheads="1"/>
            </p:cNvSpPr>
            <p:nvPr/>
          </p:nvSpPr>
          <p:spPr bwMode="auto">
            <a:xfrm>
              <a:off x="3598" y="807"/>
              <a:ext cx="1488" cy="624"/>
            </a:xfrm>
            <a:prstGeom prst="triangle">
              <a:avLst>
                <a:gd name="adj" fmla="val 20565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800">
                <a:solidFill>
                  <a:srgbClr val="CC0000"/>
                </a:solidFill>
                <a:latin typeface=".VnTime" pitchFamily="34" charset="0"/>
              </a:endParaRPr>
            </a:p>
          </p:txBody>
        </p:sp>
        <p:sp>
          <p:nvSpPr>
            <p:cNvPr id="33" name="Text Box 45"/>
            <p:cNvSpPr txBox="1">
              <a:spLocks noChangeArrowheads="1"/>
            </p:cNvSpPr>
            <p:nvPr/>
          </p:nvSpPr>
          <p:spPr bwMode="auto">
            <a:xfrm>
              <a:off x="3694" y="663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D</a:t>
              </a:r>
            </a:p>
          </p:txBody>
        </p:sp>
        <p:sp>
          <p:nvSpPr>
            <p:cNvPr id="34" name="Text Box 46"/>
            <p:cNvSpPr txBox="1">
              <a:spLocks noChangeArrowheads="1"/>
            </p:cNvSpPr>
            <p:nvPr/>
          </p:nvSpPr>
          <p:spPr bwMode="auto">
            <a:xfrm>
              <a:off x="3406" y="133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E</a:t>
              </a:r>
            </a:p>
          </p:txBody>
        </p:sp>
        <p:sp>
          <p:nvSpPr>
            <p:cNvPr id="35" name="Text Box 47"/>
            <p:cNvSpPr txBox="1">
              <a:spLocks noChangeArrowheads="1"/>
            </p:cNvSpPr>
            <p:nvPr/>
          </p:nvSpPr>
          <p:spPr bwMode="auto">
            <a:xfrm>
              <a:off x="5086" y="133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F</a:t>
              </a:r>
            </a:p>
          </p:txBody>
        </p:sp>
        <p:sp>
          <p:nvSpPr>
            <p:cNvPr id="36" name="Text Box 48"/>
            <p:cNvSpPr txBox="1">
              <a:spLocks noChangeArrowheads="1"/>
            </p:cNvSpPr>
            <p:nvPr/>
          </p:nvSpPr>
          <p:spPr bwMode="auto">
            <a:xfrm>
              <a:off x="3814" y="143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K</a:t>
              </a:r>
            </a:p>
          </p:txBody>
        </p:sp>
        <p:sp>
          <p:nvSpPr>
            <p:cNvPr id="37" name="Line 49"/>
            <p:cNvSpPr>
              <a:spLocks noChangeShapeType="1"/>
            </p:cNvSpPr>
            <p:nvPr/>
          </p:nvSpPr>
          <p:spPr bwMode="auto">
            <a:xfrm>
              <a:off x="2560" y="1253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50"/>
            <p:cNvSpPr>
              <a:spLocks noChangeShapeType="1"/>
            </p:cNvSpPr>
            <p:nvPr/>
          </p:nvSpPr>
          <p:spPr bwMode="auto">
            <a:xfrm>
              <a:off x="2651" y="1253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51"/>
            <p:cNvSpPr>
              <a:spLocks noChangeShapeType="1"/>
            </p:cNvSpPr>
            <p:nvPr/>
          </p:nvSpPr>
          <p:spPr bwMode="auto">
            <a:xfrm>
              <a:off x="3905" y="1344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52"/>
            <p:cNvSpPr>
              <a:spLocks noChangeShapeType="1"/>
            </p:cNvSpPr>
            <p:nvPr/>
          </p:nvSpPr>
          <p:spPr bwMode="auto">
            <a:xfrm>
              <a:off x="3996" y="1344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83304"/>
              </p:ext>
            </p:extLst>
          </p:nvPr>
        </p:nvGraphicFramePr>
        <p:xfrm>
          <a:off x="2555776" y="1772816"/>
          <a:ext cx="211137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3" name="CorelDRAW" r:id="rId6" imgW="3985200" imgH="1096560" progId="CorelDRAW.Graphic.11">
                  <p:embed/>
                </p:oleObj>
              </mc:Choice>
              <mc:Fallback>
                <p:oleObj name="CorelDRAW" r:id="rId6" imgW="3985200" imgH="1096560" progId="CorelDRAW.Graphic.11">
                  <p:embed/>
                  <p:pic>
                    <p:nvPicPr>
                      <p:cNvPr id="0" name="Object 9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772816"/>
                        <a:ext cx="211137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Oval 43"/>
          <p:cNvSpPr/>
          <p:nvPr/>
        </p:nvSpPr>
        <p:spPr>
          <a:xfrm>
            <a:off x="2627784" y="2680418"/>
            <a:ext cx="357190" cy="35719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hlinkClick r:id="rId8" action="ppaction://hlinksldjump"/>
          </p:cNvPr>
          <p:cNvSpPr txBox="1"/>
          <p:nvPr/>
        </p:nvSpPr>
        <p:spPr>
          <a:xfrm>
            <a:off x="7484267" y="6344764"/>
            <a:ext cx="1160183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Quay </a:t>
            </a:r>
            <a:r>
              <a:rPr lang="en-US" b="1" dirty="0" err="1" smtClean="0">
                <a:solidFill>
                  <a:srgbClr val="002060"/>
                </a:solidFill>
              </a:rPr>
              <a:t>về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2" name="TextBox 31">
            <a:hlinkClick r:id="rId9" action="ppaction://hlinksldjump"/>
          </p:cNvPr>
          <p:cNvSpPr txBox="1"/>
          <p:nvPr/>
        </p:nvSpPr>
        <p:spPr>
          <a:xfrm>
            <a:off x="28216" y="6298597"/>
            <a:ext cx="1519448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08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52" name="Group 180"/>
          <p:cNvGraphicFramePr>
            <a:graphicFrameLocks noGrp="1"/>
          </p:cNvGraphicFramePr>
          <p:nvPr>
            <p:ph/>
          </p:nvPr>
        </p:nvGraphicFramePr>
        <p:xfrm>
          <a:off x="590550" y="1295400"/>
          <a:ext cx="8401050" cy="2787651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3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  <a:sym typeface="Symbol"/>
                        </a:rPr>
                        <a:t>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</a:rPr>
                        <a:t>ABC  vµ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  <a:sym typeface="Symbol"/>
                        </a:rPr>
                        <a:t>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</a:rPr>
                        <a:t>A’B’C’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</a:rPr>
                        <a:t>§iÒu kiÖn cÇn cã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</a:rPr>
                        <a:t>§Ó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4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060" name="Group 69"/>
          <p:cNvGrpSpPr>
            <a:grpSpLocks/>
          </p:cNvGrpSpPr>
          <p:nvPr/>
        </p:nvGrpSpPr>
        <p:grpSpPr bwMode="auto">
          <a:xfrm>
            <a:off x="533400" y="1600200"/>
            <a:ext cx="2743200" cy="1447800"/>
            <a:chOff x="288" y="1824"/>
            <a:chExt cx="1728" cy="912"/>
          </a:xfrm>
        </p:grpSpPr>
        <p:sp>
          <p:nvSpPr>
            <p:cNvPr id="1109" name="AutoShape 61"/>
            <p:cNvSpPr>
              <a:spLocks noChangeArrowheads="1"/>
            </p:cNvSpPr>
            <p:nvPr/>
          </p:nvSpPr>
          <p:spPr bwMode="auto">
            <a:xfrm>
              <a:off x="384" y="2016"/>
              <a:ext cx="576" cy="528"/>
            </a:xfrm>
            <a:prstGeom prst="flowChartExtra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110" name="AutoShape 62"/>
            <p:cNvSpPr>
              <a:spLocks noChangeArrowheads="1"/>
            </p:cNvSpPr>
            <p:nvPr/>
          </p:nvSpPr>
          <p:spPr bwMode="auto">
            <a:xfrm>
              <a:off x="1248" y="2112"/>
              <a:ext cx="480" cy="432"/>
            </a:xfrm>
            <a:prstGeom prst="flowChartExtra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111" name="Text Box 63"/>
            <p:cNvSpPr txBox="1">
              <a:spLocks noChangeArrowheads="1"/>
            </p:cNvSpPr>
            <p:nvPr/>
          </p:nvSpPr>
          <p:spPr bwMode="auto">
            <a:xfrm>
              <a:off x="288" y="2505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1112" name="Text Box 64"/>
            <p:cNvSpPr txBox="1">
              <a:spLocks noChangeArrowheads="1"/>
            </p:cNvSpPr>
            <p:nvPr/>
          </p:nvSpPr>
          <p:spPr bwMode="auto">
            <a:xfrm>
              <a:off x="816" y="2496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113" name="Text Box 65"/>
            <p:cNvSpPr txBox="1">
              <a:spLocks noChangeArrowheads="1"/>
            </p:cNvSpPr>
            <p:nvPr/>
          </p:nvSpPr>
          <p:spPr bwMode="auto">
            <a:xfrm>
              <a:off x="576" y="1824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1114" name="Text Box 66"/>
            <p:cNvSpPr txBox="1">
              <a:spLocks noChangeArrowheads="1"/>
            </p:cNvSpPr>
            <p:nvPr/>
          </p:nvSpPr>
          <p:spPr bwMode="auto">
            <a:xfrm>
              <a:off x="1296" y="1968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A’</a:t>
              </a:r>
            </a:p>
          </p:txBody>
        </p:sp>
        <p:sp>
          <p:nvSpPr>
            <p:cNvPr id="1115" name="Text Box 67"/>
            <p:cNvSpPr txBox="1">
              <a:spLocks noChangeArrowheads="1"/>
            </p:cNvSpPr>
            <p:nvPr/>
          </p:nvSpPr>
          <p:spPr bwMode="auto">
            <a:xfrm>
              <a:off x="1104" y="2496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B’</a:t>
              </a:r>
            </a:p>
          </p:txBody>
        </p:sp>
        <p:sp>
          <p:nvSpPr>
            <p:cNvPr id="1116" name="Text Box 68"/>
            <p:cNvSpPr txBox="1">
              <a:spLocks noChangeArrowheads="1"/>
            </p:cNvSpPr>
            <p:nvPr/>
          </p:nvSpPr>
          <p:spPr bwMode="auto">
            <a:xfrm>
              <a:off x="1680" y="249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C’</a:t>
              </a:r>
            </a:p>
          </p:txBody>
        </p:sp>
      </p:grpSp>
      <p:sp>
        <p:nvSpPr>
          <p:cNvPr id="1061" name="Rectangle 73"/>
          <p:cNvSpPr>
            <a:spLocks noChangeArrowheads="1"/>
          </p:cNvSpPr>
          <p:nvPr/>
        </p:nvSpPr>
        <p:spPr bwMode="auto">
          <a:xfrm>
            <a:off x="914400" y="3733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endParaRPr lang="en-US" altLang="en-US" sz="1800">
              <a:latin typeface=".VnTime" pitchFamily="34" charset="0"/>
            </a:endParaRPr>
          </a:p>
        </p:txBody>
      </p:sp>
      <p:sp>
        <p:nvSpPr>
          <p:cNvPr id="1062" name="Rectangle 75"/>
          <p:cNvSpPr>
            <a:spLocks noChangeArrowheads="1"/>
          </p:cNvSpPr>
          <p:nvPr/>
        </p:nvSpPr>
        <p:spPr bwMode="auto">
          <a:xfrm>
            <a:off x="2362200" y="3733800"/>
            <a:ext cx="152400" cy="15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endParaRPr lang="en-US" altLang="en-US" sz="1800">
              <a:latin typeface=".VnTime" pitchFamily="34" charset="0"/>
            </a:endParaRPr>
          </a:p>
        </p:txBody>
      </p:sp>
      <p:grpSp>
        <p:nvGrpSpPr>
          <p:cNvPr id="1063" name="Nhóm 69"/>
          <p:cNvGrpSpPr>
            <a:grpSpLocks/>
          </p:cNvGrpSpPr>
          <p:nvPr/>
        </p:nvGrpSpPr>
        <p:grpSpPr bwMode="auto">
          <a:xfrm>
            <a:off x="609600" y="2895600"/>
            <a:ext cx="2819400" cy="1281113"/>
            <a:chOff x="304800" y="3657600"/>
            <a:chExt cx="2819400" cy="1281113"/>
          </a:xfrm>
        </p:grpSpPr>
        <p:sp>
          <p:nvSpPr>
            <p:cNvPr id="1101" name="AutoShape 70"/>
            <p:cNvSpPr>
              <a:spLocks noChangeArrowheads="1"/>
            </p:cNvSpPr>
            <p:nvPr/>
          </p:nvSpPr>
          <p:spPr bwMode="auto">
            <a:xfrm>
              <a:off x="609600" y="3810000"/>
              <a:ext cx="914400" cy="838200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102" name="AutoShape 74"/>
            <p:cNvSpPr>
              <a:spLocks noChangeArrowheads="1"/>
            </p:cNvSpPr>
            <p:nvPr/>
          </p:nvSpPr>
          <p:spPr bwMode="auto">
            <a:xfrm>
              <a:off x="2057400" y="4114800"/>
              <a:ext cx="685800" cy="533400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103" name="Text Box 76"/>
            <p:cNvSpPr txBox="1">
              <a:spLocks noChangeArrowheads="1"/>
            </p:cNvSpPr>
            <p:nvPr/>
          </p:nvSpPr>
          <p:spPr bwMode="auto">
            <a:xfrm>
              <a:off x="457200" y="4572000"/>
              <a:ext cx="381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1104" name="Text Box 77"/>
            <p:cNvSpPr txBox="1">
              <a:spLocks noChangeArrowheads="1"/>
            </p:cNvSpPr>
            <p:nvPr/>
          </p:nvSpPr>
          <p:spPr bwMode="auto">
            <a:xfrm>
              <a:off x="304800" y="3657600"/>
              <a:ext cx="45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1105" name="Text Box 78"/>
            <p:cNvSpPr txBox="1">
              <a:spLocks noChangeArrowheads="1"/>
            </p:cNvSpPr>
            <p:nvPr/>
          </p:nvSpPr>
          <p:spPr bwMode="auto">
            <a:xfrm>
              <a:off x="1371600" y="45720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106" name="Text Box 79"/>
            <p:cNvSpPr txBox="1">
              <a:spLocks noChangeArrowheads="1"/>
            </p:cNvSpPr>
            <p:nvPr/>
          </p:nvSpPr>
          <p:spPr bwMode="auto">
            <a:xfrm>
              <a:off x="1752600" y="3886200"/>
              <a:ext cx="685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B’</a:t>
              </a:r>
            </a:p>
          </p:txBody>
        </p:sp>
        <p:sp>
          <p:nvSpPr>
            <p:cNvPr id="1107" name="Text Box 80"/>
            <p:cNvSpPr txBox="1">
              <a:spLocks noChangeArrowheads="1"/>
            </p:cNvSpPr>
            <p:nvPr/>
          </p:nvSpPr>
          <p:spPr bwMode="auto">
            <a:xfrm>
              <a:off x="2667000" y="4495800"/>
              <a:ext cx="45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C’</a:t>
              </a:r>
            </a:p>
          </p:txBody>
        </p:sp>
        <p:sp>
          <p:nvSpPr>
            <p:cNvPr id="1108" name="Text Box 81"/>
            <p:cNvSpPr txBox="1">
              <a:spLocks noChangeArrowheads="1"/>
            </p:cNvSpPr>
            <p:nvPr/>
          </p:nvSpPr>
          <p:spPr bwMode="auto">
            <a:xfrm>
              <a:off x="1695450" y="44958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A’</a:t>
              </a:r>
            </a:p>
          </p:txBody>
        </p:sp>
      </p:grpSp>
      <p:graphicFrame>
        <p:nvGraphicFramePr>
          <p:cNvPr id="3168" name="Object 96"/>
          <p:cNvGraphicFramePr>
            <a:graphicFrameLocks noChangeAspect="1"/>
          </p:cNvGraphicFramePr>
          <p:nvPr/>
        </p:nvGraphicFramePr>
        <p:xfrm>
          <a:off x="4038600" y="2057400"/>
          <a:ext cx="1905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7" name="Equation" r:id="rId4" imgW="1815840" imgH="558720" progId="Equation.DSMT4">
                  <p:embed/>
                </p:oleObj>
              </mc:Choice>
              <mc:Fallback>
                <p:oleObj name="Equation" r:id="rId4" imgW="1815840" imgH="558720" progId="Equation.DSMT4">
                  <p:embed/>
                  <p:pic>
                    <p:nvPicPr>
                      <p:cNvPr id="3168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057400"/>
                        <a:ext cx="1905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00"/>
          <p:cNvGraphicFramePr>
            <a:graphicFrameLocks noChangeAspect="1"/>
          </p:cNvGraphicFramePr>
          <p:nvPr/>
        </p:nvGraphicFramePr>
        <p:xfrm>
          <a:off x="6172200" y="2133600"/>
          <a:ext cx="89535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8" name="Equation" r:id="rId6" imgW="812520" imgH="228600" progId="Equation.3">
                  <p:embed/>
                </p:oleObj>
              </mc:Choice>
              <mc:Fallback>
                <p:oleObj name="Equation" r:id="rId6" imgW="812520" imgH="228600" progId="Equation.3">
                  <p:embed/>
                  <p:pic>
                    <p:nvPicPr>
                      <p:cNvPr id="1027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133600"/>
                        <a:ext cx="89535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13"/>
          <p:cNvGraphicFramePr>
            <a:graphicFrameLocks noChangeAspect="1"/>
          </p:cNvGraphicFramePr>
          <p:nvPr/>
        </p:nvGraphicFramePr>
        <p:xfrm>
          <a:off x="7315200" y="2133600"/>
          <a:ext cx="152400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9" name="Equation" r:id="rId8" imgW="1193760" imgH="266400" progId="Equation.DSMT4">
                  <p:embed/>
                </p:oleObj>
              </mc:Choice>
              <mc:Fallback>
                <p:oleObj name="Equation" r:id="rId8" imgW="1193760" imgH="266400" progId="Equation.DSMT4">
                  <p:embed/>
                  <p:pic>
                    <p:nvPicPr>
                      <p:cNvPr id="1028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133600"/>
                        <a:ext cx="1524000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17"/>
          <p:cNvGraphicFramePr>
            <a:graphicFrameLocks noChangeAspect="1"/>
          </p:cNvGraphicFramePr>
          <p:nvPr/>
        </p:nvGraphicFramePr>
        <p:xfrm>
          <a:off x="6172200" y="3124200"/>
          <a:ext cx="914400" cy="26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0" name="Equation" r:id="rId10" imgW="812520" imgH="228600" progId="Equation.3">
                  <p:embed/>
                </p:oleObj>
              </mc:Choice>
              <mc:Fallback>
                <p:oleObj name="Equation" r:id="rId10" imgW="812520" imgH="228600" progId="Equation.3">
                  <p:embed/>
                  <p:pic>
                    <p:nvPicPr>
                      <p:cNvPr id="1029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124200"/>
                        <a:ext cx="914400" cy="26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19"/>
          <p:cNvGraphicFramePr>
            <a:graphicFrameLocks noChangeAspect="1"/>
          </p:cNvGraphicFramePr>
          <p:nvPr/>
        </p:nvGraphicFramePr>
        <p:xfrm>
          <a:off x="7375525" y="3124200"/>
          <a:ext cx="13874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1" name="Equation" r:id="rId11" imgW="1079280" imgH="266400" progId="Equation.DSMT4">
                  <p:embed/>
                </p:oleObj>
              </mc:Choice>
              <mc:Fallback>
                <p:oleObj name="Equation" r:id="rId11" imgW="1079280" imgH="266400" progId="Equation.DSMT4">
                  <p:embed/>
                  <p:pic>
                    <p:nvPicPr>
                      <p:cNvPr id="103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5525" y="3124200"/>
                        <a:ext cx="13874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20"/>
          <p:cNvGraphicFramePr>
            <a:graphicFrameLocks noChangeAspect="1"/>
          </p:cNvGraphicFramePr>
          <p:nvPr/>
        </p:nvGraphicFramePr>
        <p:xfrm>
          <a:off x="6324600" y="3733800"/>
          <a:ext cx="91440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2" name="Equation" r:id="rId13" imgW="812520" imgH="228600" progId="Equation.3">
                  <p:embed/>
                </p:oleObj>
              </mc:Choice>
              <mc:Fallback>
                <p:oleObj name="Equation" r:id="rId13" imgW="812520" imgH="228600" progId="Equation.3">
                  <p:embed/>
                  <p:pic>
                    <p:nvPicPr>
                      <p:cNvPr id="1031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733800"/>
                        <a:ext cx="91440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22"/>
          <p:cNvGraphicFramePr>
            <a:graphicFrameLocks noChangeAspect="1"/>
          </p:cNvGraphicFramePr>
          <p:nvPr/>
        </p:nvGraphicFramePr>
        <p:xfrm>
          <a:off x="7537450" y="3733800"/>
          <a:ext cx="14541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3" name="Equation" r:id="rId14" imgW="1206360" imgH="266400" progId="Equation.3">
                  <p:embed/>
                </p:oleObj>
              </mc:Choice>
              <mc:Fallback>
                <p:oleObj name="Equation" r:id="rId14" imgW="1206360" imgH="266400" progId="Equation.3">
                  <p:embed/>
                  <p:pic>
                    <p:nvPicPr>
                      <p:cNvPr id="1032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7450" y="3733800"/>
                        <a:ext cx="145415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25"/>
          <p:cNvGrpSpPr>
            <a:grpSpLocks/>
          </p:cNvGrpSpPr>
          <p:nvPr/>
        </p:nvGrpSpPr>
        <p:grpSpPr bwMode="auto">
          <a:xfrm>
            <a:off x="3962400" y="3048000"/>
            <a:ext cx="209550" cy="76200"/>
            <a:chOff x="4560" y="336"/>
            <a:chExt cx="276" cy="132"/>
          </a:xfrm>
        </p:grpSpPr>
        <p:sp>
          <p:nvSpPr>
            <p:cNvPr id="1085" name="Line 123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Line 124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98" name="Text Box 126"/>
          <p:cNvSpPr txBox="1">
            <a:spLocks noChangeArrowheads="1"/>
          </p:cNvSpPr>
          <p:nvPr/>
        </p:nvSpPr>
        <p:spPr bwMode="auto">
          <a:xfrm>
            <a:off x="3962400" y="30480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B’=B (hoặc C’=C )</a:t>
            </a:r>
          </a:p>
        </p:txBody>
      </p:sp>
      <p:grpSp>
        <p:nvGrpSpPr>
          <p:cNvPr id="6" name="Group 133"/>
          <p:cNvGrpSpPr>
            <a:grpSpLocks/>
          </p:cNvGrpSpPr>
          <p:nvPr/>
        </p:nvGrpSpPr>
        <p:grpSpPr bwMode="auto">
          <a:xfrm>
            <a:off x="4343400" y="3048000"/>
            <a:ext cx="209550" cy="76200"/>
            <a:chOff x="4560" y="336"/>
            <a:chExt cx="276" cy="132"/>
          </a:xfrm>
        </p:grpSpPr>
        <p:sp>
          <p:nvSpPr>
            <p:cNvPr id="1083" name="Line 134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Line 135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136"/>
          <p:cNvGrpSpPr>
            <a:grpSpLocks/>
          </p:cNvGrpSpPr>
          <p:nvPr/>
        </p:nvGrpSpPr>
        <p:grpSpPr bwMode="auto">
          <a:xfrm>
            <a:off x="5181600" y="3048000"/>
            <a:ext cx="209550" cy="76200"/>
            <a:chOff x="4560" y="336"/>
            <a:chExt cx="276" cy="132"/>
          </a:xfrm>
        </p:grpSpPr>
        <p:sp>
          <p:nvSpPr>
            <p:cNvPr id="1081" name="Line 137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Line 138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39"/>
          <p:cNvGrpSpPr>
            <a:grpSpLocks/>
          </p:cNvGrpSpPr>
          <p:nvPr/>
        </p:nvGrpSpPr>
        <p:grpSpPr bwMode="auto">
          <a:xfrm>
            <a:off x="5562600" y="3048000"/>
            <a:ext cx="209550" cy="76200"/>
            <a:chOff x="4560" y="336"/>
            <a:chExt cx="276" cy="132"/>
          </a:xfrm>
        </p:grpSpPr>
        <p:sp>
          <p:nvSpPr>
            <p:cNvPr id="1079" name="Line 140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Line 141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218" name="Object 146"/>
          <p:cNvGraphicFramePr>
            <a:graphicFrameLocks noChangeAspect="1"/>
          </p:cNvGraphicFramePr>
          <p:nvPr/>
        </p:nvGraphicFramePr>
        <p:xfrm>
          <a:off x="4114800" y="3505200"/>
          <a:ext cx="12192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4" name="Equation" r:id="rId16" imgW="1155600" imgH="558720" progId="Equation.3">
                  <p:embed/>
                </p:oleObj>
              </mc:Choice>
              <mc:Fallback>
                <p:oleObj name="Equation" r:id="rId16" imgW="1155600" imgH="558720" progId="Equation.3">
                  <p:embed/>
                  <p:pic>
                    <p:nvPicPr>
                      <p:cNvPr id="3218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505200"/>
                        <a:ext cx="12192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0" name="Text Box 170"/>
          <p:cNvSpPr txBox="1">
            <a:spLocks noChangeArrowheads="1"/>
          </p:cNvSpPr>
          <p:nvPr/>
        </p:nvSpPr>
        <p:spPr bwMode="auto">
          <a:xfrm>
            <a:off x="609600" y="609600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 err="1" smtClean="0">
                <a:solidFill>
                  <a:srgbClr val="000000"/>
                </a:solidFill>
                <a:latin typeface=".VnTime" pitchFamily="34" charset="0"/>
              </a:rPr>
              <a:t>Hoµn</a:t>
            </a:r>
            <a:r>
              <a:rPr lang="en-US" altLang="en-US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thµnh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vµo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b¶ng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sau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 ®Ó </a:t>
            </a:r>
            <a:r>
              <a:rPr lang="en-US" altLang="en-US" dirty="0" smtClean="0">
                <a:solidFill>
                  <a:srgbClr val="000000"/>
                </a:solidFill>
                <a:latin typeface=".VnTime" pitchFamily="34" charset="0"/>
              </a:rPr>
              <a:t>®</a:t>
            </a:r>
            <a:r>
              <a:rPr lang="en-US" altLang="en-US" dirty="0" err="1" smtClean="0">
                <a:solidFill>
                  <a:srgbClr val="000000"/>
                </a:solidFill>
                <a:latin typeface=".VnTime" pitchFamily="34" charset="0"/>
              </a:rPr>
              <a:t>ư­îc</a:t>
            </a:r>
            <a:r>
              <a:rPr lang="en-US" altLang="en-US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kh¼ng ®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Þnh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 ®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óng</a:t>
            </a:r>
            <a:endParaRPr lang="en-US" altLang="en-US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071" name="Text Box 177"/>
          <p:cNvSpPr txBox="1">
            <a:spLocks noChangeArrowheads="1"/>
          </p:cNvSpPr>
          <p:nvPr/>
        </p:nvSpPr>
        <p:spPr bwMode="auto">
          <a:xfrm>
            <a:off x="3124200" y="3048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>
              <a:latin typeface=".VnTime" pitchFamily="34" charset="0"/>
            </a:endParaRPr>
          </a:p>
        </p:txBody>
      </p:sp>
      <p:sp>
        <p:nvSpPr>
          <p:cNvPr id="1072" name="Text Box 179"/>
          <p:cNvSpPr txBox="1">
            <a:spLocks noChangeArrowheads="1"/>
          </p:cNvSpPr>
          <p:nvPr/>
        </p:nvSpPr>
        <p:spPr bwMode="auto">
          <a:xfrm rot="-5400000">
            <a:off x="7000875" y="2066925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  <a:latin typeface=".VnTime" pitchFamily="34" charset="0"/>
              </a:rPr>
              <a:t>S</a:t>
            </a:r>
          </a:p>
        </p:txBody>
      </p:sp>
      <p:sp>
        <p:nvSpPr>
          <p:cNvPr id="1073" name="Text Box 181"/>
          <p:cNvSpPr txBox="1">
            <a:spLocks noChangeArrowheads="1"/>
          </p:cNvSpPr>
          <p:nvPr/>
        </p:nvSpPr>
        <p:spPr bwMode="auto">
          <a:xfrm rot="-5400000">
            <a:off x="7048500" y="30099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  <a:latin typeface=".VnTime" pitchFamily="34" charset="0"/>
              </a:rPr>
              <a:t>S</a:t>
            </a:r>
          </a:p>
        </p:txBody>
      </p:sp>
      <p:sp>
        <p:nvSpPr>
          <p:cNvPr id="1074" name="Text Box 182"/>
          <p:cNvSpPr txBox="1">
            <a:spLocks noChangeArrowheads="1"/>
          </p:cNvSpPr>
          <p:nvPr/>
        </p:nvSpPr>
        <p:spPr bwMode="auto">
          <a:xfrm rot="-5400000">
            <a:off x="7200900" y="36195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S</a:t>
            </a:r>
          </a:p>
        </p:txBody>
      </p:sp>
      <p:sp>
        <p:nvSpPr>
          <p:cNvPr id="1075" name="Oval 184"/>
          <p:cNvSpPr>
            <a:spLocks noChangeArrowheads="1"/>
          </p:cNvSpPr>
          <p:nvPr/>
        </p:nvSpPr>
        <p:spPr bwMode="auto">
          <a:xfrm>
            <a:off x="3581400" y="3124200"/>
            <a:ext cx="3810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/>
            <a:r>
              <a:rPr lang="en-US" altLang="en-US" sz="1800">
                <a:latin typeface=".VnTime" pitchFamily="34" charset="0"/>
              </a:rPr>
              <a:t>2</a:t>
            </a:r>
          </a:p>
        </p:txBody>
      </p:sp>
      <p:sp>
        <p:nvSpPr>
          <p:cNvPr id="1076" name="Oval 185"/>
          <p:cNvSpPr>
            <a:spLocks noChangeArrowheads="1"/>
          </p:cNvSpPr>
          <p:nvPr/>
        </p:nvSpPr>
        <p:spPr bwMode="auto">
          <a:xfrm>
            <a:off x="3581400" y="3657600"/>
            <a:ext cx="3810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/>
            <a:r>
              <a:rPr lang="en-US" altLang="en-US" sz="1800">
                <a:latin typeface=".VnTime" pitchFamily="34" charset="0"/>
              </a:rPr>
              <a:t>3</a:t>
            </a:r>
          </a:p>
        </p:txBody>
      </p:sp>
      <p:sp>
        <p:nvSpPr>
          <p:cNvPr id="1077" name="Oval 186"/>
          <p:cNvSpPr>
            <a:spLocks noChangeArrowheads="1"/>
          </p:cNvSpPr>
          <p:nvPr/>
        </p:nvSpPr>
        <p:spPr bwMode="auto">
          <a:xfrm>
            <a:off x="3581400" y="2209800"/>
            <a:ext cx="3810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/>
            <a:r>
              <a:rPr lang="en-US" altLang="en-US" sz="1800">
                <a:latin typeface=".VnTime" pitchFamily="34" charset="0"/>
              </a:rPr>
              <a:t>1</a:t>
            </a:r>
          </a:p>
        </p:txBody>
      </p:sp>
      <p:sp>
        <p:nvSpPr>
          <p:cNvPr id="1078" name="Text Box 187"/>
          <p:cNvSpPr txBox="1">
            <a:spLocks noChangeArrowheads="1"/>
          </p:cNvSpPr>
          <p:nvPr/>
        </p:nvSpPr>
        <p:spPr bwMode="auto">
          <a:xfrm rot="10806981" flipV="1">
            <a:off x="-6350" y="-1588"/>
            <a:ext cx="9150350" cy="45720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.VnArialH" pitchFamily="34" charset="0"/>
              </a:rPr>
              <a:t>KiÓm tra bµi cò</a:t>
            </a:r>
          </a:p>
        </p:txBody>
      </p:sp>
      <p:grpSp>
        <p:nvGrpSpPr>
          <p:cNvPr id="69" name="Group 153"/>
          <p:cNvGrpSpPr>
            <a:grpSpLocks/>
          </p:cNvGrpSpPr>
          <p:nvPr/>
        </p:nvGrpSpPr>
        <p:grpSpPr bwMode="auto">
          <a:xfrm>
            <a:off x="467544" y="4110187"/>
            <a:ext cx="3301998" cy="1623069"/>
            <a:chOff x="240" y="3417"/>
            <a:chExt cx="1908" cy="807"/>
          </a:xfrm>
        </p:grpSpPr>
        <p:sp>
          <p:nvSpPr>
            <p:cNvPr id="70" name="AutoShape 82"/>
            <p:cNvSpPr>
              <a:spLocks noChangeArrowheads="1"/>
            </p:cNvSpPr>
            <p:nvPr/>
          </p:nvSpPr>
          <p:spPr bwMode="auto">
            <a:xfrm>
              <a:off x="480" y="3489"/>
              <a:ext cx="720" cy="567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71" name="Rectangle 83"/>
            <p:cNvSpPr>
              <a:spLocks noChangeArrowheads="1"/>
            </p:cNvSpPr>
            <p:nvPr/>
          </p:nvSpPr>
          <p:spPr bwMode="auto">
            <a:xfrm>
              <a:off x="480" y="3981"/>
              <a:ext cx="75" cy="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72" name="AutoShape 84"/>
            <p:cNvSpPr>
              <a:spLocks noChangeArrowheads="1"/>
            </p:cNvSpPr>
            <p:nvPr/>
          </p:nvSpPr>
          <p:spPr bwMode="auto">
            <a:xfrm>
              <a:off x="1488" y="3744"/>
              <a:ext cx="384" cy="288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73" name="Rectangle 85"/>
            <p:cNvSpPr>
              <a:spLocks noChangeArrowheads="1"/>
            </p:cNvSpPr>
            <p:nvPr/>
          </p:nvSpPr>
          <p:spPr bwMode="auto">
            <a:xfrm>
              <a:off x="1488" y="3977"/>
              <a:ext cx="56" cy="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74" name="Text Box 86"/>
            <p:cNvSpPr txBox="1">
              <a:spLocks noChangeArrowheads="1"/>
            </p:cNvSpPr>
            <p:nvPr/>
          </p:nvSpPr>
          <p:spPr bwMode="auto">
            <a:xfrm>
              <a:off x="288" y="3945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75" name="Text Box 87"/>
            <p:cNvSpPr txBox="1">
              <a:spLocks noChangeArrowheads="1"/>
            </p:cNvSpPr>
            <p:nvPr/>
          </p:nvSpPr>
          <p:spPr bwMode="auto">
            <a:xfrm>
              <a:off x="288" y="3417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76" name="Text Box 88"/>
            <p:cNvSpPr txBox="1">
              <a:spLocks noChangeArrowheads="1"/>
            </p:cNvSpPr>
            <p:nvPr/>
          </p:nvSpPr>
          <p:spPr bwMode="auto">
            <a:xfrm>
              <a:off x="960" y="3993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77" name="Text Box 89"/>
            <p:cNvSpPr txBox="1">
              <a:spLocks noChangeArrowheads="1"/>
            </p:cNvSpPr>
            <p:nvPr/>
          </p:nvSpPr>
          <p:spPr bwMode="auto">
            <a:xfrm>
              <a:off x="1296" y="3561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B’</a:t>
              </a:r>
            </a:p>
          </p:txBody>
        </p:sp>
        <p:sp>
          <p:nvSpPr>
            <p:cNvPr id="78" name="Text Box 90"/>
            <p:cNvSpPr txBox="1">
              <a:spLocks noChangeArrowheads="1"/>
            </p:cNvSpPr>
            <p:nvPr/>
          </p:nvSpPr>
          <p:spPr bwMode="auto">
            <a:xfrm>
              <a:off x="1860" y="3993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C’</a:t>
              </a:r>
            </a:p>
          </p:txBody>
        </p:sp>
        <p:sp>
          <p:nvSpPr>
            <p:cNvPr id="79" name="Text Box 91"/>
            <p:cNvSpPr txBox="1">
              <a:spLocks noChangeArrowheads="1"/>
            </p:cNvSpPr>
            <p:nvPr/>
          </p:nvSpPr>
          <p:spPr bwMode="auto">
            <a:xfrm>
              <a:off x="1260" y="3945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A’</a:t>
              </a:r>
            </a:p>
          </p:txBody>
        </p:sp>
        <p:sp>
          <p:nvSpPr>
            <p:cNvPr id="80" name="Text Box 92"/>
            <p:cNvSpPr txBox="1">
              <a:spLocks noChangeArrowheads="1"/>
            </p:cNvSpPr>
            <p:nvPr/>
          </p:nvSpPr>
          <p:spPr bwMode="auto">
            <a:xfrm>
              <a:off x="240" y="3660"/>
              <a:ext cx="2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10</a:t>
              </a:r>
            </a:p>
          </p:txBody>
        </p:sp>
        <p:sp>
          <p:nvSpPr>
            <p:cNvPr id="81" name="Text Box 93"/>
            <p:cNvSpPr txBox="1">
              <a:spLocks noChangeArrowheads="1"/>
            </p:cNvSpPr>
            <p:nvPr/>
          </p:nvSpPr>
          <p:spPr bwMode="auto">
            <a:xfrm>
              <a:off x="780" y="3600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26</a:t>
              </a:r>
            </a:p>
          </p:txBody>
        </p:sp>
        <p:sp>
          <p:nvSpPr>
            <p:cNvPr id="82" name="Text Box 94"/>
            <p:cNvSpPr txBox="1">
              <a:spLocks noChangeArrowheads="1"/>
            </p:cNvSpPr>
            <p:nvPr/>
          </p:nvSpPr>
          <p:spPr bwMode="auto">
            <a:xfrm>
              <a:off x="1632" y="3696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13</a:t>
              </a:r>
            </a:p>
          </p:txBody>
        </p:sp>
        <p:sp>
          <p:nvSpPr>
            <p:cNvPr id="83" name="Text Box 95"/>
            <p:cNvSpPr txBox="1">
              <a:spLocks noChangeArrowheads="1"/>
            </p:cNvSpPr>
            <p:nvPr/>
          </p:nvSpPr>
          <p:spPr bwMode="auto">
            <a:xfrm>
              <a:off x="1344" y="3744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5</a:t>
              </a:r>
            </a:p>
          </p:txBody>
        </p:sp>
      </p:grpSp>
      <p:graphicFrame>
        <p:nvGraphicFramePr>
          <p:cNvPr id="84" name="Object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17091"/>
              </p:ext>
            </p:extLst>
          </p:nvPr>
        </p:nvGraphicFramePr>
        <p:xfrm>
          <a:off x="3851920" y="4509120"/>
          <a:ext cx="2067577" cy="574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5" name="Equation" r:id="rId18" imgW="1638000" imgH="558720" progId="Equation.3">
                  <p:embed/>
                </p:oleObj>
              </mc:Choice>
              <mc:Fallback>
                <p:oleObj name="Equation" r:id="rId18" imgW="1638000" imgH="558720" progId="Equation.3">
                  <p:embed/>
                  <p:pic>
                    <p:nvPicPr>
                      <p:cNvPr id="1034" name="Object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509120"/>
                        <a:ext cx="2067577" cy="5743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56393"/>
              </p:ext>
            </p:extLst>
          </p:nvPr>
        </p:nvGraphicFramePr>
        <p:xfrm>
          <a:off x="597608" y="4077072"/>
          <a:ext cx="8401050" cy="1485528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4274100840"/>
                    </a:ext>
                  </a:extLst>
                </a:gridCol>
                <a:gridCol w="2533650">
                  <a:extLst>
                    <a:ext uri="{9D8B030D-6E8A-4147-A177-3AD203B41FA5}">
                      <a16:colId xmlns:a16="http://schemas.microsoft.com/office/drawing/2014/main" val="185718816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728344973"/>
                    </a:ext>
                  </a:extLst>
                </a:gridCol>
              </a:tblGrid>
              <a:tr h="14855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3795440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504086"/>
              </p:ext>
            </p:extLst>
          </p:nvPr>
        </p:nvGraphicFramePr>
        <p:xfrm>
          <a:off x="6314261" y="4509120"/>
          <a:ext cx="2506211" cy="389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6" name="Equation" r:id="rId20" imgW="1143000" imgH="177480" progId="Equation.DSMT4">
                  <p:embed/>
                </p:oleObj>
              </mc:Choice>
              <mc:Fallback>
                <p:oleObj name="Equation" r:id="rId20" imgW="11430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314261" y="4509120"/>
                        <a:ext cx="2506211" cy="389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430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83568" y="548680"/>
            <a:ext cx="79160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28"/>
          <p:cNvGrpSpPr>
            <a:grpSpLocks/>
          </p:cNvGrpSpPr>
          <p:nvPr/>
        </p:nvGrpSpPr>
        <p:grpSpPr bwMode="auto">
          <a:xfrm>
            <a:off x="4062925" y="4087217"/>
            <a:ext cx="5114925" cy="1590675"/>
            <a:chOff x="2200" y="663"/>
            <a:chExt cx="3222" cy="1002"/>
          </a:xfrm>
        </p:grpSpPr>
        <p:sp>
          <p:nvSpPr>
            <p:cNvPr id="18" name="Text Box 30"/>
            <p:cNvSpPr txBox="1">
              <a:spLocks noChangeArrowheads="1"/>
            </p:cNvSpPr>
            <p:nvPr/>
          </p:nvSpPr>
          <p:spPr bwMode="auto">
            <a:xfrm>
              <a:off x="3120" y="130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9" name="AutoShape 31"/>
            <p:cNvSpPr>
              <a:spLocks noChangeArrowheads="1"/>
            </p:cNvSpPr>
            <p:nvPr/>
          </p:nvSpPr>
          <p:spPr bwMode="auto">
            <a:xfrm>
              <a:off x="2384" y="912"/>
              <a:ext cx="864" cy="432"/>
            </a:xfrm>
            <a:prstGeom prst="triangle">
              <a:avLst>
                <a:gd name="adj" fmla="val 2056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2"/>
            <p:cNvSpPr>
              <a:spLocks noChangeShapeType="1"/>
            </p:cNvSpPr>
            <p:nvPr/>
          </p:nvSpPr>
          <p:spPr bwMode="auto">
            <a:xfrm>
              <a:off x="2567" y="903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33"/>
            <p:cNvSpPr txBox="1">
              <a:spLocks noChangeArrowheads="1"/>
            </p:cNvSpPr>
            <p:nvPr/>
          </p:nvSpPr>
          <p:spPr bwMode="auto">
            <a:xfrm>
              <a:off x="2432" y="72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.VnTime" pitchFamily="34" charset="0"/>
                </a:rPr>
                <a:t>A</a:t>
              </a:r>
            </a:p>
          </p:txBody>
        </p:sp>
        <p:sp>
          <p:nvSpPr>
            <p:cNvPr id="22" name="AutoShape 34"/>
            <p:cNvSpPr>
              <a:spLocks noChangeArrowheads="1"/>
            </p:cNvSpPr>
            <p:nvPr/>
          </p:nvSpPr>
          <p:spPr bwMode="auto">
            <a:xfrm>
              <a:off x="2384" y="912"/>
              <a:ext cx="864" cy="432"/>
            </a:xfrm>
            <a:prstGeom prst="triangle">
              <a:avLst>
                <a:gd name="adj" fmla="val 20565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35"/>
            <p:cNvSpPr>
              <a:spLocks noChangeShapeType="1"/>
            </p:cNvSpPr>
            <p:nvPr/>
          </p:nvSpPr>
          <p:spPr bwMode="auto">
            <a:xfrm>
              <a:off x="2567" y="903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37"/>
            <p:cNvSpPr txBox="1">
              <a:spLocks noChangeArrowheads="1"/>
            </p:cNvSpPr>
            <p:nvPr/>
          </p:nvSpPr>
          <p:spPr bwMode="auto">
            <a:xfrm>
              <a:off x="2200" y="132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26" name="Text Box 38"/>
            <p:cNvSpPr txBox="1">
              <a:spLocks noChangeArrowheads="1"/>
            </p:cNvSpPr>
            <p:nvPr/>
          </p:nvSpPr>
          <p:spPr bwMode="auto">
            <a:xfrm>
              <a:off x="2456" y="134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H</a:t>
              </a:r>
            </a:p>
          </p:txBody>
        </p:sp>
        <p:sp>
          <p:nvSpPr>
            <p:cNvPr id="27" name="AutoShape 39"/>
            <p:cNvSpPr>
              <a:spLocks noChangeArrowheads="1"/>
            </p:cNvSpPr>
            <p:nvPr/>
          </p:nvSpPr>
          <p:spPr bwMode="auto">
            <a:xfrm>
              <a:off x="3598" y="807"/>
              <a:ext cx="1488" cy="624"/>
            </a:xfrm>
            <a:prstGeom prst="triangle">
              <a:avLst>
                <a:gd name="adj" fmla="val 2056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40"/>
            <p:cNvSpPr>
              <a:spLocks noChangeShapeType="1"/>
            </p:cNvSpPr>
            <p:nvPr/>
          </p:nvSpPr>
          <p:spPr bwMode="auto">
            <a:xfrm>
              <a:off x="3913" y="79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41"/>
            <p:cNvSpPr txBox="1">
              <a:spLocks noChangeArrowheads="1"/>
            </p:cNvSpPr>
            <p:nvPr/>
          </p:nvSpPr>
          <p:spPr bwMode="auto">
            <a:xfrm>
              <a:off x="3406" y="133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.VnTime" pitchFamily="34" charset="0"/>
                </a:rPr>
                <a:t>E</a:t>
              </a:r>
            </a:p>
          </p:txBody>
        </p:sp>
        <p:sp>
          <p:nvSpPr>
            <p:cNvPr id="30" name="Text Box 42"/>
            <p:cNvSpPr txBox="1">
              <a:spLocks noChangeArrowheads="1"/>
            </p:cNvSpPr>
            <p:nvPr/>
          </p:nvSpPr>
          <p:spPr bwMode="auto">
            <a:xfrm>
              <a:off x="5086" y="133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.VnTime" pitchFamily="34" charset="0"/>
                </a:rPr>
                <a:t>F</a:t>
              </a:r>
            </a:p>
          </p:txBody>
        </p:sp>
        <p:sp>
          <p:nvSpPr>
            <p:cNvPr id="31" name="AutoShape 43"/>
            <p:cNvSpPr>
              <a:spLocks noChangeArrowheads="1"/>
            </p:cNvSpPr>
            <p:nvPr/>
          </p:nvSpPr>
          <p:spPr bwMode="auto">
            <a:xfrm>
              <a:off x="3598" y="807"/>
              <a:ext cx="1488" cy="624"/>
            </a:xfrm>
            <a:prstGeom prst="triangle">
              <a:avLst>
                <a:gd name="adj" fmla="val 20565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800">
                <a:solidFill>
                  <a:srgbClr val="CC0000"/>
                </a:solidFill>
                <a:latin typeface=".VnTime" pitchFamily="34" charset="0"/>
              </a:endParaRPr>
            </a:p>
          </p:txBody>
        </p:sp>
        <p:sp>
          <p:nvSpPr>
            <p:cNvPr id="33" name="Text Box 45"/>
            <p:cNvSpPr txBox="1">
              <a:spLocks noChangeArrowheads="1"/>
            </p:cNvSpPr>
            <p:nvPr/>
          </p:nvSpPr>
          <p:spPr bwMode="auto">
            <a:xfrm>
              <a:off x="3694" y="663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D</a:t>
              </a:r>
            </a:p>
          </p:txBody>
        </p:sp>
        <p:sp>
          <p:nvSpPr>
            <p:cNvPr id="34" name="Text Box 46"/>
            <p:cNvSpPr txBox="1">
              <a:spLocks noChangeArrowheads="1"/>
            </p:cNvSpPr>
            <p:nvPr/>
          </p:nvSpPr>
          <p:spPr bwMode="auto">
            <a:xfrm>
              <a:off x="3406" y="133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E</a:t>
              </a:r>
            </a:p>
          </p:txBody>
        </p:sp>
        <p:sp>
          <p:nvSpPr>
            <p:cNvPr id="35" name="Text Box 47"/>
            <p:cNvSpPr txBox="1">
              <a:spLocks noChangeArrowheads="1"/>
            </p:cNvSpPr>
            <p:nvPr/>
          </p:nvSpPr>
          <p:spPr bwMode="auto">
            <a:xfrm>
              <a:off x="5086" y="1335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F</a:t>
              </a:r>
            </a:p>
          </p:txBody>
        </p:sp>
        <p:sp>
          <p:nvSpPr>
            <p:cNvPr id="36" name="Text Box 48"/>
            <p:cNvSpPr txBox="1">
              <a:spLocks noChangeArrowheads="1"/>
            </p:cNvSpPr>
            <p:nvPr/>
          </p:nvSpPr>
          <p:spPr bwMode="auto">
            <a:xfrm>
              <a:off x="3814" y="143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CC0000"/>
                  </a:solidFill>
                  <a:latin typeface=".VnTime" pitchFamily="34" charset="0"/>
                </a:rPr>
                <a:t>K</a:t>
              </a:r>
            </a:p>
          </p:txBody>
        </p:sp>
        <p:sp>
          <p:nvSpPr>
            <p:cNvPr id="37" name="Line 49"/>
            <p:cNvSpPr>
              <a:spLocks noChangeShapeType="1"/>
            </p:cNvSpPr>
            <p:nvPr/>
          </p:nvSpPr>
          <p:spPr bwMode="auto">
            <a:xfrm>
              <a:off x="2560" y="1253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50"/>
            <p:cNvSpPr>
              <a:spLocks noChangeShapeType="1"/>
            </p:cNvSpPr>
            <p:nvPr/>
          </p:nvSpPr>
          <p:spPr bwMode="auto">
            <a:xfrm>
              <a:off x="2651" y="1253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51"/>
            <p:cNvSpPr>
              <a:spLocks noChangeShapeType="1"/>
            </p:cNvSpPr>
            <p:nvPr/>
          </p:nvSpPr>
          <p:spPr bwMode="auto">
            <a:xfrm>
              <a:off x="3905" y="1344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52"/>
            <p:cNvSpPr>
              <a:spLocks noChangeShapeType="1"/>
            </p:cNvSpPr>
            <p:nvPr/>
          </p:nvSpPr>
          <p:spPr bwMode="auto">
            <a:xfrm>
              <a:off x="3996" y="1344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10"/>
              <p:cNvSpPr txBox="1">
                <a:spLocks noChangeArrowheads="1"/>
              </p:cNvSpPr>
              <p:nvPr/>
            </p:nvSpPr>
            <p:spPr bwMode="auto">
              <a:xfrm>
                <a:off x="363874" y="1268760"/>
                <a:ext cx="8839200" cy="15379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u="sng" dirty="0" err="1" smtClean="0">
                    <a:solidFill>
                      <a:srgbClr val="FF0000"/>
                    </a:solidFill>
                    <a:latin typeface=".VnTime" pitchFamily="34" charset="0"/>
                  </a:rPr>
                  <a:t>Bµi</a:t>
                </a:r>
                <a:r>
                  <a:rPr lang="en-US" sz="2400" b="1" u="sng" dirty="0">
                    <a:solidFill>
                      <a:srgbClr val="FF0000"/>
                    </a:solidFill>
                    <a:latin typeface=".VnTime" pitchFamily="34" charset="0"/>
                  </a:rPr>
                  <a:t> </a:t>
                </a:r>
                <a:r>
                  <a:rPr lang="en-US" sz="2400" b="1" u="sng" dirty="0" smtClean="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.VnTime" pitchFamily="34" charset="0"/>
                  </a:rPr>
                  <a:t>. 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ABC     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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DEF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theo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tỉ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số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đồng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dạng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k =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S</a:t>
                </a:r>
                <a:r>
                  <a:rPr lang="en-US" sz="2400" i="1" baseline="-25000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ABC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ABC </a:t>
                </a:r>
                <a:r>
                  <a:rPr lang="en-US" sz="2400" i="1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và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S</a:t>
                </a:r>
                <a:r>
                  <a:rPr lang="en-US" sz="2400" i="1" baseline="-25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DEF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400" i="1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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DEF </a:t>
                </a:r>
                <a:r>
                  <a:rPr lang="en-US" sz="2400" i="1" dirty="0" err="1">
                    <a:latin typeface="Times New Roman" pitchFamily="18" charset="0"/>
                    <a:cs typeface="Times New Roman" pitchFamily="18" charset="0"/>
                  </a:rPr>
                  <a:t>thì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:</a:t>
                </a:r>
              </a:p>
              <a:p>
                <a:pPr>
                  <a:spcBef>
                    <a:spcPct val="50000"/>
                  </a:spcBef>
                </a:pPr>
                <a:endParaRPr lang="en-US" sz="2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5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874" y="1268760"/>
                <a:ext cx="8839200" cy="1537985"/>
              </a:xfrm>
              <a:prstGeom prst="rect">
                <a:avLst/>
              </a:prstGeom>
              <a:blipFill rotWithShape="1">
                <a:blip r:embed="rId3"/>
                <a:stretch>
                  <a:fillRect l="-11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486146"/>
              </p:ext>
            </p:extLst>
          </p:nvPr>
        </p:nvGraphicFramePr>
        <p:xfrm>
          <a:off x="2704678" y="1512197"/>
          <a:ext cx="211138" cy="16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2" name="CorelDRAW" r:id="rId4" imgW="3985200" imgH="1096560" progId="CorelDRAW.Graphic.11">
                  <p:embed/>
                </p:oleObj>
              </mc:Choice>
              <mc:Fallback>
                <p:oleObj name="CorelDRAW" r:id="rId4" imgW="3985200" imgH="1096560" progId="CorelDRAW.Graphic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4678" y="1512197"/>
                        <a:ext cx="211138" cy="16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15"/>
          <p:cNvSpPr>
            <a:spLocks noChangeArrowheads="1"/>
          </p:cNvSpPr>
          <p:nvPr/>
        </p:nvSpPr>
        <p:spPr bwMode="auto">
          <a:xfrm>
            <a:off x="251520" y="2261771"/>
            <a:ext cx="89281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US" sz="2400" b="1" dirty="0" smtClean="0">
                <a:solidFill>
                  <a:srgbClr val="000000"/>
                </a:solidFill>
                <a:latin typeface=".VnTime" pitchFamily="34" charset="0"/>
              </a:rPr>
              <a:t>A. S</a:t>
            </a:r>
            <a:r>
              <a:rPr lang="en-US" sz="1200" b="1" dirty="0" smtClean="0">
                <a:solidFill>
                  <a:srgbClr val="000000"/>
                </a:solidFill>
                <a:latin typeface=".VnTime" pitchFamily="34" charset="0"/>
              </a:rPr>
              <a:t>ABC </a:t>
            </a:r>
            <a:r>
              <a:rPr lang="en-US" sz="2400" b="1" dirty="0">
                <a:solidFill>
                  <a:srgbClr val="000000"/>
                </a:solidFill>
                <a:latin typeface=".VnTime" pitchFamily="34" charset="0"/>
              </a:rPr>
              <a:t>=     S</a:t>
            </a:r>
            <a:r>
              <a:rPr lang="en-US" sz="1200" b="1" dirty="0">
                <a:solidFill>
                  <a:srgbClr val="000000"/>
                </a:solidFill>
                <a:latin typeface=".VnTime" pitchFamily="34" charset="0"/>
              </a:rPr>
              <a:t>DEF</a:t>
            </a:r>
            <a:r>
              <a:rPr lang="en-US" sz="2400" b="1" dirty="0">
                <a:solidFill>
                  <a:srgbClr val="000000"/>
                </a:solidFill>
                <a:latin typeface=".VnTime" pitchFamily="34" charset="0"/>
              </a:rPr>
              <a:t>.                                          </a:t>
            </a:r>
            <a:r>
              <a:rPr lang="en-US" sz="2400" b="1" dirty="0" smtClean="0">
                <a:solidFill>
                  <a:srgbClr val="000000"/>
                </a:solidFill>
                <a:latin typeface=".VnTime" pitchFamily="34" charset="0"/>
              </a:rPr>
              <a:t>B.  </a:t>
            </a:r>
            <a:r>
              <a:rPr lang="en-US" sz="2400" b="1" dirty="0">
                <a:solidFill>
                  <a:srgbClr val="000000"/>
                </a:solidFill>
                <a:latin typeface=".VnTime" pitchFamily="34" charset="0"/>
              </a:rPr>
              <a:t>S</a:t>
            </a:r>
            <a:r>
              <a:rPr lang="en-US" sz="1200" b="1" dirty="0">
                <a:solidFill>
                  <a:srgbClr val="000000"/>
                </a:solidFill>
                <a:latin typeface=".VnTime" pitchFamily="34" charset="0"/>
              </a:rPr>
              <a:t>ABC </a:t>
            </a:r>
            <a:r>
              <a:rPr lang="en-US" sz="2400" b="1" dirty="0">
                <a:solidFill>
                  <a:srgbClr val="000000"/>
                </a:solidFill>
                <a:latin typeface=".VnTime" pitchFamily="34" charset="0"/>
              </a:rPr>
              <a:t>=     S</a:t>
            </a:r>
            <a:r>
              <a:rPr lang="en-US" sz="1200" b="1" dirty="0">
                <a:solidFill>
                  <a:srgbClr val="000000"/>
                </a:solidFill>
                <a:latin typeface=".VnTime" pitchFamily="34" charset="0"/>
              </a:rPr>
              <a:t>DEF</a:t>
            </a:r>
          </a:p>
          <a:p>
            <a:pPr marL="342900" indent="-342900"/>
            <a:endParaRPr lang="en-US" sz="2400" b="1" dirty="0">
              <a:solidFill>
                <a:srgbClr val="000000"/>
              </a:solidFill>
              <a:latin typeface=".VnTime" pitchFamily="34" charset="0"/>
            </a:endParaRPr>
          </a:p>
          <a:p>
            <a:pPr marL="342900" indent="-342900"/>
            <a:r>
              <a:rPr lang="en-US" sz="2400" b="1" dirty="0" smtClean="0">
                <a:solidFill>
                  <a:srgbClr val="000000"/>
                </a:solidFill>
                <a:latin typeface=".VnTime" pitchFamily="34" charset="0"/>
              </a:rPr>
              <a:t> C. S</a:t>
            </a:r>
            <a:r>
              <a:rPr lang="en-US" sz="1200" b="1" dirty="0" smtClean="0">
                <a:solidFill>
                  <a:srgbClr val="000000"/>
                </a:solidFill>
                <a:latin typeface=".VnTime" pitchFamily="34" charset="0"/>
              </a:rPr>
              <a:t>ABC </a:t>
            </a:r>
            <a:r>
              <a:rPr lang="en-US" sz="2400" b="1" dirty="0">
                <a:solidFill>
                  <a:srgbClr val="000000"/>
                </a:solidFill>
                <a:latin typeface=".VnTime" pitchFamily="34" charset="0"/>
              </a:rPr>
              <a:t>=     S</a:t>
            </a:r>
            <a:r>
              <a:rPr lang="en-US" sz="1200" b="1" dirty="0">
                <a:solidFill>
                  <a:srgbClr val="000000"/>
                </a:solidFill>
                <a:latin typeface=".VnTime" pitchFamily="34" charset="0"/>
              </a:rPr>
              <a:t>DEF</a:t>
            </a:r>
            <a:r>
              <a:rPr lang="en-US" sz="2400" b="1" dirty="0">
                <a:solidFill>
                  <a:srgbClr val="000000"/>
                </a:solidFill>
                <a:latin typeface=".VnTime" pitchFamily="34" charset="0"/>
              </a:rPr>
              <a:t>.                                         </a:t>
            </a:r>
            <a:r>
              <a:rPr lang="en-US" sz="2400" b="1" dirty="0" smtClean="0">
                <a:solidFill>
                  <a:srgbClr val="000000"/>
                </a:solidFill>
                <a:latin typeface=".VnTime" pitchFamily="34" charset="0"/>
              </a:rPr>
              <a:t>D.  </a:t>
            </a:r>
            <a:r>
              <a:rPr lang="en-US" sz="2400" b="1" dirty="0">
                <a:solidFill>
                  <a:srgbClr val="000000"/>
                </a:solidFill>
                <a:latin typeface=".VnTime" pitchFamily="34" charset="0"/>
              </a:rPr>
              <a:t>S</a:t>
            </a:r>
            <a:r>
              <a:rPr lang="en-US" sz="1200" b="1" dirty="0">
                <a:solidFill>
                  <a:srgbClr val="000000"/>
                </a:solidFill>
                <a:latin typeface=".VnTime" pitchFamily="34" charset="0"/>
              </a:rPr>
              <a:t>ABC </a:t>
            </a:r>
            <a:r>
              <a:rPr lang="en-US" sz="2400" b="1" dirty="0">
                <a:solidFill>
                  <a:srgbClr val="000000"/>
                </a:solidFill>
                <a:latin typeface=".VnTime" pitchFamily="34" charset="0"/>
              </a:rPr>
              <a:t>=     S</a:t>
            </a:r>
            <a:r>
              <a:rPr lang="en-US" sz="1400" b="1" dirty="0">
                <a:solidFill>
                  <a:srgbClr val="000000"/>
                </a:solidFill>
                <a:latin typeface=".VnTime" pitchFamily="34" charset="0"/>
              </a:rPr>
              <a:t>DEF</a:t>
            </a:r>
            <a:endParaRPr lang="en-US" sz="1400" b="1" dirty="0">
              <a:solidFill>
                <a:srgbClr val="000000"/>
              </a:solidFill>
              <a:latin typeface=".VnTime" pitchFamily="34" charset="0"/>
              <a:sym typeface="Symbol" pitchFamily="18" charset="2"/>
            </a:endParaRPr>
          </a:p>
          <a:p>
            <a:pPr marL="342900" indent="-342900">
              <a:spcBef>
                <a:spcPct val="50000"/>
              </a:spcBef>
            </a:pPr>
            <a:endParaRPr lang="en-US" sz="3600" b="1" dirty="0">
              <a:solidFill>
                <a:srgbClr val="000000"/>
              </a:solidFill>
              <a:latin typeface=".VnTime" pitchFamily="34" charset="0"/>
              <a:sym typeface="Symbol" pitchFamily="18" charset="2"/>
            </a:endParaRPr>
          </a:p>
        </p:txBody>
      </p:sp>
      <p:graphicFrame>
        <p:nvGraphicFramePr>
          <p:cNvPr id="48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002402"/>
              </p:ext>
            </p:extLst>
          </p:nvPr>
        </p:nvGraphicFramePr>
        <p:xfrm>
          <a:off x="1547664" y="2862477"/>
          <a:ext cx="2651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3" name="Equation" r:id="rId6" imgW="152280" imgH="393480" progId="Equation.3">
                  <p:embed/>
                </p:oleObj>
              </mc:Choice>
              <mc:Fallback>
                <p:oleObj name="Equation" r:id="rId6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862477"/>
                        <a:ext cx="2651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84399"/>
              </p:ext>
            </p:extLst>
          </p:nvPr>
        </p:nvGraphicFramePr>
        <p:xfrm>
          <a:off x="6687931" y="2144768"/>
          <a:ext cx="2651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4" name="Equation" r:id="rId8" imgW="152280" imgH="393480" progId="Equation.3">
                  <p:embed/>
                </p:oleObj>
              </mc:Choice>
              <mc:Fallback>
                <p:oleObj name="Equation" r:id="rId8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7931" y="2144768"/>
                        <a:ext cx="26511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734222"/>
              </p:ext>
            </p:extLst>
          </p:nvPr>
        </p:nvGraphicFramePr>
        <p:xfrm>
          <a:off x="6605307" y="2862477"/>
          <a:ext cx="3540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5" name="Equation" r:id="rId10" imgW="203040" imgH="393480" progId="Equation.3">
                  <p:embed/>
                </p:oleObj>
              </mc:Choice>
              <mc:Fallback>
                <p:oleObj name="Equation" r:id="rId10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5307" y="2862477"/>
                        <a:ext cx="35401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01177"/>
              </p:ext>
            </p:extLst>
          </p:nvPr>
        </p:nvGraphicFramePr>
        <p:xfrm>
          <a:off x="1475656" y="2243336"/>
          <a:ext cx="3143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6" name="Equation" r:id="rId12" imgW="203040" imgH="393480" progId="Equation.3">
                  <p:embed/>
                </p:oleObj>
              </mc:Choice>
              <mc:Fallback>
                <p:oleObj name="Equation" r:id="rId12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243336"/>
                        <a:ext cx="3143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Oval 41"/>
          <p:cNvSpPr/>
          <p:nvPr/>
        </p:nvSpPr>
        <p:spPr>
          <a:xfrm>
            <a:off x="5344830" y="3098838"/>
            <a:ext cx="357190" cy="35719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hlinkClick r:id="rId14" action="ppaction://hlinksldjump"/>
          </p:cNvPr>
          <p:cNvSpPr txBox="1"/>
          <p:nvPr/>
        </p:nvSpPr>
        <p:spPr>
          <a:xfrm>
            <a:off x="7484267" y="6344764"/>
            <a:ext cx="1160183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Quay </a:t>
            </a:r>
            <a:r>
              <a:rPr lang="en-US" b="1" dirty="0" err="1" smtClean="0">
                <a:solidFill>
                  <a:srgbClr val="002060"/>
                </a:solidFill>
              </a:rPr>
              <a:t>về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3" name="TextBox 42">
            <a:hlinkClick r:id="rId15" action="ppaction://hlinksldjump"/>
          </p:cNvPr>
          <p:cNvSpPr txBox="1"/>
          <p:nvPr/>
        </p:nvSpPr>
        <p:spPr>
          <a:xfrm>
            <a:off x="28216" y="6298597"/>
            <a:ext cx="1519448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4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5605538" y="2195636"/>
            <a:ext cx="587375" cy="14128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6194500" y="2195636"/>
            <a:ext cx="1789113" cy="14128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605538" y="3608511"/>
            <a:ext cx="2378075" cy="1588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6194500" y="2195636"/>
            <a:ext cx="1588" cy="14128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6194500" y="3397375"/>
            <a:ext cx="142474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336974" y="3397374"/>
            <a:ext cx="0" cy="214312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5589663" y="3592636"/>
            <a:ext cx="39687" cy="38100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537275" y="3652961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Arial" charset="0"/>
              </a:rPr>
              <a:t>B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168504" y="2202085"/>
            <a:ext cx="39688" cy="36513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048450" y="1809671"/>
            <a:ext cx="260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b="1" dirty="0">
                <a:latin typeface="Arial" charset="0"/>
              </a:rPr>
              <a:t>A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7967738" y="3592636"/>
            <a:ext cx="39687" cy="38100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951863" y="3652961"/>
            <a:ext cx="184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Arial" charset="0"/>
              </a:rPr>
              <a:t>C</a:t>
            </a: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178625" y="3592636"/>
            <a:ext cx="39688" cy="38100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131000" y="3651374"/>
            <a:ext cx="1841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Arial" charset="0"/>
              </a:rPr>
              <a:t>H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6097860" y="2388829"/>
            <a:ext cx="125214" cy="110382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6211759" y="2238598"/>
            <a:ext cx="97041" cy="260614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23269" y="1454581"/>
            <a:ext cx="543689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77788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indent="11113"/>
            <a:r>
              <a:rPr lang="en-US" sz="2400" b="1" u="sng" dirty="0" err="1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.VnTime" pitchFamily="34" charset="0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latin typeface=".VnTime" pitchFamily="34" charset="0"/>
              </a:rPr>
              <a:t>.</a:t>
            </a:r>
            <a:r>
              <a:rPr lang="en-US" sz="2400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:(</a:t>
            </a:r>
            <a:r>
              <a:rPr lang="en-US" sz="2400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1113">
              <a:buNone/>
            </a:pPr>
            <a:endParaRPr lang="en-US" sz="2400" dirty="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113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ABC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ABH;</a:t>
            </a:r>
          </a:p>
          <a:p>
            <a:pPr indent="11113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ABC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ACH;</a:t>
            </a:r>
          </a:p>
          <a:p>
            <a:pPr indent="11113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ABC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HBA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HAC;</a:t>
            </a:r>
          </a:p>
          <a:p>
            <a:pPr indent="11113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ABH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HAC.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994423"/>
              </p:ext>
            </p:extLst>
          </p:nvPr>
        </p:nvGraphicFramePr>
        <p:xfrm>
          <a:off x="1403648" y="2618289"/>
          <a:ext cx="211138" cy="16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28" name="CorelDRAW" r:id="rId3" imgW="3985200" imgH="1096560" progId="CorelDRAW.Graphic.11">
                  <p:embed/>
                </p:oleObj>
              </mc:Choice>
              <mc:Fallback>
                <p:oleObj name="CorelDRAW" r:id="rId3" imgW="3985200" imgH="1096560" progId="CorelDRAW.Graphic.11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618289"/>
                        <a:ext cx="211138" cy="16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028471"/>
              </p:ext>
            </p:extLst>
          </p:nvPr>
        </p:nvGraphicFramePr>
        <p:xfrm>
          <a:off x="1403648" y="2978329"/>
          <a:ext cx="211138" cy="16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29" name="CorelDRAW" r:id="rId5" imgW="3985200" imgH="1096560" progId="CorelDRAW.Graphic.11">
                  <p:embed/>
                </p:oleObj>
              </mc:Choice>
              <mc:Fallback>
                <p:oleObj name="CorelDRAW" r:id="rId5" imgW="3985200" imgH="1096560" progId="CorelDRAW.Graphic.11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978329"/>
                        <a:ext cx="211138" cy="16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825205"/>
              </p:ext>
            </p:extLst>
          </p:nvPr>
        </p:nvGraphicFramePr>
        <p:xfrm>
          <a:off x="1403648" y="3338174"/>
          <a:ext cx="211138" cy="16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0" name="CorelDRAW" r:id="rId6" imgW="3985200" imgH="1096560" progId="CorelDRAW.Graphic.11">
                  <p:embed/>
                </p:oleObj>
              </mc:Choice>
              <mc:Fallback>
                <p:oleObj name="CorelDRAW" r:id="rId6" imgW="3985200" imgH="1096560" progId="CorelDRAW.Graphic.11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338174"/>
                        <a:ext cx="211138" cy="16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712039"/>
              </p:ext>
            </p:extLst>
          </p:nvPr>
        </p:nvGraphicFramePr>
        <p:xfrm>
          <a:off x="2606407" y="3337114"/>
          <a:ext cx="211138" cy="16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1" name="CorelDRAW" r:id="rId7" imgW="3985200" imgH="1096560" progId="CorelDRAW.Graphic.11">
                  <p:embed/>
                </p:oleObj>
              </mc:Choice>
              <mc:Fallback>
                <p:oleObj name="CorelDRAW" r:id="rId7" imgW="3985200" imgH="1096560" progId="CorelDRAW.Graphic.11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407" y="3337114"/>
                        <a:ext cx="211138" cy="16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161586"/>
              </p:ext>
            </p:extLst>
          </p:nvPr>
        </p:nvGraphicFramePr>
        <p:xfrm>
          <a:off x="1475656" y="3704188"/>
          <a:ext cx="211138" cy="16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2" name="CorelDRAW" r:id="rId8" imgW="3985200" imgH="1096560" progId="CorelDRAW.Graphic.11">
                  <p:embed/>
                </p:oleObj>
              </mc:Choice>
              <mc:Fallback>
                <p:oleObj name="CorelDRAW" r:id="rId8" imgW="3985200" imgH="1096560" progId="CorelDRAW.Graphic.11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704188"/>
                        <a:ext cx="211138" cy="16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Oval 25"/>
          <p:cNvSpPr/>
          <p:nvPr/>
        </p:nvSpPr>
        <p:spPr>
          <a:xfrm>
            <a:off x="107504" y="3295771"/>
            <a:ext cx="357190" cy="35719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683568" y="476672"/>
            <a:ext cx="79160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8704" y="4365104"/>
            <a:ext cx="537064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1113">
              <a:buNone/>
            </a:pPr>
            <a:r>
              <a:rPr lang="en-US" sz="2400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11113" algn="just">
              <a:buAutoNum type="alphaLcParenR"/>
              <a:tabLst>
                <a:tab pos="8967788" algn="l"/>
              </a:tabLst>
            </a:pP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b), d):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113" algn="just">
              <a:buNone/>
              <a:tabLst>
                <a:tab pos="8967788" algn="l"/>
              </a:tabLst>
            </a:pP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30" name="TextBox 29">
            <a:hlinkClick r:id="rId9" action="ppaction://hlinksldjump"/>
          </p:cNvPr>
          <p:cNvSpPr txBox="1"/>
          <p:nvPr/>
        </p:nvSpPr>
        <p:spPr>
          <a:xfrm>
            <a:off x="7484267" y="6344764"/>
            <a:ext cx="1160183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Quay </a:t>
            </a:r>
            <a:r>
              <a:rPr lang="en-US" b="1" dirty="0" err="1" smtClean="0">
                <a:solidFill>
                  <a:srgbClr val="002060"/>
                </a:solidFill>
              </a:rPr>
              <a:t>về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1" name="TextBox 30">
            <a:hlinkClick r:id="rId10" action="ppaction://hlinksldjump"/>
          </p:cNvPr>
          <p:cNvSpPr txBox="1"/>
          <p:nvPr/>
        </p:nvSpPr>
        <p:spPr>
          <a:xfrm>
            <a:off x="28216" y="6298597"/>
            <a:ext cx="1519448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41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70080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7484267" y="6344764"/>
            <a:ext cx="1160183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Quay </a:t>
            </a:r>
            <a:r>
              <a:rPr lang="en-US" b="1" dirty="0" err="1" smtClean="0">
                <a:solidFill>
                  <a:srgbClr val="002060"/>
                </a:solidFill>
              </a:rPr>
              <a:t>về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8216" y="6298597"/>
            <a:ext cx="1519448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quà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9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228600" y="2514600"/>
            <a:ext cx="1447800" cy="1447800"/>
          </a:xfrm>
          <a:prstGeom prst="rect">
            <a:avLst/>
          </a:prstGeom>
          <a:solidFill>
            <a:srgbClr val="FF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801800" prstMaterial="legacyMatte">
            <a:bevelT w="13500" h="13500" prst="angle"/>
            <a:bevelB w="13500" h="13500" prst="angle"/>
            <a:extrusionClr>
              <a:srgbClr val="FF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>
            <a:flatTx/>
          </a:bodyPr>
          <a:lstStyle/>
          <a:p>
            <a:pPr algn="ctr"/>
            <a:r>
              <a:rPr lang="en-US" sz="5400" b="1" dirty="0">
                <a:latin typeface=".VnBodoni" pitchFamily="34" charset="0"/>
              </a:rPr>
              <a:t>1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2514600" y="2438400"/>
            <a:ext cx="1447800" cy="1371600"/>
          </a:xfrm>
          <a:prstGeom prst="rect">
            <a:avLst/>
          </a:prstGeom>
          <a:solidFill>
            <a:srgbClr val="FF33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801800" prstMaterial="legacyMatte">
            <a:bevelT w="13500" h="13500" prst="angle"/>
            <a:bevelB w="13500" h="13500" prst="angle"/>
            <a:extrusionClr>
              <a:srgbClr val="FF33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>
            <a:flatTx/>
          </a:bodyPr>
          <a:lstStyle/>
          <a:p>
            <a:pPr algn="ctr"/>
            <a:r>
              <a:rPr lang="en-US" sz="5400" b="1">
                <a:latin typeface=".VnBodoni" pitchFamily="34" charset="0"/>
              </a:rPr>
              <a:t>2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4800600" y="2438400"/>
            <a:ext cx="1371600" cy="1295400"/>
          </a:xfrm>
          <a:prstGeom prst="rect">
            <a:avLst/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801800" prstMaterial="legacyMatte">
            <a:bevelT w="13500" h="13500" prst="angle"/>
            <a:bevelB w="13500" h="13500" prst="angle"/>
            <a:extrusionClr>
              <a:srgbClr val="00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>
            <a:flatTx/>
          </a:bodyPr>
          <a:lstStyle/>
          <a:p>
            <a:pPr algn="ctr"/>
            <a:r>
              <a:rPr lang="en-US" sz="5400" b="1">
                <a:latin typeface=".VnBodoni" pitchFamily="34" charset="0"/>
              </a:rPr>
              <a:t>3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825500" y="5335261"/>
            <a:ext cx="8133016" cy="707882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5" tIns="45718" rIns="91435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1.Phần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825500" y="5150556"/>
            <a:ext cx="7620000" cy="1200325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</a:rPr>
              <a:t>3.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kẹp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A4</a:t>
            </a:r>
            <a:endParaRPr lang="en-US" sz="5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4" name="Picture 9" descr="santwav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6050"/>
            <a:ext cx="44196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1549400" y="5033528"/>
            <a:ext cx="6172200" cy="1311124"/>
          </a:xfrm>
          <a:prstGeom prst="rect">
            <a:avLst/>
          </a:prstGeom>
          <a:solidFill>
            <a:srgbClr val="66FFFF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.VnArial" pitchFamily="34" charset="0"/>
              </a:rPr>
              <a:t>2.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tràng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12" name="Rectangle 12"/>
          <p:cNvSpPr>
            <a:spLocks noChangeArrowheads="1"/>
          </p:cNvSpPr>
          <p:nvPr/>
        </p:nvSpPr>
        <p:spPr bwMode="auto">
          <a:xfrm>
            <a:off x="7035800" y="2286000"/>
            <a:ext cx="1371600" cy="1295400"/>
          </a:xfrm>
          <a:prstGeom prst="rect">
            <a:avLst/>
          </a:prstGeom>
          <a:solidFill>
            <a:srgbClr val="FF99C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801800" prstMaterial="legacyMatte">
            <a:bevelT w="13500" h="13500" prst="angle"/>
            <a:bevelB w="13500" h="13500" prst="angle"/>
            <a:extrusionClr>
              <a:srgbClr val="00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 anchor="ctr">
            <a:flatTx/>
          </a:bodyPr>
          <a:lstStyle/>
          <a:p>
            <a:pPr algn="ctr"/>
            <a:r>
              <a:rPr lang="en-US" sz="5400" b="1">
                <a:latin typeface=".VnBodoni" pitchFamily="34" charset="0"/>
              </a:rPr>
              <a:t>4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1320800" y="5033640"/>
            <a:ext cx="6400800" cy="1311124"/>
          </a:xfrm>
          <a:prstGeom prst="rect">
            <a:avLst/>
          </a:prstGeom>
          <a:solidFill>
            <a:srgbClr val="66FFFF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2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4.Phần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hlinkClick r:id="rId5" action="ppaction://hlinksldjump"/>
          </p:cNvPr>
          <p:cNvSpPr txBox="1"/>
          <p:nvPr/>
        </p:nvSpPr>
        <p:spPr>
          <a:xfrm>
            <a:off x="7484267" y="6344764"/>
            <a:ext cx="1160183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Quay </a:t>
            </a:r>
            <a:r>
              <a:rPr lang="en-US" b="1" dirty="0" err="1" smtClean="0">
                <a:solidFill>
                  <a:srgbClr val="002060"/>
                </a:solidFill>
              </a:rPr>
              <a:t>về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78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68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0.33387  E" pathEditMode="relative" ptsTypes="">
                                      <p:cBhvr>
                                        <p:cTn id="9" dur="20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9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mph" presetSubtype="6" repeatCount="3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0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68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 C 0.02083 0.13333 0.04236 0.2669 0.0033 0.32755 C -0.03542 0.38843 -0.1342 0.37662 -0.23264 0.36458 " pathEditMode="relative" rAng="0" ptsTypes="aaA">
                                      <p:cBhvr>
                                        <p:cTn id="44" dur="2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14" y="1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0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68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14 -0.01667 C 0.1316 0.05208 0.14826 0.125 0.13819 0.19468 C 0.1408 0.23611 0.13715 0.26343 0.13351 0.30625 C 0.13316 0.30949 0.12899 0.3088 0.12656 0.30926 C 0.11493 0.31088 0.1033 0.31134 0.09167 0.3125 C 0.07378 0.31736 0.05625 0.32083 0.03819 0.32477 C 0.00156 0.34167 0.03698 0.32639 -0.06181 0.33102 C -0.09861 0.33264 -0.13455 0.33981 -0.17118 0.34375 C -0.19271 0.34074 -0.21302 0.34537 -0.23403 0.34051 C -0.26285 0.3419 -0.33889 0.33611 -0.36892 0.35 C -0.40226 0.34653 -0.38906 0.34676 -0.40833 0.34676 " pathEditMode="relative" rAng="0" ptsTypes="ffffffffffA">
                                      <p:cBhvr>
                                        <p:cTn id="69" dur="2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17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680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68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768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6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6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76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3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82" dur="500" fill="hold"/>
                                        <p:tgtEl>
                                          <p:spTgt spid="76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86" dur="2000"/>
                                        <p:tgtEl>
                                          <p:spTgt spid="76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89" dur="2000"/>
                                        <p:tgtEl>
                                          <p:spTgt spid="768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8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2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05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768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 nodeType="clickPar">
                      <p:stCondLst>
                        <p:cond delay="0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9" dur="20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7.42639E-6 C -0.01355 0.06864 0.00312 0.14167 -0.00695 0.21123 C -0.00435 0.25273 -0.00799 0.28009 -0.01164 0.32298 C -0.01199 0.32623 -0.01615 0.32553 -0.01858 0.326 C -0.03021 0.32762 -0.04185 0.32808 -0.05348 0.32924 C -0.07136 0.33411 -0.0889 0.33759 -0.10695 0.34153 C -0.14358 0.35823 -0.10817 0.34315 -0.20695 0.34779 C -0.24376 0.34941 -0.27969 0.35637 -0.31633 0.36031 C -0.33785 0.3573 -0.35817 0.36193 -0.37917 0.35707 C -0.40799 0.35846 -0.48403 0.35289 -0.51407 0.36657 C -0.5474 0.36309 -0.53421 0.36333 -0.55348 0.36333 " pathEditMode="relative" ptsTypes="ffffffffffA">
                                      <p:cBhvr>
                                        <p:cTn id="102" dur="20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812"/>
                  </p:tgtEl>
                </p:cond>
              </p:nextCondLst>
            </p:seq>
          </p:childTnLst>
        </p:cTn>
      </p:par>
    </p:tnLst>
    <p:bldLst>
      <p:bldP spid="76803" grpId="0" animBg="1"/>
      <p:bldP spid="76803" grpId="1" animBg="1"/>
      <p:bldP spid="76803" grpId="2" animBg="1"/>
      <p:bldP spid="76804" grpId="0" animBg="1"/>
      <p:bldP spid="76804" grpId="1" animBg="1"/>
      <p:bldP spid="76804" grpId="2" animBg="1"/>
      <p:bldP spid="76805" grpId="0" animBg="1"/>
      <p:bldP spid="76805" grpId="1" animBg="1"/>
      <p:bldP spid="76805" grpId="2" animBg="1"/>
      <p:bldP spid="76806" grpId="0" build="allAtOnce" animBg="1"/>
      <p:bldP spid="76806" grpId="1" build="allAtOnce" animBg="1"/>
      <p:bldP spid="76807" grpId="0" build="allAtOnce" animBg="1"/>
      <p:bldP spid="76807" grpId="1" build="allAtOnce" animBg="1"/>
      <p:bldP spid="76811" grpId="0" animBg="1"/>
      <p:bldP spid="76811" grpId="1" animBg="1"/>
      <p:bldP spid="76812" grpId="0" animBg="1"/>
      <p:bldP spid="76812" grpId="1" animBg="1"/>
      <p:bldP spid="76812" grpId="2" animBg="1"/>
      <p:bldP spid="76813" grpId="0" animBg="1"/>
      <p:bldP spid="7681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71600" y="1052736"/>
            <a:ext cx="7239000" cy="3323987"/>
          </a:xfrm>
          <a:prstGeom prst="rect">
            <a:avLst/>
          </a:prstGeom>
          <a:solidFill>
            <a:srgbClr val="CCFFFF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800000"/>
                </a:solidFill>
              </a:rPr>
              <a:t>	</a:t>
            </a:r>
            <a:r>
              <a:rPr lang="en-US" sz="2800" b="1" u="sng" dirty="0" err="1">
                <a:solidFill>
                  <a:srgbClr val="FF0000"/>
                </a:solidFill>
              </a:rPr>
              <a:t>LuËt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</a:rPr>
              <a:t>ch¬i</a:t>
            </a:r>
            <a:r>
              <a:rPr lang="en-US" sz="2800" b="1" u="sng" dirty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800000"/>
                </a:solidFill>
              </a:rPr>
              <a:t>	</a:t>
            </a:r>
            <a:r>
              <a:rPr lang="en-US" sz="2800" dirty="0" err="1" smtClean="0"/>
              <a:t>C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/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7484267" y="6344764"/>
            <a:ext cx="1160183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Quay </a:t>
            </a:r>
            <a:r>
              <a:rPr lang="en-US" b="1" dirty="0" err="1" smtClean="0">
                <a:solidFill>
                  <a:srgbClr val="002060"/>
                </a:solidFill>
              </a:rPr>
              <a:t>về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13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69981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HƯỚNG DẪN HỌC Ở NHÀ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1447800"/>
            <a:ext cx="86868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huyền_cạnh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46, 47,48 SGK.</a:t>
            </a:r>
          </a:p>
          <a:p>
            <a:pPr eaLnBrk="1" hangingPunct="1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2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85725" y="1052736"/>
            <a:ext cx="8991600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3600" b="1" u="sng" dirty="0" err="1" smtClean="0">
                <a:solidFill>
                  <a:srgbClr val="3333FF"/>
                </a:solidFill>
                <a:latin typeface="Times New Roman" pitchFamily="18" charset="0"/>
              </a:rPr>
              <a:t>Tiết</a:t>
            </a:r>
            <a:r>
              <a:rPr lang="en-US" altLang="en-US" sz="3600" b="1" u="sng" dirty="0" smtClean="0">
                <a:solidFill>
                  <a:srgbClr val="3333FF"/>
                </a:solidFill>
                <a:latin typeface="Times New Roman" pitchFamily="18" charset="0"/>
              </a:rPr>
              <a:t> 48</a:t>
            </a:r>
            <a:endParaRPr lang="en-US" altLang="en-US" sz="3600" b="1" u="sng" dirty="0">
              <a:solidFill>
                <a:srgbClr val="3333FF"/>
              </a:solidFill>
              <a:latin typeface="Times New Roman" pitchFamily="18" charset="0"/>
            </a:endParaRPr>
          </a:p>
          <a:p>
            <a:pPr algn="ctr" eaLnBrk="1" hangingPunct="1"/>
            <a:endParaRPr lang="en-US" altLang="en-US" sz="2000" b="1" u="sng" dirty="0">
              <a:solidFill>
                <a:srgbClr val="3333FF"/>
              </a:solidFill>
              <a:latin typeface="Times New Roman" pitchFamily="18" charset="0"/>
            </a:endParaRPr>
          </a:p>
          <a:p>
            <a:pPr algn="ctr" eaLnBrk="1" hangingPunct="1"/>
            <a:endParaRPr lang="en-US" altLang="en-US" sz="1100" b="1" dirty="0">
              <a:solidFill>
                <a:srgbClr val="3333FF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</a:rPr>
              <a:t>CÁC TRƯỜNG HỢP ĐỒNG DẠNG CỦA TAM GIÁC VUÔNG</a:t>
            </a:r>
          </a:p>
          <a:p>
            <a:pPr algn="ctr" eaLnBrk="1" hangingPunct="1"/>
            <a:endParaRPr lang="en-US" altLang="en-US" sz="11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928061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24400"/>
            <a:ext cx="2438400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1066800"/>
            <a:ext cx="2514600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76200" y="2286000"/>
            <a:ext cx="403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200">
                <a:latin typeface="Times New Roman" pitchFamily="18" charset="0"/>
              </a:rPr>
              <a:t>Trường hợp bằng nhau thứ nhất </a:t>
            </a:r>
          </a:p>
          <a:p>
            <a:pPr algn="ctr" eaLnBrk="1" hangingPunct="1"/>
            <a:r>
              <a:rPr lang="en-US" altLang="en-US" sz="2200">
                <a:latin typeface="Times New Roman" pitchFamily="18" charset="0"/>
              </a:rPr>
              <a:t>cạnh – cạnh – cạnh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4288" y="3124200"/>
            <a:ext cx="373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200" dirty="0" err="1">
                <a:latin typeface="Times New Roman" pitchFamily="18" charset="0"/>
              </a:rPr>
              <a:t>Trường</a:t>
            </a:r>
            <a:r>
              <a:rPr lang="en-US" altLang="en-US" sz="2200" dirty="0">
                <a:latin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</a:rPr>
              <a:t>hợp</a:t>
            </a:r>
            <a:r>
              <a:rPr lang="en-US" altLang="en-US" sz="2200" dirty="0">
                <a:latin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</a:rPr>
              <a:t>bằng</a:t>
            </a:r>
            <a:r>
              <a:rPr lang="en-US" altLang="en-US" sz="2200" dirty="0">
                <a:latin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</a:rPr>
              <a:t>nhau</a:t>
            </a:r>
            <a:r>
              <a:rPr lang="en-US" altLang="en-US" sz="2200" dirty="0">
                <a:latin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</a:rPr>
              <a:t>thứ</a:t>
            </a:r>
            <a:r>
              <a:rPr lang="en-US" altLang="en-US" sz="2200" dirty="0">
                <a:latin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</a:rPr>
              <a:t>hai</a:t>
            </a:r>
            <a:r>
              <a:rPr lang="en-US" altLang="en-US" sz="2200" dirty="0">
                <a:latin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2200" dirty="0" err="1">
                <a:latin typeface="Times New Roman" pitchFamily="18" charset="0"/>
              </a:rPr>
              <a:t>cạnh</a:t>
            </a:r>
            <a:r>
              <a:rPr lang="en-US" altLang="en-US" sz="2200" dirty="0">
                <a:latin typeface="Times New Roman" pitchFamily="18" charset="0"/>
              </a:rPr>
              <a:t> – </a:t>
            </a:r>
            <a:r>
              <a:rPr lang="en-US" altLang="en-US" sz="2200" dirty="0" err="1">
                <a:latin typeface="Times New Roman" pitchFamily="18" charset="0"/>
              </a:rPr>
              <a:t>góc</a:t>
            </a:r>
            <a:r>
              <a:rPr lang="en-US" altLang="en-US" sz="2200" dirty="0">
                <a:latin typeface="Times New Roman" pitchFamily="18" charset="0"/>
              </a:rPr>
              <a:t> – </a:t>
            </a:r>
            <a:r>
              <a:rPr lang="en-US" altLang="en-US" sz="2200" dirty="0" err="1">
                <a:latin typeface="Times New Roman" pitchFamily="18" charset="0"/>
              </a:rPr>
              <a:t>cạnh</a:t>
            </a:r>
            <a:endParaRPr lang="en-US" altLang="en-US" sz="2200" dirty="0">
              <a:latin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-61913" y="3962400"/>
            <a:ext cx="373380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200">
                <a:latin typeface="Times New Roman" pitchFamily="18" charset="0"/>
              </a:rPr>
              <a:t>Trường hợp bằng nhau thứ ba</a:t>
            </a:r>
          </a:p>
          <a:p>
            <a:pPr algn="ctr" eaLnBrk="1" hangingPunct="1"/>
            <a:r>
              <a:rPr lang="en-US" altLang="en-US" sz="2200">
                <a:latin typeface="Times New Roman" pitchFamily="18" charset="0"/>
              </a:rPr>
              <a:t>góc – cạnh - góc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5867400"/>
            <a:ext cx="373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200">
                <a:solidFill>
                  <a:srgbClr val="3333FF"/>
                </a:solidFill>
                <a:latin typeface="Times New Roman" pitchFamily="18" charset="0"/>
              </a:rPr>
              <a:t>Các trường hợp bằng nhau của tam giác vuông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972050" y="2316163"/>
            <a:ext cx="42433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200">
                <a:latin typeface="Times New Roman" pitchFamily="18" charset="0"/>
              </a:rPr>
              <a:t>Trường hợp đồng dạng thứ nhất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905375" y="3078163"/>
            <a:ext cx="42433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200">
                <a:latin typeface="Times New Roman" pitchFamily="18" charset="0"/>
              </a:rPr>
              <a:t>Trường hợp đồng dạng thứ hai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62513" y="3840163"/>
            <a:ext cx="4243387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200">
                <a:latin typeface="Times New Roman" pitchFamily="18" charset="0"/>
              </a:rPr>
              <a:t>Trường hợp đồng dạng thứ ba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100638" y="5943600"/>
            <a:ext cx="40147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</a:rPr>
              <a:t>Các trường hợp đồng dạng của tam giác vuông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5800" y="166688"/>
            <a:ext cx="31242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800" b="1">
                <a:solidFill>
                  <a:schemeClr val="folHlink"/>
                </a:solidFill>
                <a:latin typeface="Times New Roman" pitchFamily="18" charset="0"/>
              </a:rPr>
              <a:t>Hình học 7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486400" y="166688"/>
            <a:ext cx="32004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4800" b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Hình học 8</a:t>
            </a:r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18288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123950"/>
            <a:ext cx="18288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953000"/>
            <a:ext cx="18288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88" y="4895850"/>
            <a:ext cx="18288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673225"/>
            <a:ext cx="121920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288" y="4999038"/>
            <a:ext cx="17526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4495800" y="609600"/>
            <a:ext cx="0" cy="6248400"/>
          </a:xfrm>
          <a:prstGeom prst="line">
            <a:avLst/>
          </a:prstGeom>
          <a:noFill/>
          <a:ln w="57150" cmpd="thinThick">
            <a:solidFill>
              <a:srgbClr val="8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09804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4" grpId="0"/>
      <p:bldP spid="21" grpId="0"/>
      <p:bldP spid="30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52" name="Group 180"/>
          <p:cNvGraphicFramePr>
            <a:graphicFrameLocks noGrp="1"/>
          </p:cNvGraphicFramePr>
          <p:nvPr>
            <p:ph/>
          </p:nvPr>
        </p:nvGraphicFramePr>
        <p:xfrm>
          <a:off x="590550" y="1295400"/>
          <a:ext cx="8401050" cy="3944939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3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  <a:sym typeface="Symbol"/>
                        </a:rPr>
                        <a:t>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</a:rPr>
                        <a:t>ABC  vµ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  <a:sym typeface="Symbol"/>
                        </a:rPr>
                        <a:t>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</a:rPr>
                        <a:t>A’B’C’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</a:rPr>
                        <a:t>§iÒu kiÖn cÇn cã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ArialH" pitchFamily="34" charset="0"/>
                        </a:rPr>
                        <a:t>§Ó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4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060" name="Group 69"/>
          <p:cNvGrpSpPr>
            <a:grpSpLocks/>
          </p:cNvGrpSpPr>
          <p:nvPr/>
        </p:nvGrpSpPr>
        <p:grpSpPr bwMode="auto">
          <a:xfrm>
            <a:off x="533400" y="1600200"/>
            <a:ext cx="2743200" cy="1447800"/>
            <a:chOff x="288" y="1824"/>
            <a:chExt cx="1728" cy="912"/>
          </a:xfrm>
        </p:grpSpPr>
        <p:sp>
          <p:nvSpPr>
            <p:cNvPr id="1109" name="AutoShape 61"/>
            <p:cNvSpPr>
              <a:spLocks noChangeArrowheads="1"/>
            </p:cNvSpPr>
            <p:nvPr/>
          </p:nvSpPr>
          <p:spPr bwMode="auto">
            <a:xfrm>
              <a:off x="384" y="2016"/>
              <a:ext cx="576" cy="528"/>
            </a:xfrm>
            <a:prstGeom prst="flowChartExtra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110" name="AutoShape 62"/>
            <p:cNvSpPr>
              <a:spLocks noChangeArrowheads="1"/>
            </p:cNvSpPr>
            <p:nvPr/>
          </p:nvSpPr>
          <p:spPr bwMode="auto">
            <a:xfrm>
              <a:off x="1248" y="2112"/>
              <a:ext cx="480" cy="432"/>
            </a:xfrm>
            <a:prstGeom prst="flowChartExtra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111" name="Text Box 63"/>
            <p:cNvSpPr txBox="1">
              <a:spLocks noChangeArrowheads="1"/>
            </p:cNvSpPr>
            <p:nvPr/>
          </p:nvSpPr>
          <p:spPr bwMode="auto">
            <a:xfrm>
              <a:off x="288" y="2505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1112" name="Text Box 64"/>
            <p:cNvSpPr txBox="1">
              <a:spLocks noChangeArrowheads="1"/>
            </p:cNvSpPr>
            <p:nvPr/>
          </p:nvSpPr>
          <p:spPr bwMode="auto">
            <a:xfrm>
              <a:off x="816" y="2496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113" name="Text Box 65"/>
            <p:cNvSpPr txBox="1">
              <a:spLocks noChangeArrowheads="1"/>
            </p:cNvSpPr>
            <p:nvPr/>
          </p:nvSpPr>
          <p:spPr bwMode="auto">
            <a:xfrm>
              <a:off x="576" y="1824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1114" name="Text Box 66"/>
            <p:cNvSpPr txBox="1">
              <a:spLocks noChangeArrowheads="1"/>
            </p:cNvSpPr>
            <p:nvPr/>
          </p:nvSpPr>
          <p:spPr bwMode="auto">
            <a:xfrm>
              <a:off x="1296" y="1968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A’</a:t>
              </a:r>
            </a:p>
          </p:txBody>
        </p:sp>
        <p:sp>
          <p:nvSpPr>
            <p:cNvPr id="1115" name="Text Box 67"/>
            <p:cNvSpPr txBox="1">
              <a:spLocks noChangeArrowheads="1"/>
            </p:cNvSpPr>
            <p:nvPr/>
          </p:nvSpPr>
          <p:spPr bwMode="auto">
            <a:xfrm>
              <a:off x="1104" y="2496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B’</a:t>
              </a:r>
            </a:p>
          </p:txBody>
        </p:sp>
        <p:sp>
          <p:nvSpPr>
            <p:cNvPr id="1116" name="Text Box 68"/>
            <p:cNvSpPr txBox="1">
              <a:spLocks noChangeArrowheads="1"/>
            </p:cNvSpPr>
            <p:nvPr/>
          </p:nvSpPr>
          <p:spPr bwMode="auto">
            <a:xfrm>
              <a:off x="1680" y="249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C’</a:t>
              </a:r>
            </a:p>
          </p:txBody>
        </p:sp>
      </p:grpSp>
      <p:sp>
        <p:nvSpPr>
          <p:cNvPr id="1061" name="Rectangle 73"/>
          <p:cNvSpPr>
            <a:spLocks noChangeArrowheads="1"/>
          </p:cNvSpPr>
          <p:nvPr/>
        </p:nvSpPr>
        <p:spPr bwMode="auto">
          <a:xfrm>
            <a:off x="914400" y="3733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endParaRPr lang="en-US" altLang="en-US" sz="1800">
              <a:latin typeface=".VnTime" pitchFamily="34" charset="0"/>
            </a:endParaRPr>
          </a:p>
        </p:txBody>
      </p:sp>
      <p:sp>
        <p:nvSpPr>
          <p:cNvPr id="1062" name="Rectangle 75"/>
          <p:cNvSpPr>
            <a:spLocks noChangeArrowheads="1"/>
          </p:cNvSpPr>
          <p:nvPr/>
        </p:nvSpPr>
        <p:spPr bwMode="auto">
          <a:xfrm>
            <a:off x="2362200" y="3733800"/>
            <a:ext cx="152400" cy="15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endParaRPr lang="en-US" altLang="en-US" sz="1800">
              <a:latin typeface=".VnTime" pitchFamily="34" charset="0"/>
            </a:endParaRPr>
          </a:p>
        </p:txBody>
      </p:sp>
      <p:grpSp>
        <p:nvGrpSpPr>
          <p:cNvPr id="1063" name="Nhóm 69"/>
          <p:cNvGrpSpPr>
            <a:grpSpLocks/>
          </p:cNvGrpSpPr>
          <p:nvPr/>
        </p:nvGrpSpPr>
        <p:grpSpPr bwMode="auto">
          <a:xfrm>
            <a:off x="609600" y="2895600"/>
            <a:ext cx="2819400" cy="1281113"/>
            <a:chOff x="304800" y="3657600"/>
            <a:chExt cx="2819400" cy="1281113"/>
          </a:xfrm>
        </p:grpSpPr>
        <p:sp>
          <p:nvSpPr>
            <p:cNvPr id="1101" name="AutoShape 70"/>
            <p:cNvSpPr>
              <a:spLocks noChangeArrowheads="1"/>
            </p:cNvSpPr>
            <p:nvPr/>
          </p:nvSpPr>
          <p:spPr bwMode="auto">
            <a:xfrm>
              <a:off x="609600" y="3810000"/>
              <a:ext cx="914400" cy="838200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102" name="AutoShape 74"/>
            <p:cNvSpPr>
              <a:spLocks noChangeArrowheads="1"/>
            </p:cNvSpPr>
            <p:nvPr/>
          </p:nvSpPr>
          <p:spPr bwMode="auto">
            <a:xfrm>
              <a:off x="2057400" y="4114800"/>
              <a:ext cx="685800" cy="533400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103" name="Text Box 76"/>
            <p:cNvSpPr txBox="1">
              <a:spLocks noChangeArrowheads="1"/>
            </p:cNvSpPr>
            <p:nvPr/>
          </p:nvSpPr>
          <p:spPr bwMode="auto">
            <a:xfrm>
              <a:off x="457200" y="4572000"/>
              <a:ext cx="381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1104" name="Text Box 77"/>
            <p:cNvSpPr txBox="1">
              <a:spLocks noChangeArrowheads="1"/>
            </p:cNvSpPr>
            <p:nvPr/>
          </p:nvSpPr>
          <p:spPr bwMode="auto">
            <a:xfrm>
              <a:off x="304800" y="3657600"/>
              <a:ext cx="45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1105" name="Text Box 78"/>
            <p:cNvSpPr txBox="1">
              <a:spLocks noChangeArrowheads="1"/>
            </p:cNvSpPr>
            <p:nvPr/>
          </p:nvSpPr>
          <p:spPr bwMode="auto">
            <a:xfrm>
              <a:off x="1371600" y="45720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106" name="Text Box 79"/>
            <p:cNvSpPr txBox="1">
              <a:spLocks noChangeArrowheads="1"/>
            </p:cNvSpPr>
            <p:nvPr/>
          </p:nvSpPr>
          <p:spPr bwMode="auto">
            <a:xfrm>
              <a:off x="1752600" y="3886200"/>
              <a:ext cx="685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B’</a:t>
              </a:r>
            </a:p>
          </p:txBody>
        </p:sp>
        <p:sp>
          <p:nvSpPr>
            <p:cNvPr id="1107" name="Text Box 80"/>
            <p:cNvSpPr txBox="1">
              <a:spLocks noChangeArrowheads="1"/>
            </p:cNvSpPr>
            <p:nvPr/>
          </p:nvSpPr>
          <p:spPr bwMode="auto">
            <a:xfrm>
              <a:off x="2667000" y="4495800"/>
              <a:ext cx="45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C’</a:t>
              </a:r>
            </a:p>
          </p:txBody>
        </p:sp>
        <p:sp>
          <p:nvSpPr>
            <p:cNvPr id="1108" name="Text Box 81"/>
            <p:cNvSpPr txBox="1">
              <a:spLocks noChangeArrowheads="1"/>
            </p:cNvSpPr>
            <p:nvPr/>
          </p:nvSpPr>
          <p:spPr bwMode="auto">
            <a:xfrm>
              <a:off x="1695450" y="44958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A’</a:t>
              </a:r>
            </a:p>
          </p:txBody>
        </p:sp>
      </p:grpSp>
      <p:grpSp>
        <p:nvGrpSpPr>
          <p:cNvPr id="1064" name="Group 153"/>
          <p:cNvGrpSpPr>
            <a:grpSpLocks/>
          </p:cNvGrpSpPr>
          <p:nvPr/>
        </p:nvGrpSpPr>
        <p:grpSpPr bwMode="auto">
          <a:xfrm>
            <a:off x="609600" y="4038600"/>
            <a:ext cx="3028950" cy="1281113"/>
            <a:chOff x="240" y="3417"/>
            <a:chExt cx="1908" cy="807"/>
          </a:xfrm>
        </p:grpSpPr>
        <p:sp>
          <p:nvSpPr>
            <p:cNvPr id="1087" name="AutoShape 82"/>
            <p:cNvSpPr>
              <a:spLocks noChangeArrowheads="1"/>
            </p:cNvSpPr>
            <p:nvPr/>
          </p:nvSpPr>
          <p:spPr bwMode="auto">
            <a:xfrm>
              <a:off x="480" y="3489"/>
              <a:ext cx="720" cy="567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088" name="Rectangle 83"/>
            <p:cNvSpPr>
              <a:spLocks noChangeArrowheads="1"/>
            </p:cNvSpPr>
            <p:nvPr/>
          </p:nvSpPr>
          <p:spPr bwMode="auto">
            <a:xfrm>
              <a:off x="480" y="3981"/>
              <a:ext cx="75" cy="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089" name="AutoShape 84"/>
            <p:cNvSpPr>
              <a:spLocks noChangeArrowheads="1"/>
            </p:cNvSpPr>
            <p:nvPr/>
          </p:nvSpPr>
          <p:spPr bwMode="auto">
            <a:xfrm>
              <a:off x="1488" y="3744"/>
              <a:ext cx="384" cy="288"/>
            </a:xfrm>
            <a:prstGeom prst="rtTriangl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090" name="Rectangle 85"/>
            <p:cNvSpPr>
              <a:spLocks noChangeArrowheads="1"/>
            </p:cNvSpPr>
            <p:nvPr/>
          </p:nvSpPr>
          <p:spPr bwMode="auto">
            <a:xfrm>
              <a:off x="1488" y="3977"/>
              <a:ext cx="56" cy="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endParaRPr lang="en-US" altLang="en-US" sz="1800">
                <a:latin typeface=".VnTime" pitchFamily="34" charset="0"/>
              </a:endParaRPr>
            </a:p>
          </p:txBody>
        </p:sp>
        <p:sp>
          <p:nvSpPr>
            <p:cNvPr id="1091" name="Text Box 86"/>
            <p:cNvSpPr txBox="1">
              <a:spLocks noChangeArrowheads="1"/>
            </p:cNvSpPr>
            <p:nvPr/>
          </p:nvSpPr>
          <p:spPr bwMode="auto">
            <a:xfrm>
              <a:off x="288" y="3945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1092" name="Text Box 87"/>
            <p:cNvSpPr txBox="1">
              <a:spLocks noChangeArrowheads="1"/>
            </p:cNvSpPr>
            <p:nvPr/>
          </p:nvSpPr>
          <p:spPr bwMode="auto">
            <a:xfrm>
              <a:off x="288" y="3417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1093" name="Text Box 88"/>
            <p:cNvSpPr txBox="1">
              <a:spLocks noChangeArrowheads="1"/>
            </p:cNvSpPr>
            <p:nvPr/>
          </p:nvSpPr>
          <p:spPr bwMode="auto">
            <a:xfrm>
              <a:off x="960" y="3993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094" name="Text Box 89"/>
            <p:cNvSpPr txBox="1">
              <a:spLocks noChangeArrowheads="1"/>
            </p:cNvSpPr>
            <p:nvPr/>
          </p:nvSpPr>
          <p:spPr bwMode="auto">
            <a:xfrm>
              <a:off x="1296" y="3561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B’</a:t>
              </a:r>
            </a:p>
          </p:txBody>
        </p:sp>
        <p:sp>
          <p:nvSpPr>
            <p:cNvPr id="1095" name="Text Box 90"/>
            <p:cNvSpPr txBox="1">
              <a:spLocks noChangeArrowheads="1"/>
            </p:cNvSpPr>
            <p:nvPr/>
          </p:nvSpPr>
          <p:spPr bwMode="auto">
            <a:xfrm>
              <a:off x="1860" y="3993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C’</a:t>
              </a:r>
            </a:p>
          </p:txBody>
        </p:sp>
        <p:sp>
          <p:nvSpPr>
            <p:cNvPr id="1096" name="Text Box 91"/>
            <p:cNvSpPr txBox="1">
              <a:spLocks noChangeArrowheads="1"/>
            </p:cNvSpPr>
            <p:nvPr/>
          </p:nvSpPr>
          <p:spPr bwMode="auto">
            <a:xfrm>
              <a:off x="1260" y="3945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A’</a:t>
              </a:r>
            </a:p>
          </p:txBody>
        </p:sp>
        <p:sp>
          <p:nvSpPr>
            <p:cNvPr id="1097" name="Text Box 92"/>
            <p:cNvSpPr txBox="1">
              <a:spLocks noChangeArrowheads="1"/>
            </p:cNvSpPr>
            <p:nvPr/>
          </p:nvSpPr>
          <p:spPr bwMode="auto">
            <a:xfrm>
              <a:off x="240" y="3660"/>
              <a:ext cx="2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10</a:t>
              </a:r>
            </a:p>
          </p:txBody>
        </p:sp>
        <p:sp>
          <p:nvSpPr>
            <p:cNvPr id="1098" name="Text Box 93"/>
            <p:cNvSpPr txBox="1">
              <a:spLocks noChangeArrowheads="1"/>
            </p:cNvSpPr>
            <p:nvPr/>
          </p:nvSpPr>
          <p:spPr bwMode="auto">
            <a:xfrm>
              <a:off x="780" y="3600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26</a:t>
              </a:r>
            </a:p>
          </p:txBody>
        </p:sp>
        <p:sp>
          <p:nvSpPr>
            <p:cNvPr id="1099" name="Text Box 94"/>
            <p:cNvSpPr txBox="1">
              <a:spLocks noChangeArrowheads="1"/>
            </p:cNvSpPr>
            <p:nvPr/>
          </p:nvSpPr>
          <p:spPr bwMode="auto">
            <a:xfrm>
              <a:off x="1632" y="3696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13</a:t>
              </a:r>
            </a:p>
          </p:txBody>
        </p:sp>
        <p:sp>
          <p:nvSpPr>
            <p:cNvPr id="1100" name="Text Box 95"/>
            <p:cNvSpPr txBox="1">
              <a:spLocks noChangeArrowheads="1"/>
            </p:cNvSpPr>
            <p:nvPr/>
          </p:nvSpPr>
          <p:spPr bwMode="auto">
            <a:xfrm>
              <a:off x="1344" y="3744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solidFill>
                    <a:srgbClr val="000000"/>
                  </a:solidFill>
                  <a:latin typeface=".VnTime" pitchFamily="34" charset="0"/>
                </a:rPr>
                <a:t>5</a:t>
              </a:r>
            </a:p>
          </p:txBody>
        </p:sp>
      </p:grpSp>
      <p:graphicFrame>
        <p:nvGraphicFramePr>
          <p:cNvPr id="3168" name="Object 96"/>
          <p:cNvGraphicFramePr>
            <a:graphicFrameLocks noChangeAspect="1"/>
          </p:cNvGraphicFramePr>
          <p:nvPr/>
        </p:nvGraphicFramePr>
        <p:xfrm>
          <a:off x="4038600" y="2057400"/>
          <a:ext cx="1905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5" name="Equation" r:id="rId4" imgW="1815840" imgH="558720" progId="Equation.DSMT4">
                  <p:embed/>
                </p:oleObj>
              </mc:Choice>
              <mc:Fallback>
                <p:oleObj name="Equation" r:id="rId4" imgW="181584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057400"/>
                        <a:ext cx="1905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00"/>
          <p:cNvGraphicFramePr>
            <a:graphicFrameLocks noChangeAspect="1"/>
          </p:cNvGraphicFramePr>
          <p:nvPr/>
        </p:nvGraphicFramePr>
        <p:xfrm>
          <a:off x="6172200" y="2133600"/>
          <a:ext cx="89535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6" name="Equation" r:id="rId6" imgW="812520" imgH="228600" progId="Equation.3">
                  <p:embed/>
                </p:oleObj>
              </mc:Choice>
              <mc:Fallback>
                <p:oleObj name="Equation" r:id="rId6" imgW="812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133600"/>
                        <a:ext cx="89535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13"/>
          <p:cNvGraphicFramePr>
            <a:graphicFrameLocks noChangeAspect="1"/>
          </p:cNvGraphicFramePr>
          <p:nvPr/>
        </p:nvGraphicFramePr>
        <p:xfrm>
          <a:off x="7315200" y="2133600"/>
          <a:ext cx="152400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7" name="Equation" r:id="rId8" imgW="1193760" imgH="266400" progId="Equation.DSMT4">
                  <p:embed/>
                </p:oleObj>
              </mc:Choice>
              <mc:Fallback>
                <p:oleObj name="Equation" r:id="rId8" imgW="11937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133600"/>
                        <a:ext cx="1524000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17"/>
          <p:cNvGraphicFramePr>
            <a:graphicFrameLocks noChangeAspect="1"/>
          </p:cNvGraphicFramePr>
          <p:nvPr/>
        </p:nvGraphicFramePr>
        <p:xfrm>
          <a:off x="6172200" y="3124200"/>
          <a:ext cx="914400" cy="26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8" name="Equation" r:id="rId10" imgW="812520" imgH="228600" progId="Equation.3">
                  <p:embed/>
                </p:oleObj>
              </mc:Choice>
              <mc:Fallback>
                <p:oleObj name="Equation" r:id="rId10" imgW="812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124200"/>
                        <a:ext cx="914400" cy="26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19"/>
          <p:cNvGraphicFramePr>
            <a:graphicFrameLocks noChangeAspect="1"/>
          </p:cNvGraphicFramePr>
          <p:nvPr/>
        </p:nvGraphicFramePr>
        <p:xfrm>
          <a:off x="7375525" y="3124200"/>
          <a:ext cx="13874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9" name="Equation" r:id="rId11" imgW="1079280" imgH="266400" progId="Equation.DSMT4">
                  <p:embed/>
                </p:oleObj>
              </mc:Choice>
              <mc:Fallback>
                <p:oleObj name="Equation" r:id="rId11" imgW="10792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5525" y="3124200"/>
                        <a:ext cx="13874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20"/>
          <p:cNvGraphicFramePr>
            <a:graphicFrameLocks noChangeAspect="1"/>
          </p:cNvGraphicFramePr>
          <p:nvPr/>
        </p:nvGraphicFramePr>
        <p:xfrm>
          <a:off x="6324600" y="3733800"/>
          <a:ext cx="91440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0" name="Equation" r:id="rId13" imgW="812520" imgH="228600" progId="Equation.3">
                  <p:embed/>
                </p:oleObj>
              </mc:Choice>
              <mc:Fallback>
                <p:oleObj name="Equation" r:id="rId13" imgW="812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733800"/>
                        <a:ext cx="91440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22"/>
          <p:cNvGraphicFramePr>
            <a:graphicFrameLocks noChangeAspect="1"/>
          </p:cNvGraphicFramePr>
          <p:nvPr/>
        </p:nvGraphicFramePr>
        <p:xfrm>
          <a:off x="7537450" y="3733800"/>
          <a:ext cx="14541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1" name="Equation" r:id="rId14" imgW="1206360" imgH="266400" progId="Equation.3">
                  <p:embed/>
                </p:oleObj>
              </mc:Choice>
              <mc:Fallback>
                <p:oleObj name="Equation" r:id="rId14" imgW="12063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7450" y="3733800"/>
                        <a:ext cx="145415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25"/>
          <p:cNvGrpSpPr>
            <a:grpSpLocks/>
          </p:cNvGrpSpPr>
          <p:nvPr/>
        </p:nvGrpSpPr>
        <p:grpSpPr bwMode="auto">
          <a:xfrm>
            <a:off x="3962400" y="3048000"/>
            <a:ext cx="209550" cy="76200"/>
            <a:chOff x="4560" y="336"/>
            <a:chExt cx="276" cy="132"/>
          </a:xfrm>
        </p:grpSpPr>
        <p:sp>
          <p:nvSpPr>
            <p:cNvPr id="1085" name="Line 123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Line 124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98" name="Text Box 126"/>
          <p:cNvSpPr txBox="1">
            <a:spLocks noChangeArrowheads="1"/>
          </p:cNvSpPr>
          <p:nvPr/>
        </p:nvSpPr>
        <p:spPr bwMode="auto">
          <a:xfrm>
            <a:off x="3962400" y="30480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B’=B (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C’=C )</a:t>
            </a:r>
          </a:p>
        </p:txBody>
      </p:sp>
      <p:grpSp>
        <p:nvGrpSpPr>
          <p:cNvPr id="6" name="Group 133"/>
          <p:cNvGrpSpPr>
            <a:grpSpLocks/>
          </p:cNvGrpSpPr>
          <p:nvPr/>
        </p:nvGrpSpPr>
        <p:grpSpPr bwMode="auto">
          <a:xfrm>
            <a:off x="4343400" y="3048000"/>
            <a:ext cx="209550" cy="76200"/>
            <a:chOff x="4560" y="336"/>
            <a:chExt cx="276" cy="132"/>
          </a:xfrm>
        </p:grpSpPr>
        <p:sp>
          <p:nvSpPr>
            <p:cNvPr id="1083" name="Line 134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Line 135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136"/>
          <p:cNvGrpSpPr>
            <a:grpSpLocks/>
          </p:cNvGrpSpPr>
          <p:nvPr/>
        </p:nvGrpSpPr>
        <p:grpSpPr bwMode="auto">
          <a:xfrm>
            <a:off x="5181600" y="3048000"/>
            <a:ext cx="209550" cy="76200"/>
            <a:chOff x="4560" y="336"/>
            <a:chExt cx="276" cy="132"/>
          </a:xfrm>
        </p:grpSpPr>
        <p:sp>
          <p:nvSpPr>
            <p:cNvPr id="1081" name="Line 137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Line 138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39"/>
          <p:cNvGrpSpPr>
            <a:grpSpLocks/>
          </p:cNvGrpSpPr>
          <p:nvPr/>
        </p:nvGrpSpPr>
        <p:grpSpPr bwMode="auto">
          <a:xfrm>
            <a:off x="5562600" y="3048000"/>
            <a:ext cx="209550" cy="76200"/>
            <a:chOff x="4560" y="336"/>
            <a:chExt cx="276" cy="132"/>
          </a:xfrm>
        </p:grpSpPr>
        <p:sp>
          <p:nvSpPr>
            <p:cNvPr id="1079" name="Line 140"/>
            <p:cNvSpPr>
              <a:spLocks noChangeShapeType="1"/>
            </p:cNvSpPr>
            <p:nvPr/>
          </p:nvSpPr>
          <p:spPr bwMode="auto">
            <a:xfrm flipH="1">
              <a:off x="4560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Line 141"/>
            <p:cNvSpPr>
              <a:spLocks noChangeShapeType="1"/>
            </p:cNvSpPr>
            <p:nvPr/>
          </p:nvSpPr>
          <p:spPr bwMode="auto">
            <a:xfrm>
              <a:off x="4704" y="336"/>
              <a:ext cx="132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218" name="Object 1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050445"/>
              </p:ext>
            </p:extLst>
          </p:nvPr>
        </p:nvGraphicFramePr>
        <p:xfrm>
          <a:off x="4211960" y="3501008"/>
          <a:ext cx="1293812" cy="51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2" name="Equation" r:id="rId16" imgW="863280" imgH="393480" progId="Equation.DSMT4">
                  <p:embed/>
                </p:oleObj>
              </mc:Choice>
              <mc:Fallback>
                <p:oleObj name="Equation" r:id="rId16" imgW="863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3501008"/>
                        <a:ext cx="1293812" cy="5116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65"/>
          <p:cNvGraphicFramePr>
            <a:graphicFrameLocks noChangeAspect="1"/>
          </p:cNvGraphicFramePr>
          <p:nvPr/>
        </p:nvGraphicFramePr>
        <p:xfrm>
          <a:off x="3886200" y="4419600"/>
          <a:ext cx="1828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3" name="Equation" r:id="rId18" imgW="1638000" imgH="558720" progId="Equation.3">
                  <p:embed/>
                </p:oleObj>
              </mc:Choice>
              <mc:Fallback>
                <p:oleObj name="Equation" r:id="rId18" imgW="16380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419600"/>
                        <a:ext cx="1828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0" name="Text Box 170"/>
          <p:cNvSpPr txBox="1">
            <a:spLocks noChangeArrowheads="1"/>
          </p:cNvSpPr>
          <p:nvPr/>
        </p:nvSpPr>
        <p:spPr bwMode="auto">
          <a:xfrm>
            <a:off x="609600" y="609600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u="sng" dirty="0" err="1">
                <a:solidFill>
                  <a:srgbClr val="000000"/>
                </a:solidFill>
                <a:latin typeface=".VnTime" pitchFamily="34" charset="0"/>
              </a:rPr>
              <a:t>Bµi</a:t>
            </a:r>
            <a:r>
              <a:rPr lang="en-US" altLang="en-US" b="1" u="sng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b="1" u="sng" dirty="0" err="1">
                <a:solidFill>
                  <a:srgbClr val="000000"/>
                </a:solidFill>
                <a:latin typeface=".VnTime" pitchFamily="34" charset="0"/>
              </a:rPr>
              <a:t>tËp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Hoµn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thµnh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vµo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b¶ng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sau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 ®Ó </a:t>
            </a:r>
            <a:r>
              <a:rPr lang="en-US" altLang="en-US" dirty="0" smtClean="0">
                <a:solidFill>
                  <a:srgbClr val="000000"/>
                </a:solidFill>
                <a:latin typeface=".VnTime" pitchFamily="34" charset="0"/>
              </a:rPr>
              <a:t>®­</a:t>
            </a:r>
            <a:r>
              <a:rPr lang="en-US" altLang="en-US" dirty="0" err="1" smtClean="0">
                <a:solidFill>
                  <a:srgbClr val="000000"/>
                </a:solidFill>
                <a:latin typeface=".VnTime" pitchFamily="34" charset="0"/>
              </a:rPr>
              <a:t>ưîc</a:t>
            </a:r>
            <a:r>
              <a:rPr lang="en-US" altLang="en-US" dirty="0" smtClean="0">
                <a:solidFill>
                  <a:srgbClr val="000000"/>
                </a:solidFill>
                <a:latin typeface=".VnTime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kh¼ng ®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Þnh</a:t>
            </a:r>
            <a:r>
              <a:rPr lang="en-US" altLang="en-US" dirty="0">
                <a:solidFill>
                  <a:srgbClr val="000000"/>
                </a:solidFill>
                <a:latin typeface=".VnTime" pitchFamily="34" charset="0"/>
              </a:rPr>
              <a:t> ®</a:t>
            </a:r>
            <a:r>
              <a:rPr lang="en-US" altLang="en-US" dirty="0" err="1">
                <a:solidFill>
                  <a:srgbClr val="000000"/>
                </a:solidFill>
                <a:latin typeface=".VnTime" pitchFamily="34" charset="0"/>
              </a:rPr>
              <a:t>óng</a:t>
            </a:r>
            <a:endParaRPr lang="en-US" altLang="en-US" dirty="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071" name="Text Box 177"/>
          <p:cNvSpPr txBox="1">
            <a:spLocks noChangeArrowheads="1"/>
          </p:cNvSpPr>
          <p:nvPr/>
        </p:nvSpPr>
        <p:spPr bwMode="auto">
          <a:xfrm>
            <a:off x="3124200" y="3048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>
              <a:latin typeface=".VnTime" pitchFamily="34" charset="0"/>
            </a:endParaRPr>
          </a:p>
        </p:txBody>
      </p:sp>
      <p:sp>
        <p:nvSpPr>
          <p:cNvPr id="1072" name="Text Box 179"/>
          <p:cNvSpPr txBox="1">
            <a:spLocks noChangeArrowheads="1"/>
          </p:cNvSpPr>
          <p:nvPr/>
        </p:nvSpPr>
        <p:spPr bwMode="auto">
          <a:xfrm rot="-5400000">
            <a:off x="7000875" y="2066925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  <a:latin typeface=".VnTime" pitchFamily="34" charset="0"/>
              </a:rPr>
              <a:t>S</a:t>
            </a:r>
          </a:p>
        </p:txBody>
      </p:sp>
      <p:sp>
        <p:nvSpPr>
          <p:cNvPr id="1073" name="Text Box 181"/>
          <p:cNvSpPr txBox="1">
            <a:spLocks noChangeArrowheads="1"/>
          </p:cNvSpPr>
          <p:nvPr/>
        </p:nvSpPr>
        <p:spPr bwMode="auto">
          <a:xfrm rot="-5400000">
            <a:off x="7048500" y="30099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  <a:latin typeface=".VnTime" pitchFamily="34" charset="0"/>
              </a:rPr>
              <a:t>S</a:t>
            </a:r>
          </a:p>
        </p:txBody>
      </p:sp>
      <p:sp>
        <p:nvSpPr>
          <p:cNvPr id="1074" name="Text Box 182"/>
          <p:cNvSpPr txBox="1">
            <a:spLocks noChangeArrowheads="1"/>
          </p:cNvSpPr>
          <p:nvPr/>
        </p:nvSpPr>
        <p:spPr bwMode="auto">
          <a:xfrm rot="-5400000">
            <a:off x="7200900" y="36195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  <a:latin typeface=".VnTime" pitchFamily="34" charset="0"/>
              </a:rPr>
              <a:t>S</a:t>
            </a:r>
          </a:p>
        </p:txBody>
      </p:sp>
      <p:sp>
        <p:nvSpPr>
          <p:cNvPr id="1075" name="Oval 184"/>
          <p:cNvSpPr>
            <a:spLocks noChangeArrowheads="1"/>
          </p:cNvSpPr>
          <p:nvPr/>
        </p:nvSpPr>
        <p:spPr bwMode="auto">
          <a:xfrm>
            <a:off x="3581400" y="3124200"/>
            <a:ext cx="3810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/>
            <a:r>
              <a:rPr lang="en-US" altLang="en-US" sz="1800">
                <a:latin typeface=".VnTime" pitchFamily="34" charset="0"/>
              </a:rPr>
              <a:t>2</a:t>
            </a:r>
          </a:p>
        </p:txBody>
      </p:sp>
      <p:sp>
        <p:nvSpPr>
          <p:cNvPr id="1076" name="Oval 185"/>
          <p:cNvSpPr>
            <a:spLocks noChangeArrowheads="1"/>
          </p:cNvSpPr>
          <p:nvPr/>
        </p:nvSpPr>
        <p:spPr bwMode="auto">
          <a:xfrm>
            <a:off x="3581400" y="3657600"/>
            <a:ext cx="3810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/>
            <a:r>
              <a:rPr lang="en-US" altLang="en-US" sz="1800">
                <a:latin typeface=".VnTime" pitchFamily="34" charset="0"/>
              </a:rPr>
              <a:t>3</a:t>
            </a:r>
          </a:p>
        </p:txBody>
      </p:sp>
      <p:sp>
        <p:nvSpPr>
          <p:cNvPr id="1077" name="Oval 186"/>
          <p:cNvSpPr>
            <a:spLocks noChangeArrowheads="1"/>
          </p:cNvSpPr>
          <p:nvPr/>
        </p:nvSpPr>
        <p:spPr bwMode="auto">
          <a:xfrm>
            <a:off x="3581400" y="2209800"/>
            <a:ext cx="3810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/>
            <a:r>
              <a:rPr lang="en-US" altLang="en-US" sz="1800">
                <a:latin typeface=".VnTime" pitchFamily="34" charset="0"/>
              </a:rPr>
              <a:t>1</a:t>
            </a:r>
          </a:p>
        </p:txBody>
      </p:sp>
      <p:sp>
        <p:nvSpPr>
          <p:cNvPr id="1078" name="Text Box 187"/>
          <p:cNvSpPr txBox="1">
            <a:spLocks noChangeArrowheads="1"/>
          </p:cNvSpPr>
          <p:nvPr/>
        </p:nvSpPr>
        <p:spPr bwMode="auto">
          <a:xfrm rot="10806981" flipV="1">
            <a:off x="-6350" y="-1588"/>
            <a:ext cx="9150350" cy="45720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.VnArialH" pitchFamily="34" charset="0"/>
              </a:rPr>
              <a:t>KiÓm tra bµi cò</a:t>
            </a:r>
          </a:p>
        </p:txBody>
      </p:sp>
    </p:spTree>
    <p:extLst>
      <p:ext uri="{BB962C8B-B14F-4D97-AF65-F5344CB8AC3E}">
        <p14:creationId xmlns:p14="http://schemas.microsoft.com/office/powerpoint/2010/main" val="264473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256088"/>
            <a:ext cx="3000375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8" y="2992438"/>
            <a:ext cx="230505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4" name="TextBox 21"/>
          <p:cNvSpPr txBox="1">
            <a:spLocks noChangeArrowheads="1"/>
          </p:cNvSpPr>
          <p:nvPr/>
        </p:nvSpPr>
        <p:spPr bwMode="auto">
          <a:xfrm>
            <a:off x="252413" y="2603500"/>
            <a:ext cx="287178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en-US" altLang="en-US" sz="2400">
                <a:latin typeface="Times New Roman" pitchFamily="18" charset="0"/>
              </a:rPr>
              <a:t>a) Tam giác </a:t>
            </a:r>
            <a:r>
              <a:rPr lang="en-US" altLang="en-US" sz="2400" i="1">
                <a:solidFill>
                  <a:srgbClr val="3333FF"/>
                </a:solidFill>
                <a:latin typeface="Times New Roman" pitchFamily="18" charset="0"/>
              </a:rPr>
              <a:t>vuông</a:t>
            </a:r>
            <a:r>
              <a:rPr lang="en-US" altLang="en-US" sz="2400">
                <a:latin typeface="Times New Roman" pitchFamily="18" charset="0"/>
              </a:rPr>
              <a:t> này có </a:t>
            </a:r>
            <a:r>
              <a:rPr lang="en-US" altLang="en-US" sz="2400" i="1">
                <a:solidFill>
                  <a:srgbClr val="3333FF"/>
                </a:solidFill>
                <a:latin typeface="Times New Roman" pitchFamily="18" charset="0"/>
              </a:rPr>
              <a:t>một góc nhọn</a:t>
            </a:r>
            <a:r>
              <a:rPr lang="en-US" altLang="en-US" sz="2400">
                <a:latin typeface="Times New Roman" pitchFamily="18" charset="0"/>
              </a:rPr>
              <a:t> bằng </a:t>
            </a:r>
            <a:r>
              <a:rPr lang="en-US" altLang="en-US" sz="2400" i="1">
                <a:solidFill>
                  <a:srgbClr val="3333FF"/>
                </a:solidFill>
                <a:latin typeface="Times New Roman" pitchFamily="18" charset="0"/>
              </a:rPr>
              <a:t>góc nhọn </a:t>
            </a:r>
            <a:r>
              <a:rPr lang="en-US" altLang="en-US" sz="2400">
                <a:latin typeface="Times New Roman" pitchFamily="18" charset="0"/>
              </a:rPr>
              <a:t>của tam giác </a:t>
            </a:r>
            <a:r>
              <a:rPr lang="en-US" altLang="en-US" sz="2400" i="1">
                <a:solidFill>
                  <a:srgbClr val="3333FF"/>
                </a:solidFill>
                <a:latin typeface="Times New Roman" pitchFamily="18" charset="0"/>
              </a:rPr>
              <a:t>vuông</a:t>
            </a:r>
            <a:r>
              <a:rPr lang="en-US" altLang="en-US" sz="2400">
                <a:latin typeface="Times New Roman" pitchFamily="18" charset="0"/>
              </a:rPr>
              <a:t> kia.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692525" y="4662488"/>
            <a:ext cx="2251075" cy="1711325"/>
            <a:chOff x="3692525" y="4662055"/>
            <a:chExt cx="2251075" cy="1711757"/>
          </a:xfrm>
        </p:grpSpPr>
        <p:graphicFrame>
          <p:nvGraphicFramePr>
            <p:cNvPr id="7184" name="Object 2"/>
            <p:cNvGraphicFramePr>
              <a:graphicFrameLocks noChangeAspect="1"/>
            </p:cNvGraphicFramePr>
            <p:nvPr/>
          </p:nvGraphicFramePr>
          <p:xfrm>
            <a:off x="4191000" y="4662055"/>
            <a:ext cx="1295400" cy="628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4" name="Equation" r:id="rId5" imgW="444114" imgH="215713" progId="Equation.DSMT4">
                    <p:embed/>
                  </p:oleObj>
                </mc:Choice>
                <mc:Fallback>
                  <p:oleObj name="Equation" r:id="rId5" imgW="444114" imgH="2157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1000" y="4662055"/>
                          <a:ext cx="1295400" cy="6286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5" name="Object 3"/>
            <p:cNvGraphicFramePr>
              <a:graphicFrameLocks noChangeAspect="1"/>
            </p:cNvGraphicFramePr>
            <p:nvPr/>
          </p:nvGraphicFramePr>
          <p:xfrm>
            <a:off x="3692525" y="4794250"/>
            <a:ext cx="2251075" cy="1579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5" name="Equation" r:id="rId7" imgW="939392" imgH="660113" progId="Equation.DSMT4">
                    <p:embed/>
                  </p:oleObj>
                </mc:Choice>
                <mc:Fallback>
                  <p:oleObj name="Equation" r:id="rId7" imgW="939392" imgH="6601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2525" y="4794250"/>
                          <a:ext cx="2251075" cy="15795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6" name="TextBox 13"/>
          <p:cNvSpPr txBox="1">
            <a:spLocks noChangeArrowheads="1"/>
          </p:cNvSpPr>
          <p:nvPr/>
        </p:nvSpPr>
        <p:spPr bwMode="auto">
          <a:xfrm>
            <a:off x="228600" y="4614863"/>
            <a:ext cx="309562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just" eaLnBrk="1" hangingPunct="1"/>
            <a:r>
              <a:rPr lang="en-US" altLang="en-US" sz="2400">
                <a:latin typeface="Times New Roman" pitchFamily="18" charset="0"/>
              </a:rPr>
              <a:t>b) Tam giác </a:t>
            </a:r>
            <a:r>
              <a:rPr lang="en-US" altLang="en-US" sz="2400" i="1">
                <a:solidFill>
                  <a:srgbClr val="3333FF"/>
                </a:solidFill>
                <a:latin typeface="Times New Roman" pitchFamily="18" charset="0"/>
              </a:rPr>
              <a:t>vuông</a:t>
            </a:r>
            <a:r>
              <a:rPr lang="en-US" altLang="en-US" sz="2400">
                <a:latin typeface="Times New Roman" pitchFamily="18" charset="0"/>
              </a:rPr>
              <a:t> này có </a:t>
            </a:r>
            <a:r>
              <a:rPr lang="en-US" altLang="en-US" sz="2400" i="1">
                <a:solidFill>
                  <a:srgbClr val="3333FF"/>
                </a:solidFill>
                <a:latin typeface="Times New Roman" pitchFamily="18" charset="0"/>
              </a:rPr>
              <a:t>hai cạnh góc vuông </a:t>
            </a:r>
            <a:r>
              <a:rPr lang="en-US" altLang="en-US" sz="2400">
                <a:latin typeface="Times New Roman" pitchFamily="18" charset="0"/>
              </a:rPr>
              <a:t>tỉ lệ </a:t>
            </a:r>
          </a:p>
          <a:p>
            <a:pPr algn="just" eaLnBrk="1" hangingPunct="1"/>
            <a:r>
              <a:rPr lang="en-US" altLang="en-US" sz="2400">
                <a:latin typeface="Times New Roman" pitchFamily="18" charset="0"/>
              </a:rPr>
              <a:t>với </a:t>
            </a:r>
            <a:r>
              <a:rPr lang="en-US" altLang="en-US" sz="2400" i="1">
                <a:solidFill>
                  <a:srgbClr val="3333FF"/>
                </a:solidFill>
                <a:latin typeface="Times New Roman" pitchFamily="18" charset="0"/>
              </a:rPr>
              <a:t>hai cạnh góc vuông</a:t>
            </a:r>
            <a:r>
              <a:rPr lang="en-US" altLang="en-US" sz="2400">
                <a:latin typeface="Times New Roman" pitchFamily="18" charset="0"/>
              </a:rPr>
              <a:t> của tam giác </a:t>
            </a:r>
            <a:r>
              <a:rPr lang="en-US" altLang="en-US" sz="2400" i="1">
                <a:solidFill>
                  <a:srgbClr val="3333FF"/>
                </a:solidFill>
                <a:latin typeface="Times New Roman" pitchFamily="18" charset="0"/>
              </a:rPr>
              <a:t>vuông</a:t>
            </a:r>
            <a:r>
              <a:rPr lang="en-US" altLang="en-US" sz="2400">
                <a:latin typeface="Times New Roman" pitchFamily="18" charset="0"/>
              </a:rPr>
              <a:t> kia.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767138" y="2649538"/>
            <a:ext cx="1662112" cy="1589087"/>
            <a:chOff x="3767137" y="2648744"/>
            <a:chExt cx="1662113" cy="1589088"/>
          </a:xfrm>
        </p:grpSpPr>
        <p:graphicFrame>
          <p:nvGraphicFramePr>
            <p:cNvPr id="7182" name="Object 4"/>
            <p:cNvGraphicFramePr>
              <a:graphicFrameLocks noChangeAspect="1"/>
            </p:cNvGraphicFramePr>
            <p:nvPr/>
          </p:nvGraphicFramePr>
          <p:xfrm>
            <a:off x="4038600" y="2682154"/>
            <a:ext cx="1390650" cy="674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6" name="Equation" r:id="rId9" imgW="444114" imgH="215713" progId="Equation.DSMT4">
                    <p:embed/>
                  </p:oleObj>
                </mc:Choice>
                <mc:Fallback>
                  <p:oleObj name="Equation" r:id="rId9" imgW="444114" imgH="2157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2682154"/>
                          <a:ext cx="1390650" cy="674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903267"/>
                </p:ext>
              </p:extLst>
            </p:nvPr>
          </p:nvGraphicFramePr>
          <p:xfrm>
            <a:off x="3767137" y="2648744"/>
            <a:ext cx="1628775" cy="1589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17" name="Equation" r:id="rId10" imgW="520700" imgH="508000" progId="Equation.DSMT4">
                    <p:embed/>
                  </p:oleObj>
                </mc:Choice>
                <mc:Fallback>
                  <p:oleObj name="Equation" r:id="rId10" imgW="520700" imgH="5080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7137" y="2648744"/>
                          <a:ext cx="1628775" cy="1589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5" name="Straight Connector 14"/>
          <p:cNvCxnSpPr/>
          <p:nvPr/>
        </p:nvCxnSpPr>
        <p:spPr>
          <a:xfrm>
            <a:off x="3414713" y="2603500"/>
            <a:ext cx="0" cy="4089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0" name="TextBox 15"/>
          <p:cNvSpPr txBox="1">
            <a:spLocks noChangeArrowheads="1"/>
          </p:cNvSpPr>
          <p:nvPr/>
        </p:nvSpPr>
        <p:spPr bwMode="auto">
          <a:xfrm>
            <a:off x="280988" y="2081213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sz="2400" i="1">
                <a:solidFill>
                  <a:srgbClr val="3333FF"/>
                </a:solidFill>
                <a:latin typeface="Times New Roman" pitchFamily="18" charset="0"/>
              </a:rPr>
              <a:t>Hai tam giác vuông đồng dạng với nhau nếu:</a:t>
            </a:r>
          </a:p>
        </p:txBody>
      </p:sp>
      <p:sp>
        <p:nvSpPr>
          <p:cNvPr id="7179" name="TextBox 1"/>
          <p:cNvSpPr txBox="1">
            <a:spLocks noChangeArrowheads="1"/>
          </p:cNvSpPr>
          <p:nvPr/>
        </p:nvSpPr>
        <p:spPr bwMode="auto">
          <a:xfrm>
            <a:off x="85725" y="196850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CÁC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TRƯỜNG HỢP ĐỒNG DẠNG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                           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CỦA TAM GIÁC VUÔNG</a:t>
            </a:r>
            <a:endParaRPr lang="en-US" altLang="en-US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52400" y="1227138"/>
            <a:ext cx="8534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1. Áp dụng các trường hợp đồng dạng của tam giác vào tam giác vuông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52400" y="4343400"/>
            <a:ext cx="5791200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641886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6" grpId="0"/>
      <p:bldP spid="71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600575"/>
            <a:ext cx="326707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5110163"/>
            <a:ext cx="21145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2811463"/>
            <a:ext cx="21717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46363"/>
            <a:ext cx="266700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9" name="TextBox 1"/>
          <p:cNvSpPr txBox="1">
            <a:spLocks noChangeArrowheads="1"/>
          </p:cNvSpPr>
          <p:nvPr/>
        </p:nvSpPr>
        <p:spPr bwMode="auto">
          <a:xfrm>
            <a:off x="85725" y="196850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CÁC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TRƯỜNG HỢP ĐỒNG DẠNG </a:t>
            </a:r>
          </a:p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CỦA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TAM GIÁC VUÔNG</a:t>
            </a:r>
            <a:endParaRPr lang="en-US" altLang="en-US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" name="TextBox 2"/>
          <p:cNvSpPr txBox="1">
            <a:spLocks noChangeArrowheads="1"/>
          </p:cNvSpPr>
          <p:nvPr/>
        </p:nvSpPr>
        <p:spPr bwMode="auto">
          <a:xfrm>
            <a:off x="152400" y="1052513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1.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Áp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dụng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trường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hợp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đồng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dạng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tam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vào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tam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vuông</a:t>
            </a:r>
            <a:endParaRPr lang="en-US" altLang="en-US" sz="24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20" name="TextBox 2"/>
          <p:cNvSpPr txBox="1">
            <a:spLocks noChangeArrowheads="1"/>
          </p:cNvSpPr>
          <p:nvPr/>
        </p:nvSpPr>
        <p:spPr bwMode="auto">
          <a:xfrm>
            <a:off x="76200" y="17526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2.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Dấu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hiệu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đặc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biệt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nhận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biết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hai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tam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vuông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đồng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dạng</a:t>
            </a:r>
            <a:endParaRPr lang="en-US" altLang="en-US" sz="24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grpSp>
        <p:nvGrpSpPr>
          <p:cNvPr id="8202" name="Group 7"/>
          <p:cNvGrpSpPr>
            <a:grpSpLocks/>
          </p:cNvGrpSpPr>
          <p:nvPr/>
        </p:nvGrpSpPr>
        <p:grpSpPr bwMode="auto">
          <a:xfrm>
            <a:off x="239713" y="2214563"/>
            <a:ext cx="7837487" cy="596900"/>
            <a:chOff x="239486" y="2526268"/>
            <a:chExt cx="7837714" cy="597932"/>
          </a:xfrm>
        </p:grpSpPr>
        <p:sp>
          <p:nvSpPr>
            <p:cNvPr id="2" name="Rectangle 1"/>
            <p:cNvSpPr/>
            <p:nvPr/>
          </p:nvSpPr>
          <p:spPr>
            <a:xfrm>
              <a:off x="239486" y="2526268"/>
              <a:ext cx="457213" cy="59793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8207" name="TextBox 6"/>
            <p:cNvSpPr txBox="1">
              <a:spLocks noChangeArrowheads="1"/>
            </p:cNvSpPr>
            <p:nvPr/>
          </p:nvSpPr>
          <p:spPr bwMode="auto">
            <a:xfrm>
              <a:off x="761789" y="2602600"/>
              <a:ext cx="7315411" cy="457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2400" i="1">
                  <a:latin typeface="Times New Roman" pitchFamily="18" charset="0"/>
                </a:rPr>
                <a:t>Hãy chỉ ra các cặp tam giác đồng dạng trong hình 47.</a:t>
              </a:r>
            </a:p>
          </p:txBody>
        </p:sp>
      </p:grp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2171700" y="6477000"/>
            <a:ext cx="927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i="1">
                <a:latin typeface="Times New Roman" pitchFamily="18" charset="0"/>
              </a:rPr>
              <a:t>Hình 47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 rot="1599798">
            <a:off x="1416050" y="5618163"/>
            <a:ext cx="9906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19563" y="5916613"/>
            <a:ext cx="9906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511649"/>
              </p:ext>
            </p:extLst>
          </p:nvPr>
        </p:nvGraphicFramePr>
        <p:xfrm>
          <a:off x="7380312" y="2850317"/>
          <a:ext cx="1317081" cy="567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4" name="Equation" r:id="rId7" imgW="914400" imgH="393700" progId="Equation.DSMT4">
                  <p:embed/>
                </p:oleObj>
              </mc:Choice>
              <mc:Fallback>
                <p:oleObj name="Equation" r:id="rId7" imgW="914400" imgH="393700" progId="Equation.DSMT4">
                  <p:embed/>
                  <p:pic>
                    <p:nvPicPr>
                      <p:cNvPr id="1027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2850317"/>
                        <a:ext cx="1317081" cy="5673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580112" y="2909887"/>
            <a:ext cx="72008" cy="3750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697104"/>
              </p:ext>
            </p:extLst>
          </p:nvPr>
        </p:nvGraphicFramePr>
        <p:xfrm>
          <a:off x="5796136" y="2852738"/>
          <a:ext cx="14986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5" name="Equation" r:id="rId9" imgW="1015920" imgH="393480" progId="Equation.DSMT4">
                  <p:embed/>
                </p:oleObj>
              </mc:Choice>
              <mc:Fallback>
                <p:oleObj name="Equation" r:id="rId9" imgW="1015920" imgH="393480" progId="Equation.DSMT4">
                  <p:embed/>
                  <p:pic>
                    <p:nvPicPr>
                      <p:cNvPr id="1027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2852738"/>
                        <a:ext cx="14986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utoShape 86"/>
          <p:cNvSpPr>
            <a:spLocks/>
          </p:cNvSpPr>
          <p:nvPr/>
        </p:nvSpPr>
        <p:spPr bwMode="auto">
          <a:xfrm>
            <a:off x="7380312" y="3447167"/>
            <a:ext cx="64142" cy="989945"/>
          </a:xfrm>
          <a:prstGeom prst="rightBrace">
            <a:avLst>
              <a:gd name="adj1" fmla="val 150000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2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038245"/>
              </p:ext>
            </p:extLst>
          </p:nvPr>
        </p:nvGraphicFramePr>
        <p:xfrm>
          <a:off x="5724128" y="3429000"/>
          <a:ext cx="1585502" cy="585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6" name="Equation" r:id="rId11" imgW="1066337" imgH="393529" progId="Equation.DSMT4">
                  <p:embed/>
                </p:oleObj>
              </mc:Choice>
              <mc:Fallback>
                <p:oleObj name="Equation" r:id="rId11" imgW="1066337" imgH="393529" progId="Equation.DSMT4">
                  <p:embed/>
                  <p:pic>
                    <p:nvPicPr>
                      <p:cNvPr id="1026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3429000"/>
                        <a:ext cx="1585502" cy="5850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202021"/>
              </p:ext>
            </p:extLst>
          </p:nvPr>
        </p:nvGraphicFramePr>
        <p:xfrm>
          <a:off x="5940152" y="4080757"/>
          <a:ext cx="1328093" cy="419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7" name="Equation" r:id="rId13" imgW="812447" imgH="253890" progId="Equation.DSMT4">
                  <p:embed/>
                </p:oleObj>
              </mc:Choice>
              <mc:Fallback>
                <p:oleObj name="Equation" r:id="rId13" imgW="812447" imgH="253890" progId="Equation.DSMT4">
                  <p:embed/>
                  <p:pic>
                    <p:nvPicPr>
                      <p:cNvPr id="1027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4080757"/>
                        <a:ext cx="1328093" cy="4193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87"/>
          <p:cNvSpPr>
            <a:spLocks noChangeArrowheads="1"/>
          </p:cNvSpPr>
          <p:nvPr/>
        </p:nvSpPr>
        <p:spPr bwMode="auto">
          <a:xfrm>
            <a:off x="5954487" y="4556819"/>
            <a:ext cx="3171825" cy="400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 dirty="0">
                <a:latin typeface=".VnTime" panose="020B7200000000000000" pitchFamily="34" charset="0"/>
                <a:sym typeface="Symbol" panose="05050102010706020507" pitchFamily="18" charset="2"/>
              </a:rPr>
              <a:t></a:t>
            </a:r>
            <a:r>
              <a:rPr lang="en-US" altLang="en-US" sz="2000" dirty="0">
                <a:latin typeface=".VnTime" panose="020B7200000000000000" pitchFamily="34" charset="0"/>
              </a:rPr>
              <a:t> </a:t>
            </a:r>
            <a:r>
              <a:rPr lang="en-US" altLang="en-US" sz="2000" dirty="0">
                <a:latin typeface=".VnTime" panose="020B7200000000000000" pitchFamily="34" charset="0"/>
                <a:sym typeface="Symbol" panose="05050102010706020507" pitchFamily="18" charset="2"/>
              </a:rPr>
              <a:t>DEF</a:t>
            </a:r>
            <a:r>
              <a:rPr lang="en-US" altLang="en-US" sz="2000" dirty="0">
                <a:solidFill>
                  <a:srgbClr val="FFFF00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       </a:t>
            </a:r>
            <a:r>
              <a:rPr lang="en-US" altLang="en-US" sz="2000" dirty="0">
                <a:latin typeface=".VnTime" panose="020B7200000000000000" pitchFamily="34" charset="0"/>
                <a:sym typeface="Symbol" panose="05050102010706020507" pitchFamily="18" charset="2"/>
              </a:rPr>
              <a:t> D’E’F’ (</a:t>
            </a:r>
            <a:r>
              <a:rPr lang="en-US" altLang="en-US" sz="2000" dirty="0" err="1">
                <a:latin typeface=".VnTime" panose="020B7200000000000000" pitchFamily="34" charset="0"/>
                <a:sym typeface="Symbol" panose="05050102010706020507" pitchFamily="18" charset="2"/>
              </a:rPr>
              <a:t>c.g.c</a:t>
            </a:r>
            <a:r>
              <a:rPr lang="en-US" altLang="en-US" sz="2000" dirty="0">
                <a:latin typeface=".VnTime" panose="020B7200000000000000" pitchFamily="34" charset="0"/>
                <a:sym typeface="Symbol" panose="05050102010706020507" pitchFamily="18" charset="2"/>
              </a:rPr>
              <a:t>)</a:t>
            </a:r>
          </a:p>
        </p:txBody>
      </p:sp>
      <p:sp>
        <p:nvSpPr>
          <p:cNvPr id="25" name="Text Box 90"/>
          <p:cNvSpPr txBox="1">
            <a:spLocks noChangeArrowheads="1"/>
          </p:cNvSpPr>
          <p:nvPr/>
        </p:nvSpPr>
        <p:spPr bwMode="auto">
          <a:xfrm rot="16200000">
            <a:off x="7001703" y="4418543"/>
            <a:ext cx="504055" cy="397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graphicFrame>
        <p:nvGraphicFramePr>
          <p:cNvPr id="2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664891"/>
              </p:ext>
            </p:extLst>
          </p:nvPr>
        </p:nvGraphicFramePr>
        <p:xfrm>
          <a:off x="5796880" y="5178425"/>
          <a:ext cx="12954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8" name="Equation" r:id="rId15" imgW="927000" imgH="393480" progId="Equation.DSMT4">
                  <p:embed/>
                </p:oleObj>
              </mc:Choice>
              <mc:Fallback>
                <p:oleObj name="Equation" r:id="rId15" imgW="927000" imgH="393480" progId="Equation.DSMT4">
                  <p:embed/>
                  <p:pic>
                    <p:nvPicPr>
                      <p:cNvPr id="1232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880" y="5178425"/>
                        <a:ext cx="12954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320383"/>
              </p:ext>
            </p:extLst>
          </p:nvPr>
        </p:nvGraphicFramePr>
        <p:xfrm>
          <a:off x="7164288" y="5143852"/>
          <a:ext cx="1236219" cy="51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9" name="Equation" r:id="rId17" imgW="875920" imgH="393529" progId="Equation.DSMT4">
                  <p:embed/>
                </p:oleObj>
              </mc:Choice>
              <mc:Fallback>
                <p:oleObj name="Equation" r:id="rId17" imgW="875920" imgH="393529" progId="Equation.DSMT4">
                  <p:embed/>
                  <p:pic>
                    <p:nvPicPr>
                      <p:cNvPr id="123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5143852"/>
                        <a:ext cx="1236219" cy="51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407563"/>
              </p:ext>
            </p:extLst>
          </p:nvPr>
        </p:nvGraphicFramePr>
        <p:xfrm>
          <a:off x="5724128" y="5795490"/>
          <a:ext cx="14700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0" name="Equation" r:id="rId19" imgW="1041120" imgH="393480" progId="Equation.DSMT4">
                  <p:embed/>
                </p:oleObj>
              </mc:Choice>
              <mc:Fallback>
                <p:oleObj name="Equation" r:id="rId19" imgW="1041120" imgH="393480" progId="Equation.DSMT4">
                  <p:embed/>
                  <p:pic>
                    <p:nvPicPr>
                      <p:cNvPr id="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5795490"/>
                        <a:ext cx="147002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794558"/>
              </p:ext>
            </p:extLst>
          </p:nvPr>
        </p:nvGraphicFramePr>
        <p:xfrm>
          <a:off x="5796136" y="6296744"/>
          <a:ext cx="1272642" cy="3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1" name="Equation" r:id="rId21" imgW="799920" imgH="228600" progId="Equation.DSMT4">
                  <p:embed/>
                </p:oleObj>
              </mc:Choice>
              <mc:Fallback>
                <p:oleObj name="Equation" r:id="rId21" imgW="799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796136" y="6296744"/>
                        <a:ext cx="1272642" cy="363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AutoShape 86"/>
          <p:cNvSpPr>
            <a:spLocks/>
          </p:cNvSpPr>
          <p:nvPr/>
        </p:nvSpPr>
        <p:spPr bwMode="auto">
          <a:xfrm>
            <a:off x="7236296" y="5726689"/>
            <a:ext cx="45719" cy="942671"/>
          </a:xfrm>
          <a:prstGeom prst="rightBrace">
            <a:avLst>
              <a:gd name="adj1" fmla="val 150000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69224"/>
              </p:ext>
            </p:extLst>
          </p:nvPr>
        </p:nvGraphicFramePr>
        <p:xfrm>
          <a:off x="7308304" y="6021288"/>
          <a:ext cx="1608137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2" name="Equation" r:id="rId23" imgW="1320480" imgH="177480" progId="Equation.DSMT4">
                  <p:embed/>
                </p:oleObj>
              </mc:Choice>
              <mc:Fallback>
                <p:oleObj name="Equation" r:id="rId23" imgW="1320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308304" y="6021288"/>
                        <a:ext cx="1608137" cy="225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951510" y="6237312"/>
            <a:ext cx="1156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</a:t>
            </a:r>
            <a:r>
              <a:rPr lang="en-US" sz="2000" dirty="0" err="1" smtClean="0"/>
              <a:t>c.gc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6741577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206" grpId="0"/>
      <p:bldP spid="3" grpId="0"/>
      <p:bldP spid="15" grpId="0"/>
      <p:bldP spid="21" grpId="0" animBg="1"/>
      <p:bldP spid="24" grpId="0"/>
      <p:bldP spid="25" grpId="0"/>
      <p:bldP spid="31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600575"/>
            <a:ext cx="326707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5110163"/>
            <a:ext cx="21145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2811463"/>
            <a:ext cx="21717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46363"/>
            <a:ext cx="266700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9" name="TextBox 1"/>
          <p:cNvSpPr txBox="1">
            <a:spLocks noChangeArrowheads="1"/>
          </p:cNvSpPr>
          <p:nvPr/>
        </p:nvSpPr>
        <p:spPr bwMode="auto">
          <a:xfrm>
            <a:off x="85725" y="196850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CÁC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TRƯỜNG HỢP ĐỒNG DẠNG </a:t>
            </a:r>
          </a:p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CỦA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TAM GIÁC VUÔNG</a:t>
            </a:r>
            <a:endParaRPr lang="en-US" altLang="en-US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" name="TextBox 2"/>
          <p:cNvSpPr txBox="1">
            <a:spLocks noChangeArrowheads="1"/>
          </p:cNvSpPr>
          <p:nvPr/>
        </p:nvSpPr>
        <p:spPr bwMode="auto">
          <a:xfrm>
            <a:off x="152400" y="1052513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1.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Áp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dụng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trường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hợp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đồng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dạng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tam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vào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tam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vuông</a:t>
            </a:r>
            <a:endParaRPr lang="en-US" altLang="en-US" sz="24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20" name="TextBox 2"/>
          <p:cNvSpPr txBox="1">
            <a:spLocks noChangeArrowheads="1"/>
          </p:cNvSpPr>
          <p:nvPr/>
        </p:nvSpPr>
        <p:spPr bwMode="auto">
          <a:xfrm>
            <a:off x="76200" y="17526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2.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Dấu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hiệu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đặc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biệt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nhận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biết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hai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tam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vuông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đồng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dạng</a:t>
            </a:r>
            <a:endParaRPr lang="en-US" altLang="en-US" sz="24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grpSp>
        <p:nvGrpSpPr>
          <p:cNvPr id="8202" name="Group 7"/>
          <p:cNvGrpSpPr>
            <a:grpSpLocks/>
          </p:cNvGrpSpPr>
          <p:nvPr/>
        </p:nvGrpSpPr>
        <p:grpSpPr bwMode="auto">
          <a:xfrm>
            <a:off x="239713" y="2214563"/>
            <a:ext cx="7837487" cy="596900"/>
            <a:chOff x="239486" y="2526268"/>
            <a:chExt cx="7837714" cy="597932"/>
          </a:xfrm>
        </p:grpSpPr>
        <p:sp>
          <p:nvSpPr>
            <p:cNvPr id="2" name="Rectangle 1"/>
            <p:cNvSpPr/>
            <p:nvPr/>
          </p:nvSpPr>
          <p:spPr>
            <a:xfrm>
              <a:off x="239486" y="2526268"/>
              <a:ext cx="457213" cy="59793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8207" name="TextBox 6"/>
            <p:cNvSpPr txBox="1">
              <a:spLocks noChangeArrowheads="1"/>
            </p:cNvSpPr>
            <p:nvPr/>
          </p:nvSpPr>
          <p:spPr bwMode="auto">
            <a:xfrm>
              <a:off x="761789" y="2602600"/>
              <a:ext cx="7315411" cy="457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2400" i="1">
                  <a:latin typeface="Times New Roman" pitchFamily="18" charset="0"/>
                </a:rPr>
                <a:t>Hãy chỉ ra các cặp tam giác đồng dạng trong hình 47.</a:t>
              </a:r>
            </a:p>
          </p:txBody>
        </p:sp>
      </p:grp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2171700" y="6477000"/>
            <a:ext cx="927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i="1">
                <a:latin typeface="Times New Roman" pitchFamily="18" charset="0"/>
              </a:rPr>
              <a:t>Hình 47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580112" y="2909887"/>
            <a:ext cx="72008" cy="3750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228184" y="2852936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Ở </a:t>
            </a:r>
            <a:r>
              <a:rPr lang="en-US" sz="2000" dirty="0" err="1" smtClean="0"/>
              <a:t>hình</a:t>
            </a:r>
            <a:r>
              <a:rPr lang="en-US" sz="2000" dirty="0" smtClean="0"/>
              <a:t> c, d</a:t>
            </a:r>
            <a:endParaRPr lang="en-US" sz="2000" dirty="0"/>
          </a:p>
        </p:txBody>
      </p:sp>
      <p:graphicFrame>
        <p:nvGraphicFramePr>
          <p:cNvPr id="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68644"/>
              </p:ext>
            </p:extLst>
          </p:nvPr>
        </p:nvGraphicFramePr>
        <p:xfrm>
          <a:off x="6166048" y="3933056"/>
          <a:ext cx="24384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7" imgW="2438400" imgH="1193800" progId="Equation.DSMT4">
                  <p:embed/>
                </p:oleObj>
              </mc:Choice>
              <mc:Fallback>
                <p:oleObj name="Equation" r:id="rId7" imgW="2438400" imgH="1193800" progId="Equation.DSMT4">
                  <p:embed/>
                  <p:pic>
                    <p:nvPicPr>
                      <p:cNvPr id="1434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6048" y="3933056"/>
                        <a:ext cx="243840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5995690" y="5157192"/>
            <a:ext cx="228282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000" b="1" dirty="0" smtClean="0">
                <a:latin typeface=".VnTime" panose="020B7200000000000000" pitchFamily="34" charset="0"/>
                <a:cs typeface="Times New Roman" panose="02020603050405020304" pitchFamily="18" charset="0"/>
              </a:rPr>
              <a:t>A'B'C'</a:t>
            </a:r>
            <a:r>
              <a:rPr lang="en-US" altLang="en-US" sz="2000" b="1" dirty="0" smtClean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     </a:t>
            </a:r>
            <a:r>
              <a:rPr lang="en-US" altLang="en-US" sz="2000" b="1" dirty="0" smtClean="0">
                <a:latin typeface=".VnTime" panose="020B7200000000000000" pitchFamily="34" charset="0"/>
                <a:cs typeface="Times New Roman" panose="02020603050405020304" pitchFamily="18" charset="0"/>
              </a:rPr>
              <a:t>ABC </a:t>
            </a:r>
          </a:p>
          <a:p>
            <a:pPr eaLnBrk="1" hangingPunct="1"/>
            <a:endParaRPr lang="en-US" altLang="en-US" sz="2000" b="1" dirty="0">
              <a:solidFill>
                <a:schemeClr val="bg1"/>
              </a:solidFill>
              <a:latin typeface=".VnTime" panose="020B7200000000000000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4" name="Rectangle 13"/>
          <p:cNvSpPr>
            <a:spLocks noChangeArrowheads="1"/>
          </p:cNvSpPr>
          <p:nvPr/>
        </p:nvSpPr>
        <p:spPr bwMode="auto">
          <a:xfrm>
            <a:off x="5662736" y="5661248"/>
            <a:ext cx="373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FF00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(C¹nh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huyÒn</a:t>
            </a:r>
            <a:r>
              <a:rPr lang="en-US" altLang="en-US" sz="2000" b="1" dirty="0">
                <a:solidFill>
                  <a:srgbClr val="FF00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 - c¹nh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gãc</a:t>
            </a:r>
            <a:r>
              <a:rPr lang="en-US" altLang="en-US" sz="2000" b="1" dirty="0">
                <a:solidFill>
                  <a:srgbClr val="FF00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vu«ng</a:t>
            </a:r>
            <a:r>
              <a:rPr lang="en-US" altLang="en-US" sz="2000" b="1" dirty="0" smtClean="0">
                <a:solidFill>
                  <a:srgbClr val="FF0000"/>
                </a:solidFill>
                <a:latin typeface=".VnTime" panose="020B7200000000000000" pitchFamily="34" charset="0"/>
                <a:cs typeface="Times New Roman" panose="02020603050405020304" pitchFamily="18" charset="0"/>
              </a:rPr>
              <a:t>)</a:t>
            </a:r>
            <a:r>
              <a:rPr lang="en-US" altLang="en-US" sz="20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endParaRPr lang="en-US" altLang="en-US" sz="2000" b="1" dirty="0">
              <a:solidFill>
                <a:srgbClr val="FF0000"/>
              </a:solidFill>
              <a:latin typeface=".VnTime" panose="020B7200000000000000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5652120" y="3297178"/>
            <a:ext cx="295232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dirty="0" err="1" smtClean="0"/>
              <a:t>Xét</a:t>
            </a:r>
            <a:r>
              <a:rPr lang="en-US" sz="2000" dirty="0" smtClean="0"/>
              <a:t> </a:t>
            </a:r>
            <a:r>
              <a:rPr lang="en-US" altLang="en-US" sz="2000" b="1" dirty="0" smtClean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000" b="1" dirty="0">
                <a:latin typeface=".VnTime" panose="020B7200000000000000" pitchFamily="34" charset="0"/>
                <a:cs typeface="Times New Roman" panose="02020603050405020304" pitchFamily="18" charset="0"/>
              </a:rPr>
              <a:t>A'B'C'</a:t>
            </a:r>
            <a:r>
              <a:rPr lang="en-US" altLang="en-US" sz="2000" b="1" dirty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b="1" dirty="0" err="1" smtClean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altLang="en-US" sz="2000" b="1" dirty="0" smtClean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000" b="1" dirty="0">
                <a:latin typeface=".VnTime" panose="020B7200000000000000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000" b="1" dirty="0">
                <a:latin typeface=".VnTime" panose="020B7200000000000000" pitchFamily="34" charset="0"/>
                <a:cs typeface="Times New Roman" panose="02020603050405020304" pitchFamily="18" charset="0"/>
              </a:rPr>
              <a:t>ABC </a:t>
            </a:r>
          </a:p>
          <a:p>
            <a:pPr eaLnBrk="1" hangingPunct="1"/>
            <a:endParaRPr lang="en-US" altLang="en-US" sz="2000" b="1" dirty="0">
              <a:solidFill>
                <a:schemeClr val="bg1"/>
              </a:solidFill>
              <a:latin typeface=".VnTime" panose="020B7200000000000000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6" name="Text Box 90"/>
          <p:cNvSpPr txBox="1">
            <a:spLocks noChangeArrowheads="1"/>
          </p:cNvSpPr>
          <p:nvPr/>
        </p:nvSpPr>
        <p:spPr bwMode="auto">
          <a:xfrm rot="16200000">
            <a:off x="6894826" y="5066615"/>
            <a:ext cx="504055" cy="397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381999217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206" grpId="0"/>
      <p:bldP spid="4" grpId="0"/>
      <p:bldP spid="33" grpId="0"/>
      <p:bldP spid="34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124200" y="1295400"/>
            <a:ext cx="571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1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8196" name="Text Box 17"/>
          <p:cNvSpPr txBox="1">
            <a:spLocks noChangeArrowheads="1"/>
          </p:cNvSpPr>
          <p:nvPr/>
        </p:nvSpPr>
        <p:spPr bwMode="auto">
          <a:xfrm>
            <a:off x="228600" y="1012726"/>
            <a:ext cx="891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1) </a:t>
            </a:r>
            <a:r>
              <a:rPr lang="en-US" altLang="en-US" sz="2000" b="1" dirty="0">
                <a:solidFill>
                  <a:srgbClr val="FF0000"/>
                </a:solidFill>
                <a:latin typeface=".VnTimeH" pitchFamily="34" charset="0"/>
              </a:rPr>
              <a:t>¸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p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dông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c¸c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000" b="1" dirty="0" err="1" smtClean="0">
                <a:solidFill>
                  <a:srgbClr val="FF0000"/>
                </a:solidFill>
                <a:latin typeface=".VnTime" pitchFamily="34" charset="0"/>
              </a:rPr>
              <a:t>tr­ưêng</a:t>
            </a:r>
            <a:r>
              <a:rPr lang="en-US" altLang="en-US" sz="20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hîp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ång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d¹ng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vµo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vu«ng</a:t>
            </a:r>
            <a:endParaRPr lang="en-US" altLang="en-US" sz="20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8197" name="Text Box 73"/>
          <p:cNvSpPr txBox="1">
            <a:spLocks noChangeArrowheads="1"/>
          </p:cNvSpPr>
          <p:nvPr/>
        </p:nvSpPr>
        <p:spPr bwMode="auto">
          <a:xfrm>
            <a:off x="304800" y="1556792"/>
            <a:ext cx="883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2)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DÊu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hiÖu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Æc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biÖt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nhËn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biÕt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hai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tam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gi¸c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vu«ng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altLang="en-US" sz="2000" b="1" dirty="0" err="1">
                <a:solidFill>
                  <a:srgbClr val="FF0000"/>
                </a:solidFill>
                <a:latin typeface=".VnTime" pitchFamily="34" charset="0"/>
              </a:rPr>
              <a:t>ång</a:t>
            </a:r>
            <a:r>
              <a:rPr lang="en-US" altLang="en-US" sz="2000" b="1" dirty="0">
                <a:solidFill>
                  <a:srgbClr val="FF0000"/>
                </a:solidFill>
                <a:latin typeface=".VnTime" pitchFamily="34" charset="0"/>
              </a:rPr>
              <a:t> d¹ng</a:t>
            </a:r>
          </a:p>
        </p:txBody>
      </p:sp>
      <p:sp>
        <p:nvSpPr>
          <p:cNvPr id="34890" name="Text Box 74"/>
          <p:cNvSpPr txBox="1">
            <a:spLocks noChangeArrowheads="1"/>
          </p:cNvSpPr>
          <p:nvPr/>
        </p:nvSpPr>
        <p:spPr bwMode="auto">
          <a:xfrm>
            <a:off x="323528" y="2276872"/>
            <a:ext cx="8686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latin typeface=".VnTime" pitchFamily="34" charset="0"/>
              </a:rPr>
              <a:t>§</a:t>
            </a:r>
            <a:r>
              <a:rPr lang="en-US" sz="2000" b="1" u="sng" dirty="0" err="1">
                <a:solidFill>
                  <a:srgbClr val="FF0000"/>
                </a:solidFill>
                <a:latin typeface=".VnTime" pitchFamily="34" charset="0"/>
              </a:rPr>
              <a:t>Þnh</a:t>
            </a:r>
            <a:r>
              <a:rPr lang="en-US" sz="20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  <a:latin typeface=".VnTime" pitchFamily="34" charset="0"/>
              </a:rPr>
              <a:t>lÝ</a:t>
            </a:r>
            <a:r>
              <a:rPr lang="en-US" sz="2000" b="1" u="sng" dirty="0">
                <a:solidFill>
                  <a:srgbClr val="FF0000"/>
                </a:solidFill>
                <a:latin typeface=".VnTime" pitchFamily="34" charset="0"/>
              </a:rPr>
              <a:t> 1</a:t>
            </a:r>
            <a:r>
              <a:rPr lang="en-US" sz="2000" b="1" dirty="0">
                <a:solidFill>
                  <a:srgbClr val="FF0000"/>
                </a:solidFill>
                <a:latin typeface=".VnTime" pitchFamily="34" charset="0"/>
              </a:rPr>
              <a:t>:</a:t>
            </a:r>
            <a:r>
              <a:rPr lang="en-US" sz="2000" b="1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NÕu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>
                <a:latin typeface=".VnTime" pitchFamily="34" charset="0"/>
              </a:rPr>
              <a:t>c¹nh </a:t>
            </a:r>
            <a:r>
              <a:rPr lang="en-US" sz="2000" dirty="0" err="1">
                <a:latin typeface=".VnTime" pitchFamily="34" charset="0"/>
              </a:rPr>
              <a:t>huyÒn</a:t>
            </a:r>
            <a:r>
              <a:rPr lang="en-US" sz="2000" dirty="0">
                <a:latin typeface=".VnTime" pitchFamily="34" charset="0"/>
              </a:rPr>
              <a:t> vµ </a:t>
            </a:r>
            <a:r>
              <a:rPr lang="en-US" sz="2000" dirty="0" err="1">
                <a:latin typeface=".VnTime" pitchFamily="34" charset="0"/>
              </a:rPr>
              <a:t>mét</a:t>
            </a:r>
            <a:r>
              <a:rPr lang="en-US" sz="2000" dirty="0">
                <a:latin typeface=".VnTime" pitchFamily="34" charset="0"/>
              </a:rPr>
              <a:t> c¹nh </a:t>
            </a:r>
            <a:r>
              <a:rPr lang="en-US" sz="2000" dirty="0" err="1">
                <a:latin typeface=".VnTime" pitchFamily="34" charset="0"/>
              </a:rPr>
              <a:t>gãc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latin typeface=".VnTime" pitchFamily="34" charset="0"/>
              </a:rPr>
              <a:t>vu«ng</a:t>
            </a:r>
            <a:r>
              <a:rPr lang="en-US" sz="2000" dirty="0"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cña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tam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gi¸c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vu«ng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nµy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tØ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lÖ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víi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c¹nh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huyÒn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vµ c¹nh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gãc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vu«ng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cña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tam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gi¸c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vu«ng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kia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th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×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hai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tam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gi¸c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vu«ng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®ã ®</a:t>
            </a:r>
            <a:r>
              <a:rPr lang="en-US" sz="2000" dirty="0" err="1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ång</a:t>
            </a:r>
            <a:r>
              <a:rPr lang="en-US" sz="2000" dirty="0">
                <a:solidFill>
                  <a:schemeClr val="accent6">
                    <a:lumMod val="10000"/>
                  </a:schemeClr>
                </a:solidFill>
                <a:latin typeface=".VnTime" pitchFamily="34" charset="0"/>
              </a:rPr>
              <a:t> d¹ng.</a:t>
            </a: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6926" y="77723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CÁC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TRƯỜNG HỢP ĐỒNG DẠNG </a:t>
            </a:r>
          </a:p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</a:rPr>
              <a:t>CỦA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TAM GIÁC VUÔNG</a:t>
            </a:r>
            <a:endParaRPr lang="en-US" altLang="en-US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30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9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1362</TotalTime>
  <Words>1618</Words>
  <Application>Microsoft Office PowerPoint</Application>
  <PresentationFormat>On-screen Show (4:3)</PresentationFormat>
  <Paragraphs>340</Paragraphs>
  <Slides>25</Slides>
  <Notes>4</Notes>
  <HiddenSlides>0</HiddenSlides>
  <MMClips>2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42" baseType="lpstr">
      <vt:lpstr>.VnArabia</vt:lpstr>
      <vt:lpstr>.VnArial</vt:lpstr>
      <vt:lpstr>.VnArialH</vt:lpstr>
      <vt:lpstr>.VnAristoteH</vt:lpstr>
      <vt:lpstr>.VnBodoni</vt:lpstr>
      <vt:lpstr>.VnTime</vt:lpstr>
      <vt:lpstr>.VnTimeH</vt:lpstr>
      <vt:lpstr>Arial</vt:lpstr>
      <vt:lpstr>Calibri</vt:lpstr>
      <vt:lpstr>Calibri Light</vt:lpstr>
      <vt:lpstr>Cambria Math</vt:lpstr>
      <vt:lpstr>Symbol</vt:lpstr>
      <vt:lpstr>Times New Roman</vt:lpstr>
      <vt:lpstr>VNI-Times</vt:lpstr>
      <vt:lpstr>Office Theme</vt:lpstr>
      <vt:lpstr>CorelDRAW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duc quang</dc:creator>
  <cp:lastModifiedBy>Customer</cp:lastModifiedBy>
  <cp:revision>102</cp:revision>
  <dcterms:created xsi:type="dcterms:W3CDTF">2014-02-13T14:36:47Z</dcterms:created>
  <dcterms:modified xsi:type="dcterms:W3CDTF">2021-03-10T10:18:01Z</dcterms:modified>
</cp:coreProperties>
</file>