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7" r:id="rId2"/>
    <p:sldId id="258" r:id="rId3"/>
    <p:sldId id="261" r:id="rId4"/>
    <p:sldId id="262" r:id="rId5"/>
    <p:sldId id="259" r:id="rId6"/>
    <p:sldId id="263" r:id="rId7"/>
    <p:sldId id="264" r:id="rId8"/>
    <p:sldId id="266" r:id="rId9"/>
    <p:sldId id="265" r:id="rId10"/>
    <p:sldId id="267" r:id="rId11"/>
    <p:sldId id="268" r:id="rId12"/>
    <p:sldId id="269" r:id="rId13"/>
    <p:sldId id="271" r:id="rId14"/>
    <p:sldId id="270" r:id="rId15"/>
    <p:sldId id="272" r:id="rId16"/>
    <p:sldId id="273" r:id="rId17"/>
    <p:sldId id="275" r:id="rId18"/>
    <p:sldId id="276" r:id="rId19"/>
    <p:sldId id="277" r:id="rId20"/>
    <p:sldId id="278" r:id="rId21"/>
    <p:sldId id="279"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A44BB-4327-4179-A35B-60235FDE5C90}" type="datetimeFigureOut">
              <a:rPr lang="en-US" smtClean="0"/>
              <a:t>6/13/2023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B224B-8420-4DBC-B834-3D6F79604311}" type="slidenum">
              <a:rPr lang="en-US" smtClean="0"/>
              <a:t>‹#›</a:t>
            </a:fld>
            <a:endParaRPr lang="en-US"/>
          </a:p>
        </p:txBody>
      </p:sp>
    </p:spTree>
    <p:extLst>
      <p:ext uri="{BB962C8B-B14F-4D97-AF65-F5344CB8AC3E}">
        <p14:creationId xmlns:p14="http://schemas.microsoft.com/office/powerpoint/2010/main" val="149911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A7B49-FBDE-4184-BB28-F301FCD60C39}" type="slidenum">
              <a:rPr lang="en-US" smtClean="0"/>
              <a:t>2</a:t>
            </a:fld>
            <a:endParaRPr lang="en-US"/>
          </a:p>
        </p:txBody>
      </p:sp>
    </p:spTree>
    <p:extLst>
      <p:ext uri="{BB962C8B-B14F-4D97-AF65-F5344CB8AC3E}">
        <p14:creationId xmlns:p14="http://schemas.microsoft.com/office/powerpoint/2010/main" val="71725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A7B49-FBDE-4184-BB28-F301FCD60C39}" type="slidenum">
              <a:rPr lang="en-US" smtClean="0"/>
              <a:t>3</a:t>
            </a:fld>
            <a:endParaRPr lang="en-US"/>
          </a:p>
        </p:txBody>
      </p:sp>
    </p:spTree>
    <p:extLst>
      <p:ext uri="{BB962C8B-B14F-4D97-AF65-F5344CB8AC3E}">
        <p14:creationId xmlns:p14="http://schemas.microsoft.com/office/powerpoint/2010/main" val="71725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A7B49-FBDE-4184-BB28-F301FCD60C39}" type="slidenum">
              <a:rPr lang="en-US" smtClean="0"/>
              <a:t>4</a:t>
            </a:fld>
            <a:endParaRPr lang="en-US"/>
          </a:p>
        </p:txBody>
      </p:sp>
    </p:spTree>
    <p:extLst>
      <p:ext uri="{BB962C8B-B14F-4D97-AF65-F5344CB8AC3E}">
        <p14:creationId xmlns:p14="http://schemas.microsoft.com/office/powerpoint/2010/main" val="717257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A7B49-FBDE-4184-BB28-F301FCD60C39}" type="slidenum">
              <a:rPr lang="en-US" smtClean="0"/>
              <a:t>17</a:t>
            </a:fld>
            <a:endParaRPr lang="en-US"/>
          </a:p>
        </p:txBody>
      </p:sp>
    </p:spTree>
    <p:extLst>
      <p:ext uri="{BB962C8B-B14F-4D97-AF65-F5344CB8AC3E}">
        <p14:creationId xmlns:p14="http://schemas.microsoft.com/office/powerpoint/2010/main" val="71725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A7B49-FBDE-4184-BB28-F301FCD60C39}" type="slidenum">
              <a:rPr lang="en-US" smtClean="0"/>
              <a:t>18</a:t>
            </a:fld>
            <a:endParaRPr lang="en-US"/>
          </a:p>
        </p:txBody>
      </p:sp>
    </p:spTree>
    <p:extLst>
      <p:ext uri="{BB962C8B-B14F-4D97-AF65-F5344CB8AC3E}">
        <p14:creationId xmlns:p14="http://schemas.microsoft.com/office/powerpoint/2010/main" val="717257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A7B49-FBDE-4184-BB28-F301FCD60C39}" type="slidenum">
              <a:rPr lang="en-US" smtClean="0"/>
              <a:t>19</a:t>
            </a:fld>
            <a:endParaRPr lang="en-US"/>
          </a:p>
        </p:txBody>
      </p:sp>
    </p:spTree>
    <p:extLst>
      <p:ext uri="{BB962C8B-B14F-4D97-AF65-F5344CB8AC3E}">
        <p14:creationId xmlns:p14="http://schemas.microsoft.com/office/powerpoint/2010/main" val="717257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A7B49-FBDE-4184-BB28-F301FCD60C39}" type="slidenum">
              <a:rPr lang="en-US" smtClean="0"/>
              <a:t>20</a:t>
            </a:fld>
            <a:endParaRPr lang="en-US"/>
          </a:p>
        </p:txBody>
      </p:sp>
    </p:spTree>
    <p:extLst>
      <p:ext uri="{BB962C8B-B14F-4D97-AF65-F5344CB8AC3E}">
        <p14:creationId xmlns:p14="http://schemas.microsoft.com/office/powerpoint/2010/main" val="71725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A7B49-FBDE-4184-BB28-F301FCD60C39}" type="slidenum">
              <a:rPr lang="en-US" smtClean="0"/>
              <a:t>21</a:t>
            </a:fld>
            <a:endParaRPr lang="en-US"/>
          </a:p>
        </p:txBody>
      </p:sp>
    </p:spTree>
    <p:extLst>
      <p:ext uri="{BB962C8B-B14F-4D97-AF65-F5344CB8AC3E}">
        <p14:creationId xmlns:p14="http://schemas.microsoft.com/office/powerpoint/2010/main" val="71725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6717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24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516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86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37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655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293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1838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659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817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636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917477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1543050" y="1524000"/>
            <a:ext cx="6172200" cy="4114800"/>
          </a:xfrm>
          <a:prstGeom prst="rect">
            <a:avLst/>
          </a:prstGeom>
        </p:spPr>
        <p:txBody>
          <a:bodyPr wrap="none" fromWordArt="1">
            <a:prstTxWarp prst="textDoubleWave1">
              <a:avLst>
                <a:gd name="adj1" fmla="val 6500"/>
                <a:gd name="adj2" fmla="val 0"/>
              </a:avLst>
            </a:prstTxWarp>
          </a:bodyPr>
          <a:lstStyle/>
          <a:p>
            <a:pPr algn="ctr"/>
            <a:endParaRPr lang="en-US" sz="3600" kern="10" spc="-360">
              <a:ln w="12700">
                <a:solidFill>
                  <a:srgbClr val="FFFF00"/>
                </a:solidFill>
                <a:round/>
                <a:headEnd/>
                <a:tailEnd/>
              </a:ln>
              <a:solidFill>
                <a:srgbClr val="66FF33"/>
              </a:solidFill>
              <a:effectLst>
                <a:outerShdw dist="125724" dir="18900000" algn="ctr" rotWithShape="0">
                  <a:srgbClr val="000099"/>
                </a:outerShdw>
              </a:effectLst>
            </a:endParaRPr>
          </a:p>
        </p:txBody>
      </p:sp>
      <p:sp>
        <p:nvSpPr>
          <p:cNvPr id="3075" name="Text Box 4"/>
          <p:cNvSpPr txBox="1">
            <a:spLocks noChangeArrowheads="1"/>
          </p:cNvSpPr>
          <p:nvPr/>
        </p:nvSpPr>
        <p:spPr bwMode="auto">
          <a:xfrm>
            <a:off x="3543300" y="5638802"/>
            <a:ext cx="4171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50000"/>
              </a:spcBef>
              <a:buFontTx/>
              <a:buNone/>
            </a:pPr>
            <a:endParaRPr lang="en-US" b="1">
              <a:solidFill>
                <a:srgbClr val="8C07F9"/>
              </a:solidFill>
              <a:latin typeface=".VnTime" panose="020B7200000000000000" pitchFamily="34" charset="0"/>
            </a:endParaRPr>
          </a:p>
        </p:txBody>
      </p:sp>
      <p:sp>
        <p:nvSpPr>
          <p:cNvPr id="8" name="Rectangle 7"/>
          <p:cNvSpPr/>
          <p:nvPr/>
        </p:nvSpPr>
        <p:spPr>
          <a:xfrm>
            <a:off x="57150" y="533039"/>
            <a:ext cx="9144000" cy="1938992"/>
          </a:xfrm>
          <a:prstGeom prst="rect">
            <a:avLst/>
          </a:prstGeom>
          <a:solidFill>
            <a:srgbClr val="FFFF00"/>
          </a:solidFill>
        </p:spPr>
        <p:txBody>
          <a:bodyPr wrap="square">
            <a:spAutoFit/>
          </a:bodyPr>
          <a:lstStyle/>
          <a:p>
            <a:pPr algn="ctr" eaLnBrk="1" hangingPunct="1">
              <a:defRPr/>
            </a:pP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BÀI </a:t>
            </a: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GIẢNG </a:t>
            </a: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MÔN </a:t>
            </a:r>
            <a:r>
              <a:rPr lang="vi-VN"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KHTN</a:t>
            </a: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8</a:t>
            </a:r>
            <a:r>
              <a:rPr lang="vi-VN"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endPar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2" name="Rectangle 1"/>
          <p:cNvSpPr/>
          <p:nvPr/>
        </p:nvSpPr>
        <p:spPr>
          <a:xfrm>
            <a:off x="914400" y="2667000"/>
            <a:ext cx="7239000" cy="707886"/>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CHỦ ĐỀ 7: CƠ THỂ NGƯỜI</a:t>
            </a:r>
          </a:p>
        </p:txBody>
      </p:sp>
      <p:sp>
        <p:nvSpPr>
          <p:cNvPr id="3" name="Rectangle 2"/>
          <p:cNvSpPr/>
          <p:nvPr/>
        </p:nvSpPr>
        <p:spPr>
          <a:xfrm>
            <a:off x="800100" y="3374886"/>
            <a:ext cx="7467600" cy="2123658"/>
          </a:xfrm>
          <a:prstGeom prst="rect">
            <a:avLst/>
          </a:prstGeom>
        </p:spPr>
        <p:txBody>
          <a:bodyPr wrap="square">
            <a:spAutoFit/>
          </a:bodyPr>
          <a:lstStyle/>
          <a:p>
            <a:pPr algn="ctr"/>
            <a:r>
              <a:rPr lang="vi-VN" sz="4400" b="1" dirty="0">
                <a:solidFill>
                  <a:schemeClr val="tx2"/>
                </a:solidFill>
                <a:latin typeface="Times New Roman" pitchFamily="18" charset="0"/>
                <a:cs typeface="Times New Roman" pitchFamily="18" charset="0"/>
              </a:rPr>
              <a:t>BÀI </a:t>
            </a:r>
            <a:r>
              <a:rPr lang="en-US" sz="4400" b="1" dirty="0">
                <a:solidFill>
                  <a:schemeClr val="tx2"/>
                </a:solidFill>
                <a:latin typeface="Times New Roman" pitchFamily="18" charset="0"/>
                <a:cs typeface="Times New Roman" pitchFamily="18" charset="0"/>
              </a:rPr>
              <a:t>35</a:t>
            </a:r>
            <a:r>
              <a:rPr lang="vi-VN" sz="4400" b="1" dirty="0">
                <a:solidFill>
                  <a:schemeClr val="tx2"/>
                </a:solidFill>
                <a:latin typeface="Times New Roman" pitchFamily="18" charset="0"/>
                <a:cs typeface="Times New Roman" pitchFamily="18" charset="0"/>
              </a:rPr>
              <a:t>: </a:t>
            </a:r>
            <a:endParaRPr lang="en-US" sz="4400" b="1" dirty="0" smtClean="0">
              <a:solidFill>
                <a:schemeClr val="tx2"/>
              </a:solidFill>
              <a:latin typeface="Times New Roman" pitchFamily="18" charset="0"/>
              <a:cs typeface="Times New Roman" pitchFamily="18" charset="0"/>
            </a:endParaRPr>
          </a:p>
          <a:p>
            <a:pPr algn="ctr"/>
            <a:r>
              <a:rPr lang="en-US" sz="4400" b="1" dirty="0" smtClean="0">
                <a:solidFill>
                  <a:schemeClr val="tx2"/>
                </a:solidFill>
                <a:latin typeface="Times New Roman" pitchFamily="18" charset="0"/>
                <a:cs typeface="Times New Roman" pitchFamily="18" charset="0"/>
              </a:rPr>
              <a:t>HỆ </a:t>
            </a:r>
            <a:r>
              <a:rPr lang="en-US" sz="4400" b="1" dirty="0">
                <a:solidFill>
                  <a:schemeClr val="tx2"/>
                </a:solidFill>
                <a:latin typeface="Times New Roman" pitchFamily="18" charset="0"/>
                <a:cs typeface="Times New Roman" pitchFamily="18" charset="0"/>
              </a:rPr>
              <a:t>NỘI TIẾT Ở NGƯỜI</a:t>
            </a:r>
          </a:p>
          <a:p>
            <a:pPr algn="ctr"/>
            <a:r>
              <a:rPr lang="en-US" sz="4400" dirty="0">
                <a:solidFill>
                  <a:schemeClr val="tx2"/>
                </a:solidFill>
                <a:latin typeface="Times New Roman" pitchFamily="18" charset="0"/>
                <a:cs typeface="Times New Roman" pitchFamily="18" charset="0"/>
              </a:rPr>
              <a:t>( 2 TIẾT)</a:t>
            </a:r>
          </a:p>
        </p:txBody>
      </p:sp>
    </p:spTree>
    <p:extLst>
      <p:ext uri="{BB962C8B-B14F-4D97-AF65-F5344CB8AC3E}">
        <p14:creationId xmlns:p14="http://schemas.microsoft.com/office/powerpoint/2010/main" val="2107047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28600"/>
            <a:ext cx="47355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 NHANH HƠN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57200" y="1243271"/>
            <a:ext cx="8001000" cy="2246769"/>
          </a:xfrm>
          <a:prstGeom prst="rect">
            <a:avLst/>
          </a:prstGeom>
        </p:spPr>
        <p:txBody>
          <a:bodyPr wrap="square">
            <a:spAutoFit/>
          </a:bodyPr>
          <a:lstStyle/>
          <a:p>
            <a:pPr marL="457200" indent="-457200">
              <a:buFontTx/>
              <a:buChar char="-"/>
            </a:pPr>
            <a:r>
              <a:rPr lang="nl-NL" sz="2800" dirty="0" smtClean="0">
                <a:latin typeface="Times New Roman" pitchFamily="18" charset="0"/>
                <a:cs typeface="Times New Roman" pitchFamily="18" charset="0"/>
              </a:rPr>
              <a:t>Luật chơi vòng 1 </a:t>
            </a:r>
          </a:p>
          <a:p>
            <a:r>
              <a:rPr lang="nl-NL" sz="2800" dirty="0" smtClean="0">
                <a:latin typeface="Times New Roman" pitchFamily="18" charset="0"/>
                <a:cs typeface="Times New Roman" pitchFamily="18" charset="0"/>
              </a:rPr>
              <a:t>+ Mỗi </a:t>
            </a:r>
            <a:r>
              <a:rPr lang="nl-NL" sz="2800" dirty="0">
                <a:latin typeface="Times New Roman" pitchFamily="18" charset="0"/>
                <a:cs typeface="Times New Roman" pitchFamily="18" charset="0"/>
              </a:rPr>
              <a:t>đội thi cử 3 thành viên tham </a:t>
            </a:r>
            <a:r>
              <a:rPr lang="nl-NL" sz="2800" dirty="0" smtClean="0">
                <a:latin typeface="Times New Roman" pitchFamily="18" charset="0"/>
                <a:cs typeface="Times New Roman" pitchFamily="18" charset="0"/>
              </a:rPr>
              <a:t>gia.</a:t>
            </a:r>
          </a:p>
          <a:p>
            <a:r>
              <a:rPr lang="nl-NL" sz="2800" dirty="0" smtClean="0">
                <a:latin typeface="Times New Roman" pitchFamily="18" charset="0"/>
                <a:cs typeface="Times New Roman" pitchFamily="18" charset="0"/>
              </a:rPr>
              <a:t>+ Hoàn thành phiếu học tập 2</a:t>
            </a:r>
          </a:p>
          <a:p>
            <a:r>
              <a:rPr lang="nl-NL" sz="2800" dirty="0" smtClean="0">
                <a:latin typeface="Times New Roman" pitchFamily="18" charset="0"/>
                <a:cs typeface="Times New Roman" pitchFamily="18" charset="0"/>
              </a:rPr>
              <a:t>+ Thời </a:t>
            </a:r>
            <a:r>
              <a:rPr lang="nl-NL" sz="2800" dirty="0">
                <a:latin typeface="Times New Roman" pitchFamily="18" charset="0"/>
                <a:cs typeface="Times New Roman" pitchFamily="18" charset="0"/>
              </a:rPr>
              <a:t>gian thực hiện 1 phút</a:t>
            </a:r>
            <a:r>
              <a:rPr lang="nl-NL" sz="2800" dirty="0" smtClean="0">
                <a:latin typeface="Times New Roman" pitchFamily="18" charset="0"/>
                <a:cs typeface="Times New Roman" pitchFamily="18" charset="0"/>
              </a:rPr>
              <a:t>.</a:t>
            </a:r>
            <a:r>
              <a:rPr lang="nl-NL" sz="2800" dirty="0">
                <a:latin typeface="Times New Roman" pitchFamily="18" charset="0"/>
                <a:cs typeface="Times New Roman" pitchFamily="18" charset="0"/>
              </a:rPr>
              <a:t> </a:t>
            </a:r>
            <a:endParaRPr lang="nl-NL" sz="2800" dirty="0" smtClean="0">
              <a:latin typeface="Times New Roman" pitchFamily="18" charset="0"/>
              <a:cs typeface="Times New Roman" pitchFamily="18" charset="0"/>
            </a:endParaRPr>
          </a:p>
          <a:p>
            <a:r>
              <a:rPr lang="nl-NL" sz="2800" dirty="0" smtClean="0">
                <a:latin typeface="Times New Roman" pitchFamily="18" charset="0"/>
                <a:cs typeface="Times New Roman" pitchFamily="18" charset="0"/>
              </a:rPr>
              <a:t>* Mỗi </a:t>
            </a:r>
            <a:r>
              <a:rPr lang="nl-NL" sz="2800" dirty="0">
                <a:latin typeface="Times New Roman" pitchFamily="18" charset="0"/>
                <a:cs typeface="Times New Roman" pitchFamily="18" charset="0"/>
              </a:rPr>
              <a:t>đáp án đúng được tính 1 </a:t>
            </a:r>
            <a:r>
              <a:rPr lang="nl-NL" sz="2800" dirty="0" smtClean="0">
                <a:latin typeface="Times New Roman" pitchFamily="18" charset="0"/>
                <a:cs typeface="Times New Roman" pitchFamily="18" charset="0"/>
              </a:rPr>
              <a:t>điểm.</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687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64148226"/>
              </p:ext>
            </p:extLst>
          </p:nvPr>
        </p:nvGraphicFramePr>
        <p:xfrm>
          <a:off x="457200" y="609600"/>
          <a:ext cx="8229600" cy="6067484"/>
        </p:xfrm>
        <a:graphic>
          <a:graphicData uri="http://schemas.openxmlformats.org/drawingml/2006/table">
            <a:tbl>
              <a:tblPr firstRow="1" firstCol="1" bandRow="1">
                <a:tableStyleId>{5940675A-B579-460E-94D1-54222C63F5DA}</a:tableStyleId>
              </a:tblPr>
              <a:tblGrid>
                <a:gridCol w="2317072"/>
                <a:gridCol w="5912528"/>
              </a:tblGrid>
              <a:tr h="388611">
                <a:tc>
                  <a:txBody>
                    <a:bodyPr/>
                    <a:lstStyle/>
                    <a:p>
                      <a:pPr marL="28575" marR="28575" algn="ctr">
                        <a:lnSpc>
                          <a:spcPct val="115000"/>
                        </a:lnSpc>
                        <a:spcAft>
                          <a:spcPts val="0"/>
                        </a:spcAft>
                      </a:pPr>
                      <a:r>
                        <a:rPr lang="en-US" sz="2400" dirty="0" err="1">
                          <a:effectLst/>
                          <a:latin typeface="Times New Roman" pitchFamily="18" charset="0"/>
                          <a:cs typeface="Times New Roman" pitchFamily="18" charset="0"/>
                        </a:rPr>
                        <a:t>A.Tuyến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nội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tiết</a:t>
                      </a:r>
                      <a:endParaRPr lang="en-US" sz="2400" dirty="0">
                        <a:effectLst/>
                        <a:latin typeface="Times New Roman" pitchFamily="18" charset="0"/>
                        <a:ea typeface="Calibri"/>
                        <a:cs typeface="Times New Roman" pitchFamily="18" charset="0"/>
                      </a:endParaRPr>
                    </a:p>
                  </a:txBody>
                  <a:tcPr marL="0" marR="0" marT="0" marB="0"/>
                </a:tc>
                <a:tc>
                  <a:txBody>
                    <a:bodyPr/>
                    <a:lstStyle/>
                    <a:p>
                      <a:pPr marL="28575" marR="28575" algn="ctr">
                        <a:lnSpc>
                          <a:spcPct val="115000"/>
                        </a:lnSpc>
                        <a:spcAft>
                          <a:spcPts val="0"/>
                        </a:spcAft>
                      </a:pPr>
                      <a:r>
                        <a:rPr lang="en-US" sz="2400" dirty="0">
                          <a:effectLst/>
                          <a:latin typeface="Times New Roman" pitchFamily="18" charset="0"/>
                          <a:cs typeface="Times New Roman" pitchFamily="18" charset="0"/>
                        </a:rPr>
                        <a:t>B. </a:t>
                      </a:r>
                      <a:r>
                        <a:rPr lang="en-US" sz="2400" dirty="0" err="1">
                          <a:effectLst/>
                          <a:latin typeface="Times New Roman" pitchFamily="18" charset="0"/>
                          <a:cs typeface="Times New Roman" pitchFamily="18" charset="0"/>
                        </a:rPr>
                        <a:t>Chức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năng</a:t>
                      </a:r>
                      <a:endParaRPr lang="en-US" sz="2400" dirty="0">
                        <a:effectLst/>
                        <a:latin typeface="Times New Roman" pitchFamily="18" charset="0"/>
                        <a:ea typeface="Calibri"/>
                        <a:cs typeface="Times New Roman" pitchFamily="18" charset="0"/>
                      </a:endParaRPr>
                    </a:p>
                  </a:txBody>
                  <a:tcPr marL="0" marR="0" marT="0" marB="0"/>
                </a:tc>
              </a:tr>
              <a:tr h="459164">
                <a:tc>
                  <a:txBody>
                    <a:bodyPr/>
                    <a:lstStyle/>
                    <a:p>
                      <a:pPr marL="28575" marR="28575" algn="just">
                        <a:lnSpc>
                          <a:spcPct val="115000"/>
                        </a:lnSpc>
                        <a:spcAft>
                          <a:spcPts val="0"/>
                        </a:spcAft>
                      </a:pPr>
                      <a:r>
                        <a:rPr lang="en-US" sz="2400" dirty="0">
                          <a:effectLst/>
                          <a:latin typeface="Times New Roman" pitchFamily="18" charset="0"/>
                          <a:cs typeface="Times New Roman" pitchFamily="18" charset="0"/>
                        </a:rPr>
                        <a:t>1.Tuyến </a:t>
                      </a:r>
                      <a:r>
                        <a:rPr lang="en-US" sz="2400" dirty="0" err="1">
                          <a:effectLst/>
                          <a:latin typeface="Times New Roman" pitchFamily="18" charset="0"/>
                          <a:cs typeface="Times New Roman" pitchFamily="18" charset="0"/>
                        </a:rPr>
                        <a:t>tùng</a:t>
                      </a:r>
                      <a:endParaRPr lang="en-US" sz="2400" dirty="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15000"/>
                        </a:lnSpc>
                        <a:spcAft>
                          <a:spcPts val="0"/>
                        </a:spcAft>
                      </a:pPr>
                      <a:r>
                        <a:rPr lang="en-US" sz="1400" dirty="0">
                          <a:solidFill>
                            <a:srgbClr val="FF0000"/>
                          </a:solidFill>
                          <a:effectLst/>
                          <a:latin typeface="Times New Roman" pitchFamily="18" charset="0"/>
                          <a:cs typeface="Times New Roman" pitchFamily="18" charset="0"/>
                        </a:rPr>
                        <a:t> a </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Chức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năng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nội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tiết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Điều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hòa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lượng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đường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máu</a:t>
                      </a:r>
                      <a:r>
                        <a:rPr lang="en-US" sz="1400" dirty="0">
                          <a:effectLst/>
                          <a:latin typeface="Times New Roman" pitchFamily="18" charset="0"/>
                          <a:cs typeface="Times New Roman" pitchFamily="18" charset="0"/>
                        </a:rPr>
                        <a:t> (insulin </a:t>
                      </a:r>
                      <a:r>
                        <a:rPr lang="en-US" sz="1400" dirty="0" err="1">
                          <a:effectLst/>
                          <a:latin typeface="Times New Roman" pitchFamily="18" charset="0"/>
                          <a:cs typeface="Times New Roman" pitchFamily="18" charset="0"/>
                        </a:rPr>
                        <a:t>và</a:t>
                      </a:r>
                      <a:r>
                        <a:rPr lang="en-US" sz="1400" dirty="0">
                          <a:effectLst/>
                          <a:latin typeface="Times New Roman" pitchFamily="18" charset="0"/>
                          <a:cs typeface="Times New Roman" pitchFamily="18" charset="0"/>
                        </a:rPr>
                        <a:t> glucagon).</a:t>
                      </a:r>
                      <a:endParaRPr lang="en-US" sz="1400" dirty="0">
                        <a:effectLst/>
                        <a:latin typeface="Times New Roman" pitchFamily="18" charset="0"/>
                        <a:ea typeface="Calibri"/>
                        <a:cs typeface="Times New Roman" pitchFamily="18" charset="0"/>
                      </a:endParaRPr>
                    </a:p>
                  </a:txBody>
                  <a:tcPr marL="0" marR="0" marT="0" marB="0"/>
                </a:tc>
              </a:tr>
              <a:tr h="388611">
                <a:tc>
                  <a:txBody>
                    <a:bodyPr/>
                    <a:lstStyle/>
                    <a:p>
                      <a:pPr marL="28575" marR="28575" algn="just">
                        <a:lnSpc>
                          <a:spcPct val="115000"/>
                        </a:lnSpc>
                        <a:spcAft>
                          <a:spcPts val="0"/>
                        </a:spcAft>
                      </a:pPr>
                      <a:r>
                        <a:rPr lang="en-US" sz="2400" dirty="0">
                          <a:effectLst/>
                          <a:latin typeface="Times New Roman" pitchFamily="18" charset="0"/>
                          <a:cs typeface="Times New Roman" pitchFamily="18" charset="0"/>
                        </a:rPr>
                        <a:t>2.Tuyến </a:t>
                      </a:r>
                      <a:r>
                        <a:rPr lang="en-US" sz="2400" dirty="0" err="1">
                          <a:effectLst/>
                          <a:latin typeface="Times New Roman" pitchFamily="18" charset="0"/>
                          <a:cs typeface="Times New Roman" pitchFamily="18" charset="0"/>
                        </a:rPr>
                        <a:t>giáp</a:t>
                      </a:r>
                      <a:endParaRPr lang="en-US" sz="2400" dirty="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15000"/>
                        </a:lnSpc>
                        <a:spcAft>
                          <a:spcPts val="0"/>
                        </a:spcAft>
                      </a:pPr>
                      <a:r>
                        <a:rPr lang="en-US" sz="1400" dirty="0">
                          <a:effectLst/>
                          <a:latin typeface="Times New Roman" pitchFamily="18" charset="0"/>
                          <a:cs typeface="Times New Roman" pitchFamily="18" charset="0"/>
                        </a:rPr>
                        <a:t> </a:t>
                      </a:r>
                      <a:r>
                        <a:rPr lang="en-US" sz="1400" dirty="0" smtClean="0">
                          <a:solidFill>
                            <a:srgbClr val="FF0000"/>
                          </a:solidFill>
                          <a:effectLst/>
                          <a:latin typeface="Times New Roman" pitchFamily="18" charset="0"/>
                          <a:cs typeface="Times New Roman" pitchFamily="18" charset="0"/>
                        </a:rPr>
                        <a:t>b-</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Kích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thích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sự</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phát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triển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của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các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tế</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bào</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limpho</a:t>
                      </a:r>
                      <a:r>
                        <a:rPr lang="en-US" sz="1400" dirty="0">
                          <a:effectLst/>
                          <a:latin typeface="Times New Roman" pitchFamily="18" charset="0"/>
                          <a:cs typeface="Times New Roman" pitchFamily="18" charset="0"/>
                        </a:rPr>
                        <a:t> T (</a:t>
                      </a:r>
                      <a:r>
                        <a:rPr lang="en-US" sz="1400" dirty="0" err="1">
                          <a:effectLst/>
                          <a:latin typeface="Times New Roman" pitchFamily="18" charset="0"/>
                          <a:cs typeface="Times New Roman" pitchFamily="18" charset="0"/>
                        </a:rPr>
                        <a:t>Thymosin</a:t>
                      </a:r>
                      <a:r>
                        <a:rPr lang="en-US" sz="1400" dirty="0">
                          <a:effectLst/>
                          <a:latin typeface="Times New Roman" pitchFamily="18" charset="0"/>
                          <a:cs typeface="Times New Roman" pitchFamily="18" charset="0"/>
                        </a:rPr>
                        <a:t>).</a:t>
                      </a:r>
                      <a:endParaRPr lang="en-US" sz="1400" dirty="0">
                        <a:effectLst/>
                        <a:latin typeface="Times New Roman" pitchFamily="18" charset="0"/>
                        <a:ea typeface="Calibri"/>
                        <a:cs typeface="Times New Roman" pitchFamily="18" charset="0"/>
                      </a:endParaRPr>
                    </a:p>
                  </a:txBody>
                  <a:tcPr marL="0" marR="0" marT="0" marB="0"/>
                </a:tc>
              </a:tr>
              <a:tr h="661941">
                <a:tc>
                  <a:txBody>
                    <a:bodyPr/>
                    <a:lstStyle/>
                    <a:p>
                      <a:pPr marL="28575" marR="28575" algn="l">
                        <a:lnSpc>
                          <a:spcPct val="115000"/>
                        </a:lnSpc>
                        <a:spcAft>
                          <a:spcPts val="0"/>
                        </a:spcAft>
                      </a:pPr>
                      <a:r>
                        <a:rPr lang="en-US" sz="2400" dirty="0">
                          <a:effectLst/>
                          <a:latin typeface="Times New Roman" pitchFamily="18" charset="0"/>
                          <a:cs typeface="Times New Roman" pitchFamily="18" charset="0"/>
                        </a:rPr>
                        <a:t>3. </a:t>
                      </a:r>
                      <a:r>
                        <a:rPr lang="en-US" sz="2400" dirty="0" err="1">
                          <a:effectLst/>
                          <a:latin typeface="Times New Roman" pitchFamily="18" charset="0"/>
                          <a:cs typeface="Times New Roman" pitchFamily="18" charset="0"/>
                        </a:rPr>
                        <a:t>Tuyến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cận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giáp</a:t>
                      </a:r>
                      <a:endParaRPr lang="en-US" sz="2400" dirty="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15000"/>
                        </a:lnSpc>
                        <a:spcAft>
                          <a:spcPts val="0"/>
                        </a:spcAft>
                      </a:pPr>
                      <a:r>
                        <a:rPr lang="en-US" sz="1400" dirty="0" smtClean="0">
                          <a:solidFill>
                            <a:srgbClr val="FF0000"/>
                          </a:solidFill>
                          <a:effectLst/>
                          <a:latin typeface="Times New Roman" pitchFamily="18" charset="0"/>
                          <a:cs typeface="Times New Roman" pitchFamily="18" charset="0"/>
                        </a:rPr>
                        <a:t>c-</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Điều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hòa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huyết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áp</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thể</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tích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máu</a:t>
                      </a:r>
                      <a:r>
                        <a:rPr lang="en-US" sz="1400" dirty="0">
                          <a:effectLst/>
                          <a:latin typeface="Times New Roman" pitchFamily="18" charset="0"/>
                          <a:cs typeface="Times New Roman" pitchFamily="18" charset="0"/>
                        </a:rPr>
                        <a:t> (aldosterone).</a:t>
                      </a:r>
                    </a:p>
                    <a:p>
                      <a:pPr marL="28575" marR="28575" algn="just">
                        <a:lnSpc>
                          <a:spcPct val="115000"/>
                        </a:lnSpc>
                        <a:spcAft>
                          <a:spcPts val="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Điều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hòa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trao</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đổi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chất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năng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lượng</a:t>
                      </a:r>
                      <a:r>
                        <a:rPr lang="en-US" sz="1400" dirty="0">
                          <a:effectLst/>
                          <a:latin typeface="Times New Roman" pitchFamily="18" charset="0"/>
                          <a:cs typeface="Times New Roman" pitchFamily="18" charset="0"/>
                        </a:rPr>
                        <a:t> (cortisol).</a:t>
                      </a:r>
                    </a:p>
                    <a:p>
                      <a:pPr marL="28575" marR="28575" algn="just">
                        <a:lnSpc>
                          <a:spcPct val="115000"/>
                        </a:lnSpc>
                        <a:spcAft>
                          <a:spcPts val="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Chống</a:t>
                      </a:r>
                      <a:r>
                        <a:rPr lang="en-US" sz="1400" dirty="0">
                          <a:effectLst/>
                          <a:latin typeface="Times New Roman" pitchFamily="18" charset="0"/>
                          <a:cs typeface="Times New Roman" pitchFamily="18" charset="0"/>
                        </a:rPr>
                        <a:t> stress (adrenalin, </a:t>
                      </a:r>
                      <a:r>
                        <a:rPr lang="en-US" sz="1400" dirty="0" err="1">
                          <a:effectLst/>
                          <a:latin typeface="Times New Roman" pitchFamily="18" charset="0"/>
                          <a:cs typeface="Times New Roman" pitchFamily="18" charset="0"/>
                        </a:rPr>
                        <a:t>noradrenalin,cortisol</a:t>
                      </a:r>
                      <a:r>
                        <a:rPr lang="en-US" sz="1400" dirty="0">
                          <a:effectLst/>
                          <a:latin typeface="Times New Roman" pitchFamily="18" charset="0"/>
                          <a:cs typeface="Times New Roman" pitchFamily="18" charset="0"/>
                        </a:rPr>
                        <a:t>).</a:t>
                      </a:r>
                      <a:endParaRPr lang="en-US" sz="1400" dirty="0">
                        <a:effectLst/>
                        <a:latin typeface="Times New Roman" pitchFamily="18" charset="0"/>
                        <a:ea typeface="Calibri"/>
                        <a:cs typeface="Times New Roman" pitchFamily="18" charset="0"/>
                      </a:endParaRPr>
                    </a:p>
                  </a:txBody>
                  <a:tcPr marL="0" marR="0" marT="0" marB="0"/>
                </a:tc>
              </a:tr>
              <a:tr h="661941">
                <a:tc>
                  <a:txBody>
                    <a:bodyPr/>
                    <a:lstStyle/>
                    <a:p>
                      <a:pPr marL="28575" marR="28575" algn="just">
                        <a:lnSpc>
                          <a:spcPct val="115000"/>
                        </a:lnSpc>
                        <a:spcAft>
                          <a:spcPts val="0"/>
                        </a:spcAft>
                      </a:pPr>
                      <a:r>
                        <a:rPr lang="en-US" sz="2400" dirty="0">
                          <a:effectLst/>
                          <a:latin typeface="Times New Roman" pitchFamily="18" charset="0"/>
                          <a:cs typeface="Times New Roman" pitchFamily="18" charset="0"/>
                        </a:rPr>
                        <a:t>4.Tuyến </a:t>
                      </a:r>
                      <a:r>
                        <a:rPr lang="en-US" sz="2400" dirty="0" err="1">
                          <a:effectLst/>
                          <a:latin typeface="Times New Roman" pitchFamily="18" charset="0"/>
                          <a:cs typeface="Times New Roman" pitchFamily="18" charset="0"/>
                        </a:rPr>
                        <a:t>ức</a:t>
                      </a:r>
                      <a:endParaRPr lang="en-US" sz="2400" dirty="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15000"/>
                        </a:lnSpc>
                        <a:spcAft>
                          <a:spcPts val="0"/>
                        </a:spcAft>
                      </a:pPr>
                      <a:r>
                        <a:rPr lang="en-US" sz="1400" dirty="0">
                          <a:effectLst/>
                          <a:latin typeface="Times New Roman" pitchFamily="18" charset="0"/>
                          <a:cs typeface="Times New Roman" pitchFamily="18" charset="0"/>
                        </a:rPr>
                        <a:t> </a:t>
                      </a:r>
                      <a:r>
                        <a:rPr lang="en-US" sz="1400" dirty="0" smtClean="0">
                          <a:solidFill>
                            <a:srgbClr val="FF0000"/>
                          </a:solidFill>
                          <a:effectLst/>
                          <a:latin typeface="Times New Roman" pitchFamily="18" charset="0"/>
                          <a:cs typeface="Times New Roman" pitchFamily="18" charset="0"/>
                        </a:rPr>
                        <a:t>d-</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Điều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hòa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hoạt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động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tuyến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yên</a:t>
                      </a:r>
                      <a:r>
                        <a:rPr lang="en-US" sz="1400" dirty="0">
                          <a:effectLst/>
                          <a:latin typeface="Times New Roman" pitchFamily="18" charset="0"/>
                          <a:cs typeface="Times New Roman" pitchFamily="18" charset="0"/>
                        </a:rPr>
                        <a:t> (CRH, </a:t>
                      </a:r>
                      <a:r>
                        <a:rPr lang="en-US" sz="1400" dirty="0" err="1">
                          <a:effectLst/>
                          <a:latin typeface="Times New Roman" pitchFamily="18" charset="0"/>
                          <a:cs typeface="Times New Roman" pitchFamily="18" charset="0"/>
                        </a:rPr>
                        <a:t>TRH,GnRH</a:t>
                      </a:r>
                      <a:r>
                        <a:rPr lang="en-US" sz="1400" dirty="0">
                          <a:effectLst/>
                          <a:latin typeface="Times New Roman" pitchFamily="18" charset="0"/>
                          <a:cs typeface="Times New Roman" pitchFamily="18" charset="0"/>
                        </a:rPr>
                        <a:t>).</a:t>
                      </a:r>
                    </a:p>
                    <a:p>
                      <a:pPr marL="28575" marR="28575" algn="just">
                        <a:lnSpc>
                          <a:spcPct val="115000"/>
                        </a:lnSpc>
                        <a:spcAft>
                          <a:spcPts val="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Điều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hòa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áp</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suất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thẩm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thấu</a:t>
                      </a:r>
                      <a:r>
                        <a:rPr lang="en-US" sz="1400" dirty="0">
                          <a:effectLst/>
                          <a:latin typeface="Times New Roman" pitchFamily="18" charset="0"/>
                          <a:cs typeface="Times New Roman" pitchFamily="18" charset="0"/>
                        </a:rPr>
                        <a:t> (ADH).</a:t>
                      </a:r>
                    </a:p>
                    <a:p>
                      <a:pPr marL="28575" marR="28575" algn="just">
                        <a:lnSpc>
                          <a:spcPct val="115000"/>
                        </a:lnSpc>
                        <a:spcAft>
                          <a:spcPts val="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Kích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thích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quá</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trình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đẻ</a:t>
                      </a:r>
                      <a:r>
                        <a:rPr lang="en-US" sz="1400" dirty="0">
                          <a:effectLst/>
                          <a:latin typeface="Times New Roman" pitchFamily="18" charset="0"/>
                          <a:cs typeface="Times New Roman" pitchFamily="18" charset="0"/>
                        </a:rPr>
                        <a:t> (oxytocin).</a:t>
                      </a:r>
                      <a:endParaRPr lang="en-US" sz="1400" dirty="0">
                        <a:effectLst/>
                        <a:latin typeface="Times New Roman" pitchFamily="18" charset="0"/>
                        <a:ea typeface="Calibri"/>
                        <a:cs typeface="Times New Roman" pitchFamily="18" charset="0"/>
                      </a:endParaRPr>
                    </a:p>
                  </a:txBody>
                  <a:tcPr marL="0" marR="0" marT="0" marB="0"/>
                </a:tc>
              </a:tr>
              <a:tr h="388611">
                <a:tc>
                  <a:txBody>
                    <a:bodyPr/>
                    <a:lstStyle/>
                    <a:p>
                      <a:pPr marL="28575" marR="28575" algn="just">
                        <a:lnSpc>
                          <a:spcPct val="115000"/>
                        </a:lnSpc>
                        <a:spcAft>
                          <a:spcPts val="0"/>
                        </a:spcAft>
                      </a:pPr>
                      <a:r>
                        <a:rPr lang="en-US" sz="2400" dirty="0">
                          <a:effectLst/>
                          <a:latin typeface="Times New Roman" pitchFamily="18" charset="0"/>
                          <a:cs typeface="Times New Roman" pitchFamily="18" charset="0"/>
                        </a:rPr>
                        <a:t>5.Tuyến </a:t>
                      </a:r>
                      <a:r>
                        <a:rPr lang="en-US" sz="2400" dirty="0" err="1">
                          <a:effectLst/>
                          <a:latin typeface="Times New Roman" pitchFamily="18" charset="0"/>
                          <a:cs typeface="Times New Roman" pitchFamily="18" charset="0"/>
                        </a:rPr>
                        <a:t>sinh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dục</a:t>
                      </a:r>
                      <a:endParaRPr lang="en-US" sz="2400" dirty="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15000"/>
                        </a:lnSpc>
                        <a:spcAft>
                          <a:spcPts val="0"/>
                        </a:spcAft>
                      </a:pPr>
                      <a:r>
                        <a:rPr lang="en-US" sz="1400" dirty="0">
                          <a:solidFill>
                            <a:srgbClr val="FF0000"/>
                          </a:solidFill>
                          <a:effectLst/>
                          <a:latin typeface="Times New Roman" pitchFamily="18" charset="0"/>
                          <a:cs typeface="Times New Roman" pitchFamily="18" charset="0"/>
                        </a:rPr>
                        <a:t> e </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Điều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hòa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kì</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thức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ngủ</a:t>
                      </a:r>
                      <a:r>
                        <a:rPr lang="en-US" sz="1400" dirty="0">
                          <a:effectLst/>
                          <a:latin typeface="Times New Roman" pitchFamily="18" charset="0"/>
                          <a:cs typeface="Times New Roman" pitchFamily="18" charset="0"/>
                        </a:rPr>
                        <a:t> (melatonin).</a:t>
                      </a:r>
                      <a:endParaRPr lang="en-US" sz="1400" dirty="0">
                        <a:effectLst/>
                        <a:latin typeface="Times New Roman" pitchFamily="18" charset="0"/>
                        <a:ea typeface="Calibri"/>
                        <a:cs typeface="Times New Roman" pitchFamily="18" charset="0"/>
                      </a:endParaRPr>
                    </a:p>
                  </a:txBody>
                  <a:tcPr marL="0" marR="0" marT="0" marB="0"/>
                </a:tc>
              </a:tr>
              <a:tr h="661941">
                <a:tc>
                  <a:txBody>
                    <a:bodyPr/>
                    <a:lstStyle/>
                    <a:p>
                      <a:pPr marL="28575" marR="28575" algn="just">
                        <a:lnSpc>
                          <a:spcPct val="115000"/>
                        </a:lnSpc>
                        <a:spcAft>
                          <a:spcPts val="0"/>
                        </a:spcAft>
                      </a:pPr>
                      <a:r>
                        <a:rPr lang="en-US" sz="2400" dirty="0">
                          <a:effectLst/>
                          <a:latin typeface="Times New Roman" pitchFamily="18" charset="0"/>
                          <a:cs typeface="Times New Roman" pitchFamily="18" charset="0"/>
                        </a:rPr>
                        <a:t>6.Vùng </a:t>
                      </a:r>
                      <a:r>
                        <a:rPr lang="en-US" sz="2400" dirty="0" err="1">
                          <a:effectLst/>
                          <a:latin typeface="Times New Roman" pitchFamily="18" charset="0"/>
                          <a:cs typeface="Times New Roman" pitchFamily="18" charset="0"/>
                        </a:rPr>
                        <a:t>dưới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đồi</a:t>
                      </a:r>
                      <a:endParaRPr lang="en-US" sz="2400" dirty="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15000"/>
                        </a:lnSpc>
                        <a:spcAft>
                          <a:spcPts val="0"/>
                        </a:spcAft>
                      </a:pPr>
                      <a:r>
                        <a:rPr lang="en-US" sz="1400" dirty="0">
                          <a:effectLst/>
                          <a:latin typeface="Times New Roman" pitchFamily="18" charset="0"/>
                          <a:cs typeface="Times New Roman" pitchFamily="18" charset="0"/>
                        </a:rPr>
                        <a:t> </a:t>
                      </a:r>
                      <a:r>
                        <a:rPr lang="en-US" sz="1400" dirty="0">
                          <a:solidFill>
                            <a:srgbClr val="FF0000"/>
                          </a:solidFill>
                          <a:effectLst/>
                          <a:latin typeface="Times New Roman" pitchFamily="18" charset="0"/>
                          <a:cs typeface="Times New Roman" pitchFamily="18" charset="0"/>
                        </a:rPr>
                        <a:t>g</a:t>
                      </a:r>
                      <a:r>
                        <a:rPr lang="en-US" sz="1400" dirty="0">
                          <a:effectLst/>
                          <a:latin typeface="Times New Roman" pitchFamily="18" charset="0"/>
                          <a:cs typeface="Times New Roman" pitchFamily="18" charset="0"/>
                        </a:rPr>
                        <a:t> </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Hình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thành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đặc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điểm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sinh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dục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thứ</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cấp</a:t>
                      </a:r>
                      <a:r>
                        <a:rPr lang="en-US" sz="1400" dirty="0">
                          <a:effectLst/>
                          <a:latin typeface="Times New Roman" pitchFamily="18" charset="0"/>
                          <a:cs typeface="Times New Roman" pitchFamily="18" charset="0"/>
                        </a:rPr>
                        <a:t>.</a:t>
                      </a:r>
                    </a:p>
                    <a:p>
                      <a:pPr marL="28575" marR="28575" algn="just">
                        <a:lnSpc>
                          <a:spcPct val="115000"/>
                        </a:lnSpc>
                        <a:spcAft>
                          <a:spcPts val="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Kích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thích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sinh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trưởng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phát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triển</a:t>
                      </a:r>
                      <a:r>
                        <a:rPr lang="en-US" sz="1400" dirty="0">
                          <a:effectLst/>
                          <a:latin typeface="Times New Roman" pitchFamily="18" charset="0"/>
                          <a:cs typeface="Times New Roman" pitchFamily="18" charset="0"/>
                        </a:rPr>
                        <a:t>.</a:t>
                      </a:r>
                    </a:p>
                    <a:p>
                      <a:pPr marL="28575" marR="28575" algn="just">
                        <a:lnSpc>
                          <a:spcPct val="115000"/>
                        </a:lnSpc>
                        <a:spcAft>
                          <a:spcPts val="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Điều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hòa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kì</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sinh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dục</a:t>
                      </a:r>
                      <a:r>
                        <a:rPr lang="en-US" sz="1400" dirty="0">
                          <a:effectLst/>
                          <a:latin typeface="Times New Roman" pitchFamily="18" charset="0"/>
                          <a:cs typeface="Times New Roman" pitchFamily="18" charset="0"/>
                        </a:rPr>
                        <a:t>.</a:t>
                      </a:r>
                      <a:endParaRPr lang="en-US" sz="1400" dirty="0">
                        <a:effectLst/>
                        <a:latin typeface="Times New Roman" pitchFamily="18" charset="0"/>
                        <a:ea typeface="Calibri"/>
                        <a:cs typeface="Times New Roman" pitchFamily="18" charset="0"/>
                      </a:endParaRPr>
                    </a:p>
                  </a:txBody>
                  <a:tcPr marL="0" marR="0" marT="0" marB="0"/>
                </a:tc>
              </a:tr>
              <a:tr h="661941">
                <a:tc>
                  <a:txBody>
                    <a:bodyPr/>
                    <a:lstStyle/>
                    <a:p>
                      <a:pPr marL="28575" marR="28575" algn="just">
                        <a:lnSpc>
                          <a:spcPct val="115000"/>
                        </a:lnSpc>
                        <a:spcAft>
                          <a:spcPts val="0"/>
                        </a:spcAft>
                      </a:pPr>
                      <a:r>
                        <a:rPr lang="en-US" sz="2400" dirty="0">
                          <a:effectLst/>
                          <a:latin typeface="Times New Roman" pitchFamily="18" charset="0"/>
                          <a:cs typeface="Times New Roman" pitchFamily="18" charset="0"/>
                        </a:rPr>
                        <a:t>7.Tuyến </a:t>
                      </a:r>
                      <a:r>
                        <a:rPr lang="en-US" sz="2400" dirty="0" err="1">
                          <a:effectLst/>
                          <a:latin typeface="Times New Roman" pitchFamily="18" charset="0"/>
                          <a:cs typeface="Times New Roman" pitchFamily="18" charset="0"/>
                        </a:rPr>
                        <a:t>yên</a:t>
                      </a:r>
                      <a:endParaRPr lang="en-US" sz="2400" dirty="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15000"/>
                        </a:lnSpc>
                        <a:spcAft>
                          <a:spcPts val="0"/>
                        </a:spcAft>
                      </a:pPr>
                      <a:r>
                        <a:rPr lang="en-US" sz="1400" dirty="0">
                          <a:effectLst/>
                          <a:latin typeface="Times New Roman" pitchFamily="18" charset="0"/>
                          <a:cs typeface="Times New Roman" pitchFamily="18" charset="0"/>
                        </a:rPr>
                        <a:t> </a:t>
                      </a:r>
                      <a:r>
                        <a:rPr lang="en-US" sz="1400" dirty="0">
                          <a:solidFill>
                            <a:srgbClr val="FF0000"/>
                          </a:solidFill>
                          <a:effectLst/>
                          <a:latin typeface="Times New Roman" pitchFamily="18" charset="0"/>
                          <a:cs typeface="Times New Roman" pitchFamily="18" charset="0"/>
                        </a:rPr>
                        <a:t>h </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Điều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hòa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sinh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trưởng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phát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triển</a:t>
                      </a:r>
                      <a:r>
                        <a:rPr lang="en-US" sz="1400" dirty="0">
                          <a:effectLst/>
                          <a:latin typeface="Times New Roman" pitchFamily="18" charset="0"/>
                          <a:cs typeface="Times New Roman" pitchFamily="18" charset="0"/>
                        </a:rPr>
                        <a:t> (T3, T4).</a:t>
                      </a:r>
                    </a:p>
                    <a:p>
                      <a:pPr marL="28575" marR="28575" algn="just">
                        <a:lnSpc>
                          <a:spcPct val="115000"/>
                        </a:lnSpc>
                        <a:spcAft>
                          <a:spcPts val="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Tăng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cường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trao</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đổi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chất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sinh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nhiệt</a:t>
                      </a:r>
                      <a:r>
                        <a:rPr lang="en-US" sz="1400" dirty="0">
                          <a:effectLst/>
                          <a:latin typeface="Times New Roman" pitchFamily="18" charset="0"/>
                          <a:cs typeface="Times New Roman" pitchFamily="18" charset="0"/>
                        </a:rPr>
                        <a:t> (T3, T4).</a:t>
                      </a:r>
                    </a:p>
                    <a:p>
                      <a:pPr marL="28575" marR="28575" algn="just">
                        <a:lnSpc>
                          <a:spcPct val="115000"/>
                        </a:lnSpc>
                        <a:spcAft>
                          <a:spcPts val="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Điều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hòa</a:t>
                      </a:r>
                      <a:r>
                        <a:rPr lang="en-US" sz="1400" dirty="0">
                          <a:effectLst/>
                          <a:latin typeface="Times New Roman" pitchFamily="18" charset="0"/>
                          <a:cs typeface="Times New Roman" pitchFamily="18" charset="0"/>
                        </a:rPr>
                        <a:t> calcium </a:t>
                      </a:r>
                      <a:r>
                        <a:rPr lang="en-US" sz="1400" dirty="0" err="1">
                          <a:effectLst/>
                          <a:latin typeface="Times New Roman" pitchFamily="18" charset="0"/>
                          <a:cs typeface="Times New Roman" pitchFamily="18" charset="0"/>
                        </a:rPr>
                        <a:t>máu</a:t>
                      </a:r>
                      <a:r>
                        <a:rPr lang="en-US" sz="1400" dirty="0">
                          <a:effectLst/>
                          <a:latin typeface="Times New Roman" pitchFamily="18" charset="0"/>
                          <a:cs typeface="Times New Roman" pitchFamily="18" charset="0"/>
                        </a:rPr>
                        <a:t> (Calcitonin).</a:t>
                      </a:r>
                      <a:endParaRPr lang="en-US" sz="1400" dirty="0">
                        <a:effectLst/>
                        <a:latin typeface="Times New Roman" pitchFamily="18" charset="0"/>
                        <a:ea typeface="Calibri"/>
                        <a:cs typeface="Times New Roman" pitchFamily="18" charset="0"/>
                      </a:endParaRPr>
                    </a:p>
                  </a:txBody>
                  <a:tcPr marL="0" marR="0" marT="0" marB="0"/>
                </a:tc>
              </a:tr>
              <a:tr h="388611">
                <a:tc>
                  <a:txBody>
                    <a:bodyPr/>
                    <a:lstStyle/>
                    <a:p>
                      <a:pPr marL="28575" marR="28575" algn="just">
                        <a:lnSpc>
                          <a:spcPct val="115000"/>
                        </a:lnSpc>
                        <a:spcAft>
                          <a:spcPts val="0"/>
                        </a:spcAft>
                      </a:pPr>
                      <a:r>
                        <a:rPr lang="en-US" sz="2400" dirty="0">
                          <a:effectLst/>
                          <a:latin typeface="Times New Roman" pitchFamily="18" charset="0"/>
                          <a:cs typeface="Times New Roman" pitchFamily="18" charset="0"/>
                        </a:rPr>
                        <a:t>8.Tuyến </a:t>
                      </a:r>
                      <a:r>
                        <a:rPr lang="en-US" sz="2400" dirty="0" err="1">
                          <a:effectLst/>
                          <a:latin typeface="Times New Roman" pitchFamily="18" charset="0"/>
                          <a:cs typeface="Times New Roman" pitchFamily="18" charset="0"/>
                        </a:rPr>
                        <a:t>tụy</a:t>
                      </a:r>
                      <a:endParaRPr lang="en-US" sz="2400" dirty="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15000"/>
                        </a:lnSpc>
                        <a:spcAft>
                          <a:spcPts val="0"/>
                        </a:spcAft>
                      </a:pPr>
                      <a:r>
                        <a:rPr lang="en-US" sz="1400" dirty="0" smtClean="0">
                          <a:solidFill>
                            <a:srgbClr val="FF0000"/>
                          </a:solidFill>
                          <a:effectLst/>
                          <a:latin typeface="Times New Roman" pitchFamily="18" charset="0"/>
                          <a:cs typeface="Times New Roman" pitchFamily="18" charset="0"/>
                        </a:rPr>
                        <a:t>k</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Điều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hòa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lượng</a:t>
                      </a:r>
                      <a:r>
                        <a:rPr lang="en-US" sz="1400" dirty="0">
                          <a:effectLst/>
                          <a:latin typeface="Times New Roman" pitchFamily="18" charset="0"/>
                          <a:cs typeface="Times New Roman" pitchFamily="18" charset="0"/>
                        </a:rPr>
                        <a:t> calcium </a:t>
                      </a:r>
                      <a:r>
                        <a:rPr lang="en-US" sz="1400" dirty="0" err="1">
                          <a:effectLst/>
                          <a:latin typeface="Times New Roman" pitchFamily="18" charset="0"/>
                          <a:cs typeface="Times New Roman" pitchFamily="18" charset="0"/>
                        </a:rPr>
                        <a:t>máu</a:t>
                      </a:r>
                      <a:r>
                        <a:rPr lang="en-US" sz="1400" dirty="0">
                          <a:effectLst/>
                          <a:latin typeface="Times New Roman" pitchFamily="18" charset="0"/>
                          <a:cs typeface="Times New Roman" pitchFamily="18" charset="0"/>
                        </a:rPr>
                        <a:t> (PTH).</a:t>
                      </a:r>
                      <a:endParaRPr lang="en-US" sz="1400" dirty="0">
                        <a:effectLst/>
                        <a:latin typeface="Times New Roman" pitchFamily="18" charset="0"/>
                        <a:ea typeface="Calibri"/>
                        <a:cs typeface="Times New Roman" pitchFamily="18" charset="0"/>
                      </a:endParaRPr>
                    </a:p>
                  </a:txBody>
                  <a:tcPr marL="0" marR="0" marT="0" marB="0"/>
                </a:tc>
              </a:tr>
              <a:tr h="888631">
                <a:tc>
                  <a:txBody>
                    <a:bodyPr/>
                    <a:lstStyle/>
                    <a:p>
                      <a:pPr marL="28575" marR="28575" algn="just">
                        <a:lnSpc>
                          <a:spcPct val="115000"/>
                        </a:lnSpc>
                        <a:spcAft>
                          <a:spcPts val="0"/>
                        </a:spcAft>
                      </a:pPr>
                      <a:r>
                        <a:rPr lang="en-US" sz="2400" dirty="0">
                          <a:effectLst/>
                          <a:latin typeface="Times New Roman" pitchFamily="18" charset="0"/>
                          <a:cs typeface="Times New Roman" pitchFamily="18" charset="0"/>
                        </a:rPr>
                        <a:t>9.Tuyến </a:t>
                      </a:r>
                      <a:r>
                        <a:rPr lang="en-US" sz="2400" dirty="0" err="1">
                          <a:effectLst/>
                          <a:latin typeface="Times New Roman" pitchFamily="18" charset="0"/>
                          <a:cs typeface="Times New Roman" pitchFamily="18" charset="0"/>
                        </a:rPr>
                        <a:t>trên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thận</a:t>
                      </a:r>
                      <a:endParaRPr lang="en-US" sz="2400" dirty="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15000"/>
                        </a:lnSpc>
                        <a:spcAft>
                          <a:spcPts val="0"/>
                        </a:spcAft>
                      </a:pPr>
                      <a:r>
                        <a:rPr lang="en-US" sz="1400" dirty="0">
                          <a:effectLst/>
                          <a:latin typeface="Times New Roman" pitchFamily="18" charset="0"/>
                          <a:cs typeface="Times New Roman" pitchFamily="18" charset="0"/>
                        </a:rPr>
                        <a:t> </a:t>
                      </a:r>
                      <a:r>
                        <a:rPr lang="en-US" sz="1400" dirty="0">
                          <a:solidFill>
                            <a:srgbClr val="FF0000"/>
                          </a:solidFill>
                          <a:effectLst/>
                          <a:latin typeface="Times New Roman" pitchFamily="18" charset="0"/>
                          <a:cs typeface="Times New Roman" pitchFamily="18" charset="0"/>
                        </a:rPr>
                        <a:t>m</a:t>
                      </a:r>
                      <a:r>
                        <a:rPr lang="en-US" sz="1400" dirty="0">
                          <a:effectLst/>
                          <a:latin typeface="Times New Roman" pitchFamily="18" charset="0"/>
                          <a:cs typeface="Times New Roman" pitchFamily="18" charset="0"/>
                        </a:rPr>
                        <a:t> </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Kích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thích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sinh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trưởng</a:t>
                      </a:r>
                      <a:r>
                        <a:rPr lang="en-US" sz="1400" dirty="0">
                          <a:effectLst/>
                          <a:latin typeface="Times New Roman" pitchFamily="18" charset="0"/>
                          <a:cs typeface="Times New Roman" pitchFamily="18" charset="0"/>
                        </a:rPr>
                        <a:t> (GH).</a:t>
                      </a:r>
                    </a:p>
                    <a:p>
                      <a:pPr marL="28575" marR="28575" algn="just">
                        <a:lnSpc>
                          <a:spcPct val="115000"/>
                        </a:lnSpc>
                        <a:spcAft>
                          <a:spcPts val="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Điều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hòa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hình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thành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và</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tiết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sữa</a:t>
                      </a:r>
                      <a:r>
                        <a:rPr lang="en-US" sz="1400" dirty="0">
                          <a:effectLst/>
                          <a:latin typeface="Times New Roman" pitchFamily="18" charset="0"/>
                          <a:cs typeface="Times New Roman" pitchFamily="18" charset="0"/>
                        </a:rPr>
                        <a:t> (prolactin).</a:t>
                      </a:r>
                    </a:p>
                    <a:p>
                      <a:pPr marL="28575" marR="28575" algn="just">
                        <a:lnSpc>
                          <a:spcPct val="115000"/>
                        </a:lnSpc>
                        <a:spcAft>
                          <a:spcPts val="0"/>
                        </a:spcAft>
                      </a:pP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Điều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hòa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hoạt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động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tuyến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giáp</a:t>
                      </a:r>
                      <a:r>
                        <a:rPr lang="en-US" sz="1400" dirty="0">
                          <a:effectLst/>
                          <a:latin typeface="Times New Roman" pitchFamily="18" charset="0"/>
                          <a:cs typeface="Times New Roman" pitchFamily="18" charset="0"/>
                        </a:rPr>
                        <a:t> (TSH), </a:t>
                      </a:r>
                      <a:r>
                        <a:rPr lang="en-US" sz="1400" dirty="0" err="1">
                          <a:effectLst/>
                          <a:latin typeface="Times New Roman" pitchFamily="18" charset="0"/>
                          <a:cs typeface="Times New Roman" pitchFamily="18" charset="0"/>
                        </a:rPr>
                        <a:t>tuyến</a:t>
                      </a:r>
                      <a:endParaRPr lang="en-US" sz="1400" dirty="0">
                        <a:effectLst/>
                        <a:latin typeface="Times New Roman" pitchFamily="18" charset="0"/>
                        <a:cs typeface="Times New Roman" pitchFamily="18" charset="0"/>
                      </a:endParaRPr>
                    </a:p>
                    <a:p>
                      <a:pPr marL="28575" marR="28575" algn="just">
                        <a:lnSpc>
                          <a:spcPct val="115000"/>
                        </a:lnSpc>
                        <a:spcAft>
                          <a:spcPts val="0"/>
                        </a:spcAft>
                      </a:pPr>
                      <a:r>
                        <a:rPr lang="en-US" sz="1400" dirty="0" err="1">
                          <a:effectLst/>
                          <a:latin typeface="Times New Roman" pitchFamily="18" charset="0"/>
                          <a:cs typeface="Times New Roman" pitchFamily="18" charset="0"/>
                        </a:rPr>
                        <a:t>trên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thận</a:t>
                      </a:r>
                      <a:r>
                        <a:rPr lang="en-US" sz="1400" dirty="0">
                          <a:effectLst/>
                          <a:latin typeface="Times New Roman" pitchFamily="18" charset="0"/>
                          <a:cs typeface="Times New Roman" pitchFamily="18" charset="0"/>
                        </a:rPr>
                        <a:t> (ACTH), </a:t>
                      </a:r>
                      <a:r>
                        <a:rPr lang="en-US" sz="1400" dirty="0" err="1">
                          <a:effectLst/>
                          <a:latin typeface="Times New Roman" pitchFamily="18" charset="0"/>
                          <a:cs typeface="Times New Roman" pitchFamily="18" charset="0"/>
                        </a:rPr>
                        <a:t>tuyến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sinh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dục</a:t>
                      </a:r>
                      <a:r>
                        <a:rPr lang="en-US" sz="1400" dirty="0">
                          <a:effectLst/>
                          <a:latin typeface="Times New Roman" pitchFamily="18" charset="0"/>
                          <a:cs typeface="Times New Roman" pitchFamily="18" charset="0"/>
                        </a:rPr>
                        <a:t> (FSH, LH).</a:t>
                      </a:r>
                      <a:endParaRPr lang="en-US" sz="1400" dirty="0">
                        <a:effectLst/>
                        <a:latin typeface="Times New Roman" pitchFamily="18" charset="0"/>
                        <a:ea typeface="Calibri"/>
                        <a:cs typeface="Times New Roman" pitchFamily="18" charset="0"/>
                      </a:endParaRPr>
                    </a:p>
                  </a:txBody>
                  <a:tcPr marL="0" marR="0" marT="0" marB="0"/>
                </a:tc>
              </a:tr>
            </a:tbl>
          </a:graphicData>
        </a:graphic>
      </p:graphicFrame>
      <p:sp>
        <p:nvSpPr>
          <p:cNvPr id="5" name="TextBox 4"/>
          <p:cNvSpPr txBox="1"/>
          <p:nvPr/>
        </p:nvSpPr>
        <p:spPr>
          <a:xfrm>
            <a:off x="609600" y="304800"/>
            <a:ext cx="7274684" cy="646331"/>
          </a:xfrm>
          <a:prstGeom prst="rect">
            <a:avLst/>
          </a:prstGeom>
          <a:noFill/>
        </p:spPr>
        <p:txBody>
          <a:bodyPr wrap="none" rtlCol="0">
            <a:spAutoFit/>
          </a:bodyPr>
          <a:lstStyle/>
          <a:p>
            <a:r>
              <a:rPr lang="nl-NL" b="1" dirty="0">
                <a:solidFill>
                  <a:srgbClr val="FF0000"/>
                </a:solidFill>
              </a:rPr>
              <a:t>Ghép các chức năng ở cột B sao cho phù hợp với các tuyến nội tiết ở cột A</a:t>
            </a:r>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964934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5875" y="1368024"/>
            <a:ext cx="5715000" cy="3477875"/>
          </a:xfrm>
          <a:prstGeom prst="rect">
            <a:avLst/>
          </a:prstGeom>
        </p:spPr>
        <p:txBody>
          <a:bodyPr wrap="square">
            <a:spAutoFit/>
          </a:bodyPr>
          <a:lstStyle/>
          <a:p>
            <a:r>
              <a:rPr lang="en-US" sz="4400" dirty="0" smtClean="0">
                <a:solidFill>
                  <a:srgbClr val="FF0000"/>
                </a:solidFill>
                <a:latin typeface="Times New Roman" pitchFamily="18" charset="0"/>
                <a:cs typeface="Times New Roman" pitchFamily="18" charset="0"/>
              </a:rPr>
              <a:t>1 </a:t>
            </a:r>
            <a:r>
              <a:rPr lang="en-US" sz="4400" dirty="0">
                <a:solidFill>
                  <a:srgbClr val="FF0000"/>
                </a:solidFill>
                <a:latin typeface="Times New Roman" pitchFamily="18" charset="0"/>
                <a:cs typeface="Times New Roman" pitchFamily="18" charset="0"/>
              </a:rPr>
              <a:t>e; </a:t>
            </a:r>
            <a:endParaRPr lang="en-US" sz="4400" dirty="0" smtClean="0">
              <a:solidFill>
                <a:srgbClr val="FF0000"/>
              </a:solidFill>
              <a:latin typeface="Times New Roman" pitchFamily="18" charset="0"/>
              <a:cs typeface="Times New Roman" pitchFamily="18" charset="0"/>
            </a:endParaRPr>
          </a:p>
          <a:p>
            <a:r>
              <a:rPr lang="en-US" sz="4400" dirty="0" smtClean="0">
                <a:solidFill>
                  <a:srgbClr val="FF0000"/>
                </a:solidFill>
                <a:latin typeface="Times New Roman" pitchFamily="18" charset="0"/>
                <a:cs typeface="Times New Roman" pitchFamily="18" charset="0"/>
              </a:rPr>
              <a:t>2 </a:t>
            </a:r>
            <a:r>
              <a:rPr lang="en-US" sz="4400" dirty="0">
                <a:solidFill>
                  <a:srgbClr val="FF0000"/>
                </a:solidFill>
                <a:latin typeface="Times New Roman" pitchFamily="18" charset="0"/>
                <a:cs typeface="Times New Roman" pitchFamily="18" charset="0"/>
              </a:rPr>
              <a:t>h; </a:t>
            </a:r>
            <a:endParaRPr lang="en-US" sz="4400" dirty="0" smtClean="0">
              <a:solidFill>
                <a:srgbClr val="FF0000"/>
              </a:solidFill>
              <a:latin typeface="Times New Roman" pitchFamily="18" charset="0"/>
              <a:cs typeface="Times New Roman" pitchFamily="18" charset="0"/>
            </a:endParaRPr>
          </a:p>
          <a:p>
            <a:r>
              <a:rPr lang="en-US" sz="4400" dirty="0" smtClean="0">
                <a:solidFill>
                  <a:srgbClr val="FF0000"/>
                </a:solidFill>
                <a:latin typeface="Times New Roman" pitchFamily="18" charset="0"/>
                <a:cs typeface="Times New Roman" pitchFamily="18" charset="0"/>
              </a:rPr>
              <a:t>3 </a:t>
            </a:r>
            <a:r>
              <a:rPr lang="en-US" sz="4400" dirty="0">
                <a:solidFill>
                  <a:srgbClr val="FF0000"/>
                </a:solidFill>
                <a:latin typeface="Times New Roman" pitchFamily="18" charset="0"/>
                <a:cs typeface="Times New Roman" pitchFamily="18" charset="0"/>
              </a:rPr>
              <a:t>k; </a:t>
            </a:r>
            <a:endParaRPr lang="en-US" sz="4400" dirty="0" smtClean="0">
              <a:solidFill>
                <a:srgbClr val="FF0000"/>
              </a:solidFill>
              <a:latin typeface="Times New Roman" pitchFamily="18" charset="0"/>
              <a:cs typeface="Times New Roman" pitchFamily="18" charset="0"/>
            </a:endParaRPr>
          </a:p>
          <a:p>
            <a:r>
              <a:rPr lang="en-US" sz="4400" dirty="0" smtClean="0">
                <a:solidFill>
                  <a:srgbClr val="FF0000"/>
                </a:solidFill>
                <a:latin typeface="Times New Roman" pitchFamily="18" charset="0"/>
                <a:cs typeface="Times New Roman" pitchFamily="18" charset="0"/>
              </a:rPr>
              <a:t>4 </a:t>
            </a:r>
            <a:r>
              <a:rPr lang="en-US" sz="4400" dirty="0">
                <a:solidFill>
                  <a:srgbClr val="FF0000"/>
                </a:solidFill>
                <a:latin typeface="Times New Roman" pitchFamily="18" charset="0"/>
                <a:cs typeface="Times New Roman" pitchFamily="18" charset="0"/>
              </a:rPr>
              <a:t>b; </a:t>
            </a:r>
            <a:endParaRPr lang="en-US" sz="4400" dirty="0" smtClean="0">
              <a:solidFill>
                <a:srgbClr val="FF0000"/>
              </a:solidFill>
              <a:latin typeface="Times New Roman" pitchFamily="18" charset="0"/>
              <a:cs typeface="Times New Roman" pitchFamily="18" charset="0"/>
            </a:endParaRPr>
          </a:p>
          <a:p>
            <a:r>
              <a:rPr lang="en-US" sz="4400" dirty="0" smtClean="0">
                <a:solidFill>
                  <a:srgbClr val="FF0000"/>
                </a:solidFill>
                <a:latin typeface="Times New Roman" pitchFamily="18" charset="0"/>
                <a:cs typeface="Times New Roman" pitchFamily="18" charset="0"/>
              </a:rPr>
              <a:t>5 </a:t>
            </a:r>
            <a:r>
              <a:rPr lang="en-US" sz="4400" dirty="0">
                <a:solidFill>
                  <a:srgbClr val="FF0000"/>
                </a:solidFill>
                <a:latin typeface="Times New Roman" pitchFamily="18" charset="0"/>
                <a:cs typeface="Times New Roman" pitchFamily="18" charset="0"/>
              </a:rPr>
              <a:t>g; </a:t>
            </a:r>
            <a:endParaRPr lang="en-US" sz="4400" dirty="0" smtClean="0">
              <a:solidFill>
                <a:srgbClr val="FF0000"/>
              </a:solidFill>
              <a:latin typeface="Times New Roman" pitchFamily="18" charset="0"/>
              <a:cs typeface="Times New Roman" pitchFamily="18" charset="0"/>
            </a:endParaRPr>
          </a:p>
        </p:txBody>
      </p:sp>
      <p:sp>
        <p:nvSpPr>
          <p:cNvPr id="5" name="Rectangle 4"/>
          <p:cNvSpPr/>
          <p:nvPr/>
        </p:nvSpPr>
        <p:spPr>
          <a:xfrm>
            <a:off x="4952661" y="1347242"/>
            <a:ext cx="1438214" cy="2800767"/>
          </a:xfrm>
          <a:prstGeom prst="rect">
            <a:avLst/>
          </a:prstGeom>
        </p:spPr>
        <p:txBody>
          <a:bodyPr wrap="none">
            <a:spAutoFit/>
          </a:bodyPr>
          <a:lstStyle/>
          <a:p>
            <a:r>
              <a:rPr lang="en-US" sz="4400" dirty="0" smtClean="0">
                <a:solidFill>
                  <a:srgbClr val="FF0000"/>
                </a:solidFill>
                <a:latin typeface="Times New Roman" pitchFamily="18" charset="0"/>
                <a:cs typeface="Times New Roman" pitchFamily="18" charset="0"/>
              </a:rPr>
              <a:t>6 d</a:t>
            </a:r>
            <a:r>
              <a:rPr lang="en-US" sz="4400" dirty="0">
                <a:solidFill>
                  <a:srgbClr val="FF0000"/>
                </a:solidFill>
                <a:latin typeface="Times New Roman" pitchFamily="18" charset="0"/>
                <a:cs typeface="Times New Roman" pitchFamily="18" charset="0"/>
              </a:rPr>
              <a:t>; </a:t>
            </a:r>
          </a:p>
          <a:p>
            <a:r>
              <a:rPr lang="en-US" sz="4400" dirty="0">
                <a:solidFill>
                  <a:srgbClr val="FF0000"/>
                </a:solidFill>
                <a:latin typeface="Times New Roman" pitchFamily="18" charset="0"/>
                <a:cs typeface="Times New Roman" pitchFamily="18" charset="0"/>
              </a:rPr>
              <a:t>7 m; </a:t>
            </a:r>
          </a:p>
          <a:p>
            <a:r>
              <a:rPr lang="en-US" sz="4400" dirty="0">
                <a:solidFill>
                  <a:srgbClr val="FF0000"/>
                </a:solidFill>
                <a:latin typeface="Times New Roman" pitchFamily="18" charset="0"/>
                <a:cs typeface="Times New Roman" pitchFamily="18" charset="0"/>
              </a:rPr>
              <a:t> 8 a ; </a:t>
            </a:r>
          </a:p>
          <a:p>
            <a:pPr lvl="0"/>
            <a:r>
              <a:rPr lang="en-US" sz="4400" dirty="0">
                <a:solidFill>
                  <a:srgbClr val="FF0000"/>
                </a:solidFill>
                <a:latin typeface="Times New Roman" pitchFamily="18" charset="0"/>
                <a:cs typeface="Times New Roman" pitchFamily="18" charset="0"/>
              </a:rPr>
              <a:t>9 </a:t>
            </a:r>
            <a:r>
              <a:rPr lang="en-US" sz="4400" dirty="0" smtClean="0">
                <a:solidFill>
                  <a:srgbClr val="FF0000"/>
                </a:solidFill>
                <a:latin typeface="Times New Roman" pitchFamily="18" charset="0"/>
                <a:cs typeface="Times New Roman" pitchFamily="18" charset="0"/>
              </a:rPr>
              <a:t>c </a:t>
            </a:r>
            <a:endParaRPr lang="en-US" sz="4400" dirty="0">
              <a:solidFill>
                <a:srgbClr val="FF0000"/>
              </a:solidFill>
              <a:latin typeface="Times New Roman" pitchFamily="18" charset="0"/>
              <a:cs typeface="Times New Roman" pitchFamily="18" charset="0"/>
            </a:endParaRPr>
          </a:p>
        </p:txBody>
      </p:sp>
      <p:sp>
        <p:nvSpPr>
          <p:cNvPr id="6" name="TextBox 5"/>
          <p:cNvSpPr txBox="1"/>
          <p:nvPr/>
        </p:nvSpPr>
        <p:spPr>
          <a:xfrm>
            <a:off x="1813912" y="561200"/>
            <a:ext cx="3438925"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a:t>
            </a:r>
            <a:r>
              <a:rPr lang="en-US" sz="36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90620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28600"/>
            <a:ext cx="47355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 NHANH HƠN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57200" y="1243271"/>
            <a:ext cx="8001000" cy="3539430"/>
          </a:xfrm>
          <a:prstGeom prst="rect">
            <a:avLst/>
          </a:prstGeom>
        </p:spPr>
        <p:txBody>
          <a:bodyPr wrap="square">
            <a:spAutoFit/>
          </a:bodyPr>
          <a:lstStyle/>
          <a:p>
            <a:r>
              <a:rPr lang="nl-NL" sz="2800" dirty="0" smtClean="0">
                <a:latin typeface="Times New Roman" pitchFamily="18" charset="0"/>
                <a:cs typeface="Times New Roman" pitchFamily="18" charset="0"/>
              </a:rPr>
              <a:t>* Luật chơi vòng 2 </a:t>
            </a:r>
          </a:p>
          <a:p>
            <a:pPr marL="457200" indent="-457200">
              <a:buFontTx/>
              <a:buChar char="-"/>
            </a:pPr>
            <a:r>
              <a:rPr lang="nl-NL" sz="2800" dirty="0" smtClean="0">
                <a:latin typeface="Times New Roman" pitchFamily="18" charset="0"/>
                <a:cs typeface="Times New Roman" pitchFamily="18" charset="0"/>
              </a:rPr>
              <a:t>Các </a:t>
            </a:r>
            <a:r>
              <a:rPr lang="nl-NL" sz="2800" dirty="0">
                <a:latin typeface="Times New Roman" pitchFamily="18" charset="0"/>
                <a:cs typeface="Times New Roman" pitchFamily="18" charset="0"/>
              </a:rPr>
              <a:t>đội bốc thăm thứ tự thi </a:t>
            </a:r>
            <a:endParaRPr lang="nl-NL" sz="2800" dirty="0" smtClean="0">
              <a:latin typeface="Times New Roman" pitchFamily="18" charset="0"/>
              <a:cs typeface="Times New Roman" pitchFamily="18" charset="0"/>
            </a:endParaRPr>
          </a:p>
          <a:p>
            <a:pPr marL="457200" indent="-457200">
              <a:buFontTx/>
              <a:buChar char="-"/>
            </a:pPr>
            <a:r>
              <a:rPr lang="nl-NL" sz="2800" dirty="0">
                <a:latin typeface="Times New Roman" pitchFamily="18" charset="0"/>
                <a:cs typeface="Times New Roman" pitchFamily="18" charset="0"/>
              </a:rPr>
              <a:t>Đ</a:t>
            </a:r>
            <a:r>
              <a:rPr lang="nl-NL" sz="2800" dirty="0" smtClean="0">
                <a:latin typeface="Times New Roman" pitchFamily="18" charset="0"/>
                <a:cs typeface="Times New Roman" pitchFamily="18" charset="0"/>
              </a:rPr>
              <a:t>ội </a:t>
            </a:r>
            <a:r>
              <a:rPr lang="nl-NL" sz="2800" dirty="0">
                <a:latin typeface="Times New Roman" pitchFamily="18" charset="0"/>
                <a:cs typeface="Times New Roman" pitchFamily="18" charset="0"/>
              </a:rPr>
              <a:t>thi sẽ thuyết trình về 2 nội dung đã chuẩn </a:t>
            </a:r>
            <a:r>
              <a:rPr lang="nl-NL" sz="2800" dirty="0" smtClean="0">
                <a:latin typeface="Times New Roman" pitchFamily="18" charset="0"/>
                <a:cs typeface="Times New Roman" pitchFamily="18" charset="0"/>
              </a:rPr>
              <a:t>bị.</a:t>
            </a:r>
          </a:p>
          <a:p>
            <a:r>
              <a:rPr lang="nl-NL" sz="2800" b="1" i="1" dirty="0" smtClean="0">
                <a:solidFill>
                  <a:srgbClr val="FF0000"/>
                </a:solidFill>
                <a:latin typeface="Times New Roman" pitchFamily="18" charset="0"/>
                <a:cs typeface="Times New Roman" pitchFamily="18" charset="0"/>
              </a:rPr>
              <a:t>“Hệ </a:t>
            </a:r>
            <a:r>
              <a:rPr lang="nl-NL" sz="2800" b="1" i="1" dirty="0">
                <a:solidFill>
                  <a:srgbClr val="FF0000"/>
                </a:solidFill>
                <a:latin typeface="Times New Roman" pitchFamily="18" charset="0"/>
                <a:cs typeface="Times New Roman" pitchFamily="18" charset="0"/>
              </a:rPr>
              <a:t>nội tiết là gì? Phân biệt đặc điểm của hệ nội tiết và hệ ngoại </a:t>
            </a:r>
            <a:r>
              <a:rPr lang="nl-NL" sz="2800" b="1" i="1" dirty="0" smtClean="0">
                <a:solidFill>
                  <a:srgbClr val="FF0000"/>
                </a:solidFill>
                <a:latin typeface="Times New Roman" pitchFamily="18" charset="0"/>
                <a:cs typeface="Times New Roman" pitchFamily="18" charset="0"/>
              </a:rPr>
              <a:t>tiết”. </a:t>
            </a:r>
          </a:p>
          <a:p>
            <a:pPr marL="457200" indent="-457200">
              <a:buFontTx/>
              <a:buChar char="-"/>
            </a:pPr>
            <a:r>
              <a:rPr lang="nl-NL" sz="2800" dirty="0" smtClean="0">
                <a:latin typeface="Times New Roman" pitchFamily="18" charset="0"/>
                <a:cs typeface="Times New Roman" pitchFamily="18" charset="0"/>
              </a:rPr>
              <a:t>Đội </a:t>
            </a:r>
            <a:r>
              <a:rPr lang="nl-NL" sz="2800" dirty="0">
                <a:latin typeface="Times New Roman" pitchFamily="18" charset="0"/>
                <a:cs typeface="Times New Roman" pitchFamily="18" charset="0"/>
              </a:rPr>
              <a:t>còn lại được phép đặt câu hỏi cho đội thi thực hiện phản biện.</a:t>
            </a:r>
            <a:endParaRPr lang="en-US" sz="2800" dirty="0">
              <a:latin typeface="Times New Roman" pitchFamily="18" charset="0"/>
              <a:cs typeface="Times New Roman" pitchFamily="18" charset="0"/>
            </a:endParaRPr>
          </a:p>
          <a:p>
            <a:r>
              <a:rPr lang="nl-NL" sz="2800" dirty="0">
                <a:latin typeface="Times New Roman" pitchFamily="18" charset="0"/>
                <a:cs typeface="Times New Roman" pitchFamily="18" charset="0"/>
              </a:rPr>
              <a:t>+ Cử ban giám khảo chấm điểm.</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5454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751344"/>
            <a:ext cx="7696200" cy="3785652"/>
          </a:xfrm>
          <a:prstGeom prst="rect">
            <a:avLst/>
          </a:prstGeom>
        </p:spPr>
        <p:txBody>
          <a:bodyPr wrap="square">
            <a:spAutoFit/>
          </a:bodyPr>
          <a:lstStyle/>
          <a:p>
            <a:r>
              <a:rPr lang="en-GB" sz="2000" dirty="0">
                <a:solidFill>
                  <a:srgbClr val="FF0000"/>
                </a:solidFill>
                <a:latin typeface="Times New Roman" pitchFamily="18" charset="0"/>
                <a:cs typeface="Times New Roman" pitchFamily="18" charset="0"/>
              </a:rPr>
              <a:t>- KN: </a:t>
            </a:r>
            <a:r>
              <a:rPr lang="en-GB" sz="2000" dirty="0">
                <a:latin typeface="Times New Roman" pitchFamily="18" charset="0"/>
                <a:cs typeface="Times New Roman" pitchFamily="18" charset="0"/>
              </a:rPr>
              <a:t>H</a:t>
            </a:r>
            <a:r>
              <a:rPr lang="vi-VN" sz="2000" dirty="0">
                <a:latin typeface="Times New Roman" pitchFamily="18" charset="0"/>
                <a:cs typeface="Times New Roman" pitchFamily="18" charset="0"/>
              </a:rPr>
              <a:t>ệ nội tiết là một hệ thống các tuyến có khả năng sản xuất và tiết hormone trực tiếp vào máu để đảm bảo duy trì ổn định môi trường trong và điều hòa các quá trình sinh lí của cơ thể.</a:t>
            </a:r>
            <a:endParaRPr lang="en-US" sz="2000" dirty="0">
              <a:latin typeface="Times New Roman" pitchFamily="18" charset="0"/>
              <a:cs typeface="Times New Roman" pitchFamily="18" charset="0"/>
            </a:endParaRPr>
          </a:p>
          <a:p>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Đặc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điểm</a:t>
            </a:r>
            <a:r>
              <a:rPr lang="en-US" sz="2000" dirty="0">
                <a:solidFill>
                  <a:srgbClr val="FF0000"/>
                </a:solidFill>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hoocmon</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Hoocmon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ngấm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hoocmon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1 </a:t>
            </a:r>
            <a:r>
              <a:rPr lang="en-US"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đích</a:t>
            </a:r>
            <a:r>
              <a:rPr lang="en-US" sz="2000" dirty="0">
                <a:latin typeface="Times New Roman" pitchFamily="18" charset="0"/>
                <a:cs typeface="Times New Roman" pitchFamily="18" charset="0"/>
              </a:rPr>
              <a:t>) -&gt;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hoocmon</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ngoại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pha</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dục</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214149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08057"/>
            <a:ext cx="7010400" cy="707886"/>
          </a:xfrm>
          <a:prstGeom prst="rect">
            <a:avLst/>
          </a:prstGeom>
          <a:noFill/>
        </p:spPr>
        <p:txBody>
          <a:bodyPr wrap="square" rtlCol="0">
            <a:spAutoFit/>
          </a:bodyPr>
          <a:lstStyle/>
          <a:p>
            <a:r>
              <a:rPr lang="nl-NL" sz="4000" b="1" dirty="0">
                <a:solidFill>
                  <a:srgbClr val="FF0000"/>
                </a:solidFill>
                <a:latin typeface="Times New Roman" pitchFamily="18" charset="0"/>
                <a:cs typeface="Times New Roman" pitchFamily="18" charset="0"/>
              </a:rPr>
              <a:t>Một số bệnh về tuyến nội </a:t>
            </a:r>
            <a:r>
              <a:rPr lang="nl-NL" sz="4000" b="1" dirty="0" smtClean="0">
                <a:solidFill>
                  <a:srgbClr val="FF0000"/>
                </a:solidFill>
                <a:latin typeface="Times New Roman" pitchFamily="18" charset="0"/>
                <a:cs typeface="Times New Roman" pitchFamily="18" charset="0"/>
              </a:rPr>
              <a:t>tiết</a:t>
            </a:r>
            <a:endParaRPr lang="en-US" sz="4000" dirty="0">
              <a:solidFill>
                <a:srgbClr val="FF0000"/>
              </a:solidFill>
              <a:latin typeface="Times New Roman" pitchFamily="18" charset="0"/>
              <a:cs typeface="Times New Roman" pitchFamily="18" charset="0"/>
            </a:endParaRPr>
          </a:p>
        </p:txBody>
      </p:sp>
      <p:sp>
        <p:nvSpPr>
          <p:cNvPr id="2" name="TextBox 1"/>
          <p:cNvSpPr txBox="1"/>
          <p:nvPr/>
        </p:nvSpPr>
        <p:spPr>
          <a:xfrm>
            <a:off x="188390" y="1295400"/>
            <a:ext cx="8985152" cy="4154984"/>
          </a:xfrm>
          <a:prstGeom prst="rect">
            <a:avLst/>
          </a:prstGeom>
          <a:noFill/>
        </p:spPr>
        <p:txBody>
          <a:bodyPr wrap="none" rtlCol="0">
            <a:spAutoFit/>
          </a:bodyPr>
          <a:lstStyle/>
          <a:p>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nhiệm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1. Cá nhân đọc thông tin sgk ghi lại được </a:t>
            </a:r>
            <a:r>
              <a:rPr lang="nl-NL" sz="2400" dirty="0" smtClean="0">
                <a:latin typeface="Times New Roman" pitchFamily="18" charset="0"/>
                <a:cs typeface="Times New Roman" pitchFamily="18" charset="0"/>
              </a:rPr>
              <a:t>tên một </a:t>
            </a:r>
            <a:r>
              <a:rPr lang="nl-NL" sz="2400" dirty="0">
                <a:latin typeface="Times New Roman" pitchFamily="18" charset="0"/>
                <a:cs typeface="Times New Roman" pitchFamily="18" charset="0"/>
              </a:rPr>
              <a:t>số bệnh về nội tiết.1p</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2. Nhóm thảo luận: dựa trên kiến thức thực tế của bản thân + khai thác </a:t>
            </a:r>
            <a:endParaRPr lang="nl-NL"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thông tin </a:t>
            </a:r>
            <a:r>
              <a:rPr lang="nl-NL" sz="2400" dirty="0">
                <a:latin typeface="Times New Roman" pitchFamily="18" charset="0"/>
                <a:cs typeface="Times New Roman" pitchFamily="18" charset="0"/>
              </a:rPr>
              <a:t>internet tìm hiểu về nguyên nhân, biểu hiện, </a:t>
            </a:r>
            <a:endParaRPr lang="nl-NL"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hậu </a:t>
            </a:r>
            <a:r>
              <a:rPr lang="nl-NL" sz="2400" dirty="0">
                <a:latin typeface="Times New Roman" pitchFamily="18" charset="0"/>
                <a:cs typeface="Times New Roman" pitchFamily="18" charset="0"/>
              </a:rPr>
              <a:t>quả của mỗi bệnh </a:t>
            </a:r>
            <a:r>
              <a:rPr lang="nl-NL" sz="2400" dirty="0" smtClean="0">
                <a:latin typeface="Times New Roman" pitchFamily="18" charset="0"/>
                <a:cs typeface="Times New Roman" pitchFamily="18" charset="0"/>
              </a:rPr>
              <a:t>trên theo phân công sau: 5p</a:t>
            </a:r>
            <a:r>
              <a:rPr lang="nl-NL"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nl-NL" sz="2400" dirty="0" smtClean="0">
                <a:latin typeface="Times New Roman" pitchFamily="18" charset="0"/>
                <a:cs typeface="Times New Roman" pitchFamily="18" charset="0"/>
              </a:rPr>
              <a:t>- Nhóm </a:t>
            </a:r>
            <a:r>
              <a:rPr lang="nl-NL" sz="2400" dirty="0">
                <a:latin typeface="Times New Roman" pitchFamily="18" charset="0"/>
                <a:cs typeface="Times New Roman" pitchFamily="18" charset="0"/>
              </a:rPr>
              <a:t>1: Bệnh đái tháo đường.</a:t>
            </a:r>
            <a:endParaRPr lang="en-US" sz="2400" dirty="0">
              <a:latin typeface="Times New Roman" pitchFamily="18" charset="0"/>
              <a:cs typeface="Times New Roman" pitchFamily="18" charset="0"/>
            </a:endParaRPr>
          </a:p>
          <a:p>
            <a:r>
              <a:rPr lang="nl-NL" sz="2400" dirty="0" smtClean="0">
                <a:latin typeface="Times New Roman" pitchFamily="18" charset="0"/>
                <a:cs typeface="Times New Roman" pitchFamily="18" charset="0"/>
              </a:rPr>
              <a:t>- Nhóm </a:t>
            </a:r>
            <a:r>
              <a:rPr lang="nl-NL" sz="2400" dirty="0">
                <a:latin typeface="Times New Roman" pitchFamily="18" charset="0"/>
                <a:cs typeface="Times New Roman" pitchFamily="18" charset="0"/>
              </a:rPr>
              <a:t>2: Bệnh bướu cổ và bệnh basedow.</a:t>
            </a:r>
            <a:endParaRPr lang="en-US" sz="2400" dirty="0">
              <a:latin typeface="Times New Roman" pitchFamily="18" charset="0"/>
              <a:cs typeface="Times New Roman" pitchFamily="18" charset="0"/>
            </a:endParaRPr>
          </a:p>
          <a:p>
            <a:r>
              <a:rPr lang="nl-NL" sz="2400" dirty="0" smtClean="0">
                <a:latin typeface="Times New Roman" pitchFamily="18" charset="0"/>
                <a:cs typeface="Times New Roman" pitchFamily="18" charset="0"/>
              </a:rPr>
              <a:t>- Nhóm </a:t>
            </a:r>
            <a:r>
              <a:rPr lang="nl-NL" sz="2400" dirty="0">
                <a:latin typeface="Times New Roman" pitchFamily="18" charset="0"/>
                <a:cs typeface="Times New Roman" pitchFamily="18" charset="0"/>
              </a:rPr>
              <a:t>3: Hội chứng cushing.</a:t>
            </a:r>
            <a:endParaRPr lang="en-US" sz="2400" dirty="0">
              <a:latin typeface="Times New Roman" pitchFamily="18" charset="0"/>
              <a:cs typeface="Times New Roman" pitchFamily="18" charset="0"/>
            </a:endParaRPr>
          </a:p>
          <a:p>
            <a:r>
              <a:rPr lang="nl-NL" sz="2400" dirty="0" smtClean="0">
                <a:latin typeface="Times New Roman" pitchFamily="18" charset="0"/>
                <a:cs typeface="Times New Roman" pitchFamily="18" charset="0"/>
              </a:rPr>
              <a:t>- Nhóm </a:t>
            </a:r>
            <a:r>
              <a:rPr lang="nl-NL" sz="2400" dirty="0">
                <a:latin typeface="Times New Roman" pitchFamily="18" charset="0"/>
                <a:cs typeface="Times New Roman" pitchFamily="18" charset="0"/>
              </a:rPr>
              <a:t>4: Bệnh vô sinh liên quan đến tuyến sinh dục.</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3. Đề xuất các biện pháp phòng chống bệnh ( sơ đồ tư duy) 5p</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12695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413548"/>
            <a:ext cx="9288120" cy="3046988"/>
          </a:xfrm>
          <a:prstGeom prst="rect">
            <a:avLst/>
          </a:prstGeom>
          <a:noFill/>
        </p:spPr>
        <p:txBody>
          <a:bodyPr wrap="none" rtlCol="0">
            <a:spAutoFit/>
          </a:bodyPr>
          <a:lstStyle/>
          <a:p>
            <a:r>
              <a:rPr lang="nl-NL" sz="2400" dirty="0">
                <a:latin typeface="Times New Roman" pitchFamily="18" charset="0"/>
                <a:cs typeface="Times New Roman" pitchFamily="18" charset="0"/>
              </a:rPr>
              <a:t>+ ND 2: Các nhóm lần lượt chia sẻ thông tin đã nghiên cứu được về bệnh </a:t>
            </a:r>
            <a:endParaRPr lang="nl-NL"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mà </a:t>
            </a:r>
            <a:r>
              <a:rPr lang="nl-NL" sz="2400" dirty="0">
                <a:latin typeface="Times New Roman" pitchFamily="18" charset="0"/>
                <a:cs typeface="Times New Roman" pitchFamily="18" charset="0"/>
              </a:rPr>
              <a:t>nhóm phụ trách. Các nhóm khác nghe thu nhận thông tin, </a:t>
            </a:r>
            <a:endParaRPr lang="nl-NL"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khuyến </a:t>
            </a:r>
            <a:r>
              <a:rPr lang="nl-NL" sz="2400" dirty="0">
                <a:latin typeface="Times New Roman" pitchFamily="18" charset="0"/>
                <a:cs typeface="Times New Roman" pitchFamily="18" charset="0"/>
              </a:rPr>
              <a:t>khích các nhóm bổ sung thêm thông tin cho nhóm bạn </a:t>
            </a:r>
            <a:endParaRPr lang="nl-NL"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dựa </a:t>
            </a:r>
            <a:r>
              <a:rPr lang="nl-NL" sz="2400" dirty="0">
                <a:latin typeface="Times New Roman" pitchFamily="18" charset="0"/>
                <a:cs typeface="Times New Roman" pitchFamily="18" charset="0"/>
              </a:rPr>
              <a:t>trên các hiểu biết thực tế ban thân mình nắm bắt được.</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 ND3: </a:t>
            </a:r>
            <a:r>
              <a:rPr lang="nl-NL" sz="2400" dirty="0">
                <a:latin typeface="Times New Roman" pitchFamily="18" charset="0"/>
                <a:cs typeface="Times New Roman" pitchFamily="18" charset="0"/>
              </a:rPr>
              <a:t>Đ</a:t>
            </a:r>
            <a:r>
              <a:rPr lang="nl-NL" sz="2400" dirty="0" smtClean="0">
                <a:latin typeface="Times New Roman" pitchFamily="18" charset="0"/>
                <a:cs typeface="Times New Roman" pitchFamily="18" charset="0"/>
              </a:rPr>
              <a:t>ại </a:t>
            </a:r>
            <a:r>
              <a:rPr lang="nl-NL" sz="2400" dirty="0">
                <a:latin typeface="Times New Roman" pitchFamily="18" charset="0"/>
                <a:cs typeface="Times New Roman" pitchFamily="18" charset="0"/>
              </a:rPr>
              <a:t>diện 1 nhóm chiếu sản phẩm là sơ đồ tư duy </a:t>
            </a:r>
            <a:endParaRPr lang="nl-NL"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của </a:t>
            </a:r>
            <a:r>
              <a:rPr lang="nl-NL" sz="2400" dirty="0">
                <a:latin typeface="Times New Roman" pitchFamily="18" charset="0"/>
                <a:cs typeface="Times New Roman" pitchFamily="18" charset="0"/>
              </a:rPr>
              <a:t>nhóm mình lên để thuyết trình. Các nhóm khác bổ sung, </a:t>
            </a:r>
            <a:endParaRPr lang="nl-NL"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Gv </a:t>
            </a:r>
            <a:r>
              <a:rPr lang="nl-NL" sz="2400" dirty="0">
                <a:latin typeface="Times New Roman" pitchFamily="18" charset="0"/>
                <a:cs typeface="Times New Roman" pitchFamily="18" charset="0"/>
              </a:rPr>
              <a:t>chấm chữa và cho HS các nhóm còn lại chấm chéo.</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5" name="TextBox 4"/>
          <p:cNvSpPr txBox="1"/>
          <p:nvPr/>
        </p:nvSpPr>
        <p:spPr>
          <a:xfrm>
            <a:off x="685800" y="457200"/>
            <a:ext cx="5445722" cy="923330"/>
          </a:xfrm>
          <a:prstGeom prst="rect">
            <a:avLst/>
          </a:prstGeom>
          <a:noFill/>
        </p:spPr>
        <p:txBody>
          <a:bodyPr wrap="none" rtlCol="0">
            <a:spAutoFit/>
          </a:bodyPr>
          <a:lstStyle/>
          <a:p>
            <a:r>
              <a:rPr lang="en-US" sz="5400" dirty="0" err="1" smtClean="0">
                <a:solidFill>
                  <a:srgbClr val="FF0000"/>
                </a:solidFill>
                <a:latin typeface="Times New Roman" pitchFamily="18" charset="0"/>
                <a:cs typeface="Times New Roman" pitchFamily="18" charset="0"/>
              </a:rPr>
              <a:t>Hình</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thức</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báo</a:t>
            </a:r>
            <a:r>
              <a:rPr lang="en-US" sz="5400" dirty="0" smtClean="0">
                <a:solidFill>
                  <a:srgbClr val="FF0000"/>
                </a:solidFill>
                <a:latin typeface="Times New Roman" pitchFamily="18" charset="0"/>
                <a:cs typeface="Times New Roman" pitchFamily="18" charset="0"/>
              </a:rPr>
              <a:t> </a:t>
            </a:r>
            <a:r>
              <a:rPr lang="en-US" sz="5400" dirty="0" err="1" smtClean="0">
                <a:solidFill>
                  <a:srgbClr val="FF0000"/>
                </a:solidFill>
                <a:latin typeface="Times New Roman" pitchFamily="18" charset="0"/>
                <a:cs typeface="Times New Roman" pitchFamily="18" charset="0"/>
              </a:rPr>
              <a:t>cáo</a:t>
            </a:r>
            <a:r>
              <a:rPr lang="en-US" sz="5400" dirty="0" smtClean="0">
                <a:solidFill>
                  <a:srgbClr val="FF0000"/>
                </a:solidFill>
                <a:latin typeface="Times New Roman" pitchFamily="18" charset="0"/>
                <a:cs typeface="Times New Roman" pitchFamily="18" charset="0"/>
              </a:rPr>
              <a:t>.</a:t>
            </a:r>
            <a:endParaRPr lang="en-US" sz="5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74797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a:extLst>
              <a:ext uri="{FF2B5EF4-FFF2-40B4-BE49-F238E27FC236}">
                <a16:creationId xmlns="" xmlns:a16="http://schemas.microsoft.com/office/drawing/2014/main" id="{1829E98C-8F33-4E16-BBAB-9673B72D7E1E}"/>
              </a:ext>
            </a:extLst>
          </p:cNvPr>
          <p:cNvSpPr txBox="1">
            <a:spLocks noChangeArrowheads="1"/>
          </p:cNvSpPr>
          <p:nvPr/>
        </p:nvSpPr>
        <p:spPr bwMode="auto">
          <a:xfrm>
            <a:off x="2388394"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pic>
        <p:nvPicPr>
          <p:cNvPr id="2" name="Picture 1"/>
          <p:cNvPicPr>
            <a:picLocks noChangeAspect="1"/>
          </p:cNvPicPr>
          <p:nvPr/>
        </p:nvPicPr>
        <p:blipFill>
          <a:blip r:embed="rId4"/>
          <a:stretch>
            <a:fillRect/>
          </a:stretch>
        </p:blipFill>
        <p:spPr>
          <a:xfrm>
            <a:off x="0" y="5139964"/>
            <a:ext cx="2441572" cy="1650858"/>
          </a:xfrm>
          <a:prstGeom prst="rect">
            <a:avLst/>
          </a:prstGeom>
        </p:spPr>
      </p:pic>
      <p:pic>
        <p:nvPicPr>
          <p:cNvPr id="3" name="Picture 2"/>
          <p:cNvPicPr>
            <a:picLocks noChangeAspect="1"/>
          </p:cNvPicPr>
          <p:nvPr/>
        </p:nvPicPr>
        <p:blipFill>
          <a:blip r:embed="rId4"/>
          <a:stretch>
            <a:fillRect/>
          </a:stretch>
        </p:blipFill>
        <p:spPr>
          <a:xfrm flipH="1">
            <a:off x="6654019" y="5072786"/>
            <a:ext cx="2489981" cy="1718036"/>
          </a:xfrm>
          <a:prstGeom prst="rect">
            <a:avLst/>
          </a:prstGeom>
        </p:spPr>
      </p:pic>
      <p:sp>
        <p:nvSpPr>
          <p:cNvPr id="10" name="Rectangle 9"/>
          <p:cNvSpPr/>
          <p:nvPr/>
        </p:nvSpPr>
        <p:spPr>
          <a:xfrm>
            <a:off x="1676400" y="228600"/>
            <a:ext cx="33016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LUYỆN TẬP</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394855" y="1347385"/>
            <a:ext cx="8153400" cy="3785652"/>
          </a:xfrm>
          <a:prstGeom prst="rect">
            <a:avLst/>
          </a:prstGeom>
        </p:spPr>
        <p:txBody>
          <a:bodyPr wrap="square">
            <a:spAutoFit/>
          </a:bodyPr>
          <a:lstStyle/>
          <a:p>
            <a:pPr>
              <a:lnSpc>
                <a:spcPct val="200000"/>
              </a:lnSpc>
            </a:pPr>
            <a:r>
              <a:rPr lang="en-GB" sz="2400" b="1" dirty="0" err="1">
                <a:latin typeface="Times New Roman" pitchFamily="18" charset="0"/>
                <a:cs typeface="Times New Roman" pitchFamily="18" charset="0"/>
              </a:rPr>
              <a:t>Câu</a:t>
            </a:r>
            <a:r>
              <a:rPr lang="en-GB" sz="2400" b="1" dirty="0">
                <a:latin typeface="Times New Roman" pitchFamily="18" charset="0"/>
                <a:cs typeface="Times New Roman" pitchFamily="18" charset="0"/>
              </a:rPr>
              <a:t> 1: </a:t>
            </a:r>
            <a:r>
              <a:rPr lang="en-GB" sz="2400" b="1" dirty="0" err="1">
                <a:latin typeface="Times New Roman" pitchFamily="18" charset="0"/>
                <a:cs typeface="Times New Roman" pitchFamily="18" charset="0"/>
              </a:rPr>
              <a:t>Hệ</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nội</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tiết</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có</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chức</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năng</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là</a:t>
            </a:r>
            <a:r>
              <a:rPr lang="en-GB"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200000"/>
              </a:lnSpc>
            </a:pPr>
            <a:r>
              <a:rPr lang="en-GB" sz="2400" dirty="0">
                <a:latin typeface="Times New Roman" pitchFamily="18" charset="0"/>
                <a:cs typeface="Times New Roman" pitchFamily="18" charset="0"/>
              </a:rPr>
              <a:t>A. </a:t>
            </a:r>
            <a:r>
              <a:rPr lang="en-GB" sz="2400" dirty="0" err="1">
                <a:latin typeface="Times New Roman" pitchFamily="18" charset="0"/>
                <a:cs typeface="Times New Roman" pitchFamily="18" charset="0"/>
              </a:rPr>
              <a:t>Điều</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khiển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các</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hoạt</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động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sống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của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cơ</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thể</a:t>
            </a:r>
            <a:r>
              <a:rPr lang="en-GB"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200000"/>
              </a:lnSpc>
            </a:pPr>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a:t>
            </a:r>
          </a:p>
          <a:p>
            <a:pPr>
              <a:lnSpc>
                <a:spcPct val="200000"/>
              </a:lnSpc>
            </a:pP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a:t>
            </a:r>
          </a:p>
          <a:p>
            <a:pPr>
              <a:lnSpc>
                <a:spcPct val="200000"/>
              </a:lnSpc>
            </a:pPr>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a:t>
            </a:r>
          </a:p>
        </p:txBody>
      </p:sp>
      <p:sp>
        <p:nvSpPr>
          <p:cNvPr id="8" name="Oval 7"/>
          <p:cNvSpPr/>
          <p:nvPr/>
        </p:nvSpPr>
        <p:spPr>
          <a:xfrm>
            <a:off x="304800" y="3068783"/>
            <a:ext cx="477983" cy="4779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23785360"/>
      </p:ext>
    </p:extLst>
  </p:cSld>
  <p:clrMapOvr>
    <a:masterClrMapping/>
  </p:clrMapOvr>
  <mc:AlternateContent xmlns:mc="http://schemas.openxmlformats.org/markup-compatibility/2006" xmlns:p14="http://schemas.microsoft.com/office/powerpoint/2010/main">
    <mc:Choice Requires="p14">
      <p:transition p14:dur="10" advTm="12000">
        <p14:prism/>
      </p:transition>
    </mc:Choice>
    <mc:Fallback xmlns="">
      <p:transition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a:extLst>
              <a:ext uri="{FF2B5EF4-FFF2-40B4-BE49-F238E27FC236}">
                <a16:creationId xmlns="" xmlns:a16="http://schemas.microsoft.com/office/drawing/2014/main" id="{1829E98C-8F33-4E16-BBAB-9673B72D7E1E}"/>
              </a:ext>
            </a:extLst>
          </p:cNvPr>
          <p:cNvSpPr txBox="1">
            <a:spLocks noChangeArrowheads="1"/>
          </p:cNvSpPr>
          <p:nvPr/>
        </p:nvSpPr>
        <p:spPr bwMode="auto">
          <a:xfrm>
            <a:off x="2388394"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pic>
        <p:nvPicPr>
          <p:cNvPr id="2" name="Picture 1"/>
          <p:cNvPicPr>
            <a:picLocks noChangeAspect="1"/>
          </p:cNvPicPr>
          <p:nvPr/>
        </p:nvPicPr>
        <p:blipFill>
          <a:blip r:embed="rId4"/>
          <a:stretch>
            <a:fillRect/>
          </a:stretch>
        </p:blipFill>
        <p:spPr>
          <a:xfrm>
            <a:off x="0" y="5139964"/>
            <a:ext cx="2441572" cy="1650858"/>
          </a:xfrm>
          <a:prstGeom prst="rect">
            <a:avLst/>
          </a:prstGeom>
        </p:spPr>
      </p:pic>
      <p:pic>
        <p:nvPicPr>
          <p:cNvPr id="3" name="Picture 2"/>
          <p:cNvPicPr>
            <a:picLocks noChangeAspect="1"/>
          </p:cNvPicPr>
          <p:nvPr/>
        </p:nvPicPr>
        <p:blipFill>
          <a:blip r:embed="rId4"/>
          <a:stretch>
            <a:fillRect/>
          </a:stretch>
        </p:blipFill>
        <p:spPr>
          <a:xfrm flipH="1">
            <a:off x="6654019" y="5072786"/>
            <a:ext cx="2489981" cy="1718036"/>
          </a:xfrm>
          <a:prstGeom prst="rect">
            <a:avLst/>
          </a:prstGeom>
        </p:spPr>
      </p:pic>
      <p:sp>
        <p:nvSpPr>
          <p:cNvPr id="10" name="Rectangle 9"/>
          <p:cNvSpPr/>
          <p:nvPr/>
        </p:nvSpPr>
        <p:spPr>
          <a:xfrm>
            <a:off x="1676400" y="228600"/>
            <a:ext cx="33016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LUYỆN TẬP</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Oval 7"/>
          <p:cNvSpPr/>
          <p:nvPr/>
        </p:nvSpPr>
        <p:spPr>
          <a:xfrm>
            <a:off x="1198417" y="2286000"/>
            <a:ext cx="477983" cy="4779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20786" y="1591455"/>
            <a:ext cx="6323014" cy="2862322"/>
          </a:xfrm>
          <a:prstGeom prst="rect">
            <a:avLst/>
          </a:prstGeom>
        </p:spPr>
        <p:txBody>
          <a:bodyPr wrap="square">
            <a:spAutoFit/>
          </a:bodyPr>
          <a:lstStyle/>
          <a:p>
            <a:pPr>
              <a:lnSpc>
                <a:spcPct val="150000"/>
              </a:lnSpc>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50000"/>
              </a:lnSpc>
            </a:pPr>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Hoocmon</a:t>
            </a:r>
            <a:r>
              <a:rPr lang="en-US" sz="2400" dirty="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Kháng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4246990597"/>
      </p:ext>
    </p:extLst>
  </p:cSld>
  <p:clrMapOvr>
    <a:masterClrMapping/>
  </p:clrMapOvr>
  <mc:AlternateContent xmlns:mc="http://schemas.openxmlformats.org/markup-compatibility/2006" xmlns:p14="http://schemas.microsoft.com/office/powerpoint/2010/main">
    <mc:Choice Requires="p14">
      <p:transition p14:dur="10" advTm="12000">
        <p14:prism/>
      </p:transition>
    </mc:Choice>
    <mc:Fallback xmlns="">
      <p:transition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a:extLst>
              <a:ext uri="{FF2B5EF4-FFF2-40B4-BE49-F238E27FC236}">
                <a16:creationId xmlns="" xmlns:a16="http://schemas.microsoft.com/office/drawing/2014/main" id="{1829E98C-8F33-4E16-BBAB-9673B72D7E1E}"/>
              </a:ext>
            </a:extLst>
          </p:cNvPr>
          <p:cNvSpPr txBox="1">
            <a:spLocks noChangeArrowheads="1"/>
          </p:cNvSpPr>
          <p:nvPr/>
        </p:nvSpPr>
        <p:spPr bwMode="auto">
          <a:xfrm>
            <a:off x="2388394"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pic>
        <p:nvPicPr>
          <p:cNvPr id="2" name="Picture 1"/>
          <p:cNvPicPr>
            <a:picLocks noChangeAspect="1"/>
          </p:cNvPicPr>
          <p:nvPr/>
        </p:nvPicPr>
        <p:blipFill>
          <a:blip r:embed="rId4"/>
          <a:stretch>
            <a:fillRect/>
          </a:stretch>
        </p:blipFill>
        <p:spPr>
          <a:xfrm>
            <a:off x="0" y="5139964"/>
            <a:ext cx="2441572" cy="1650858"/>
          </a:xfrm>
          <a:prstGeom prst="rect">
            <a:avLst/>
          </a:prstGeom>
        </p:spPr>
      </p:pic>
      <p:pic>
        <p:nvPicPr>
          <p:cNvPr id="3" name="Picture 2"/>
          <p:cNvPicPr>
            <a:picLocks noChangeAspect="1"/>
          </p:cNvPicPr>
          <p:nvPr/>
        </p:nvPicPr>
        <p:blipFill>
          <a:blip r:embed="rId4"/>
          <a:stretch>
            <a:fillRect/>
          </a:stretch>
        </p:blipFill>
        <p:spPr>
          <a:xfrm flipH="1">
            <a:off x="6654019" y="5072786"/>
            <a:ext cx="2489981" cy="1718036"/>
          </a:xfrm>
          <a:prstGeom prst="rect">
            <a:avLst/>
          </a:prstGeom>
        </p:spPr>
      </p:pic>
      <p:sp>
        <p:nvSpPr>
          <p:cNvPr id="10" name="Rectangle 9"/>
          <p:cNvSpPr/>
          <p:nvPr/>
        </p:nvSpPr>
        <p:spPr>
          <a:xfrm>
            <a:off x="1676400" y="228600"/>
            <a:ext cx="33016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LUYỆN TẬP</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Oval 7"/>
          <p:cNvSpPr/>
          <p:nvPr/>
        </p:nvSpPr>
        <p:spPr>
          <a:xfrm>
            <a:off x="708167" y="3546766"/>
            <a:ext cx="477983" cy="4779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82782" y="1091645"/>
            <a:ext cx="7827817" cy="3785652"/>
          </a:xfrm>
          <a:prstGeom prst="rect">
            <a:avLst/>
          </a:prstGeom>
        </p:spPr>
        <p:txBody>
          <a:bodyPr wrap="square">
            <a:spAutoFit/>
          </a:bodyPr>
          <a:lstStyle/>
          <a:p>
            <a:pPr>
              <a:lnSpc>
                <a:spcPct val="200000"/>
              </a:lnSpc>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3: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200000"/>
              </a:lnSpc>
            </a:pPr>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Tuyến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tùng</a:t>
            </a:r>
            <a:r>
              <a:rPr lang="en-US" sz="2400" dirty="0">
                <a:latin typeface="Times New Roman" pitchFamily="18" charset="0"/>
                <a:cs typeface="Times New Roman" pitchFamily="18" charset="0"/>
              </a:rPr>
              <a:t>.</a:t>
            </a:r>
          </a:p>
          <a:p>
            <a:pPr>
              <a:lnSpc>
                <a:spcPct val="200000"/>
              </a:lnSpc>
            </a:pPr>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Tuyến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thận</a:t>
            </a:r>
            <a:r>
              <a:rPr lang="en-US" sz="2400" dirty="0">
                <a:latin typeface="Times New Roman" pitchFamily="18" charset="0"/>
                <a:cs typeface="Times New Roman" pitchFamily="18" charset="0"/>
              </a:rPr>
              <a:t>.</a:t>
            </a:r>
          </a:p>
          <a:p>
            <a:pPr>
              <a:lnSpc>
                <a:spcPct val="200000"/>
              </a:lnSpc>
            </a:pP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Tuyến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thận</a:t>
            </a:r>
            <a:r>
              <a:rPr lang="en-US" sz="2400" dirty="0">
                <a:latin typeface="Times New Roman" pitchFamily="18" charset="0"/>
                <a:cs typeface="Times New Roman" pitchFamily="18" charset="0"/>
              </a:rPr>
              <a:t>.</a:t>
            </a:r>
          </a:p>
          <a:p>
            <a:pPr>
              <a:lnSpc>
                <a:spcPct val="200000"/>
              </a:lnSpc>
            </a:pPr>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Tuyến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nhờn</a:t>
            </a:r>
            <a:r>
              <a:rPr lang="en-US" sz="2400" dirty="0">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3099278898"/>
      </p:ext>
    </p:extLst>
  </p:cSld>
  <p:clrMapOvr>
    <a:masterClrMapping/>
  </p:clrMapOvr>
  <mc:AlternateContent xmlns:mc="http://schemas.openxmlformats.org/markup-compatibility/2006" xmlns:p14="http://schemas.microsoft.com/office/powerpoint/2010/main">
    <mc:Choice Requires="p14">
      <p:transition p14:dur="10" advTm="12000">
        <p14:prism/>
      </p:transition>
    </mc:Choice>
    <mc:Fallback xmlns="">
      <p:transition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6D86FE18-50E1-4E20-9949-72DFF55BA334}"/>
              </a:ext>
            </a:extLst>
          </p:cNvPr>
          <p:cNvSpPr>
            <a:spLocks noGrp="1" noChangeArrowheads="1"/>
          </p:cNvSpPr>
          <p:nvPr>
            <p:ph type="title"/>
          </p:nvPr>
        </p:nvSpPr>
        <p:spPr>
          <a:xfrm>
            <a:off x="3048000" y="304121"/>
            <a:ext cx="2456429" cy="836384"/>
          </a:xfrm>
          <a:solidFill>
            <a:srgbClr val="C00000"/>
          </a:solidFill>
        </p:spPr>
        <p:txBody>
          <a:bodyPr>
            <a:normAutofit fontScale="90000"/>
          </a:bodyPr>
          <a:lstStyle/>
          <a:p>
            <a:pPr algn="ctr" eaLnBrk="1" hangingPunct="1"/>
            <a:r>
              <a:rPr lang="en-US" altLang="en-US" dirty="0"/>
              <a:t> </a:t>
            </a:r>
            <a:r>
              <a:rPr lang="en-US" altLang="en-US" sz="49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n-lt"/>
              </a:rPr>
              <a:t>MỞ ĐẦU</a:t>
            </a:r>
            <a:endParaRPr lang="en-US" altLang="en-US" sz="49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ndParaRPr>
          </a:p>
        </p:txBody>
      </p:sp>
      <p:sp>
        <p:nvSpPr>
          <p:cNvPr id="4099" name="Text Box 3">
            <a:extLst>
              <a:ext uri="{FF2B5EF4-FFF2-40B4-BE49-F238E27FC236}">
                <a16:creationId xmlns="" xmlns:a16="http://schemas.microsoft.com/office/drawing/2014/main" id="{1829E98C-8F33-4E16-BBAB-9673B72D7E1E}"/>
              </a:ext>
            </a:extLst>
          </p:cNvPr>
          <p:cNvSpPr txBox="1">
            <a:spLocks noChangeArrowheads="1"/>
          </p:cNvSpPr>
          <p:nvPr/>
        </p:nvSpPr>
        <p:spPr bwMode="auto">
          <a:xfrm>
            <a:off x="2388394"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pic>
        <p:nvPicPr>
          <p:cNvPr id="2" name="Picture 1"/>
          <p:cNvPicPr>
            <a:picLocks noChangeAspect="1"/>
          </p:cNvPicPr>
          <p:nvPr/>
        </p:nvPicPr>
        <p:blipFill>
          <a:blip r:embed="rId5"/>
          <a:stretch>
            <a:fillRect/>
          </a:stretch>
        </p:blipFill>
        <p:spPr>
          <a:xfrm>
            <a:off x="0" y="5139964"/>
            <a:ext cx="2441572" cy="1650858"/>
          </a:xfrm>
          <a:prstGeom prst="rect">
            <a:avLst/>
          </a:prstGeom>
        </p:spPr>
      </p:pic>
      <p:pic>
        <p:nvPicPr>
          <p:cNvPr id="3" name="Picture 2"/>
          <p:cNvPicPr>
            <a:picLocks noChangeAspect="1"/>
          </p:cNvPicPr>
          <p:nvPr/>
        </p:nvPicPr>
        <p:blipFill>
          <a:blip r:embed="rId5"/>
          <a:stretch>
            <a:fillRect/>
          </a:stretch>
        </p:blipFill>
        <p:spPr>
          <a:xfrm flipH="1">
            <a:off x="6654019" y="5072786"/>
            <a:ext cx="2489981" cy="1718036"/>
          </a:xfrm>
          <a:prstGeom prst="rect">
            <a:avLst/>
          </a:prstGeom>
        </p:spPr>
      </p:pic>
      <p:sp>
        <p:nvSpPr>
          <p:cNvPr id="4" name="Rectangle 2"/>
          <p:cNvSpPr>
            <a:spLocks noChangeArrowheads="1"/>
          </p:cNvSpPr>
          <p:nvPr/>
        </p:nvSpPr>
        <p:spPr bwMode="auto">
          <a:xfrm>
            <a:off x="152400" y="1468451"/>
            <a:ext cx="506420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Hoạt</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động</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cá</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nhân</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trả</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lời</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câu</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hỏi</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Người</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có</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triệu</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chứng</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được</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thể</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hiện</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trong</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hình</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đang</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mắc</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bệnh</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gì</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Nguyên</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nhân</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của</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bệnh</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đó</a:t>
            </a:r>
            <a:r>
              <a:rPr kumimoji="0" lang="en-US" sz="2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68560638"/>
              </p:ext>
            </p:extLst>
          </p:nvPr>
        </p:nvGraphicFramePr>
        <p:xfrm>
          <a:off x="5334000" y="1371600"/>
          <a:ext cx="3505200" cy="2667000"/>
        </p:xfrm>
        <a:graphic>
          <a:graphicData uri="http://schemas.openxmlformats.org/presentationml/2006/ole">
            <mc:AlternateContent xmlns:mc="http://schemas.openxmlformats.org/markup-compatibility/2006">
              <mc:Choice xmlns:v="urn:schemas-microsoft-com:vml" Requires="v">
                <p:oleObj spid="_x0000_s1049" name="Bitmap Image" r:id="rId6" imgW="2247619" imgH="1019048" progId="Paint.Picture">
                  <p:embed/>
                </p:oleObj>
              </mc:Choice>
              <mc:Fallback>
                <p:oleObj name="Bitmap Image" r:id="rId6" imgW="2247619" imgH="1019048" progId="Paint.Pictur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371600"/>
                        <a:ext cx="3505200" cy="2667000"/>
                      </a:xfrm>
                      <a:prstGeom prst="rect">
                        <a:avLst/>
                      </a:prstGeom>
                      <a:noFill/>
                    </p:spPr>
                  </p:pic>
                </p:oleObj>
              </mc:Fallback>
            </mc:AlternateContent>
          </a:graphicData>
        </a:graphic>
      </p:graphicFrame>
      <p:sp>
        <p:nvSpPr>
          <p:cNvPr id="6" name="Rectangle 3"/>
          <p:cNvSpPr>
            <a:spLocks noChangeArrowheads="1"/>
          </p:cNvSpPr>
          <p:nvPr/>
        </p:nvSpPr>
        <p:spPr bwMode="auto">
          <a:xfrm>
            <a:off x="0" y="1476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833536867"/>
      </p:ext>
    </p:extLst>
  </p:cSld>
  <p:clrMapOvr>
    <a:masterClrMapping/>
  </p:clrMapOvr>
  <mc:AlternateContent xmlns:mc="http://schemas.openxmlformats.org/markup-compatibility/2006" xmlns:p14="http://schemas.microsoft.com/office/powerpoint/2010/main">
    <mc:Choice Requires="p14">
      <p:transition p14:dur="10" advTm="12000">
        <p14:prism/>
      </p:transition>
    </mc:Choice>
    <mc:Fallback xmlns="">
      <p:transition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par>
                          <p:cTn id="8" fill="hold">
                            <p:stCondLst>
                              <p:cond delay="2000"/>
                            </p:stCondLst>
                            <p:childTnLst>
                              <p:par>
                                <p:cTn id="9" presetID="6" presetClass="emph" presetSubtype="0" repeatCount="2000" fill="hold" grpId="1" nodeType="afterEffect">
                                  <p:stCondLst>
                                    <p:cond delay="1000"/>
                                  </p:stCondLst>
                                  <p:childTnLst>
                                    <p:animScale>
                                      <p:cBhvr>
                                        <p:cTn id="10" dur="2000" fill="hold"/>
                                        <p:tgtEl>
                                          <p:spTgt spid="4098"/>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8" grpId="1"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a:extLst>
              <a:ext uri="{FF2B5EF4-FFF2-40B4-BE49-F238E27FC236}">
                <a16:creationId xmlns="" xmlns:a16="http://schemas.microsoft.com/office/drawing/2014/main" id="{1829E98C-8F33-4E16-BBAB-9673B72D7E1E}"/>
              </a:ext>
            </a:extLst>
          </p:cNvPr>
          <p:cNvSpPr txBox="1">
            <a:spLocks noChangeArrowheads="1"/>
          </p:cNvSpPr>
          <p:nvPr/>
        </p:nvSpPr>
        <p:spPr bwMode="auto">
          <a:xfrm>
            <a:off x="2388394"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pic>
        <p:nvPicPr>
          <p:cNvPr id="2" name="Picture 1"/>
          <p:cNvPicPr>
            <a:picLocks noChangeAspect="1"/>
          </p:cNvPicPr>
          <p:nvPr/>
        </p:nvPicPr>
        <p:blipFill>
          <a:blip r:embed="rId4"/>
          <a:stretch>
            <a:fillRect/>
          </a:stretch>
        </p:blipFill>
        <p:spPr>
          <a:xfrm>
            <a:off x="0" y="5139964"/>
            <a:ext cx="2441572" cy="1650858"/>
          </a:xfrm>
          <a:prstGeom prst="rect">
            <a:avLst/>
          </a:prstGeom>
        </p:spPr>
      </p:pic>
      <p:pic>
        <p:nvPicPr>
          <p:cNvPr id="3" name="Picture 2"/>
          <p:cNvPicPr>
            <a:picLocks noChangeAspect="1"/>
          </p:cNvPicPr>
          <p:nvPr/>
        </p:nvPicPr>
        <p:blipFill>
          <a:blip r:embed="rId4"/>
          <a:stretch>
            <a:fillRect/>
          </a:stretch>
        </p:blipFill>
        <p:spPr>
          <a:xfrm flipH="1">
            <a:off x="6654019" y="5072786"/>
            <a:ext cx="2489981" cy="1718036"/>
          </a:xfrm>
          <a:prstGeom prst="rect">
            <a:avLst/>
          </a:prstGeom>
        </p:spPr>
      </p:pic>
      <p:sp>
        <p:nvSpPr>
          <p:cNvPr id="10" name="Rectangle 9"/>
          <p:cNvSpPr/>
          <p:nvPr/>
        </p:nvSpPr>
        <p:spPr>
          <a:xfrm>
            <a:off x="1676400" y="228600"/>
            <a:ext cx="33016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LUYỆN TẬP</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Oval 7"/>
          <p:cNvSpPr/>
          <p:nvPr/>
        </p:nvSpPr>
        <p:spPr>
          <a:xfrm>
            <a:off x="742803" y="2389034"/>
            <a:ext cx="477983" cy="4779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0" y="1158857"/>
            <a:ext cx="7858991" cy="3416320"/>
          </a:xfrm>
          <a:prstGeom prst="rect">
            <a:avLst/>
          </a:prstGeom>
        </p:spPr>
        <p:txBody>
          <a:bodyPr wrap="square">
            <a:spAutoFit/>
          </a:bodyPr>
          <a:lstStyle/>
          <a:p>
            <a:pPr>
              <a:lnSpc>
                <a:spcPct val="150000"/>
              </a:lnSpc>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4: </a:t>
            </a:r>
            <a:r>
              <a:rPr lang="en-US" sz="2400" b="1" dirty="0" err="1">
                <a:latin typeface="Times New Roman" pitchFamily="18" charset="0"/>
                <a:cs typeface="Times New Roman" pitchFamily="18" charset="0"/>
              </a:rPr>
              <a:t>Rối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hoocmon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dẫn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bệnh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đây</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50000"/>
              </a:lnSpc>
            </a:pPr>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Bướu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cổ</a:t>
            </a:r>
            <a:r>
              <a:rPr lang="en-US" sz="2400" dirty="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Đái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3099278898"/>
      </p:ext>
    </p:extLst>
  </p:cSld>
  <p:clrMapOvr>
    <a:masterClrMapping/>
  </p:clrMapOvr>
  <mc:AlternateContent xmlns:mc="http://schemas.openxmlformats.org/markup-compatibility/2006" xmlns:p14="http://schemas.microsoft.com/office/powerpoint/2010/main">
    <mc:Choice Requires="p14">
      <p:transition p14:dur="10" advTm="12000">
        <p14:prism/>
      </p:transition>
    </mc:Choice>
    <mc:Fallback xmlns="">
      <p:transition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a:extLst>
              <a:ext uri="{FF2B5EF4-FFF2-40B4-BE49-F238E27FC236}">
                <a16:creationId xmlns="" xmlns:a16="http://schemas.microsoft.com/office/drawing/2014/main" id="{1829E98C-8F33-4E16-BBAB-9673B72D7E1E}"/>
              </a:ext>
            </a:extLst>
          </p:cNvPr>
          <p:cNvSpPr txBox="1">
            <a:spLocks noChangeArrowheads="1"/>
          </p:cNvSpPr>
          <p:nvPr/>
        </p:nvSpPr>
        <p:spPr bwMode="auto">
          <a:xfrm>
            <a:off x="2388394"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pic>
        <p:nvPicPr>
          <p:cNvPr id="2" name="Picture 1"/>
          <p:cNvPicPr>
            <a:picLocks noChangeAspect="1"/>
          </p:cNvPicPr>
          <p:nvPr/>
        </p:nvPicPr>
        <p:blipFill>
          <a:blip r:embed="rId4"/>
          <a:stretch>
            <a:fillRect/>
          </a:stretch>
        </p:blipFill>
        <p:spPr>
          <a:xfrm>
            <a:off x="0" y="5139964"/>
            <a:ext cx="2441572" cy="1650858"/>
          </a:xfrm>
          <a:prstGeom prst="rect">
            <a:avLst/>
          </a:prstGeom>
        </p:spPr>
      </p:pic>
      <p:pic>
        <p:nvPicPr>
          <p:cNvPr id="3" name="Picture 2"/>
          <p:cNvPicPr>
            <a:picLocks noChangeAspect="1"/>
          </p:cNvPicPr>
          <p:nvPr/>
        </p:nvPicPr>
        <p:blipFill>
          <a:blip r:embed="rId4"/>
          <a:stretch>
            <a:fillRect/>
          </a:stretch>
        </p:blipFill>
        <p:spPr>
          <a:xfrm flipH="1">
            <a:off x="6654019" y="5072786"/>
            <a:ext cx="2489981" cy="1718036"/>
          </a:xfrm>
          <a:prstGeom prst="rect">
            <a:avLst/>
          </a:prstGeom>
        </p:spPr>
      </p:pic>
      <p:sp>
        <p:nvSpPr>
          <p:cNvPr id="10" name="Rectangle 9"/>
          <p:cNvSpPr/>
          <p:nvPr/>
        </p:nvSpPr>
        <p:spPr>
          <a:xfrm>
            <a:off x="1676400" y="228600"/>
            <a:ext cx="33016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LUYỆN TẬP</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Oval 7"/>
          <p:cNvSpPr/>
          <p:nvPr/>
        </p:nvSpPr>
        <p:spPr>
          <a:xfrm>
            <a:off x="488373" y="4114800"/>
            <a:ext cx="477983" cy="4779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50718" y="1238442"/>
            <a:ext cx="8136082" cy="3970318"/>
          </a:xfrm>
          <a:prstGeom prst="rect">
            <a:avLst/>
          </a:prstGeom>
        </p:spPr>
        <p:txBody>
          <a:bodyPr wrap="square">
            <a:spAutoFit/>
          </a:bodyPr>
          <a:lstStyle/>
          <a:p>
            <a:pPr>
              <a:lnSpc>
                <a:spcPct val="150000"/>
              </a:lnSpc>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5: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ta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hoocmon</a:t>
            </a:r>
            <a:r>
              <a:rPr lang="en-US" sz="2400" b="1" dirty="0">
                <a:latin typeface="Times New Roman" pitchFamily="18" charset="0"/>
                <a:cs typeface="Times New Roman" pitchFamily="18" charset="0"/>
              </a:rPr>
              <a:t> insulin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chữa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bệnh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đường</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hoocmon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đây</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50000"/>
              </a:lnSpc>
            </a:pPr>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loài</a:t>
            </a:r>
            <a:r>
              <a:rPr lang="en-US" sz="2400" dirty="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loài</a:t>
            </a:r>
            <a:r>
              <a:rPr lang="en-US" sz="2400" dirty="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3099278898"/>
      </p:ext>
    </p:extLst>
  </p:cSld>
  <p:clrMapOvr>
    <a:masterClrMapping/>
  </p:clrMapOvr>
  <mc:AlternateContent xmlns:mc="http://schemas.openxmlformats.org/markup-compatibility/2006" xmlns:p14="http://schemas.microsoft.com/office/powerpoint/2010/main">
    <mc:Choice Requires="p14">
      <p:transition p14:dur="10" advTm="12000">
        <p14:prism/>
      </p:transition>
    </mc:Choice>
    <mc:Fallback xmlns="">
      <p:transition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39117" y="228600"/>
            <a:ext cx="33762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VẬN DỤNG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671945" y="1180652"/>
            <a:ext cx="7543800" cy="1200329"/>
          </a:xfrm>
          <a:prstGeom prst="rect">
            <a:avLst/>
          </a:prstGeom>
        </p:spPr>
        <p:txBody>
          <a:bodyPr wrap="square">
            <a:spAutoFit/>
          </a:bodyPr>
          <a:lstStyle/>
          <a:p>
            <a:r>
              <a:rPr lang="en-GB" sz="2400" dirty="0">
                <a:latin typeface="Times New Roman" pitchFamily="18" charset="0"/>
                <a:cs typeface="Times New Roman" pitchFamily="18" charset="0"/>
              </a:rPr>
              <a:t>- </a:t>
            </a:r>
            <a:r>
              <a:rPr lang="en-GB" sz="2400" dirty="0" err="1" smtClean="0">
                <a:latin typeface="Times New Roman" pitchFamily="18" charset="0"/>
                <a:cs typeface="Times New Roman" pitchFamily="18" charset="0"/>
              </a:rPr>
              <a:t>Hoạt</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động</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nhóm</a:t>
            </a:r>
            <a:r>
              <a:rPr lang="en-GB" sz="2400" dirty="0" smtClean="0">
                <a:latin typeface="Times New Roman" pitchFamily="18" charset="0"/>
                <a:cs typeface="Times New Roman" pitchFamily="18" charset="0"/>
              </a:rPr>
              <a:t>: </a:t>
            </a:r>
            <a:r>
              <a:rPr lang="en-GB" sz="2400" dirty="0" err="1">
                <a:latin typeface="Times New Roman" pitchFamily="18" charset="0"/>
                <a:cs typeface="Times New Roman" pitchFamily="18" charset="0"/>
              </a:rPr>
              <a:t>Mỗi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tổ</a:t>
            </a:r>
            <a:r>
              <a:rPr lang="en-GB" sz="2400" dirty="0">
                <a:latin typeface="Times New Roman" pitchFamily="18" charset="0"/>
                <a:cs typeface="Times New Roman" pitchFamily="18" charset="0"/>
              </a:rPr>
              <a:t> = 1 </a:t>
            </a:r>
            <a:r>
              <a:rPr lang="en-GB" sz="2400" dirty="0" err="1">
                <a:latin typeface="Times New Roman" pitchFamily="18" charset="0"/>
                <a:cs typeface="Times New Roman" pitchFamily="18" charset="0"/>
              </a:rPr>
              <a:t>nhóm</a:t>
            </a:r>
            <a:r>
              <a:rPr lang="en-GB"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 </a:t>
            </a:r>
            <a:r>
              <a:rPr lang="en-GB" sz="2400" dirty="0" err="1" smtClean="0">
                <a:latin typeface="Times New Roman" pitchFamily="18" charset="0"/>
                <a:cs typeface="Times New Roman" pitchFamily="18" charset="0"/>
              </a:rPr>
              <a:t>Thực</a:t>
            </a:r>
            <a:r>
              <a:rPr lang="en-GB" sz="2400" dirty="0" smtClean="0">
                <a:latin typeface="Times New Roman" pitchFamily="18" charset="0"/>
                <a:cs typeface="Times New Roman" pitchFamily="18" charset="0"/>
              </a:rPr>
              <a:t> </a:t>
            </a:r>
            <a:r>
              <a:rPr lang="en-GB" sz="2400" dirty="0" err="1">
                <a:latin typeface="Times New Roman" pitchFamily="18" charset="0"/>
                <a:cs typeface="Times New Roman" pitchFamily="18" charset="0"/>
              </a:rPr>
              <a:t>hiện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dự</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án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điều</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tra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số</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người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bị</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bệnh</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liên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quan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đến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hệ</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nội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tiết</a:t>
            </a:r>
            <a:r>
              <a:rPr lang="en-GB" sz="2400" dirty="0">
                <a:latin typeface="Times New Roman" pitchFamily="18" charset="0"/>
                <a:cs typeface="Times New Roman" pitchFamily="18" charset="0"/>
              </a:rPr>
              <a:t> ở </a:t>
            </a:r>
            <a:r>
              <a:rPr lang="en-GB" sz="2400" dirty="0" err="1">
                <a:latin typeface="Times New Roman" pitchFamily="18" charset="0"/>
                <a:cs typeface="Times New Roman" pitchFamily="18" charset="0"/>
              </a:rPr>
              <a:t>địa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phương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như</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bướu</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cổ</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đái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tháo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đường</a:t>
            </a:r>
            <a:r>
              <a:rPr lang="en-GB"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8" name="Rectangle 7"/>
          <p:cNvSpPr/>
          <p:nvPr/>
        </p:nvSpPr>
        <p:spPr>
          <a:xfrm>
            <a:off x="838200" y="2380981"/>
            <a:ext cx="7772400" cy="3416320"/>
          </a:xfrm>
          <a:prstGeom prst="rect">
            <a:avLst/>
          </a:prstGeom>
        </p:spPr>
        <p:txBody>
          <a:bodyPr wrap="square">
            <a:spAutoFit/>
          </a:bodyPr>
          <a:lstStyle/>
          <a:p>
            <a:r>
              <a:rPr lang="nl-NL" sz="2400" dirty="0">
                <a:latin typeface="Times New Roman" pitchFamily="18" charset="0"/>
                <a:cs typeface="Times New Roman" pitchFamily="18" charset="0"/>
              </a:rPr>
              <a:t>+ Rà soát lại các bước tiến hành:</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1. Xác định vấn đề cần diều tra và chuẩn bị mẫu phiếu điều tra.</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2. Điều tra tại khu dân cư.</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3. Tính tỉ lệ mắc bệnh.</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4. Viết báo cáo nhận xét về tỉ lện người mắc bệnh về hệ nội tiết, đề xuất 1 số cách phòng tránh.</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 Phân công nhiệm vụ cho từng thành viên và lên kế hoạch đi điều tra tại khu dân cư.</a:t>
            </a:r>
            <a:endParaRPr lang="en-US" sz="2400" dirty="0">
              <a:latin typeface="Times New Roman" pitchFamily="18" charset="0"/>
              <a:cs typeface="Times New Roman" pitchFamily="18" charset="0"/>
            </a:endParaRPr>
          </a:p>
        </p:txBody>
      </p:sp>
      <p:sp>
        <p:nvSpPr>
          <p:cNvPr id="9" name="Rectangle 8"/>
          <p:cNvSpPr/>
          <p:nvPr/>
        </p:nvSpPr>
        <p:spPr>
          <a:xfrm>
            <a:off x="810491" y="5929744"/>
            <a:ext cx="7675419" cy="461665"/>
          </a:xfrm>
          <a:prstGeom prst="rect">
            <a:avLst/>
          </a:prstGeom>
        </p:spPr>
        <p:txBody>
          <a:bodyPr wrap="square">
            <a:spAutoFit/>
          </a:bodyPr>
          <a:lstStyle/>
          <a:p>
            <a:r>
              <a:rPr lang="nl-NL" sz="2400" dirty="0">
                <a:solidFill>
                  <a:srgbClr val="FF0000"/>
                </a:solidFill>
                <a:latin typeface="Times New Roman" pitchFamily="18" charset="0"/>
                <a:cs typeface="Times New Roman" pitchFamily="18" charset="0"/>
              </a:rPr>
              <a:t>- Thực hiện nộp báo cáo sau 1 tuần nhận nhiệm vụ.</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3696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6D86FE18-50E1-4E20-9949-72DFF55BA334}"/>
              </a:ext>
            </a:extLst>
          </p:cNvPr>
          <p:cNvSpPr>
            <a:spLocks noGrp="1" noChangeArrowheads="1"/>
          </p:cNvSpPr>
          <p:nvPr>
            <p:ph type="title"/>
          </p:nvPr>
        </p:nvSpPr>
        <p:spPr>
          <a:xfrm>
            <a:off x="3048000" y="304121"/>
            <a:ext cx="2456429" cy="836384"/>
          </a:xfrm>
          <a:solidFill>
            <a:srgbClr val="C00000"/>
          </a:solidFill>
        </p:spPr>
        <p:txBody>
          <a:bodyPr>
            <a:normAutofit fontScale="90000"/>
          </a:bodyPr>
          <a:lstStyle/>
          <a:p>
            <a:pPr algn="ctr" eaLnBrk="1" hangingPunct="1"/>
            <a:r>
              <a:rPr lang="en-US" altLang="en-US" dirty="0"/>
              <a:t> </a:t>
            </a:r>
            <a:r>
              <a:rPr lang="en-US" altLang="en-US" sz="49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n-lt"/>
              </a:rPr>
              <a:t>MỞ ĐẦU</a:t>
            </a:r>
            <a:endParaRPr lang="en-US" altLang="en-US" sz="49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ndParaRPr>
          </a:p>
        </p:txBody>
      </p:sp>
      <p:sp>
        <p:nvSpPr>
          <p:cNvPr id="4099" name="Text Box 3">
            <a:extLst>
              <a:ext uri="{FF2B5EF4-FFF2-40B4-BE49-F238E27FC236}">
                <a16:creationId xmlns="" xmlns:a16="http://schemas.microsoft.com/office/drawing/2014/main" id="{1829E98C-8F33-4E16-BBAB-9673B72D7E1E}"/>
              </a:ext>
            </a:extLst>
          </p:cNvPr>
          <p:cNvSpPr txBox="1">
            <a:spLocks noChangeArrowheads="1"/>
          </p:cNvSpPr>
          <p:nvPr/>
        </p:nvSpPr>
        <p:spPr bwMode="auto">
          <a:xfrm>
            <a:off x="2388394"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pic>
        <p:nvPicPr>
          <p:cNvPr id="2" name="Picture 1"/>
          <p:cNvPicPr>
            <a:picLocks noChangeAspect="1"/>
          </p:cNvPicPr>
          <p:nvPr/>
        </p:nvPicPr>
        <p:blipFill>
          <a:blip r:embed="rId5"/>
          <a:stretch>
            <a:fillRect/>
          </a:stretch>
        </p:blipFill>
        <p:spPr>
          <a:xfrm>
            <a:off x="0" y="5139964"/>
            <a:ext cx="2441572" cy="1650858"/>
          </a:xfrm>
          <a:prstGeom prst="rect">
            <a:avLst/>
          </a:prstGeom>
        </p:spPr>
      </p:pic>
      <p:pic>
        <p:nvPicPr>
          <p:cNvPr id="3" name="Picture 2"/>
          <p:cNvPicPr>
            <a:picLocks noChangeAspect="1"/>
          </p:cNvPicPr>
          <p:nvPr/>
        </p:nvPicPr>
        <p:blipFill>
          <a:blip r:embed="rId5"/>
          <a:stretch>
            <a:fillRect/>
          </a:stretch>
        </p:blipFill>
        <p:spPr>
          <a:xfrm flipH="1">
            <a:off x="6654019" y="5072786"/>
            <a:ext cx="2489981" cy="1718036"/>
          </a:xfrm>
          <a:prstGeom prst="rect">
            <a:avLst/>
          </a:prstGeom>
        </p:spPr>
      </p:pic>
      <p:sp>
        <p:nvSpPr>
          <p:cNvPr id="4" name="Rectangle 2"/>
          <p:cNvSpPr>
            <a:spLocks noChangeArrowheads="1"/>
          </p:cNvSpPr>
          <p:nvPr/>
        </p:nvSpPr>
        <p:spPr bwMode="auto">
          <a:xfrm>
            <a:off x="152400" y="1683896"/>
            <a:ext cx="513621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57200" indent="-457200">
              <a:buFontTx/>
              <a:buChar char="-"/>
            </a:pP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đang</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mắc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bướu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cổ</a:t>
            </a:r>
            <a:r>
              <a:rPr lang="en-US" sz="2800" dirty="0">
                <a:solidFill>
                  <a:srgbClr val="FF0000"/>
                </a:solidFill>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do </a:t>
            </a:r>
            <a:r>
              <a:rPr lang="en-US" sz="2800" dirty="0" err="1">
                <a:solidFill>
                  <a:srgbClr val="FF0000"/>
                </a:solidFill>
                <a:latin typeface="Times New Roman" pitchFamily="18" charset="0"/>
                <a:cs typeface="Times New Roman" pitchFamily="18" charset="0"/>
              </a:rPr>
              <a:t>thiếu</a:t>
            </a:r>
            <a:r>
              <a:rPr lang="en-US" sz="2800" dirty="0">
                <a:solidFill>
                  <a:srgbClr val="FF0000"/>
                </a:solidFill>
                <a:latin typeface="Times New Roman" pitchFamily="18" charset="0"/>
                <a:cs typeface="Times New Roman" pitchFamily="18" charset="0"/>
              </a:rPr>
              <a:t> Iodine</a:t>
            </a:r>
            <a:r>
              <a:rPr lang="en-US" sz="2800" dirty="0">
                <a:latin typeface="Times New Roman" pitchFamily="18" charset="0"/>
                <a:cs typeface="Times New Roman" pitchFamily="18" charset="0"/>
              </a:rPr>
              <a:t>.</a:t>
            </a:r>
          </a:p>
          <a:p>
            <a:pPr marL="457200" indent="-457200">
              <a:buFontTx/>
              <a:buChar char="-"/>
            </a:pP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tuyến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giáp</a:t>
            </a:r>
            <a:r>
              <a:rPr lang="en-US" sz="2800" dirty="0">
                <a:solidFill>
                  <a:srgbClr val="FF0000"/>
                </a:solidFill>
                <a:latin typeface="Times New Roman" pitchFamily="18" charset="0"/>
                <a:cs typeface="Times New Roman" pitchFamily="18" charset="0"/>
              </a:rPr>
              <a:t>.</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481329271"/>
              </p:ext>
            </p:extLst>
          </p:nvPr>
        </p:nvGraphicFramePr>
        <p:xfrm>
          <a:off x="5334000" y="1371600"/>
          <a:ext cx="3505200" cy="2667000"/>
        </p:xfrm>
        <a:graphic>
          <a:graphicData uri="http://schemas.openxmlformats.org/presentationml/2006/ole">
            <mc:AlternateContent xmlns:mc="http://schemas.openxmlformats.org/markup-compatibility/2006">
              <mc:Choice xmlns:v="urn:schemas-microsoft-com:vml" Requires="v">
                <p:oleObj spid="_x0000_s3099" name="Bitmap Image" r:id="rId6" imgW="2247619" imgH="1019048" progId="Paint.Picture">
                  <p:embed/>
                </p:oleObj>
              </mc:Choice>
              <mc:Fallback>
                <p:oleObj name="Bitmap Image" r:id="rId6" imgW="2247619" imgH="1019048"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371600"/>
                        <a:ext cx="3505200" cy="2667000"/>
                      </a:xfrm>
                      <a:prstGeom prst="rect">
                        <a:avLst/>
                      </a:prstGeom>
                      <a:noFill/>
                    </p:spPr>
                  </p:pic>
                </p:oleObj>
              </mc:Fallback>
            </mc:AlternateContent>
          </a:graphicData>
        </a:graphic>
      </p:graphicFrame>
      <p:sp>
        <p:nvSpPr>
          <p:cNvPr id="6" name="Rectangle 3"/>
          <p:cNvSpPr>
            <a:spLocks noChangeArrowheads="1"/>
          </p:cNvSpPr>
          <p:nvPr/>
        </p:nvSpPr>
        <p:spPr bwMode="auto">
          <a:xfrm>
            <a:off x="0" y="1476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15443200"/>
      </p:ext>
    </p:extLst>
  </p:cSld>
  <p:clrMapOvr>
    <a:masterClrMapping/>
  </p:clrMapOvr>
  <mc:AlternateContent xmlns:mc="http://schemas.openxmlformats.org/markup-compatibility/2006" xmlns:p14="http://schemas.microsoft.com/office/powerpoint/2010/main">
    <mc:Choice Requires="p14">
      <p:transition p14:dur="10" advTm="12000">
        <p14:prism/>
      </p:transition>
    </mc:Choice>
    <mc:Fallback xmlns="">
      <p:transition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a:extLst>
              <a:ext uri="{FF2B5EF4-FFF2-40B4-BE49-F238E27FC236}">
                <a16:creationId xmlns="" xmlns:a16="http://schemas.microsoft.com/office/drawing/2014/main" id="{1829E98C-8F33-4E16-BBAB-9673B72D7E1E}"/>
              </a:ext>
            </a:extLst>
          </p:cNvPr>
          <p:cNvSpPr txBox="1">
            <a:spLocks noChangeArrowheads="1"/>
          </p:cNvSpPr>
          <p:nvPr/>
        </p:nvSpPr>
        <p:spPr bwMode="auto">
          <a:xfrm>
            <a:off x="2388394"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pic>
        <p:nvPicPr>
          <p:cNvPr id="2" name="Picture 1"/>
          <p:cNvPicPr>
            <a:picLocks noChangeAspect="1"/>
          </p:cNvPicPr>
          <p:nvPr/>
        </p:nvPicPr>
        <p:blipFill>
          <a:blip r:embed="rId5"/>
          <a:stretch>
            <a:fillRect/>
          </a:stretch>
        </p:blipFill>
        <p:spPr>
          <a:xfrm>
            <a:off x="0" y="5139964"/>
            <a:ext cx="2441572" cy="1650858"/>
          </a:xfrm>
          <a:prstGeom prst="rect">
            <a:avLst/>
          </a:prstGeom>
        </p:spPr>
      </p:pic>
      <p:pic>
        <p:nvPicPr>
          <p:cNvPr id="3" name="Picture 2"/>
          <p:cNvPicPr>
            <a:picLocks noChangeAspect="1"/>
          </p:cNvPicPr>
          <p:nvPr/>
        </p:nvPicPr>
        <p:blipFill>
          <a:blip r:embed="rId5"/>
          <a:stretch>
            <a:fillRect/>
          </a:stretch>
        </p:blipFill>
        <p:spPr>
          <a:xfrm flipH="1">
            <a:off x="6654019" y="5072786"/>
            <a:ext cx="2489981" cy="1718036"/>
          </a:xfrm>
          <a:prstGeom prst="rect">
            <a:avLst/>
          </a:prstGeom>
        </p:spPr>
      </p:pic>
      <p:sp>
        <p:nvSpPr>
          <p:cNvPr id="4" name="Rectangle 2"/>
          <p:cNvSpPr>
            <a:spLocks noChangeArrowheads="1"/>
          </p:cNvSpPr>
          <p:nvPr/>
        </p:nvSpPr>
        <p:spPr bwMode="auto">
          <a:xfrm>
            <a:off x="152400" y="785154"/>
            <a:ext cx="527259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2000" b="1" dirty="0" err="1" smtClean="0">
                <a:latin typeface="Times New Roman" pitchFamily="18" charset="0"/>
                <a:cs typeface="Times New Roman" pitchFamily="18" charset="0"/>
              </a:rPr>
              <a:t>Đọc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thông</a:t>
            </a:r>
            <a:r>
              <a:rPr lang="en-US" sz="2000" b="1" dirty="0" smtClean="0">
                <a:latin typeface="Times New Roman" pitchFamily="18" charset="0"/>
                <a:cs typeface="Times New Roman" pitchFamily="18" charset="0"/>
              </a:rPr>
              <a:t> tin </a:t>
            </a:r>
            <a:r>
              <a:rPr lang="en-US" sz="2000" b="1" dirty="0" err="1" smtClean="0">
                <a:latin typeface="Times New Roman" pitchFamily="18" charset="0"/>
                <a:cs typeface="Times New Roman" pitchFamily="18" charset="0"/>
              </a:rPr>
              <a:t>sau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về</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tuyến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giáp</a:t>
            </a:r>
            <a:r>
              <a:rPr lang="en-US" sz="2000" b="1" dirty="0" smtClean="0">
                <a:latin typeface="Times New Roman" pitchFamily="18" charset="0"/>
                <a:cs typeface="Times New Roman" pitchFamily="18" charset="0"/>
              </a:rPr>
              <a:t>.</a:t>
            </a:r>
          </a:p>
          <a:p>
            <a:r>
              <a:rPr lang="vi-VN" sz="2000" b="1" dirty="0" smtClean="0">
                <a:solidFill>
                  <a:srgbClr val="FF0000"/>
                </a:solidFill>
                <a:latin typeface="Times New Roman" pitchFamily="18" charset="0"/>
                <a:cs typeface="Times New Roman" pitchFamily="18" charset="0"/>
              </a:rPr>
              <a:t>Đặc điểm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tuyến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giáp</a:t>
            </a:r>
            <a:r>
              <a:rPr lang="en-US" sz="2000" b="1" dirty="0" smtClean="0">
                <a:solidFill>
                  <a:srgbClr val="FF0000"/>
                </a:solidFill>
                <a:latin typeface="Times New Roman" pitchFamily="18" charset="0"/>
                <a:cs typeface="Times New Roman" pitchFamily="18" charset="0"/>
              </a:rPr>
              <a:t>.</a:t>
            </a:r>
            <a:endParaRPr lang="vi-VN" sz="2000" dirty="0">
              <a:solidFill>
                <a:srgbClr val="FF0000"/>
              </a:solidFill>
              <a:latin typeface="Times New Roman" pitchFamily="18" charset="0"/>
              <a:cs typeface="Times New Roman" pitchFamily="18" charset="0"/>
            </a:endParaRPr>
          </a:p>
          <a:p>
            <a:r>
              <a:rPr lang="vi-VN" sz="2000" dirty="0">
                <a:latin typeface="Times New Roman" pitchFamily="18" charset="0"/>
                <a:cs typeface="Times New Roman" pitchFamily="18" charset="0"/>
              </a:rPr>
              <a:t>+ Là tuyến nội tiết lớn nhất, nặng chừng 20 – 25g</a:t>
            </a:r>
          </a:p>
          <a:p>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Nằm trước sụn giáp của thanh quản</a:t>
            </a:r>
          </a:p>
          <a:p>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Cấu tạo gồm: nang tuyến và tế bào tiết</a:t>
            </a:r>
          </a:p>
          <a:p>
            <a:pPr marL="457200" indent="-457200">
              <a:buFontTx/>
              <a:buChar char="-"/>
            </a:pPr>
            <a:r>
              <a:rPr lang="en-US" sz="2000" dirty="0" err="1" smtClean="0">
                <a:latin typeface="Times New Roman" pitchFamily="18" charset="0"/>
                <a:cs typeface="Times New Roman" pitchFamily="18" charset="0"/>
              </a:rPr>
              <a:t>Hoocmôn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tiroxin</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iot</a:t>
            </a:r>
            <a:r>
              <a:rPr lang="en-US" sz="2000" dirty="0">
                <a:latin typeface="Times New Roman" pitchFamily="18" charset="0"/>
                <a:cs typeface="Times New Roman" pitchFamily="18" charset="0"/>
              </a:rPr>
              <a:t>.</a:t>
            </a:r>
            <a:endParaRPr kumimoji="0" lang="en-US"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150677157"/>
              </p:ext>
            </p:extLst>
          </p:nvPr>
        </p:nvGraphicFramePr>
        <p:xfrm>
          <a:off x="5334000" y="1371600"/>
          <a:ext cx="3505200" cy="2667000"/>
        </p:xfrm>
        <a:graphic>
          <a:graphicData uri="http://schemas.openxmlformats.org/presentationml/2006/ole">
            <mc:AlternateContent xmlns:mc="http://schemas.openxmlformats.org/markup-compatibility/2006">
              <mc:Choice xmlns:v="urn:schemas-microsoft-com:vml" Requires="v">
                <p:oleObj spid="_x0000_s4119" name="Bitmap Image" r:id="rId6" imgW="2247619" imgH="1019048" progId="Paint.Picture">
                  <p:embed/>
                </p:oleObj>
              </mc:Choice>
              <mc:Fallback>
                <p:oleObj name="Bitmap Image" r:id="rId6" imgW="2247619" imgH="1019048"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371600"/>
                        <a:ext cx="3505200" cy="2667000"/>
                      </a:xfrm>
                      <a:prstGeom prst="rect">
                        <a:avLst/>
                      </a:prstGeom>
                      <a:noFill/>
                    </p:spPr>
                  </p:pic>
                </p:oleObj>
              </mc:Fallback>
            </mc:AlternateContent>
          </a:graphicData>
        </a:graphic>
      </p:graphicFrame>
      <p:sp>
        <p:nvSpPr>
          <p:cNvPr id="6" name="Rectangle 3"/>
          <p:cNvSpPr>
            <a:spLocks noChangeArrowheads="1"/>
          </p:cNvSpPr>
          <p:nvPr/>
        </p:nvSpPr>
        <p:spPr bwMode="auto">
          <a:xfrm>
            <a:off x="0" y="1476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7" name="Picture 5" descr="Sinh học 8 Bài 56: Tuyến yên và Tuyến giá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0507" y="4200022"/>
            <a:ext cx="3933512" cy="25908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H="1">
            <a:off x="5288614" y="2438400"/>
            <a:ext cx="2102786" cy="990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419600" y="3429000"/>
            <a:ext cx="869014" cy="7710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496512223"/>
      </p:ext>
    </p:extLst>
  </p:cSld>
  <p:clrMapOvr>
    <a:masterClrMapping/>
  </p:clrMapOvr>
  <mc:AlternateContent xmlns:mc="http://schemas.openxmlformats.org/markup-compatibility/2006" xmlns:p14="http://schemas.microsoft.com/office/powerpoint/2010/main">
    <mc:Choice Requires="p14">
      <p:transition p14:dur="10" advTm="12000">
        <p14:prism/>
      </p:transition>
    </mc:Choice>
    <mc:Fallback xmlns="">
      <p:transition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wipe(up)">
                                      <p:cBhvr>
                                        <p:cTn id="13" dur="500"/>
                                        <p:tgtEl>
                                          <p:spTgt spid="307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6254597" cy="523220"/>
          </a:xfrm>
          <a:prstGeom prst="rect">
            <a:avLst/>
          </a:prstGeom>
          <a:noFill/>
        </p:spPr>
        <p:txBody>
          <a:bodyPr wrap="none" rtlCol="0">
            <a:spAutoFit/>
          </a:bodyPr>
          <a:lstStyle/>
          <a:p>
            <a:r>
              <a:rPr lang="vi-VN" sz="2800" b="1" dirty="0" smtClean="0">
                <a:solidFill>
                  <a:srgbClr val="FF0000"/>
                </a:solidFill>
                <a:latin typeface="+mj-lt"/>
              </a:rPr>
              <a:t>HOẠT </a:t>
            </a:r>
            <a:r>
              <a:rPr lang="vi-VN" sz="2800" b="1" dirty="0">
                <a:solidFill>
                  <a:srgbClr val="FF0000"/>
                </a:solidFill>
                <a:latin typeface="+mj-lt"/>
              </a:rPr>
              <a:t>ĐỘNG </a:t>
            </a:r>
            <a:r>
              <a:rPr lang="nl-NL" sz="2800" b="1" dirty="0">
                <a:solidFill>
                  <a:srgbClr val="FF0000"/>
                </a:solidFill>
                <a:latin typeface="+mj-lt"/>
              </a:rPr>
              <a:t>HÌNH THÀNH KIẾN THỨC </a:t>
            </a:r>
            <a:endParaRPr lang="en-US" sz="2800" dirty="0">
              <a:solidFill>
                <a:srgbClr val="FF0000"/>
              </a:solidFill>
              <a:latin typeface="+mj-lt"/>
            </a:endParaRPr>
          </a:p>
        </p:txBody>
      </p:sp>
      <p:sp>
        <p:nvSpPr>
          <p:cNvPr id="5" name="TextBox 4"/>
          <p:cNvSpPr txBox="1"/>
          <p:nvPr/>
        </p:nvSpPr>
        <p:spPr>
          <a:xfrm>
            <a:off x="623454" y="801469"/>
            <a:ext cx="5777346" cy="523220"/>
          </a:xfrm>
          <a:prstGeom prst="rect">
            <a:avLst/>
          </a:prstGeom>
          <a:noFill/>
        </p:spPr>
        <p:txBody>
          <a:bodyPr wrap="square" rtlCol="0">
            <a:spAutoFit/>
          </a:bodyPr>
          <a:lstStyle/>
          <a:p>
            <a:r>
              <a:rPr lang="nl-NL" sz="2800" b="1" dirty="0">
                <a:solidFill>
                  <a:srgbClr val="FF0000"/>
                </a:solidFill>
                <a:latin typeface="Times New Roman" pitchFamily="18" charset="0"/>
                <a:cs typeface="Times New Roman" pitchFamily="18" charset="0"/>
              </a:rPr>
              <a:t>1: Tìm hiểu về các tuyến nội tiết</a:t>
            </a:r>
            <a:r>
              <a:rPr lang="nl-NL" sz="2800" b="1"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609600" y="1331616"/>
            <a:ext cx="7543800" cy="1569660"/>
          </a:xfrm>
          <a:prstGeom prst="rect">
            <a:avLst/>
          </a:prstGeom>
        </p:spPr>
        <p:txBody>
          <a:bodyPr wrap="square">
            <a:spAutoFit/>
          </a:bodyPr>
          <a:lstStyle/>
          <a:p>
            <a:pPr marL="342900" indent="-342900">
              <a:buFontTx/>
              <a:buChar char="-"/>
            </a:pPr>
            <a:r>
              <a:rPr lang="nl-NL" sz="2400" dirty="0" smtClean="0">
                <a:latin typeface="Times New Roman" pitchFamily="18" charset="0"/>
                <a:cs typeface="Times New Roman" pitchFamily="18" charset="0"/>
              </a:rPr>
              <a:t>Thực hiện </a:t>
            </a:r>
            <a:r>
              <a:rPr lang="nl-NL" sz="2400" dirty="0">
                <a:latin typeface="Times New Roman" pitchFamily="18" charset="0"/>
                <a:cs typeface="Times New Roman" pitchFamily="18" charset="0"/>
              </a:rPr>
              <a:t>nhiệm vụ </a:t>
            </a:r>
            <a:r>
              <a:rPr lang="nl-NL" sz="2400" dirty="0" smtClean="0">
                <a:latin typeface="Times New Roman" pitchFamily="18" charset="0"/>
                <a:cs typeface="Times New Roman" pitchFamily="18" charset="0"/>
              </a:rPr>
              <a:t>sau.</a:t>
            </a:r>
          </a:p>
          <a:p>
            <a:r>
              <a:rPr lang="nl-NL" sz="2400" dirty="0" smtClean="0">
                <a:latin typeface="Times New Roman" pitchFamily="18" charset="0"/>
                <a:cs typeface="Times New Roman" pitchFamily="18" charset="0"/>
              </a:rPr>
              <a:t>+ Hoạt động nhóm </a:t>
            </a:r>
            <a:r>
              <a:rPr lang="nl-NL" sz="2400" dirty="0">
                <a:latin typeface="Times New Roman" pitchFamily="18" charset="0"/>
                <a:cs typeface="Times New Roman" pitchFamily="18" charset="0"/>
              </a:rPr>
              <a:t>( 6 – 8 hs/nhóm).</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 Quan sát hình 35.2 hoàn thành phiếu học tập 1 (7p)</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 Cử dại diện báo cáo kết quả theo hình câm.</a:t>
            </a:r>
            <a:endParaRPr lang="en-US" sz="2400"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70961257"/>
              </p:ext>
            </p:extLst>
          </p:nvPr>
        </p:nvGraphicFramePr>
        <p:xfrm>
          <a:off x="762000" y="3004407"/>
          <a:ext cx="7620000" cy="3435096"/>
        </p:xfrm>
        <a:graphic>
          <a:graphicData uri="http://schemas.openxmlformats.org/drawingml/2006/table">
            <a:tbl>
              <a:tblPr firstRow="1" firstCol="1" bandRow="1">
                <a:tableStyleId>{5940675A-B579-460E-94D1-54222C63F5DA}</a:tableStyleId>
              </a:tblPr>
              <a:tblGrid>
                <a:gridCol w="1476768"/>
                <a:gridCol w="3177740"/>
                <a:gridCol w="2965492"/>
              </a:tblGrid>
              <a:tr h="0">
                <a:tc>
                  <a:txBody>
                    <a:bodyPr/>
                    <a:lstStyle/>
                    <a:p>
                      <a:pPr algn="ctr">
                        <a:lnSpc>
                          <a:spcPct val="115000"/>
                        </a:lnSpc>
                        <a:spcAft>
                          <a:spcPts val="0"/>
                        </a:spcAft>
                      </a:pPr>
                      <a:r>
                        <a:rPr lang="nl-NL" sz="2800" dirty="0">
                          <a:effectLst/>
                          <a:latin typeface="Times New Roman" pitchFamily="18" charset="0"/>
                          <a:cs typeface="Times New Roman" pitchFamily="18" charset="0"/>
                        </a:rPr>
                        <a:t>STT</a:t>
                      </a:r>
                      <a:endParaRPr lang="en-US" sz="28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nl-NL" sz="2800" dirty="0">
                          <a:effectLst/>
                          <a:latin typeface="Times New Roman" pitchFamily="18" charset="0"/>
                          <a:cs typeface="Times New Roman" pitchFamily="18" charset="0"/>
                        </a:rPr>
                        <a:t>Tên các tuyến nội tiết</a:t>
                      </a:r>
                      <a:endParaRPr lang="en-US" sz="2800"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nl-NL" sz="2800">
                          <a:effectLst/>
                          <a:latin typeface="Times New Roman" pitchFamily="18" charset="0"/>
                          <a:cs typeface="Times New Roman" pitchFamily="18" charset="0"/>
                        </a:rPr>
                        <a:t>Vị tí các tuyến nội tiết</a:t>
                      </a:r>
                      <a:endParaRPr lang="en-US" sz="2800">
                        <a:effectLst/>
                        <a:latin typeface="Times New Roman" pitchFamily="18" charset="0"/>
                        <a:ea typeface="Calibri"/>
                        <a:cs typeface="Times New Roman" pitchFamily="18" charset="0"/>
                      </a:endParaRPr>
                    </a:p>
                  </a:txBody>
                  <a:tcPr marL="68580" marR="68580" marT="0" marB="0" anchor="ctr"/>
                </a:tc>
              </a:tr>
              <a:tr h="0">
                <a:tc>
                  <a:txBody>
                    <a:bodyPr/>
                    <a:lstStyle/>
                    <a:p>
                      <a:pPr algn="just">
                        <a:lnSpc>
                          <a:spcPct val="115000"/>
                        </a:lnSpc>
                        <a:spcAft>
                          <a:spcPts val="0"/>
                        </a:spcAft>
                      </a:pPr>
                      <a:r>
                        <a:rPr lang="nl-NL" sz="2800">
                          <a:effectLst/>
                          <a:latin typeface="Times New Roman" pitchFamily="18" charset="0"/>
                          <a:cs typeface="Times New Roman" pitchFamily="18" charset="0"/>
                        </a:rPr>
                        <a:t>1</a:t>
                      </a:r>
                      <a:endParaRPr lang="en-US" sz="28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tc>
              </a:tr>
              <a:tr h="0">
                <a:tc>
                  <a:txBody>
                    <a:bodyPr/>
                    <a:lstStyle/>
                    <a:p>
                      <a:pPr algn="just">
                        <a:lnSpc>
                          <a:spcPct val="115000"/>
                        </a:lnSpc>
                        <a:spcAft>
                          <a:spcPts val="0"/>
                        </a:spcAft>
                      </a:pPr>
                      <a:r>
                        <a:rPr lang="nl-NL" sz="2800">
                          <a:effectLst/>
                          <a:latin typeface="Times New Roman" pitchFamily="18" charset="0"/>
                          <a:cs typeface="Times New Roman" pitchFamily="18" charset="0"/>
                        </a:rPr>
                        <a:t>2</a:t>
                      </a:r>
                      <a:endParaRPr lang="en-US" sz="28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tc>
              </a:tr>
              <a:tr h="0">
                <a:tc>
                  <a:txBody>
                    <a:bodyPr/>
                    <a:lstStyle/>
                    <a:p>
                      <a:pPr algn="just">
                        <a:lnSpc>
                          <a:spcPct val="115000"/>
                        </a:lnSpc>
                        <a:spcAft>
                          <a:spcPts val="0"/>
                        </a:spcAft>
                      </a:pPr>
                      <a:r>
                        <a:rPr lang="nl-NL" sz="2800">
                          <a:effectLst/>
                          <a:latin typeface="Times New Roman" pitchFamily="18" charset="0"/>
                          <a:cs typeface="Times New Roman" pitchFamily="18" charset="0"/>
                        </a:rPr>
                        <a:t>3</a:t>
                      </a:r>
                      <a:endParaRPr lang="en-US" sz="28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tc>
              </a:tr>
              <a:tr h="0">
                <a:tc>
                  <a:txBody>
                    <a:bodyPr/>
                    <a:lstStyle/>
                    <a:p>
                      <a:pPr algn="just">
                        <a:lnSpc>
                          <a:spcPct val="115000"/>
                        </a:lnSpc>
                        <a:spcAft>
                          <a:spcPts val="0"/>
                        </a:spcAft>
                      </a:pPr>
                      <a:r>
                        <a:rPr lang="nl-NL" sz="2800">
                          <a:effectLst/>
                          <a:latin typeface="Times New Roman" pitchFamily="18" charset="0"/>
                          <a:cs typeface="Times New Roman" pitchFamily="18" charset="0"/>
                        </a:rPr>
                        <a:t>4</a:t>
                      </a:r>
                      <a:endParaRPr lang="en-US" sz="28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tc>
              </a:tr>
              <a:tr h="0">
                <a:tc>
                  <a:txBody>
                    <a:bodyPr/>
                    <a:lstStyle/>
                    <a:p>
                      <a:pPr algn="just">
                        <a:lnSpc>
                          <a:spcPct val="115000"/>
                        </a:lnSpc>
                        <a:spcAft>
                          <a:spcPts val="0"/>
                        </a:spcAft>
                      </a:pPr>
                      <a:r>
                        <a:rPr lang="nl-NL" sz="2800">
                          <a:effectLst/>
                          <a:latin typeface="Times New Roman" pitchFamily="18" charset="0"/>
                          <a:cs typeface="Times New Roman" pitchFamily="18" charset="0"/>
                        </a:rPr>
                        <a:t>.....</a:t>
                      </a:r>
                      <a:endParaRPr lang="en-US" sz="28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800" dirty="0">
                          <a:effectLst/>
                          <a:latin typeface="Times New Roman" pitchFamily="18" charset="0"/>
                          <a:cs typeface="Times New Roman" pitchFamily="18" charset="0"/>
                        </a:rPr>
                        <a:t> </a:t>
                      </a:r>
                      <a:endParaRPr lang="en-US" sz="28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422349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mg.loigiaihay.com/picture/2023/0517/2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7924800" cy="500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048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71600"/>
            <a:ext cx="4114800" cy="54154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7309" y="469612"/>
            <a:ext cx="3195105" cy="584775"/>
          </a:xfrm>
          <a:prstGeom prst="rect">
            <a:avLst/>
          </a:prstGeom>
          <a:noFill/>
        </p:spPr>
        <p:txBody>
          <a:bodyPr wrap="none" rtlCol="0">
            <a:spAutoFit/>
          </a:bodyPr>
          <a:lstStyle/>
          <a:p>
            <a:r>
              <a:rPr lang="en-US" sz="3200" dirty="0" err="1" smtClean="0">
                <a:solidFill>
                  <a:srgbClr val="FF0000"/>
                </a:solidFill>
                <a:latin typeface="Times New Roman" pitchFamily="18" charset="0"/>
                <a:cs typeface="Times New Roman" pitchFamily="18" charset="0"/>
              </a:rPr>
              <a:t>Nội</a:t>
            </a:r>
            <a:r>
              <a:rPr lang="en-US" sz="3200" dirty="0" smtClean="0">
                <a:solidFill>
                  <a:srgbClr val="FF0000"/>
                </a:solidFill>
                <a:latin typeface="Times New Roman" pitchFamily="18" charset="0"/>
                <a:cs typeface="Times New Roman" pitchFamily="18" charset="0"/>
              </a:rPr>
              <a:t> dung </a:t>
            </a:r>
            <a:r>
              <a:rPr lang="en-US" sz="3200" dirty="0" err="1" smtClean="0">
                <a:solidFill>
                  <a:srgbClr val="FF0000"/>
                </a:solidFill>
                <a:latin typeface="Times New Roman" pitchFamily="18" charset="0"/>
                <a:cs typeface="Times New Roman" pitchFamily="18" charset="0"/>
              </a:rPr>
              <a:t>báo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cáo</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7" name="TextBox 6"/>
          <p:cNvSpPr txBox="1"/>
          <p:nvPr/>
        </p:nvSpPr>
        <p:spPr>
          <a:xfrm>
            <a:off x="381000" y="1186934"/>
            <a:ext cx="5240537" cy="3046988"/>
          </a:xfrm>
          <a:prstGeom prst="rect">
            <a:avLst/>
          </a:prstGeom>
          <a:noFill/>
        </p:spPr>
        <p:txBody>
          <a:bodyPr wrap="none" rtlCol="0">
            <a:spAutoFit/>
          </a:bodyPr>
          <a:lstStyle/>
          <a:p>
            <a:pPr marL="342900" indent="-342900">
              <a:buFontTx/>
              <a:buChar char="-"/>
            </a:pP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nhóm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cáo</a:t>
            </a:r>
            <a:r>
              <a:rPr lang="en-US" sz="2400" dirty="0" smtClean="0">
                <a:latin typeface="Times New Roman" pitchFamily="18" charset="0"/>
                <a:cs typeface="Times New Roman" pitchFamily="18" charset="0"/>
              </a:rPr>
              <a:t> </a:t>
            </a:r>
          </a:p>
          <a:p>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đây</a:t>
            </a:r>
            <a:r>
              <a:rPr lang="en-US" sz="2400" dirty="0" smtClean="0">
                <a:latin typeface="Times New Roman" pitchFamily="18" charset="0"/>
                <a:cs typeface="Times New Roman" pitchFamily="18" charset="0"/>
              </a:rPr>
              <a:t>.</a:t>
            </a:r>
          </a:p>
          <a:p>
            <a:pPr marL="342900" indent="-342900">
              <a:buFontTx/>
              <a:buChar char="-"/>
            </a:pP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nhóm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chéo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thang</a:t>
            </a:r>
            <a:r>
              <a:rPr lang="en-US" sz="2400" dirty="0" smtClean="0">
                <a:latin typeface="Times New Roman" pitchFamily="18" charset="0"/>
                <a:cs typeface="Times New Roman" pitchFamily="18" charset="0"/>
              </a:rPr>
              <a:t> </a:t>
            </a:r>
          </a:p>
          <a:p>
            <a:r>
              <a:rPr lang="en-US" sz="2400" dirty="0" err="1">
                <a:latin typeface="Times New Roman" pitchFamily="18" charset="0"/>
                <a:cs typeface="Times New Roman" pitchFamily="18" charset="0"/>
              </a:rPr>
              <a:t>đ</a:t>
            </a:r>
            <a:r>
              <a:rPr lang="en-US" sz="2400" dirty="0" err="1" smtClean="0">
                <a:latin typeface="Times New Roman" pitchFamily="18" charset="0"/>
                <a:cs typeface="Times New Roman" pitchFamily="18" charset="0"/>
              </a:rPr>
              <a:t>iểm</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chấm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1)</a:t>
            </a:r>
          </a:p>
          <a:p>
            <a:pPr marL="342900" indent="-342900">
              <a:buFontTx/>
              <a:buChar char="-"/>
            </a:pPr>
            <a:r>
              <a:rPr lang="en-US" sz="2400" dirty="0" err="1" smtClean="0">
                <a:latin typeface="Times New Roman" pitchFamily="18" charset="0"/>
                <a:cs typeface="Times New Roman" pitchFamily="18" charset="0"/>
              </a:rPr>
              <a:t>Kể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tuyến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0,5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a:t>
            </a:r>
          </a:p>
          <a:p>
            <a:pPr marL="342900" indent="-342900">
              <a:buFontTx/>
              <a:buChar char="-"/>
            </a:pPr>
            <a:r>
              <a:rPr lang="en-US" sz="2400" dirty="0" err="1" smtClean="0">
                <a:latin typeface="Times New Roman" pitchFamily="18" charset="0"/>
                <a:cs typeface="Times New Roman" pitchFamily="18" charset="0"/>
              </a:rPr>
              <a:t>Nêu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tuyến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0,5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a:t>
            </a:r>
          </a:p>
          <a:p>
            <a:pPr marL="342900" indent="-342900">
              <a:buFontTx/>
              <a:buChar cha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2869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169"/>
                                        </p:tgtEl>
                                        <p:attrNameLst>
                                          <p:attrName>style.visibility</p:attrName>
                                        </p:attrNameLst>
                                      </p:cBhvr>
                                      <p:to>
                                        <p:strVal val="visible"/>
                                      </p:to>
                                    </p:set>
                                    <p:animEffect transition="in" filter="wheel(1)">
                                      <p:cBhvr>
                                        <p:cTn id="19" dur="20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62638442"/>
              </p:ext>
            </p:extLst>
          </p:nvPr>
        </p:nvGraphicFramePr>
        <p:xfrm>
          <a:off x="457200" y="1295400"/>
          <a:ext cx="8001000" cy="5120640"/>
        </p:xfrm>
        <a:graphic>
          <a:graphicData uri="http://schemas.openxmlformats.org/drawingml/2006/table">
            <a:tbl>
              <a:tblPr firstRow="1" firstCol="1" bandRow="1">
                <a:tableStyleId>{5940675A-B579-460E-94D1-54222C63F5DA}</a:tableStyleId>
              </a:tblPr>
              <a:tblGrid>
                <a:gridCol w="2839832"/>
                <a:gridCol w="5161168"/>
              </a:tblGrid>
              <a:tr h="0">
                <a:tc>
                  <a:txBody>
                    <a:bodyPr/>
                    <a:lstStyle/>
                    <a:p>
                      <a:pPr marL="28575" marR="28575" algn="ctr">
                        <a:lnSpc>
                          <a:spcPct val="100000"/>
                        </a:lnSpc>
                        <a:spcAft>
                          <a:spcPts val="0"/>
                        </a:spcAft>
                      </a:pPr>
                      <a:r>
                        <a:rPr lang="en-US" sz="2400" b="1" i="1" dirty="0" err="1">
                          <a:effectLst/>
                          <a:latin typeface="Times New Roman" pitchFamily="18" charset="0"/>
                          <a:cs typeface="Times New Roman" pitchFamily="18" charset="0"/>
                        </a:rPr>
                        <a:t>Tuyến</a:t>
                      </a:r>
                      <a:r>
                        <a:rPr lang="en-US" sz="2400" b="1" i="1" dirty="0">
                          <a:effectLst/>
                          <a:latin typeface="Times New Roman" pitchFamily="18" charset="0"/>
                          <a:cs typeface="Times New Roman" pitchFamily="18" charset="0"/>
                        </a:rPr>
                        <a:t> </a:t>
                      </a:r>
                      <a:r>
                        <a:rPr lang="en-US" sz="2400" b="1" i="1" dirty="0" err="1">
                          <a:effectLst/>
                          <a:latin typeface="Times New Roman" pitchFamily="18" charset="0"/>
                          <a:cs typeface="Times New Roman" pitchFamily="18" charset="0"/>
                        </a:rPr>
                        <a:t>nội</a:t>
                      </a:r>
                      <a:r>
                        <a:rPr lang="en-US" sz="2400" b="1" i="1" dirty="0">
                          <a:effectLst/>
                          <a:latin typeface="Times New Roman" pitchFamily="18" charset="0"/>
                          <a:cs typeface="Times New Roman" pitchFamily="18" charset="0"/>
                        </a:rPr>
                        <a:t> </a:t>
                      </a:r>
                      <a:r>
                        <a:rPr lang="en-US" sz="2400" b="1" i="1" dirty="0" err="1">
                          <a:effectLst/>
                          <a:latin typeface="Times New Roman" pitchFamily="18" charset="0"/>
                          <a:cs typeface="Times New Roman" pitchFamily="18" charset="0"/>
                        </a:rPr>
                        <a:t>tiết</a:t>
                      </a:r>
                      <a:endParaRPr lang="en-US" sz="2400" b="1" i="1" dirty="0">
                        <a:effectLst/>
                        <a:latin typeface="Times New Roman" pitchFamily="18" charset="0"/>
                        <a:ea typeface="Calibri"/>
                        <a:cs typeface="Times New Roman" pitchFamily="18" charset="0"/>
                      </a:endParaRPr>
                    </a:p>
                  </a:txBody>
                  <a:tcPr marL="0" marR="0" marT="0" marB="0"/>
                </a:tc>
                <a:tc>
                  <a:txBody>
                    <a:bodyPr/>
                    <a:lstStyle/>
                    <a:p>
                      <a:pPr marL="28575" marR="28575" algn="ctr">
                        <a:lnSpc>
                          <a:spcPct val="100000"/>
                        </a:lnSpc>
                        <a:spcAft>
                          <a:spcPts val="0"/>
                        </a:spcAft>
                      </a:pPr>
                      <a:r>
                        <a:rPr lang="en-US" sz="2400" b="1" i="1" dirty="0" err="1">
                          <a:effectLst/>
                          <a:latin typeface="Times New Roman" pitchFamily="18" charset="0"/>
                          <a:cs typeface="Times New Roman" pitchFamily="18" charset="0"/>
                        </a:rPr>
                        <a:t>Vị</a:t>
                      </a:r>
                      <a:r>
                        <a:rPr lang="en-US" sz="2400" b="1" i="1" dirty="0">
                          <a:effectLst/>
                          <a:latin typeface="Times New Roman" pitchFamily="18" charset="0"/>
                          <a:cs typeface="Times New Roman" pitchFamily="18" charset="0"/>
                        </a:rPr>
                        <a:t> </a:t>
                      </a:r>
                      <a:r>
                        <a:rPr lang="en-US" sz="2400" b="1" i="1" dirty="0" err="1">
                          <a:effectLst/>
                          <a:latin typeface="Times New Roman" pitchFamily="18" charset="0"/>
                          <a:cs typeface="Times New Roman" pitchFamily="18" charset="0"/>
                        </a:rPr>
                        <a:t>trí</a:t>
                      </a:r>
                      <a:endParaRPr lang="en-US" sz="2400" b="1" i="1" dirty="0">
                        <a:effectLst/>
                        <a:latin typeface="Times New Roman" pitchFamily="18" charset="0"/>
                        <a:ea typeface="Calibri"/>
                        <a:cs typeface="Times New Roman" pitchFamily="18" charset="0"/>
                      </a:endParaRPr>
                    </a:p>
                  </a:txBody>
                  <a:tcPr marL="0" marR="0" marT="0" marB="0"/>
                </a:tc>
              </a:tr>
              <a:tr h="0">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Tuyến tùng</a:t>
                      </a:r>
                      <a:endParaRPr lang="en-US" sz="240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Nằm gần trung tâm của não.</a:t>
                      </a:r>
                      <a:endParaRPr lang="en-US" sz="2400">
                        <a:effectLst/>
                        <a:latin typeface="Times New Roman" pitchFamily="18" charset="0"/>
                        <a:ea typeface="Calibri"/>
                        <a:cs typeface="Times New Roman" pitchFamily="18" charset="0"/>
                      </a:endParaRPr>
                    </a:p>
                  </a:txBody>
                  <a:tcPr marL="0" marR="0" marT="0" marB="0"/>
                </a:tc>
              </a:tr>
              <a:tr h="0">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Tuyến giáp</a:t>
                      </a:r>
                      <a:endParaRPr lang="en-US" sz="240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Nằm ở cổ, trước thanh quản và phần trên của khí quản.</a:t>
                      </a:r>
                      <a:endParaRPr lang="en-US" sz="2400">
                        <a:effectLst/>
                        <a:latin typeface="Times New Roman" pitchFamily="18" charset="0"/>
                        <a:ea typeface="Calibri"/>
                        <a:cs typeface="Times New Roman" pitchFamily="18" charset="0"/>
                      </a:endParaRPr>
                    </a:p>
                  </a:txBody>
                  <a:tcPr marL="0" marR="0" marT="0" marB="0"/>
                </a:tc>
              </a:tr>
              <a:tr h="0">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Tuyến cận giáp</a:t>
                      </a:r>
                      <a:endParaRPr lang="en-US" sz="240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Nằm ở cổ, phía sau tuyến giáp.</a:t>
                      </a:r>
                      <a:endParaRPr lang="en-US" sz="2400">
                        <a:effectLst/>
                        <a:latin typeface="Times New Roman" pitchFamily="18" charset="0"/>
                        <a:ea typeface="Calibri"/>
                        <a:cs typeface="Times New Roman" pitchFamily="18" charset="0"/>
                      </a:endParaRPr>
                    </a:p>
                  </a:txBody>
                  <a:tcPr marL="0" marR="0" marT="0" marB="0"/>
                </a:tc>
              </a:tr>
              <a:tr h="0">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Tuyến ức</a:t>
                      </a:r>
                      <a:endParaRPr lang="en-US" sz="240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Nằm trong lồng ngực, phía</a:t>
                      </a:r>
                    </a:p>
                    <a:p>
                      <a:pPr marL="28575" marR="28575" algn="just">
                        <a:lnSpc>
                          <a:spcPct val="100000"/>
                        </a:lnSpc>
                        <a:spcAft>
                          <a:spcPts val="0"/>
                        </a:spcAft>
                      </a:pPr>
                      <a:r>
                        <a:rPr lang="en-US" sz="2400">
                          <a:effectLst/>
                          <a:latin typeface="Times New Roman" pitchFamily="18" charset="0"/>
                          <a:cs typeface="Times New Roman" pitchFamily="18" charset="0"/>
                        </a:rPr>
                        <a:t>sau xương ức.</a:t>
                      </a:r>
                      <a:endParaRPr lang="en-US" sz="2400">
                        <a:effectLst/>
                        <a:latin typeface="Times New Roman" pitchFamily="18" charset="0"/>
                        <a:ea typeface="Calibri"/>
                        <a:cs typeface="Times New Roman" pitchFamily="18" charset="0"/>
                      </a:endParaRPr>
                    </a:p>
                  </a:txBody>
                  <a:tcPr marL="0" marR="0" marT="0" marB="0"/>
                </a:tc>
              </a:tr>
              <a:tr h="0">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Tuyến sinh dục</a:t>
                      </a:r>
                      <a:endParaRPr lang="en-US" sz="240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 Ở nam: Tinh hoàn.</a:t>
                      </a:r>
                    </a:p>
                    <a:p>
                      <a:pPr marL="28575" marR="28575" algn="just">
                        <a:lnSpc>
                          <a:spcPct val="100000"/>
                        </a:lnSpc>
                        <a:spcAft>
                          <a:spcPts val="0"/>
                        </a:spcAft>
                      </a:pPr>
                      <a:r>
                        <a:rPr lang="en-US" sz="2400">
                          <a:effectLst/>
                          <a:latin typeface="Times New Roman" pitchFamily="18" charset="0"/>
                          <a:cs typeface="Times New Roman" pitchFamily="18" charset="0"/>
                        </a:rPr>
                        <a:t>- Ở nữ: Buồng trứng.</a:t>
                      </a:r>
                      <a:endParaRPr lang="en-US" sz="2400">
                        <a:effectLst/>
                        <a:latin typeface="Times New Roman" pitchFamily="18" charset="0"/>
                        <a:ea typeface="Calibri"/>
                        <a:cs typeface="Times New Roman" pitchFamily="18" charset="0"/>
                      </a:endParaRPr>
                    </a:p>
                  </a:txBody>
                  <a:tcPr marL="0" marR="0" marT="0" marB="0"/>
                </a:tc>
              </a:tr>
              <a:tr h="0">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Vùng dưới đồi</a:t>
                      </a:r>
                      <a:endParaRPr lang="en-US" sz="240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Nằm trong não bộ, giữa tuyến yên và đồi thị.</a:t>
                      </a:r>
                      <a:endParaRPr lang="en-US" sz="2400">
                        <a:effectLst/>
                        <a:latin typeface="Times New Roman" pitchFamily="18" charset="0"/>
                        <a:ea typeface="Calibri"/>
                        <a:cs typeface="Times New Roman" pitchFamily="18" charset="0"/>
                      </a:endParaRPr>
                    </a:p>
                  </a:txBody>
                  <a:tcPr marL="0" marR="0" marT="0" marB="0"/>
                </a:tc>
              </a:tr>
              <a:tr h="0">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Tuyến yên</a:t>
                      </a:r>
                      <a:endParaRPr lang="en-US" sz="240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Nằm trong nền sọ.</a:t>
                      </a:r>
                      <a:endParaRPr lang="en-US" sz="2400">
                        <a:effectLst/>
                        <a:latin typeface="Times New Roman" pitchFamily="18" charset="0"/>
                        <a:ea typeface="Calibri"/>
                        <a:cs typeface="Times New Roman" pitchFamily="18" charset="0"/>
                      </a:endParaRPr>
                    </a:p>
                  </a:txBody>
                  <a:tcPr marL="0" marR="0" marT="0" marB="0"/>
                </a:tc>
              </a:tr>
              <a:tr h="0">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Tuyến tụy</a:t>
                      </a:r>
                      <a:endParaRPr lang="en-US" sz="240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Nằm trong khoang bụng, phía sau dạ dày.</a:t>
                      </a:r>
                      <a:endParaRPr lang="en-US" sz="2400">
                        <a:effectLst/>
                        <a:latin typeface="Times New Roman" pitchFamily="18" charset="0"/>
                        <a:ea typeface="Calibri"/>
                        <a:cs typeface="Times New Roman" pitchFamily="18" charset="0"/>
                      </a:endParaRPr>
                    </a:p>
                  </a:txBody>
                  <a:tcPr marL="0" marR="0" marT="0" marB="0"/>
                </a:tc>
              </a:tr>
              <a:tr h="0">
                <a:tc>
                  <a:txBody>
                    <a:bodyPr/>
                    <a:lstStyle/>
                    <a:p>
                      <a:pPr marL="28575" marR="28575" algn="just">
                        <a:lnSpc>
                          <a:spcPct val="100000"/>
                        </a:lnSpc>
                        <a:spcAft>
                          <a:spcPts val="0"/>
                        </a:spcAft>
                      </a:pPr>
                      <a:r>
                        <a:rPr lang="en-US" sz="2400">
                          <a:effectLst/>
                          <a:latin typeface="Times New Roman" pitchFamily="18" charset="0"/>
                          <a:cs typeface="Times New Roman" pitchFamily="18" charset="0"/>
                        </a:rPr>
                        <a:t>Tuyến trên thận</a:t>
                      </a:r>
                      <a:endParaRPr lang="en-US" sz="2400">
                        <a:effectLst/>
                        <a:latin typeface="Times New Roman" pitchFamily="18" charset="0"/>
                        <a:ea typeface="Calibri"/>
                        <a:cs typeface="Times New Roman" pitchFamily="18" charset="0"/>
                      </a:endParaRPr>
                    </a:p>
                  </a:txBody>
                  <a:tcPr marL="0" marR="0" marT="0" marB="0" anchor="ctr"/>
                </a:tc>
                <a:tc>
                  <a:txBody>
                    <a:bodyPr/>
                    <a:lstStyle/>
                    <a:p>
                      <a:pPr marL="28575" marR="28575" algn="just">
                        <a:lnSpc>
                          <a:spcPct val="100000"/>
                        </a:lnSpc>
                        <a:spcAft>
                          <a:spcPts val="0"/>
                        </a:spcAft>
                      </a:pPr>
                      <a:r>
                        <a:rPr lang="en-US" sz="2400" dirty="0" err="1">
                          <a:effectLst/>
                          <a:latin typeface="Times New Roman" pitchFamily="18" charset="0"/>
                          <a:cs typeface="Times New Roman" pitchFamily="18" charset="0"/>
                        </a:rPr>
                        <a:t>Nằm</a:t>
                      </a:r>
                      <a:r>
                        <a:rPr lang="en-US" sz="2400" dirty="0">
                          <a:effectLst/>
                          <a:latin typeface="Times New Roman" pitchFamily="18" charset="0"/>
                          <a:cs typeface="Times New Roman" pitchFamily="18" charset="0"/>
                        </a:rPr>
                        <a:t> ở </a:t>
                      </a:r>
                      <a:r>
                        <a:rPr lang="en-US" sz="2400" dirty="0" err="1">
                          <a:effectLst/>
                          <a:latin typeface="Times New Roman" pitchFamily="18" charset="0"/>
                          <a:cs typeface="Times New Roman" pitchFamily="18" charset="0"/>
                        </a:rPr>
                        <a:t>cực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trên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của</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mỗi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thận</a:t>
                      </a:r>
                      <a:r>
                        <a:rPr lang="en-US" sz="2400" dirty="0">
                          <a:effectLst/>
                          <a:latin typeface="Times New Roman" pitchFamily="18" charset="0"/>
                          <a:cs typeface="Times New Roman" pitchFamily="18" charset="0"/>
                        </a:rPr>
                        <a:t>.</a:t>
                      </a:r>
                      <a:endParaRPr lang="en-US" sz="2400" dirty="0">
                        <a:effectLst/>
                        <a:latin typeface="Times New Roman" pitchFamily="18" charset="0"/>
                        <a:ea typeface="Calibri"/>
                        <a:cs typeface="Times New Roman" pitchFamily="18" charset="0"/>
                      </a:endParaRPr>
                    </a:p>
                  </a:txBody>
                  <a:tcPr marL="0" marR="0" marT="0" marB="0"/>
                </a:tc>
              </a:tr>
            </a:tbl>
          </a:graphicData>
        </a:graphic>
      </p:graphicFrame>
      <p:sp>
        <p:nvSpPr>
          <p:cNvPr id="5" name="TextBox 4"/>
          <p:cNvSpPr txBox="1"/>
          <p:nvPr/>
        </p:nvSpPr>
        <p:spPr>
          <a:xfrm>
            <a:off x="1295400" y="591189"/>
            <a:ext cx="3600666" cy="523220"/>
          </a:xfrm>
          <a:prstGeom prst="rect">
            <a:avLst/>
          </a:prstGeom>
          <a:noFill/>
        </p:spPr>
        <p:txBody>
          <a:bodyPr wrap="none" rtlCol="0">
            <a:spAutoFit/>
          </a:bodyPr>
          <a:lstStyle/>
          <a:p>
            <a:r>
              <a:rPr lang="en-US" sz="2800" dirty="0" err="1" smtClean="0">
                <a:solidFill>
                  <a:srgbClr val="FF0000"/>
                </a:solidFill>
                <a:latin typeface="Times New Roman" pitchFamily="18" charset="0"/>
                <a:cs typeface="Times New Roman" pitchFamily="18" charset="0"/>
              </a:rPr>
              <a:t>Kết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quả</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phiếu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tâp</a:t>
            </a:r>
            <a:r>
              <a:rPr lang="en-US" sz="2800" dirty="0" smtClean="0">
                <a:solidFill>
                  <a:srgbClr val="FF0000"/>
                </a:solidFill>
                <a:latin typeface="Times New Roman" pitchFamily="18" charset="0"/>
                <a:cs typeface="Times New Roman" pitchFamily="18" charset="0"/>
              </a:rPr>
              <a:t> 1</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20299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08153"/>
            <a:ext cx="7478329" cy="1077218"/>
          </a:xfrm>
          <a:prstGeom prst="rect">
            <a:avLst/>
          </a:prstGeom>
          <a:noFill/>
        </p:spPr>
        <p:txBody>
          <a:bodyPr wrap="none" rtlCol="0">
            <a:spAutoFit/>
          </a:bodyPr>
          <a:lstStyle/>
          <a:p>
            <a:r>
              <a:rPr lang="en-GB" sz="3200" dirty="0" err="1" smtClean="0">
                <a:solidFill>
                  <a:srgbClr val="FF0000"/>
                </a:solidFill>
                <a:latin typeface="Times New Roman" pitchFamily="18" charset="0"/>
                <a:cs typeface="Times New Roman" pitchFamily="18" charset="0"/>
              </a:rPr>
              <a:t>Tìm</a:t>
            </a:r>
            <a:r>
              <a:rPr lang="en-GB" sz="3200" dirty="0" smtClean="0">
                <a:solidFill>
                  <a:srgbClr val="FF0000"/>
                </a:solidFill>
                <a:latin typeface="Times New Roman" pitchFamily="18" charset="0"/>
                <a:cs typeface="Times New Roman" pitchFamily="18" charset="0"/>
              </a:rPr>
              <a:t> </a:t>
            </a:r>
            <a:r>
              <a:rPr lang="en-GB" sz="3200" dirty="0" err="1" smtClean="0">
                <a:solidFill>
                  <a:srgbClr val="FF0000"/>
                </a:solidFill>
                <a:latin typeface="Times New Roman" pitchFamily="18" charset="0"/>
                <a:cs typeface="Times New Roman" pitchFamily="18" charset="0"/>
              </a:rPr>
              <a:t>hiểu</a:t>
            </a:r>
            <a:r>
              <a:rPr lang="en-GB" sz="3200" dirty="0" smtClean="0">
                <a:solidFill>
                  <a:srgbClr val="FF0000"/>
                </a:solidFill>
                <a:latin typeface="Times New Roman" pitchFamily="18" charset="0"/>
                <a:cs typeface="Times New Roman" pitchFamily="18" charset="0"/>
              </a:rPr>
              <a:t> </a:t>
            </a:r>
            <a:r>
              <a:rPr lang="en-GB" sz="3200" dirty="0" err="1" smtClean="0">
                <a:solidFill>
                  <a:srgbClr val="FF0000"/>
                </a:solidFill>
                <a:latin typeface="Times New Roman" pitchFamily="18" charset="0"/>
                <a:cs typeface="Times New Roman" pitchFamily="18" charset="0"/>
              </a:rPr>
              <a:t>về</a:t>
            </a:r>
            <a:r>
              <a:rPr lang="en-GB" sz="3200" dirty="0" smtClean="0">
                <a:solidFill>
                  <a:srgbClr val="FF0000"/>
                </a:solidFill>
                <a:latin typeface="Times New Roman" pitchFamily="18" charset="0"/>
                <a:cs typeface="Times New Roman" pitchFamily="18" charset="0"/>
              </a:rPr>
              <a:t> </a:t>
            </a:r>
            <a:r>
              <a:rPr lang="en-GB" sz="3200" dirty="0" err="1" smtClean="0">
                <a:solidFill>
                  <a:srgbClr val="FF0000"/>
                </a:solidFill>
                <a:latin typeface="Times New Roman" pitchFamily="18" charset="0"/>
                <a:cs typeface="Times New Roman" pitchFamily="18" charset="0"/>
              </a:rPr>
              <a:t>chức</a:t>
            </a:r>
            <a:r>
              <a:rPr lang="en-GB" sz="3200" dirty="0" smtClean="0">
                <a:solidFill>
                  <a:srgbClr val="FF0000"/>
                </a:solidFill>
                <a:latin typeface="Times New Roman" pitchFamily="18" charset="0"/>
                <a:cs typeface="Times New Roman" pitchFamily="18" charset="0"/>
              </a:rPr>
              <a:t> </a:t>
            </a:r>
            <a:r>
              <a:rPr lang="en-GB" sz="3200" dirty="0" err="1">
                <a:solidFill>
                  <a:srgbClr val="FF0000"/>
                </a:solidFill>
                <a:latin typeface="Times New Roman" pitchFamily="18" charset="0"/>
                <a:cs typeface="Times New Roman" pitchFamily="18" charset="0"/>
              </a:rPr>
              <a:t>năng</a:t>
            </a:r>
            <a:r>
              <a:rPr lang="en-GB" sz="3200" dirty="0">
                <a:solidFill>
                  <a:srgbClr val="FF0000"/>
                </a:solidFill>
                <a:latin typeface="Times New Roman" pitchFamily="18" charset="0"/>
                <a:cs typeface="Times New Roman" pitchFamily="18" charset="0"/>
              </a:rPr>
              <a:t> </a:t>
            </a:r>
            <a:r>
              <a:rPr lang="en-GB" sz="3200" dirty="0" err="1" smtClean="0">
                <a:solidFill>
                  <a:srgbClr val="FF0000"/>
                </a:solidFill>
                <a:latin typeface="Times New Roman" pitchFamily="18" charset="0"/>
                <a:cs typeface="Times New Roman" pitchFamily="18" charset="0"/>
              </a:rPr>
              <a:t>và</a:t>
            </a:r>
            <a:r>
              <a:rPr lang="en-GB" sz="3200" dirty="0" smtClean="0">
                <a:solidFill>
                  <a:srgbClr val="FF0000"/>
                </a:solidFill>
                <a:latin typeface="Times New Roman" pitchFamily="18" charset="0"/>
                <a:cs typeface="Times New Roman" pitchFamily="18" charset="0"/>
              </a:rPr>
              <a:t> </a:t>
            </a:r>
            <a:r>
              <a:rPr lang="en-GB" sz="3200" dirty="0" err="1" smtClean="0">
                <a:solidFill>
                  <a:srgbClr val="FF0000"/>
                </a:solidFill>
                <a:latin typeface="Times New Roman" pitchFamily="18" charset="0"/>
                <a:cs typeface="Times New Roman" pitchFamily="18" charset="0"/>
              </a:rPr>
              <a:t>đặc</a:t>
            </a:r>
            <a:r>
              <a:rPr lang="en-GB" sz="3200" dirty="0" smtClean="0">
                <a:solidFill>
                  <a:srgbClr val="FF0000"/>
                </a:solidFill>
                <a:latin typeface="Times New Roman" pitchFamily="18" charset="0"/>
                <a:cs typeface="Times New Roman" pitchFamily="18" charset="0"/>
              </a:rPr>
              <a:t> </a:t>
            </a:r>
            <a:r>
              <a:rPr lang="en-GB" sz="3200" dirty="0" err="1" smtClean="0">
                <a:solidFill>
                  <a:srgbClr val="FF0000"/>
                </a:solidFill>
                <a:latin typeface="Times New Roman" pitchFamily="18" charset="0"/>
                <a:cs typeface="Times New Roman" pitchFamily="18" charset="0"/>
              </a:rPr>
              <a:t>điểm</a:t>
            </a:r>
            <a:r>
              <a:rPr lang="en-GB" sz="3200" dirty="0" smtClean="0">
                <a:solidFill>
                  <a:srgbClr val="FF0000"/>
                </a:solidFill>
                <a:latin typeface="Times New Roman" pitchFamily="18" charset="0"/>
                <a:cs typeface="Times New Roman" pitchFamily="18" charset="0"/>
              </a:rPr>
              <a:t> </a:t>
            </a:r>
            <a:r>
              <a:rPr lang="en-GB" sz="3200" dirty="0" err="1" smtClean="0">
                <a:solidFill>
                  <a:srgbClr val="FF0000"/>
                </a:solidFill>
                <a:latin typeface="Times New Roman" pitchFamily="18" charset="0"/>
                <a:cs typeface="Times New Roman" pitchFamily="18" charset="0"/>
              </a:rPr>
              <a:t>của</a:t>
            </a:r>
            <a:r>
              <a:rPr lang="en-GB" sz="3200" dirty="0" smtClean="0">
                <a:solidFill>
                  <a:srgbClr val="FF0000"/>
                </a:solidFill>
                <a:latin typeface="Times New Roman" pitchFamily="18" charset="0"/>
                <a:cs typeface="Times New Roman" pitchFamily="18" charset="0"/>
              </a:rPr>
              <a:t> </a:t>
            </a:r>
            <a:r>
              <a:rPr lang="en-GB" sz="3200" dirty="0" err="1">
                <a:solidFill>
                  <a:srgbClr val="FF0000"/>
                </a:solidFill>
                <a:latin typeface="Times New Roman" pitchFamily="18" charset="0"/>
                <a:cs typeface="Times New Roman" pitchFamily="18" charset="0"/>
              </a:rPr>
              <a:t>các</a:t>
            </a:r>
            <a:r>
              <a:rPr lang="en-GB" sz="3200" dirty="0">
                <a:solidFill>
                  <a:srgbClr val="FF0000"/>
                </a:solidFill>
                <a:latin typeface="Times New Roman" pitchFamily="18" charset="0"/>
                <a:cs typeface="Times New Roman" pitchFamily="18" charset="0"/>
              </a:rPr>
              <a:t> </a:t>
            </a:r>
            <a:endParaRPr lang="en-GB" sz="3200" dirty="0" smtClean="0">
              <a:solidFill>
                <a:srgbClr val="FF0000"/>
              </a:solidFill>
              <a:latin typeface="Times New Roman" pitchFamily="18" charset="0"/>
              <a:cs typeface="Times New Roman" pitchFamily="18" charset="0"/>
            </a:endParaRPr>
          </a:p>
          <a:p>
            <a:r>
              <a:rPr lang="en-GB" sz="3200" dirty="0" err="1" smtClean="0">
                <a:solidFill>
                  <a:srgbClr val="FF0000"/>
                </a:solidFill>
                <a:latin typeface="Times New Roman" pitchFamily="18" charset="0"/>
                <a:cs typeface="Times New Roman" pitchFamily="18" charset="0"/>
              </a:rPr>
              <a:t>tuyến</a:t>
            </a:r>
            <a:r>
              <a:rPr lang="en-GB" sz="3200" dirty="0" smtClean="0">
                <a:solidFill>
                  <a:srgbClr val="FF0000"/>
                </a:solidFill>
                <a:latin typeface="Times New Roman" pitchFamily="18" charset="0"/>
                <a:cs typeface="Times New Roman" pitchFamily="18" charset="0"/>
              </a:rPr>
              <a:t> </a:t>
            </a:r>
            <a:r>
              <a:rPr lang="en-GB" sz="3200" dirty="0" err="1">
                <a:solidFill>
                  <a:srgbClr val="FF0000"/>
                </a:solidFill>
                <a:latin typeface="Times New Roman" pitchFamily="18" charset="0"/>
                <a:cs typeface="Times New Roman" pitchFamily="18" charset="0"/>
              </a:rPr>
              <a:t>nội</a:t>
            </a:r>
            <a:r>
              <a:rPr lang="en-GB" sz="3200" dirty="0">
                <a:solidFill>
                  <a:srgbClr val="FF0000"/>
                </a:solidFill>
                <a:latin typeface="Times New Roman" pitchFamily="18" charset="0"/>
                <a:cs typeface="Times New Roman" pitchFamily="18" charset="0"/>
              </a:rPr>
              <a:t> </a:t>
            </a:r>
            <a:r>
              <a:rPr lang="en-GB" sz="3200" dirty="0" err="1" smtClean="0">
                <a:solidFill>
                  <a:srgbClr val="FF0000"/>
                </a:solidFill>
                <a:latin typeface="Times New Roman" pitchFamily="18" charset="0"/>
                <a:cs typeface="Times New Roman" pitchFamily="18" charset="0"/>
              </a:rPr>
              <a:t>tiết</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5" name="Rectangle 4"/>
          <p:cNvSpPr/>
          <p:nvPr/>
        </p:nvSpPr>
        <p:spPr>
          <a:xfrm>
            <a:off x="533400" y="1615819"/>
            <a:ext cx="8077200" cy="4401205"/>
          </a:xfrm>
          <a:prstGeom prst="rect">
            <a:avLst/>
          </a:prstGeom>
        </p:spPr>
        <p:txBody>
          <a:bodyPr wrap="square">
            <a:spAutoFit/>
          </a:bodyPr>
          <a:lstStyle/>
          <a:p>
            <a:r>
              <a:rPr lang="nl-NL" sz="2800" dirty="0" smtClean="0">
                <a:solidFill>
                  <a:srgbClr val="0070C0"/>
                </a:solidFill>
                <a:latin typeface="Times New Roman" pitchFamily="18" charset="0"/>
                <a:cs typeface="Times New Roman" pitchFamily="18" charset="0"/>
              </a:rPr>
              <a:t>Thực hiện nhiệm vụ sau:</a:t>
            </a:r>
          </a:p>
          <a:p>
            <a:r>
              <a:rPr lang="nl-NL" sz="2800" dirty="0" smtClean="0">
                <a:latin typeface="Times New Roman" pitchFamily="18" charset="0"/>
                <a:cs typeface="Times New Roman" pitchFamily="18" charset="0"/>
              </a:rPr>
              <a:t>- </a:t>
            </a:r>
            <a:r>
              <a:rPr lang="nl-NL" sz="2800" dirty="0">
                <a:latin typeface="Times New Roman" pitchFamily="18" charset="0"/>
                <a:cs typeface="Times New Roman" pitchFamily="18" charset="0"/>
              </a:rPr>
              <a:t>Cá nhân học sinh tự thu nhận các chức năng của các tuyến nội tiết theo hình 35.2.(2p)</a:t>
            </a:r>
            <a:endParaRPr lang="en-US" sz="2800" dirty="0">
              <a:latin typeface="Times New Roman" pitchFamily="18" charset="0"/>
              <a:cs typeface="Times New Roman" pitchFamily="18" charset="0"/>
            </a:endParaRPr>
          </a:p>
          <a:p>
            <a:r>
              <a:rPr lang="nl-NL" sz="2800" dirty="0">
                <a:latin typeface="Times New Roman" pitchFamily="18" charset="0"/>
                <a:cs typeface="Times New Roman" pitchFamily="18" charset="0"/>
              </a:rPr>
              <a:t>- Trao đổi nhóm bàn để kiểm tra chéo.(2p)</a:t>
            </a:r>
            <a:endParaRPr lang="en-US" sz="2800" dirty="0">
              <a:latin typeface="Times New Roman" pitchFamily="18" charset="0"/>
              <a:cs typeface="Times New Roman" pitchFamily="18" charset="0"/>
            </a:endParaRPr>
          </a:p>
          <a:p>
            <a:r>
              <a:rPr lang="nl-NL" sz="2800" dirty="0">
                <a:latin typeface="Times New Roman" pitchFamily="18" charset="0"/>
                <a:cs typeface="Times New Roman" pitchFamily="18" charset="0"/>
              </a:rPr>
              <a:t>- </a:t>
            </a:r>
            <a:r>
              <a:rPr lang="nl-NL" sz="2800" dirty="0" smtClean="0">
                <a:latin typeface="Times New Roman" pitchFamily="18" charset="0"/>
                <a:cs typeface="Times New Roman" pitchFamily="18" charset="0"/>
              </a:rPr>
              <a:t>Cử đại diện tham gia 4 </a:t>
            </a:r>
            <a:r>
              <a:rPr lang="nl-NL" sz="2800" dirty="0">
                <a:latin typeface="Times New Roman" pitchFamily="18" charset="0"/>
                <a:cs typeface="Times New Roman" pitchFamily="18" charset="0"/>
              </a:rPr>
              <a:t>đội thi </a:t>
            </a:r>
            <a:r>
              <a:rPr lang="nl-NL" sz="2800" dirty="0">
                <a:solidFill>
                  <a:srgbClr val="FF0000"/>
                </a:solidFill>
                <a:latin typeface="Times New Roman" pitchFamily="18" charset="0"/>
                <a:cs typeface="Times New Roman" pitchFamily="18" charset="0"/>
              </a:rPr>
              <a:t>“ai nhanh hơn” </a:t>
            </a:r>
            <a:r>
              <a:rPr lang="nl-NL" sz="2800" dirty="0">
                <a:latin typeface="Times New Roman" pitchFamily="18" charset="0"/>
                <a:cs typeface="Times New Roman" pitchFamily="18" charset="0"/>
              </a:rPr>
              <a:t>với 2 vòng thi</a:t>
            </a:r>
            <a:r>
              <a:rPr lang="nl-NL" sz="2800" dirty="0" smtClean="0">
                <a:latin typeface="Times New Roman" pitchFamily="18" charset="0"/>
                <a:cs typeface="Times New Roman" pitchFamily="18" charset="0"/>
              </a:rPr>
              <a:t>.( Thời gian chuẩn bị 2p)</a:t>
            </a:r>
            <a:endParaRPr lang="en-US" sz="2800" dirty="0">
              <a:latin typeface="Times New Roman" pitchFamily="18" charset="0"/>
              <a:cs typeface="Times New Roman" pitchFamily="18" charset="0"/>
            </a:endParaRPr>
          </a:p>
          <a:p>
            <a:r>
              <a:rPr lang="nl-NL" sz="2800" dirty="0">
                <a:latin typeface="Times New Roman" pitchFamily="18" charset="0"/>
                <a:cs typeface="Times New Roman" pitchFamily="18" charset="0"/>
              </a:rPr>
              <a:t>1. Ghép nối tên các tuyến nội tiết và chức năng tương ứng của chúng.</a:t>
            </a:r>
            <a:endParaRPr lang="en-US" sz="2800" dirty="0">
              <a:latin typeface="Times New Roman" pitchFamily="18" charset="0"/>
              <a:cs typeface="Times New Roman" pitchFamily="18" charset="0"/>
            </a:endParaRPr>
          </a:p>
          <a:p>
            <a:r>
              <a:rPr lang="nl-NL" sz="2800" dirty="0">
                <a:latin typeface="Times New Roman" pitchFamily="18" charset="0"/>
                <a:cs typeface="Times New Roman" pitchFamily="18" charset="0"/>
              </a:rPr>
              <a:t>2. Hệ nội tiết là gì? Phân biệt đặc điểm của hệ nội tiết và hệ ngoại tiết.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85367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KHỞI ĐỘNG 1"/>
  <p:tag name="ISPRING_SLIDE_INDENT_LEVEL" val="0"/>
  <p:tag name="ISPRING_PLAYER_LAYOUT_TYPE" val="Full"/>
  <p:tag name="ISPRING_CUSTOM_TIMING_USED" val="1"/>
  <p:tag name="GENSWF_ADVANCE_TIME" val="12"/>
  <p:tag name="ISPRING_SLIDE_ID_2" val="{8784B991-224C-435C-BBAD-0ADD18AC7366}"/>
</p:tagLst>
</file>

<file path=ppt/tags/tag2.xml><?xml version="1.0" encoding="utf-8"?>
<p:tagLst xmlns:a="http://schemas.openxmlformats.org/drawingml/2006/main" xmlns:r="http://schemas.openxmlformats.org/officeDocument/2006/relationships" xmlns:p="http://schemas.openxmlformats.org/presentationml/2006/main">
  <p:tag name="GENSWF_SLIDE_TITLE" val="KHỞI ĐỘNG 1"/>
  <p:tag name="ISPRING_SLIDE_INDENT_LEVEL" val="0"/>
  <p:tag name="ISPRING_PLAYER_LAYOUT_TYPE" val="Full"/>
  <p:tag name="ISPRING_CUSTOM_TIMING_USED" val="1"/>
  <p:tag name="GENSWF_ADVANCE_TIME" val="12"/>
  <p:tag name="ISPRING_SLIDE_ID_2" val="{8784B991-224C-435C-BBAD-0ADD18AC7366}"/>
</p:tagLst>
</file>

<file path=ppt/tags/tag3.xml><?xml version="1.0" encoding="utf-8"?>
<p:tagLst xmlns:a="http://schemas.openxmlformats.org/drawingml/2006/main" xmlns:r="http://schemas.openxmlformats.org/officeDocument/2006/relationships" xmlns:p="http://schemas.openxmlformats.org/presentationml/2006/main">
  <p:tag name="GENSWF_SLIDE_TITLE" val="KHỞI ĐỘNG 1"/>
  <p:tag name="ISPRING_SLIDE_INDENT_LEVEL" val="0"/>
  <p:tag name="ISPRING_PLAYER_LAYOUT_TYPE" val="Full"/>
  <p:tag name="ISPRING_CUSTOM_TIMING_USED" val="1"/>
  <p:tag name="GENSWF_ADVANCE_TIME" val="12"/>
  <p:tag name="ISPRING_SLIDE_ID_2" val="{8784B991-224C-435C-BBAD-0ADD18AC7366}"/>
</p:tagLst>
</file>

<file path=ppt/tags/tag4.xml><?xml version="1.0" encoding="utf-8"?>
<p:tagLst xmlns:a="http://schemas.openxmlformats.org/drawingml/2006/main" xmlns:r="http://schemas.openxmlformats.org/officeDocument/2006/relationships" xmlns:p="http://schemas.openxmlformats.org/presentationml/2006/main">
  <p:tag name="GENSWF_SLIDE_TITLE" val="KHỞI ĐỘNG 1"/>
  <p:tag name="ISPRING_SLIDE_INDENT_LEVEL" val="0"/>
  <p:tag name="ISPRING_PLAYER_LAYOUT_TYPE" val="Full"/>
  <p:tag name="ISPRING_CUSTOM_TIMING_USED" val="1"/>
  <p:tag name="GENSWF_ADVANCE_TIME" val="12"/>
  <p:tag name="ISPRING_SLIDE_ID_2" val="{8784B991-224C-435C-BBAD-0ADD18AC7366}"/>
</p:tagLst>
</file>

<file path=ppt/tags/tag5.xml><?xml version="1.0" encoding="utf-8"?>
<p:tagLst xmlns:a="http://schemas.openxmlformats.org/drawingml/2006/main" xmlns:r="http://schemas.openxmlformats.org/officeDocument/2006/relationships" xmlns:p="http://schemas.openxmlformats.org/presentationml/2006/main">
  <p:tag name="GENSWF_SLIDE_TITLE" val="KHỞI ĐỘNG 1"/>
  <p:tag name="ISPRING_SLIDE_INDENT_LEVEL" val="0"/>
  <p:tag name="ISPRING_PLAYER_LAYOUT_TYPE" val="Full"/>
  <p:tag name="ISPRING_CUSTOM_TIMING_USED" val="1"/>
  <p:tag name="GENSWF_ADVANCE_TIME" val="12"/>
  <p:tag name="ISPRING_SLIDE_ID_2" val="{8784B991-224C-435C-BBAD-0ADD18AC7366}"/>
</p:tagLst>
</file>

<file path=ppt/tags/tag6.xml><?xml version="1.0" encoding="utf-8"?>
<p:tagLst xmlns:a="http://schemas.openxmlformats.org/drawingml/2006/main" xmlns:r="http://schemas.openxmlformats.org/officeDocument/2006/relationships" xmlns:p="http://schemas.openxmlformats.org/presentationml/2006/main">
  <p:tag name="GENSWF_SLIDE_TITLE" val="KHỞI ĐỘNG 1"/>
  <p:tag name="ISPRING_SLIDE_INDENT_LEVEL" val="0"/>
  <p:tag name="ISPRING_PLAYER_LAYOUT_TYPE" val="Full"/>
  <p:tag name="ISPRING_CUSTOM_TIMING_USED" val="1"/>
  <p:tag name="GENSWF_ADVANCE_TIME" val="12"/>
  <p:tag name="ISPRING_SLIDE_ID_2" val="{8784B991-224C-435C-BBAD-0ADD18AC7366}"/>
</p:tagLst>
</file>

<file path=ppt/tags/tag7.xml><?xml version="1.0" encoding="utf-8"?>
<p:tagLst xmlns:a="http://schemas.openxmlformats.org/drawingml/2006/main" xmlns:r="http://schemas.openxmlformats.org/officeDocument/2006/relationships" xmlns:p="http://schemas.openxmlformats.org/presentationml/2006/main">
  <p:tag name="GENSWF_SLIDE_TITLE" val="KHỞI ĐỘNG 1"/>
  <p:tag name="ISPRING_SLIDE_INDENT_LEVEL" val="0"/>
  <p:tag name="ISPRING_PLAYER_LAYOUT_TYPE" val="Full"/>
  <p:tag name="ISPRING_CUSTOM_TIMING_USED" val="1"/>
  <p:tag name="GENSWF_ADVANCE_TIME" val="12"/>
  <p:tag name="ISPRING_SLIDE_ID_2" val="{8784B991-224C-435C-BBAD-0ADD18AC7366}"/>
</p:tagLst>
</file>

<file path=ppt/tags/tag8.xml><?xml version="1.0" encoding="utf-8"?>
<p:tagLst xmlns:a="http://schemas.openxmlformats.org/drawingml/2006/main" xmlns:r="http://schemas.openxmlformats.org/officeDocument/2006/relationships" xmlns:p="http://schemas.openxmlformats.org/presentationml/2006/main">
  <p:tag name="GENSWF_SLIDE_TITLE" val="KHỞI ĐỘNG 1"/>
  <p:tag name="ISPRING_SLIDE_INDENT_LEVEL" val="0"/>
  <p:tag name="ISPRING_PLAYER_LAYOUT_TYPE" val="Full"/>
  <p:tag name="ISPRING_CUSTOM_TIMING_USED" val="1"/>
  <p:tag name="GENSWF_ADVANCE_TIME" val="12"/>
  <p:tag name="ISPRING_SLIDE_ID_2" val="{8784B991-224C-435C-BBAD-0ADD18AC73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TotalTime>
  <Words>1764</Words>
  <PresentationFormat>On-screen Show (4:3)</PresentationFormat>
  <Paragraphs>216</Paragraphs>
  <Slides>22</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Bitmap Image</vt:lpstr>
      <vt:lpstr>PowerPoint Presentation</vt:lpstr>
      <vt:lpstr> MỞ ĐẦU</vt:lpstr>
      <vt:lpstr> MỞ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2023-06-13T09:10:03Z</dcterms:modified>
</cp:coreProperties>
</file>