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4" r:id="rId2"/>
  </p:sldMasterIdLst>
  <p:notesMasterIdLst>
    <p:notesMasterId r:id="rId13"/>
  </p:notesMasterIdLst>
  <p:sldIdLst>
    <p:sldId id="315" r:id="rId3"/>
    <p:sldId id="258" r:id="rId4"/>
    <p:sldId id="260" r:id="rId5"/>
    <p:sldId id="308" r:id="rId6"/>
    <p:sldId id="309" r:id="rId7"/>
    <p:sldId id="310" r:id="rId8"/>
    <p:sldId id="314" r:id="rId9"/>
    <p:sldId id="311" r:id="rId10"/>
    <p:sldId id="313" r:id="rId11"/>
    <p:sldId id="277" r:id="rId12"/>
  </p:sldIdLst>
  <p:sldSz cx="24384000" cy="13716000"/>
  <p:notesSz cx="6858000" cy="9144000"/>
  <p:custDataLst>
    <p:tags r:id="rId14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135F82"/>
    <a:srgbClr val="FFA700"/>
    <a:srgbClr val="242452"/>
    <a:srgbClr val="270F6B"/>
    <a:srgbClr val="C0504D"/>
    <a:srgbClr val="FFF487"/>
    <a:srgbClr val="FFE67D"/>
    <a:srgbClr val="FFE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86355" autoAdjust="0"/>
  </p:normalViewPr>
  <p:slideViewPr>
    <p:cSldViewPr>
      <p:cViewPr varScale="1">
        <p:scale>
          <a:sx n="35" d="100"/>
          <a:sy n="35" d="100"/>
        </p:scale>
        <p:origin x="1070" y="6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71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1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26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44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95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4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68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5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94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3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8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51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1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7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30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85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2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64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8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064" y="155574"/>
            <a:ext cx="1371421" cy="137160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912" y="76200"/>
            <a:ext cx="1462850" cy="1461089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22986" y="76200"/>
            <a:ext cx="21191538" cy="1439863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2042684" y="504498"/>
            <a:ext cx="1821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ĐS&amp;GT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4840988" y="504498"/>
            <a:ext cx="771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521737" y="286419"/>
            <a:ext cx="14544495" cy="9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</a:t>
            </a:r>
            <a:r>
              <a:rPr lang="en-US" sz="4800" b="1" kern="0" baseline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DIỄN ĐÀN GIÁO VIÊN TOÁN</a:t>
            </a:r>
            <a:endParaRPr lang="vi-VN" sz="48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086" y="329746"/>
            <a:ext cx="16986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4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4293" y="4865914"/>
            <a:ext cx="19877574" cy="7419744"/>
          </a:xfrm>
          <a:prstGeom prst="roundRect">
            <a:avLst>
              <a:gd name="adj" fmla="val 4570"/>
            </a:avLst>
          </a:prstGeom>
          <a:noFill/>
          <a:ln w="76200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62663" y="1907684"/>
            <a:ext cx="2425603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216" y="3346883"/>
            <a:ext cx="24400495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5: ĐẠO</a:t>
            </a:r>
            <a:r>
              <a:rPr kumimoji="0" lang="en-US" sz="4800" b="1" i="0" u="none" strike="noStrike" kern="1200" cap="none" spc="0" normalizeH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HÀM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77624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637354" y="4446052"/>
            <a:ext cx="13632086" cy="861744"/>
            <a:chOff x="5747658" y="4446051"/>
            <a:chExt cx="13632086" cy="861744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388580" y="4446051"/>
              <a:ext cx="6487613" cy="8617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5999"/>
                </a:lnSpc>
                <a:spcBef>
                  <a:spcPts val="18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99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599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VI PHÂN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406969" y="1463905"/>
            <a:ext cx="1814128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31953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100" b="0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911506" y="1618739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Group 60"/>
          <p:cNvGrpSpPr/>
          <p:nvPr/>
        </p:nvGrpSpPr>
        <p:grpSpPr>
          <a:xfrm>
            <a:off x="3371140" y="8023727"/>
            <a:ext cx="5754238" cy="907184"/>
            <a:chOff x="7459670" y="7086600"/>
            <a:chExt cx="5754904" cy="907289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4122118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ĐỊNH NGHĨA</a:t>
              </a:r>
              <a:endParaRPr kumimoji="0" lang="en-US" sz="47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58807" y="7688759"/>
                  <a:ext cx="507514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</a:t>
                  </a:r>
                  <a:endPara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3371140" y="8950829"/>
            <a:ext cx="3609420" cy="929775"/>
            <a:chOff x="7459670" y="8524495"/>
            <a:chExt cx="3609838" cy="929882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1977052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CHÚ Ý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958806" y="7688759"/>
                  <a:ext cx="507514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2</a:t>
                  </a:r>
                  <a:endPara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2188483" y="10084030"/>
            <a:ext cx="3594994" cy="942109"/>
            <a:chOff x="7459670" y="9982200"/>
            <a:chExt cx="3595410" cy="942218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1962624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VÍ DỤ</a:t>
              </a: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50"/>
              <a:chOff x="7459669" y="7543800"/>
              <a:chExt cx="1381118" cy="872850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30"/>
                <a:ext cx="1371600" cy="731520"/>
                <a:chOff x="7469187" y="7685130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90"/>
                  <a:ext cx="731520" cy="1371600"/>
                </a:xfrm>
                <a:prstGeom prst="round2SameRect">
                  <a:avLst/>
                </a:prstGeom>
                <a:solidFill>
                  <a:srgbClr val="C0504D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874540" y="7688759"/>
                  <a:ext cx="676048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F687E7-CC27-418F-845F-3BAAD19FECE3}"/>
              </a:ext>
            </a:extLst>
          </p:cNvPr>
          <p:cNvSpPr txBox="1"/>
          <p:nvPr/>
        </p:nvSpPr>
        <p:spPr>
          <a:xfrm>
            <a:off x="11062663" y="5182799"/>
            <a:ext cx="5437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 New Roman"/>
                <a:ea typeface="+mn-ea"/>
                <a:cs typeface="+mn-cs"/>
              </a:rPr>
              <a:t>TIẾT 71</a:t>
            </a:r>
          </a:p>
        </p:txBody>
      </p:sp>
      <p:grpSp>
        <p:nvGrpSpPr>
          <p:cNvPr id="48" name="Group 74">
            <a:extLst>
              <a:ext uri="{FF2B5EF4-FFF2-40B4-BE49-F238E27FC236}">
                <a16:creationId xmlns:a16="http://schemas.microsoft.com/office/drawing/2014/main" id="{08E558DB-741A-4078-AB55-DCC8A93D243F}"/>
              </a:ext>
            </a:extLst>
          </p:cNvPr>
          <p:cNvGrpSpPr/>
          <p:nvPr/>
        </p:nvGrpSpPr>
        <p:grpSpPr>
          <a:xfrm>
            <a:off x="2126618" y="6984460"/>
            <a:ext cx="5754238" cy="942109"/>
            <a:chOff x="7459670" y="9982200"/>
            <a:chExt cx="5754904" cy="94221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956DC10-0076-431B-BE87-9A6323D0E77A}"/>
                </a:ext>
              </a:extLst>
            </p:cNvPr>
            <p:cNvSpPr/>
            <p:nvPr/>
          </p:nvSpPr>
          <p:spPr>
            <a:xfrm>
              <a:off x="9092456" y="10108716"/>
              <a:ext cx="4122118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7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ĐỊNH NGHĨA</a:t>
              </a:r>
              <a:endParaRPr kumimoji="0" lang="en-US" sz="47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0" name="Group 44">
              <a:extLst>
                <a:ext uri="{FF2B5EF4-FFF2-40B4-BE49-F238E27FC236}">
                  <a16:creationId xmlns:a16="http://schemas.microsoft.com/office/drawing/2014/main" id="{D4DBA1ED-2BAD-4FE2-A2D3-FE3191B97534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50"/>
              <a:chOff x="7459669" y="7543800"/>
              <a:chExt cx="1381118" cy="872850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:a16="http://schemas.microsoft.com/office/drawing/2014/main" id="{16F7FBCC-4C77-4E93-8DF2-DBAB710AEC94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2" name="Group 46">
                <a:extLst>
                  <a:ext uri="{FF2B5EF4-FFF2-40B4-BE49-F238E27FC236}">
                    <a16:creationId xmlns:a16="http://schemas.microsoft.com/office/drawing/2014/main" id="{501E116B-28C2-46C1-9132-C24FFD1FF0C0}"/>
                  </a:ext>
                </a:extLst>
              </p:cNvPr>
              <p:cNvGrpSpPr/>
              <p:nvPr/>
            </p:nvGrpSpPr>
            <p:grpSpPr>
              <a:xfrm>
                <a:off x="7469187" y="7685130"/>
                <a:ext cx="1371600" cy="731520"/>
                <a:chOff x="7469187" y="7685130"/>
                <a:chExt cx="1371600" cy="731520"/>
              </a:xfrm>
            </p:grpSpPr>
            <p:sp>
              <p:nvSpPr>
                <p:cNvPr id="53" name="Round Same Side Corner Rectangle 85">
                  <a:extLst>
                    <a:ext uri="{FF2B5EF4-FFF2-40B4-BE49-F238E27FC236}">
                      <a16:creationId xmlns:a16="http://schemas.microsoft.com/office/drawing/2014/main" id="{4074E886-E6D6-43B8-BADD-E07FEB901326}"/>
                    </a:ext>
                  </a:extLst>
                </p:cNvPr>
                <p:cNvSpPr/>
                <p:nvPr/>
              </p:nvSpPr>
              <p:spPr>
                <a:xfrm rot="5400000">
                  <a:off x="7789227" y="7365090"/>
                  <a:ext cx="731520" cy="1371600"/>
                </a:xfrm>
                <a:prstGeom prst="round2SameRect">
                  <a:avLst/>
                </a:prstGeom>
                <a:solidFill>
                  <a:srgbClr val="C0504D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5BE81F4C-0338-4637-B065-3A20E15F233E}"/>
                    </a:ext>
                  </a:extLst>
                </p:cNvPr>
                <p:cNvSpPr txBox="1"/>
                <p:nvPr/>
              </p:nvSpPr>
              <p:spPr>
                <a:xfrm>
                  <a:off x="7997761" y="7688759"/>
                  <a:ext cx="429605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960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2728" y="14478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ounded Rectangle 63">
                <a:extLst>
                  <a:ext uri="{FF2B5EF4-FFF2-40B4-BE49-F238E27FC236}">
                    <a16:creationId xmlns:a16="http://schemas.microsoft.com/office/drawing/2014/main" id="{CD363CAF-7A9D-4080-A798-2271EF0497E5}"/>
                  </a:ext>
                </a:extLst>
              </p:cNvPr>
              <p:cNvSpPr/>
              <p:nvPr/>
            </p:nvSpPr>
            <p:spPr>
              <a:xfrm>
                <a:off x="1254702" y="2971800"/>
                <a:ext cx="22122428" cy="3827401"/>
              </a:xfrm>
              <a:prstGeom prst="roundRect">
                <a:avLst>
                  <a:gd name="adj" fmla="val 2833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rgbClr val="99915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xác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định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trên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khoảng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𝐚</m:t>
                        </m:r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;</m:t>
                        </m:r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𝐛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và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đạo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𝐚</m:t>
                        </m:r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;</m:t>
                        </m:r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𝐛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Ta có vi phân của hàm số </a:t>
                </a:r>
                <a14:m>
                  <m:oMath xmlns:m="http://schemas.openxmlformats.org/officeDocument/2006/math"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𝐥</m:t>
                    </m:r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à : 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𝐝𝐲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𝐝𝐟</m:t>
                    </m:r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r>
                      <a:rPr lang="en-US" sz="4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d>
                      <m:d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𝐝𝐱</m:t>
                    </m:r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12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1" name="Rounded Rectangle 63">
                <a:extLst>
                  <a:ext uri="{FF2B5EF4-FFF2-40B4-BE49-F238E27FC236}">
                    <a16:creationId xmlns:a16="http://schemas.microsoft.com/office/drawing/2014/main" id="{CD363CAF-7A9D-4080-A798-2271EF0497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02" y="2971800"/>
                <a:ext cx="22122428" cy="3827401"/>
              </a:xfrm>
              <a:prstGeom prst="roundRect">
                <a:avLst>
                  <a:gd name="adj" fmla="val 2833"/>
                </a:avLst>
              </a:prstGeom>
              <a:blipFill>
                <a:blip r:embed="rId3"/>
                <a:stretch>
                  <a:fillRect r="-964"/>
                </a:stretch>
              </a:blipFill>
              <a:ln>
                <a:solidFill>
                  <a:srgbClr val="999158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62000" y="1572062"/>
            <a:ext cx="19202401" cy="830997"/>
            <a:chOff x="168274" y="1892299"/>
            <a:chExt cx="19202401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168274" y="1905000"/>
              <a:ext cx="1905001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72831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NGHĨA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47700" y="4847513"/>
            <a:ext cx="23088600" cy="4298405"/>
            <a:chOff x="1076414" y="4403390"/>
            <a:chExt cx="22325581" cy="3874124"/>
          </a:xfrm>
        </p:grpSpPr>
        <p:grpSp>
          <p:nvGrpSpPr>
            <p:cNvPr id="22" name="Group 5"/>
            <p:cNvGrpSpPr/>
            <p:nvPr/>
          </p:nvGrpSpPr>
          <p:grpSpPr>
            <a:xfrm>
              <a:off x="1533269" y="4671091"/>
              <a:ext cx="21868726" cy="3606423"/>
              <a:chOff x="637542" y="1083939"/>
              <a:chExt cx="8611674" cy="1419865"/>
            </a:xfrm>
          </p:grpSpPr>
          <p:sp>
            <p:nvSpPr>
              <p:cNvPr id="39" name="Rounded Rectangle 38"/>
              <p:cNvSpPr/>
              <p:nvPr/>
            </p:nvSpPr>
            <p:spPr>
              <a:xfrm>
                <a:off x="637542" y="1083939"/>
                <a:ext cx="8611674" cy="1419865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6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007731" y="1742814"/>
                <a:ext cx="7867095" cy="242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endParaRPr lang="en-US" sz="46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3" name="Group 65"/>
            <p:cNvGrpSpPr/>
            <p:nvPr/>
          </p:nvGrpSpPr>
          <p:grpSpPr>
            <a:xfrm>
              <a:off x="1076414" y="4403390"/>
              <a:ext cx="5255502" cy="791107"/>
              <a:chOff x="166396" y="8780577"/>
              <a:chExt cx="5255502" cy="791107"/>
            </a:xfrm>
          </p:grpSpPr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607607" y="8789741"/>
                <a:ext cx="4814291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27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5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7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8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985787" y="8841483"/>
                <a:ext cx="4314001" cy="721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1. </a:t>
                </a:r>
                <a:r>
                  <a:rPr lang="vi-VN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Định nghĩa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1029520" y="9478574"/>
            <a:ext cx="22677130" cy="3346977"/>
            <a:chOff x="1374463" y="4038600"/>
            <a:chExt cx="22677130" cy="3346977"/>
          </a:xfrm>
        </p:grpSpPr>
        <p:grpSp>
          <p:nvGrpSpPr>
            <p:cNvPr id="46" name="Group 45"/>
            <p:cNvGrpSpPr/>
            <p:nvPr/>
          </p:nvGrpSpPr>
          <p:grpSpPr>
            <a:xfrm>
              <a:off x="1374463" y="4076041"/>
              <a:ext cx="22677130" cy="3309536"/>
              <a:chOff x="1216808" y="2495616"/>
              <a:chExt cx="22677130" cy="3309536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1216808" y="2788016"/>
                <a:ext cx="22677130" cy="3017136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Freeform 20"/>
              <p:cNvSpPr>
                <a:spLocks/>
              </p:cNvSpPr>
              <p:nvPr/>
            </p:nvSpPr>
            <p:spPr bwMode="auto">
              <a:xfrm>
                <a:off x="1247578" y="2495616"/>
                <a:ext cx="3478409" cy="762778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661194" y="4038600"/>
              <a:ext cx="2754280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2. </a:t>
              </a:r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Chú</a:t>
              </a:r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ý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48893" y="5751975"/>
                <a:ext cx="22142448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xác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định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trên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khoảng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𝐚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𝐛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và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có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đạo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hàm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tại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𝐚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;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𝐛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Giả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sử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là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số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gia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 Ta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gọi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là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vi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phân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của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hàm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số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tại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ứng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với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số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gia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,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kí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hiệu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là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hoặc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𝐝𝐲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,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tức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là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</a:t>
                </a:r>
                <a:endParaRPr lang="en-US" sz="4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893" y="5751975"/>
                <a:ext cx="22142448" cy="3139321"/>
              </a:xfrm>
              <a:prstGeom prst="rect">
                <a:avLst/>
              </a:prstGeom>
              <a:blipFill rotWithShape="0">
                <a:blip r:embed="rId3"/>
                <a:stretch>
                  <a:fillRect r="-1101" b="-4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54365" y="10367161"/>
                <a:ext cx="22060933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Áp dụng định nghĩa trên vào hàm số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, ta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có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𝟏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</m:t>
                    </m:r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</a:t>
                </a:r>
                <a:endParaRPr lang="en-US" sz="4400" b="1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Do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đó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,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với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hàm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số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ta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có</a:t>
                </a:r>
                <a:r>
                  <a:rPr lang="en-US" sz="44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𝐝𝐱</m:t>
                    </m:r>
                  </m:oMath>
                </a14:m>
                <a:endParaRPr lang="en-US" sz="4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365" y="10367161"/>
                <a:ext cx="22060933" cy="2123658"/>
              </a:xfrm>
              <a:prstGeom prst="rect">
                <a:avLst/>
              </a:prstGeom>
              <a:blipFill rotWithShape="0"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D408E4B9-F324-455A-867D-3EC6396EC11D}"/>
              </a:ext>
            </a:extLst>
          </p:cNvPr>
          <p:cNvGrpSpPr/>
          <p:nvPr/>
        </p:nvGrpSpPr>
        <p:grpSpPr>
          <a:xfrm>
            <a:off x="603165" y="2786309"/>
            <a:ext cx="23072985" cy="2626915"/>
            <a:chOff x="1076414" y="4334859"/>
            <a:chExt cx="23072985" cy="2626915"/>
          </a:xfrm>
        </p:grpSpPr>
        <p:grpSp>
          <p:nvGrpSpPr>
            <p:cNvPr id="42" name="Group 5">
              <a:extLst>
                <a:ext uri="{FF2B5EF4-FFF2-40B4-BE49-F238E27FC236}">
                  <a16:creationId xmlns:a16="http://schemas.microsoft.com/office/drawing/2014/main" id="{4BD21B71-EDCB-4230-91C9-C76B5670E184}"/>
                </a:ext>
              </a:extLst>
            </p:cNvPr>
            <p:cNvGrpSpPr/>
            <p:nvPr/>
          </p:nvGrpSpPr>
          <p:grpSpPr>
            <a:xfrm>
              <a:off x="1533269" y="4671091"/>
              <a:ext cx="22616130" cy="2290683"/>
              <a:chOff x="637542" y="1083939"/>
              <a:chExt cx="8905994" cy="901852"/>
            </a:xfrm>
          </p:grpSpPr>
          <p:sp>
            <p:nvSpPr>
              <p:cNvPr id="65" name="Rounded Rectangle 53">
                <a:extLst>
                  <a:ext uri="{FF2B5EF4-FFF2-40B4-BE49-F238E27FC236}">
                    <a16:creationId xmlns:a16="http://schemas.microsoft.com/office/drawing/2014/main" id="{8CC8F832-7540-4C3D-9FAD-74ED55A65EC0}"/>
                  </a:ext>
                </a:extLst>
              </p:cNvPr>
              <p:cNvSpPr/>
              <p:nvPr/>
            </p:nvSpPr>
            <p:spPr>
              <a:xfrm>
                <a:off x="637542" y="1083939"/>
                <a:ext cx="8905994" cy="556095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6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E69876E-2FE7-4E61-9F55-46D313FA4B63}"/>
                  </a:ext>
                </a:extLst>
              </p:cNvPr>
              <p:cNvSpPr txBox="1"/>
              <p:nvPr/>
            </p:nvSpPr>
            <p:spPr>
              <a:xfrm>
                <a:off x="1007731" y="1742814"/>
                <a:ext cx="7867095" cy="242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endParaRPr lang="en-US" sz="46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4" name="Group 65">
              <a:extLst>
                <a:ext uri="{FF2B5EF4-FFF2-40B4-BE49-F238E27FC236}">
                  <a16:creationId xmlns:a16="http://schemas.microsoft.com/office/drawing/2014/main" id="{CBAEAB21-7F6F-43F6-BB1A-99FDFD8D4BC9}"/>
                </a:ext>
              </a:extLst>
            </p:cNvPr>
            <p:cNvGrpSpPr/>
            <p:nvPr/>
          </p:nvGrpSpPr>
          <p:grpSpPr>
            <a:xfrm>
              <a:off x="1076414" y="4334859"/>
              <a:ext cx="5479004" cy="855089"/>
              <a:chOff x="166396" y="8712046"/>
              <a:chExt cx="5479004" cy="855089"/>
            </a:xfrm>
          </p:grpSpPr>
          <p:sp>
            <p:nvSpPr>
              <p:cNvPr id="50" name="Freeform 20">
                <a:extLst>
                  <a:ext uri="{FF2B5EF4-FFF2-40B4-BE49-F238E27FC236}">
                    <a16:creationId xmlns:a16="http://schemas.microsoft.com/office/drawing/2014/main" id="{4B93297E-947F-48C8-91C7-CCC7CD069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411" y="8772217"/>
                <a:ext cx="4939989" cy="794918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51" name="Group 7">
                <a:extLst>
                  <a:ext uri="{FF2B5EF4-FFF2-40B4-BE49-F238E27FC236}">
                    <a16:creationId xmlns:a16="http://schemas.microsoft.com/office/drawing/2014/main" id="{AC1E3E4A-ADDE-447F-810C-194C9A60372F}"/>
                  </a:ext>
                </a:extLst>
              </p:cNvPr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53" name="Freeform 45">
                  <a:extLst>
                    <a:ext uri="{FF2B5EF4-FFF2-40B4-BE49-F238E27FC236}">
                      <a16:creationId xmlns:a16="http://schemas.microsoft.com/office/drawing/2014/main" id="{E2D085D7-9462-4251-B997-29BD3FD539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4" name="Freeform 46">
                  <a:extLst>
                    <a:ext uri="{FF2B5EF4-FFF2-40B4-BE49-F238E27FC236}">
                      <a16:creationId xmlns:a16="http://schemas.microsoft.com/office/drawing/2014/main" id="{EA959A00-C421-4E26-902A-3508561918A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5" name="Freeform 47">
                  <a:extLst>
                    <a:ext uri="{FF2B5EF4-FFF2-40B4-BE49-F238E27FC236}">
                      <a16:creationId xmlns:a16="http://schemas.microsoft.com/office/drawing/2014/main" id="{9C61E548-DFB4-40E3-92D1-E4E6F8611B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6" name="Freeform 48">
                  <a:extLst>
                    <a:ext uri="{FF2B5EF4-FFF2-40B4-BE49-F238E27FC236}">
                      <a16:creationId xmlns:a16="http://schemas.microsoft.com/office/drawing/2014/main" id="{1150511D-F60A-4627-A1EC-D84F51956DB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7" name="Freeform 49">
                  <a:extLst>
                    <a:ext uri="{FF2B5EF4-FFF2-40B4-BE49-F238E27FC236}">
                      <a16:creationId xmlns:a16="http://schemas.microsoft.com/office/drawing/2014/main" id="{DBF81D2E-FDC9-43BB-B3DB-BC183C7254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8" name="Freeform 50">
                  <a:extLst>
                    <a:ext uri="{FF2B5EF4-FFF2-40B4-BE49-F238E27FC236}">
                      <a16:creationId xmlns:a16="http://schemas.microsoft.com/office/drawing/2014/main" id="{B908B44D-6F19-4698-8589-5203F10E332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59" name="Freeform 51">
                  <a:extLst>
                    <a:ext uri="{FF2B5EF4-FFF2-40B4-BE49-F238E27FC236}">
                      <a16:creationId xmlns:a16="http://schemas.microsoft.com/office/drawing/2014/main" id="{A82C9601-0BA3-4E2A-B3A8-90A3FFCEEF8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0" name="Freeform 52">
                  <a:extLst>
                    <a:ext uri="{FF2B5EF4-FFF2-40B4-BE49-F238E27FC236}">
                      <a16:creationId xmlns:a16="http://schemas.microsoft.com/office/drawing/2014/main" id="{0042DF6D-9B08-47A0-A202-043800F6369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1" name="Rectangle 53">
                  <a:extLst>
                    <a:ext uri="{FF2B5EF4-FFF2-40B4-BE49-F238E27FC236}">
                      <a16:creationId xmlns:a16="http://schemas.microsoft.com/office/drawing/2014/main" id="{DA1B2DED-874C-4B30-B7E1-34CDEDE8B9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2" name="Rectangle 54">
                  <a:extLst>
                    <a:ext uri="{FF2B5EF4-FFF2-40B4-BE49-F238E27FC236}">
                      <a16:creationId xmlns:a16="http://schemas.microsoft.com/office/drawing/2014/main" id="{1B60FD40-9D3F-44EB-899E-CF0C6401B2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3" name="Freeform 55">
                  <a:extLst>
                    <a:ext uri="{FF2B5EF4-FFF2-40B4-BE49-F238E27FC236}">
                      <a16:creationId xmlns:a16="http://schemas.microsoft.com/office/drawing/2014/main" id="{168B6819-216C-4FB9-8803-AFE67574AE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64" name="Freeform 56">
                  <a:extLst>
                    <a:ext uri="{FF2B5EF4-FFF2-40B4-BE49-F238E27FC236}">
                      <a16:creationId xmlns:a16="http://schemas.microsoft.com/office/drawing/2014/main" id="{BA1F6DD3-CB4D-42B6-83EE-DB41AED2D5D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F596569-B7D5-447D-98BE-DBD7966825F7}"/>
                  </a:ext>
                </a:extLst>
              </p:cNvPr>
              <p:cNvSpPr txBox="1"/>
              <p:nvPr/>
            </p:nvSpPr>
            <p:spPr>
              <a:xfrm>
                <a:off x="932118" y="8712046"/>
                <a:ext cx="406233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mở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đầu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423B60D6-1D75-4189-A2D2-A5F50BF478D3}"/>
                  </a:ext>
                </a:extLst>
              </p:cNvPr>
              <p:cNvSpPr/>
              <p:nvPr/>
            </p:nvSpPr>
            <p:spPr>
              <a:xfrm>
                <a:off x="6082169" y="3195878"/>
                <a:ext cx="17533514" cy="1126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000" b="1" dirty="0">
                    <a:solidFill>
                      <a:srgbClr val="000000"/>
                    </a:solidFill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400" b="1" dirty="0">
                    <a:solidFill>
                      <a:srgbClr val="000000"/>
                    </a:solidFill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</m:ra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𝟎</m:t>
                        </m:r>
                      </m:sub>
                    </m:sSub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𝟒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và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𝟎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𝟎𝟏</m:t>
                    </m:r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 </a:t>
                </a:r>
                <a:r>
                  <a:rPr lang="en-US" sz="4400" b="1" dirty="0" err="1">
                    <a:effectLst/>
                    <a:latin typeface="Tohoma"/>
                    <a:ea typeface="Calibri" panose="020F0502020204030204" pitchFamily="34" charset="0"/>
                  </a:rPr>
                  <a:t>Tính</a:t>
                </a:r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𝐟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𝚫</m:t>
                        </m:r>
                      </m:e>
                      <m:sub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sub>
                    </m:sSub>
                  </m:oMath>
                </a14:m>
                <a:r>
                  <a:rPr lang="en-US" sz="4400" b="1" dirty="0">
                    <a:effectLst/>
                    <a:latin typeface="Tohoma"/>
                    <a:ea typeface="Calibri" panose="020F0502020204030204" pitchFamily="34" charset="0"/>
                  </a:rPr>
                  <a:t>.</a:t>
                </a:r>
                <a:endParaRPr lang="en-US" sz="4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23B60D6-1D75-4189-A2D2-A5F50BF478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169" y="3195878"/>
                <a:ext cx="17533514" cy="1126462"/>
              </a:xfrm>
              <a:prstGeom prst="rect">
                <a:avLst/>
              </a:prstGeom>
              <a:blipFill rotWithShape="0">
                <a:blip r:embed="rId5"/>
                <a:stretch>
                  <a:fillRect b="-12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30997"/>
            <a:chOff x="-288924" y="1892299"/>
            <a:chExt cx="6477000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716863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622886" y="3810000"/>
            <a:ext cx="23043211" cy="2516770"/>
            <a:chOff x="1270511" y="5696354"/>
            <a:chExt cx="23043211" cy="3277648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0980"/>
              <a:ext cx="23041512" cy="2843022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696354"/>
              <a:ext cx="3733539" cy="1327961"/>
              <a:chOff x="1224541" y="6134921"/>
              <a:chExt cx="3733539" cy="1327961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134921"/>
                <a:ext cx="2372765" cy="8853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8"/>
                <a:ext cx="903517" cy="1083409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622886" y="2310728"/>
            <a:ext cx="23043211" cy="1427065"/>
            <a:chOff x="1268078" y="3405486"/>
            <a:chExt cx="23043211" cy="142706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3043211" cy="104160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56425" y="2552143"/>
                <a:ext cx="14605834" cy="996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Tìm vi phân của hàm số sau :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𝟒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𝟓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25" y="2552143"/>
                <a:ext cx="14605834" cy="996748"/>
              </a:xfrm>
              <a:prstGeom prst="rect">
                <a:avLst/>
              </a:prstGeom>
              <a:blipFill>
                <a:blip r:embed="rId3"/>
                <a:stretch>
                  <a:fillRect b="-28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56425" y="3830782"/>
                <a:ext cx="15386848" cy="2170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en-US" sz="4400" b="1" i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r>
                      <a:rPr lang="en-US" sz="4400" b="1" i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𝟔𝐱</m:t>
                    </m:r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4400" b="1" dirty="0" err="1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𝟓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𝟔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𝐝𝐱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25" y="3830782"/>
                <a:ext cx="15386848" cy="2170466"/>
              </a:xfrm>
              <a:prstGeom prst="rect">
                <a:avLst/>
              </a:prstGeom>
              <a:blipFill>
                <a:blip r:embed="rId4"/>
                <a:stretch>
                  <a:fillRect b="-9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10">
            <a:extLst>
              <a:ext uri="{FF2B5EF4-FFF2-40B4-BE49-F238E27FC236}">
                <a16:creationId xmlns:a16="http://schemas.microsoft.com/office/drawing/2014/main" id="{B94F2E7F-5BBB-4284-A036-05A45C76B9D1}"/>
              </a:ext>
            </a:extLst>
          </p:cNvPr>
          <p:cNvGrpSpPr/>
          <p:nvPr/>
        </p:nvGrpSpPr>
        <p:grpSpPr>
          <a:xfrm>
            <a:off x="609600" y="8607171"/>
            <a:ext cx="23043211" cy="2831670"/>
            <a:chOff x="1270511" y="5696354"/>
            <a:chExt cx="23043211" cy="3885591"/>
          </a:xfrm>
        </p:grpSpPr>
        <p:sp>
          <p:nvSpPr>
            <p:cNvPr id="49" name="Rounded Rectangle 52">
              <a:extLst>
                <a:ext uri="{FF2B5EF4-FFF2-40B4-BE49-F238E27FC236}">
                  <a16:creationId xmlns:a16="http://schemas.microsoft.com/office/drawing/2014/main" id="{BCD0B402-EA96-48DD-A009-15A6E8D1DB3B}"/>
                </a:ext>
              </a:extLst>
            </p:cNvPr>
            <p:cNvSpPr/>
            <p:nvPr/>
          </p:nvSpPr>
          <p:spPr>
            <a:xfrm>
              <a:off x="1272210" y="6139008"/>
              <a:ext cx="23041512" cy="3442937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0" name="Group 60">
              <a:extLst>
                <a:ext uri="{FF2B5EF4-FFF2-40B4-BE49-F238E27FC236}">
                  <a16:creationId xmlns:a16="http://schemas.microsoft.com/office/drawing/2014/main" id="{F8DF2A34-17A1-4A33-A576-39B0E3A9A389}"/>
                </a:ext>
              </a:extLst>
            </p:cNvPr>
            <p:cNvGrpSpPr/>
            <p:nvPr/>
          </p:nvGrpSpPr>
          <p:grpSpPr>
            <a:xfrm>
              <a:off x="1270511" y="5696354"/>
              <a:ext cx="3733539" cy="1327961"/>
              <a:chOff x="1224541" y="6134921"/>
              <a:chExt cx="3733539" cy="1327961"/>
            </a:xfrm>
          </p:grpSpPr>
          <p:sp>
            <p:nvSpPr>
              <p:cNvPr id="51" name="Freeform 20">
                <a:extLst>
                  <a:ext uri="{FF2B5EF4-FFF2-40B4-BE49-F238E27FC236}">
                    <a16:creationId xmlns:a16="http://schemas.microsoft.com/office/drawing/2014/main" id="{B0CD01A7-5DFC-4E4F-BEDC-9D59604A9D4D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7852438-F002-4C2C-BA8D-03ECD152853B}"/>
                  </a:ext>
                </a:extLst>
              </p:cNvPr>
              <p:cNvSpPr txBox="1"/>
              <p:nvPr/>
            </p:nvSpPr>
            <p:spPr>
              <a:xfrm>
                <a:off x="2242207" y="6134921"/>
                <a:ext cx="2372765" cy="8853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7" name="Round Diagonal Corner Rectangle 58">
                <a:extLst>
                  <a:ext uri="{FF2B5EF4-FFF2-40B4-BE49-F238E27FC236}">
                    <a16:creationId xmlns:a16="http://schemas.microsoft.com/office/drawing/2014/main" id="{520EBB9F-7053-469E-B608-80370A2DC135}"/>
                  </a:ext>
                </a:extLst>
              </p:cNvPr>
              <p:cNvSpPr/>
              <p:nvPr/>
            </p:nvSpPr>
            <p:spPr>
              <a:xfrm flipV="1">
                <a:off x="1224541" y="6322798"/>
                <a:ext cx="903517" cy="1083409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Freeform 15">
                <a:extLst>
                  <a:ext uri="{FF2B5EF4-FFF2-40B4-BE49-F238E27FC236}">
                    <a16:creationId xmlns:a16="http://schemas.microsoft.com/office/drawing/2014/main" id="{6DEFAB20-D149-4188-BA92-045EA347C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3" name="Group 54">
            <a:extLst>
              <a:ext uri="{FF2B5EF4-FFF2-40B4-BE49-F238E27FC236}">
                <a16:creationId xmlns:a16="http://schemas.microsoft.com/office/drawing/2014/main" id="{CB9550FC-E186-4DD1-9364-DFBDFACF020A}"/>
              </a:ext>
            </a:extLst>
          </p:cNvPr>
          <p:cNvGrpSpPr/>
          <p:nvPr/>
        </p:nvGrpSpPr>
        <p:grpSpPr>
          <a:xfrm>
            <a:off x="609600" y="6365419"/>
            <a:ext cx="23056497" cy="1992085"/>
            <a:chOff x="1268078" y="3405486"/>
            <a:chExt cx="23056497" cy="1992085"/>
          </a:xfrm>
        </p:grpSpPr>
        <p:sp>
          <p:nvSpPr>
            <p:cNvPr id="94" name="Rounded Rectangle 61">
              <a:extLst>
                <a:ext uri="{FF2B5EF4-FFF2-40B4-BE49-F238E27FC236}">
                  <a16:creationId xmlns:a16="http://schemas.microsoft.com/office/drawing/2014/main" id="{D1FA552F-148F-4F5E-8454-EEF9B33C7C1D}"/>
                </a:ext>
              </a:extLst>
            </p:cNvPr>
            <p:cNvSpPr/>
            <p:nvPr/>
          </p:nvSpPr>
          <p:spPr>
            <a:xfrm>
              <a:off x="1268078" y="3790951"/>
              <a:ext cx="2305649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5" name="Group 67">
              <a:extLst>
                <a:ext uri="{FF2B5EF4-FFF2-40B4-BE49-F238E27FC236}">
                  <a16:creationId xmlns:a16="http://schemas.microsoft.com/office/drawing/2014/main" id="{3D5ACF17-C9C0-4D28-8927-F169FE9DF51C}"/>
                </a:ext>
              </a:extLst>
            </p:cNvPr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96" name="Freeform 20">
                <a:extLst>
                  <a:ext uri="{FF2B5EF4-FFF2-40B4-BE49-F238E27FC236}">
                    <a16:creationId xmlns:a16="http://schemas.microsoft.com/office/drawing/2014/main" id="{57A0149B-4A31-4CB7-8510-133311EFB49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864CFF3E-1C27-4810-8F16-EC0383A26553}"/>
                  </a:ext>
                </a:extLst>
              </p:cNvPr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98" name="Group 70">
                <a:extLst>
                  <a:ext uri="{FF2B5EF4-FFF2-40B4-BE49-F238E27FC236}">
                    <a16:creationId xmlns:a16="http://schemas.microsoft.com/office/drawing/2014/main" id="{D7F8713D-F84B-4959-A2BA-B89552AF3E3B}"/>
                  </a:ext>
                </a:extLst>
              </p:cNvPr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308FE223-0B0A-4FA5-B5BD-A64E57CF0B95}"/>
                    </a:ext>
                  </a:extLst>
                </p:cNvPr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Freeform 13">
                  <a:extLst>
                    <a:ext uri="{FF2B5EF4-FFF2-40B4-BE49-F238E27FC236}">
                      <a16:creationId xmlns:a16="http://schemas.microsoft.com/office/drawing/2014/main" id="{80906999-0A03-4B93-A6D7-A496D7221CF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Freeform 14">
                  <a:extLst>
                    <a:ext uri="{FF2B5EF4-FFF2-40B4-BE49-F238E27FC236}">
                      <a16:creationId xmlns:a16="http://schemas.microsoft.com/office/drawing/2014/main" id="{36E4F91C-440F-44EC-92AB-B902831CCBC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15">
                  <a:extLst>
                    <a:ext uri="{FF2B5EF4-FFF2-40B4-BE49-F238E27FC236}">
                      <a16:creationId xmlns:a16="http://schemas.microsoft.com/office/drawing/2014/main" id="{8FE2901A-5A87-494A-8734-1A63F3BB192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Freeform 16">
                  <a:extLst>
                    <a:ext uri="{FF2B5EF4-FFF2-40B4-BE49-F238E27FC236}">
                      <a16:creationId xmlns:a16="http://schemas.microsoft.com/office/drawing/2014/main" id="{348C9E5D-4AA9-447C-87C0-7BF36F5115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17">
                  <a:extLst>
                    <a:ext uri="{FF2B5EF4-FFF2-40B4-BE49-F238E27FC236}">
                      <a16:creationId xmlns:a16="http://schemas.microsoft.com/office/drawing/2014/main" id="{09283C17-BE2F-424A-B48B-76B2E57A683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Freeform 18">
                  <a:extLst>
                    <a:ext uri="{FF2B5EF4-FFF2-40B4-BE49-F238E27FC236}">
                      <a16:creationId xmlns:a16="http://schemas.microsoft.com/office/drawing/2014/main" id="{F90CF480-AB39-4D06-A662-4B12EDA82CE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Freeform 19">
                  <a:extLst>
                    <a:ext uri="{FF2B5EF4-FFF2-40B4-BE49-F238E27FC236}">
                      <a16:creationId xmlns:a16="http://schemas.microsoft.com/office/drawing/2014/main" id="{8A4A5A24-C4CD-43BC-9517-147319B808A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Freeform 20">
                  <a:extLst>
                    <a:ext uri="{FF2B5EF4-FFF2-40B4-BE49-F238E27FC236}">
                      <a16:creationId xmlns:a16="http://schemas.microsoft.com/office/drawing/2014/main" id="{2585229E-2A37-4C4D-94B7-D9A6A0BE67F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Freeform 21">
                  <a:extLst>
                    <a:ext uri="{FF2B5EF4-FFF2-40B4-BE49-F238E27FC236}">
                      <a16:creationId xmlns:a16="http://schemas.microsoft.com/office/drawing/2014/main" id="{48D59C34-9DCD-406A-BCD8-CA99E9D132D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Freeform 22">
                  <a:extLst>
                    <a:ext uri="{FF2B5EF4-FFF2-40B4-BE49-F238E27FC236}">
                      <a16:creationId xmlns:a16="http://schemas.microsoft.com/office/drawing/2014/main" id="{83E29FA7-94B7-48F6-87C3-6EA86C7968B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23">
                  <a:extLst>
                    <a:ext uri="{FF2B5EF4-FFF2-40B4-BE49-F238E27FC236}">
                      <a16:creationId xmlns:a16="http://schemas.microsoft.com/office/drawing/2014/main" id="{5B65AFB9-2D9E-4A2B-80F0-88B9F3A720F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24">
                  <a:extLst>
                    <a:ext uri="{FF2B5EF4-FFF2-40B4-BE49-F238E27FC236}">
                      <a16:creationId xmlns:a16="http://schemas.microsoft.com/office/drawing/2014/main" id="{1F932975-4D34-41F7-B3F8-CBADECD536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25">
                  <a:extLst>
                    <a:ext uri="{FF2B5EF4-FFF2-40B4-BE49-F238E27FC236}">
                      <a16:creationId xmlns:a16="http://schemas.microsoft.com/office/drawing/2014/main" id="{E800F80B-4343-4C0A-97DE-9004B7CB34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26">
                  <a:extLst>
                    <a:ext uri="{FF2B5EF4-FFF2-40B4-BE49-F238E27FC236}">
                      <a16:creationId xmlns:a16="http://schemas.microsoft.com/office/drawing/2014/main" id="{EE456D8F-B77B-4F01-A2D1-B359FBCDB8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27">
                  <a:extLst>
                    <a:ext uri="{FF2B5EF4-FFF2-40B4-BE49-F238E27FC236}">
                      <a16:creationId xmlns:a16="http://schemas.microsoft.com/office/drawing/2014/main" id="{14EF8560-6F63-4698-AB80-AC8B1D00BC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28">
                  <a:extLst>
                    <a:ext uri="{FF2B5EF4-FFF2-40B4-BE49-F238E27FC236}">
                      <a16:creationId xmlns:a16="http://schemas.microsoft.com/office/drawing/2014/main" id="{1F619677-B9B5-49A1-A697-ED3EB4AF35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Freeform 29">
                  <a:extLst>
                    <a:ext uri="{FF2B5EF4-FFF2-40B4-BE49-F238E27FC236}">
                      <a16:creationId xmlns:a16="http://schemas.microsoft.com/office/drawing/2014/main" id="{0C4DDA4C-E676-4A60-8928-7636AD0816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Freeform 30">
                  <a:extLst>
                    <a:ext uri="{FF2B5EF4-FFF2-40B4-BE49-F238E27FC236}">
                      <a16:creationId xmlns:a16="http://schemas.microsoft.com/office/drawing/2014/main" id="{229AE7EC-B141-4D92-BB33-41499291DB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Freeform 31">
                  <a:extLst>
                    <a:ext uri="{FF2B5EF4-FFF2-40B4-BE49-F238E27FC236}">
                      <a16:creationId xmlns:a16="http://schemas.microsoft.com/office/drawing/2014/main" id="{EC65AA76-CD09-4980-BB62-2A5D172AA4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9" name="Freeform 32">
                  <a:extLst>
                    <a:ext uri="{FF2B5EF4-FFF2-40B4-BE49-F238E27FC236}">
                      <a16:creationId xmlns:a16="http://schemas.microsoft.com/office/drawing/2014/main" id="{3681F862-3DF0-4DFE-85C4-336E5F737D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0" name="Freeform 33">
                  <a:extLst>
                    <a:ext uri="{FF2B5EF4-FFF2-40B4-BE49-F238E27FC236}">
                      <a16:creationId xmlns:a16="http://schemas.microsoft.com/office/drawing/2014/main" id="{AE4B2499-ADCA-45A1-AE1B-D3A425A2C1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1" name="Freeform 34">
                  <a:extLst>
                    <a:ext uri="{FF2B5EF4-FFF2-40B4-BE49-F238E27FC236}">
                      <a16:creationId xmlns:a16="http://schemas.microsoft.com/office/drawing/2014/main" id="{75A68033-326F-413A-A795-C55404C6D0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35">
                  <a:extLst>
                    <a:ext uri="{FF2B5EF4-FFF2-40B4-BE49-F238E27FC236}">
                      <a16:creationId xmlns:a16="http://schemas.microsoft.com/office/drawing/2014/main" id="{862F7D3F-5D30-4085-B4AC-531564B55E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Freeform 36">
                  <a:extLst>
                    <a:ext uri="{FF2B5EF4-FFF2-40B4-BE49-F238E27FC236}">
                      <a16:creationId xmlns:a16="http://schemas.microsoft.com/office/drawing/2014/main" id="{E5C6E431-790A-4629-BC80-D4AB895E64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803682C1-37E9-4CC9-8B13-ED427A665D16}"/>
                  </a:ext>
                </a:extLst>
              </p:cNvPr>
              <p:cNvSpPr/>
              <p:nvPr/>
            </p:nvSpPr>
            <p:spPr>
              <a:xfrm>
                <a:off x="4356425" y="6969657"/>
                <a:ext cx="11489492" cy="996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0850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4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Tìm vi phân của hàm số sau :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𝐜𝐨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𝐬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𝐱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803682C1-37E9-4CC9-8B13-ED427A665D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25" y="6969657"/>
                <a:ext cx="11489492" cy="996748"/>
              </a:xfrm>
              <a:prstGeom prst="rect">
                <a:avLst/>
              </a:prstGeom>
              <a:blipFill>
                <a:blip r:embed="rId5"/>
                <a:stretch>
                  <a:fillRect b="-27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1A6FCB48-D650-4BEA-8597-4111EA88A284}"/>
                  </a:ext>
                </a:extLst>
              </p:cNvPr>
              <p:cNvSpPr/>
              <p:nvPr/>
            </p:nvSpPr>
            <p:spPr>
              <a:xfrm>
                <a:off x="4356425" y="9206499"/>
                <a:ext cx="15540121" cy="2226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𝟑𝐜𝐨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𝐬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𝐬𝐢𝐧𝐱</m:t>
                    </m:r>
                  </m:oMath>
                </a14:m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4400" b="1" dirty="0" err="1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𝐜𝐨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𝐬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𝟑𝐜𝐨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𝐬</m:t>
                            </m:r>
                          </m:e>
                          <m:sup>
                            <m:r>
                              <a:rPr lang="en-US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𝐬𝐢𝐧𝐱</m:t>
                        </m:r>
                      </m:e>
                    </m:d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1A6FCB48-D650-4BEA-8597-4111EA88A2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25" y="9206499"/>
                <a:ext cx="15540121" cy="2226122"/>
              </a:xfrm>
              <a:prstGeom prst="rect">
                <a:avLst/>
              </a:prstGeom>
              <a:blipFill>
                <a:blip r:embed="rId6"/>
                <a:stretch>
                  <a:fillRect l="-1608" t="-5205" b="-9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4" grpId="0"/>
      <p:bldP spid="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30997"/>
            <a:chOff x="-288924" y="1892299"/>
            <a:chExt cx="6477000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347020" y="5820056"/>
            <a:ext cx="21736432" cy="5274650"/>
            <a:chOff x="1270511" y="5696354"/>
            <a:chExt cx="21819676" cy="8479196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696354"/>
              <a:ext cx="3733539" cy="1365408"/>
              <a:chOff x="1224541" y="6134921"/>
              <a:chExt cx="3733539" cy="1365408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134921"/>
                <a:ext cx="2372765" cy="8853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6"/>
                <a:ext cx="903517" cy="1177533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7764" y="6492878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19597" y="2214331"/>
            <a:ext cx="21717383" cy="3424469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78105" y="2514363"/>
                <a:ext cx="479957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1667444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22577" y="2958582"/>
                <a:ext cx="10865223" cy="243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b="1" dirty="0"/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Tìm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vi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phân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fr-FR" sz="4400" b="1" i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fr-FR" sz="4400" b="1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</a:t>
                </a:r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fr-FR" sz="4400" b="1" i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4400" b="1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𝟒𝐱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fr-FR" sz="4400" b="1" i="0"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4400" b="1" i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4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rad>
                    <m:r>
                      <a:rPr lang="fr-FR" sz="4400" b="1" i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577" y="2958582"/>
                <a:ext cx="10865223" cy="2439899"/>
              </a:xfrm>
              <a:prstGeom prst="rect">
                <a:avLst/>
              </a:prstGeom>
              <a:blipFill rotWithShape="0">
                <a:blip r:embed="rId3"/>
                <a:stretch>
                  <a:fillRect l="-2243" t="-5985" b="-10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495800" y="7015450"/>
                <a:ext cx="12192000" cy="7790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810260" indent="-180340" algn="just">
                  <a:lnSpc>
                    <a:spcPct val="107000"/>
                  </a:lnSpc>
                  <a:spcAft>
                    <a:spcPts val="800"/>
                  </a:spcAft>
                  <a:tabLst>
                    <a:tab pos="1714500" algn="l"/>
                    <a:tab pos="3420745" algn="l"/>
                  </a:tabLst>
                </a:pPr>
                <a:r>
                  <a:rPr lang="fr-FR" sz="4400" b="1" dirty="0"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:r>
                  <a:rPr lang="fr-FR" sz="4400" b="1" dirty="0">
                    <a:effectLst/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sz="4400" b="1" dirty="0" err="1">
                    <a:effectLst/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4400" b="1" dirty="0">
                    <a:effectLst/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𝟒𝐱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400" b="1" dirty="0">
                    <a:effectLst/>
                    <a:latin typeface="Tohoma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7015450"/>
                <a:ext cx="12192000" cy="779059"/>
              </a:xfrm>
              <a:prstGeom prst="rect">
                <a:avLst/>
              </a:prstGeom>
              <a:blipFill rotWithShape="0">
                <a:blip r:embed="rId4"/>
                <a:stretch>
                  <a:fillRect t="-16406" b="-35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253343" y="8555802"/>
                <a:ext cx="19659599" cy="1228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80340" algn="ctr">
                  <a:lnSpc>
                    <a:spcPct val="107000"/>
                  </a:lnSpc>
                  <a:spcAft>
                    <a:spcPts val="600"/>
                  </a:spcAft>
                  <a:tabLst>
                    <a:tab pos="630555" algn="l"/>
                  </a:tabLst>
                </a:pP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𝟐𝐱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)(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</m:rad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)+(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𝟒𝐱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𝟐𝐱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ad>
                              <m:radPr>
                                <m:degHide m:val="on"/>
                                <m:ctrlPr>
                                  <a:rPr lang="en-US" sz="44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fr-FR" sz="4400" b="1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𝐱</m:t>
                                </m:r>
                              </m:e>
                            </m:rad>
                          </m:den>
                        </m:f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343" y="8555802"/>
                <a:ext cx="19659599" cy="1228926"/>
              </a:xfrm>
              <a:prstGeom prst="rect">
                <a:avLst/>
              </a:prstGeom>
              <a:blipFill rotWithShape="0">
                <a:blip r:embed="rId5"/>
                <a:stretch>
                  <a:fillRect b="-3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8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30997"/>
            <a:chOff x="-288924" y="1892299"/>
            <a:chExt cx="6477000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377026"/>
            <a:ext cx="18473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56803" y="6611472"/>
            <a:ext cx="21526997" cy="5809128"/>
            <a:chOff x="1226081" y="5696354"/>
            <a:chExt cx="21864106" cy="8479196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26081" y="5696354"/>
              <a:ext cx="3777969" cy="1327961"/>
              <a:chOff x="1180111" y="6134921"/>
              <a:chExt cx="3777969" cy="1327961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134921"/>
                <a:ext cx="2372765" cy="8853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180111" y="6285590"/>
                <a:ext cx="903517" cy="1156029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32233" y="6552627"/>
                <a:ext cx="501903" cy="680423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19598" y="2214332"/>
            <a:ext cx="21464202" cy="4140192"/>
            <a:chOff x="1268078" y="3405486"/>
            <a:chExt cx="21841827" cy="3172191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2786726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89"/>
                <a:ext cx="765011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1696780" cy="465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03826" y="2680956"/>
                <a:ext cx="15735278" cy="3074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80340" algn="l"/>
                    <a:tab pos="1804670" algn="l"/>
                    <a:tab pos="3420745" algn="l"/>
                  </a:tabLst>
                </a:pP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Tìm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vi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phân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hàm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số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</a:t>
                </a:r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80340" algn="l"/>
                    <a:tab pos="933450" algn="l"/>
                    <a:tab pos="1804670" algn="l"/>
                    <a:tab pos="3420745" algn="l"/>
                  </a:tabLst>
                </a:pPr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A.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B.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  <a:tabLst>
                    <a:tab pos="180340" algn="l"/>
                    <a:tab pos="933450" algn="l"/>
                    <a:tab pos="1804670" algn="l"/>
                    <a:tab pos="3420745" algn="l"/>
                  </a:tabLst>
                </a:pPr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C.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D.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826" y="2680956"/>
                <a:ext cx="15735278" cy="3074111"/>
              </a:xfrm>
              <a:prstGeom prst="rect">
                <a:avLst/>
              </a:prstGeom>
              <a:blipFill>
                <a:blip r:embed="rId3"/>
                <a:stretch>
                  <a:fillRect l="-1589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909526" y="7603662"/>
                <a:ext cx="19659599" cy="792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80340" algn="just">
                  <a:lnSpc>
                    <a:spcPct val="107000"/>
                  </a:lnSpc>
                  <a:spcAft>
                    <a:spcPts val="800"/>
                  </a:spcAft>
                  <a:tabLst>
                    <a:tab pos="1714500" algn="l"/>
                    <a:tab pos="3420745" algn="l"/>
                  </a:tabLst>
                </a:pP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44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fr-FR" sz="44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𝟒𝐱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526" y="7603662"/>
                <a:ext cx="19659599" cy="792076"/>
              </a:xfrm>
              <a:prstGeom prst="rect">
                <a:avLst/>
              </a:prstGeom>
              <a:blipFill>
                <a:blip r:embed="rId4"/>
                <a:stretch>
                  <a:fillRect t="-16154" b="-3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909526" y="8886557"/>
            <a:ext cx="19659599" cy="781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180340" algn="just">
              <a:lnSpc>
                <a:spcPct val="107000"/>
              </a:lnSpc>
              <a:spcAft>
                <a:spcPts val="800"/>
              </a:spcAft>
              <a:tabLst>
                <a:tab pos="1714500" algn="l"/>
                <a:tab pos="3429000" algn="l"/>
                <a:tab pos="5029200" algn="l"/>
              </a:tabLst>
            </a:pP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=&gt; </a:t>
            </a:r>
            <a:r>
              <a:rPr lang="vi-VN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 D.</a:t>
            </a:r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152DD55-0934-4CFA-9AE6-F992B2FF6317}"/>
              </a:ext>
            </a:extLst>
          </p:cNvPr>
          <p:cNvSpPr/>
          <p:nvPr/>
        </p:nvSpPr>
        <p:spPr>
          <a:xfrm>
            <a:off x="13194989" y="4836934"/>
            <a:ext cx="1088672" cy="1000532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91826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17375"/>
            <a:chOff x="-288924" y="1892299"/>
            <a:chExt cx="6477000" cy="817373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1002197" cy="769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400" b="1" dirty="0">
                <a:solidFill>
                  <a:srgbClr val="14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384720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384720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1300548" y="7029586"/>
            <a:ext cx="21483252" cy="6381615"/>
            <a:chOff x="1270511" y="5884230"/>
            <a:chExt cx="21819676" cy="829132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84230"/>
              <a:ext cx="3733539" cy="1169326"/>
              <a:chOff x="1224541" y="6322797"/>
              <a:chExt cx="3733539" cy="1169326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8157" y="6351437"/>
                <a:ext cx="2313864" cy="1094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4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169326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414" y="6586806"/>
                <a:ext cx="501903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336704" y="2718241"/>
            <a:ext cx="21464202" cy="4137291"/>
            <a:chOff x="1268078" y="3405486"/>
            <a:chExt cx="21841827" cy="3619766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0"/>
              <a:ext cx="21841827" cy="323430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0" cy="940513"/>
              <a:chOff x="1311958" y="3405486"/>
              <a:chExt cx="3251530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60429" y="2681742"/>
                <a:ext cx="715305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 b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2" y="3527166"/>
                <a:ext cx="1631532" cy="673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400" b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99648" y="3144322"/>
                <a:ext cx="15831551" cy="3522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indent="-629920">
                  <a:lnSpc>
                    <a:spcPct val="150000"/>
                  </a:lnSpc>
                  <a:spcAft>
                    <a:spcPts val="800"/>
                  </a:spcAft>
                  <a:tabLst>
                    <a:tab pos="571500" algn="l"/>
                    <a:tab pos="629920" algn="l"/>
                  </a:tabLst>
                </a:pPr>
                <a:r>
                  <a:rPr lang="vi-VN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𝟓𝐱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Vi phân của hàm số là:</a:t>
                </a:r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72870" indent="-742950" algn="just">
                  <a:lnSpc>
                    <a:spcPct val="150000"/>
                  </a:lnSpc>
                  <a:spcAft>
                    <a:spcPts val="800"/>
                  </a:spcAft>
                  <a:buAutoNum type="alphaUcPeriod"/>
                  <a:tabLst>
                    <a:tab pos="5029200" algn="l"/>
                  </a:tabLst>
                </a:pP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𝟓𝐱</m:t>
                        </m:r>
                      </m:e>
                    </m:d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</m:t>
                    </m:r>
                    <m:r>
                      <a:rPr lang="en-US" sz="4400" b="1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𝐱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629920" algn="just">
                  <a:lnSpc>
                    <a:spcPct val="150000"/>
                  </a:lnSpc>
                  <a:spcAft>
                    <a:spcPts val="800"/>
                  </a:spcAft>
                  <a:tabLst>
                    <a:tab pos="5029200" algn="l"/>
                  </a:tabLst>
                </a:pPr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fr-FR" sz="44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4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r>
                      <a:rPr lang="fr-FR" sz="44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4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4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648" y="3144322"/>
                <a:ext cx="15831551" cy="3522054"/>
              </a:xfrm>
              <a:prstGeom prst="rect">
                <a:avLst/>
              </a:prstGeom>
              <a:blipFill>
                <a:blip r:embed="rId3"/>
                <a:stretch>
                  <a:fillRect l="-1579" b="-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624336" y="8149264"/>
                <a:ext cx="19659599" cy="954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80340" algn="just">
                  <a:lnSpc>
                    <a:spcPct val="107000"/>
                  </a:lnSpc>
                  <a:spcAft>
                    <a:spcPts val="800"/>
                  </a:spcAft>
                  <a:tabLst>
                    <a:tab pos="1714500" algn="l"/>
                    <a:tab pos="3429000" algn="l"/>
                    <a:tab pos="5029200" algn="l"/>
                  </a:tabLst>
                </a:pP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Ta </a:t>
                </a:r>
                <a:r>
                  <a:rPr lang="fr-FR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𝒅𝒚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44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fr-FR" sz="4400" b="1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fr-FR" sz="4400" b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fr-FR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  <m:r>
                              <a:rPr lang="fr-FR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fr-FR" sz="4400" b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fr-FR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e>
                        </m:d>
                      </m:e>
                      <m:sup>
                        <m:r>
                          <a:rPr lang="fr-FR" sz="44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sz="4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𝒅𝒙</m:t>
                    </m:r>
                    <m:r>
                      <a:rPr lang="fr-FR" sz="44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fr-FR" sz="4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fr-FR" sz="44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r>
                      <a:rPr lang="fr-FR" sz="4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𝒅𝒙</m:t>
                    </m:r>
                  </m:oMath>
                </a14:m>
                <a:r>
                  <a:rPr lang="fr-FR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336" y="8149264"/>
                <a:ext cx="19659599" cy="954620"/>
              </a:xfrm>
              <a:prstGeom prst="rect">
                <a:avLst/>
              </a:prstGeom>
              <a:blipFill>
                <a:blip r:embed="rId4"/>
                <a:stretch>
                  <a:fillRect t="-641" b="-23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1624335" y="9460923"/>
            <a:ext cx="19659599" cy="781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180340" algn="just">
              <a:lnSpc>
                <a:spcPct val="107000"/>
              </a:lnSpc>
              <a:spcAft>
                <a:spcPts val="800"/>
              </a:spcAft>
              <a:tabLst>
                <a:tab pos="1714500" algn="l"/>
                <a:tab pos="3429000" algn="l"/>
                <a:tab pos="5029200" algn="l"/>
              </a:tabLst>
            </a:pP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=&gt; </a:t>
            </a:r>
            <a:r>
              <a:rPr lang="vi-VN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 D.</a:t>
            </a:r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6550432-1ADE-4579-8C8D-A86359E88F53}"/>
              </a:ext>
            </a:extLst>
          </p:cNvPr>
          <p:cNvSpPr/>
          <p:nvPr/>
        </p:nvSpPr>
        <p:spPr>
          <a:xfrm>
            <a:off x="12571087" y="5665844"/>
            <a:ext cx="1088672" cy="1000532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4628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701209" y="1572061"/>
            <a:ext cx="6477000" cy="944554"/>
            <a:chOff x="-288924" y="1892299"/>
            <a:chExt cx="6477000" cy="944552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1189749" cy="923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923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54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54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5400" b="1" dirty="0">
                <a:solidFill>
                  <a:srgbClr val="14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461664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5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461664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5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343439" y="8404767"/>
            <a:ext cx="23735761" cy="5158833"/>
            <a:chOff x="1270511" y="5884229"/>
            <a:chExt cx="24107460" cy="8291321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8"/>
              <a:ext cx="24105761" cy="8036542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84229"/>
              <a:ext cx="3815077" cy="1541839"/>
              <a:chOff x="1224541" y="6322796"/>
              <a:chExt cx="3815077" cy="1541839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660648" y="5458402"/>
                <a:ext cx="1433037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380651"/>
                <a:ext cx="2797411" cy="1483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5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54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433039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12364" y="6428566"/>
                <a:ext cx="512974" cy="10343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289390" y="2214331"/>
            <a:ext cx="23850600" cy="5885637"/>
            <a:chOff x="1268078" y="3405486"/>
            <a:chExt cx="24270209" cy="4272303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49"/>
              <a:ext cx="24270209" cy="388684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4171" cy="975369"/>
              <a:chOff x="1311958" y="3405486"/>
              <a:chExt cx="3254171" cy="975369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40643" y="2746033"/>
                <a:ext cx="560159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710622"/>
                <a:ext cx="1961036" cy="6702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5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4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54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6123" y="2214331"/>
                <a:ext cx="24235973" cy="5620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5400" b="1" i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Vi phân của hàm số là:</a:t>
                </a:r>
                <a:endParaRPr lang="en-US" sz="5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A.</a:t>
                </a:r>
                <a14:m>
                  <m:oMath xmlns:m="http://schemas.openxmlformats.org/officeDocument/2006/math">
                    <m:r>
                      <a:rPr lang="en-US" sz="5400" b="1" i="0"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𝐝𝐱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5400" b="1" i="0"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𝟑𝐝𝐱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endParaRPr lang="en-US" sz="5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5400" b="1" i="0"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𝟑𝐝𝐱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5400" b="1" i="0"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𝐝𝐱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 i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vi-VN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5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23" y="2214331"/>
                <a:ext cx="24235973" cy="5620962"/>
              </a:xfrm>
              <a:prstGeom prst="rect">
                <a:avLst/>
              </a:prstGeom>
              <a:blipFill>
                <a:blip r:embed="rId3"/>
                <a:stretch>
                  <a:fillRect b="-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378987" y="8951580"/>
                <a:ext cx="19659599" cy="1506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</a:t>
                </a:r>
                <a:r>
                  <a:rPr lang="fr-FR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fr-FR" sz="5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fr-FR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en-US" sz="54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5400" b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5400" b="1">
                        <a:latin typeface="Cambria Math" panose="02040503050406030204" pitchFamily="18" charset="0"/>
                      </a:rPr>
                      <m:t>𝐝𝐱</m:t>
                    </m:r>
                    <m:r>
                      <a:rPr lang="en-US" sz="5400" b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5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b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5400" b="1">
                        <a:latin typeface="Cambria Math" panose="02040503050406030204" pitchFamily="18" charset="0"/>
                      </a:rPr>
                      <m:t>𝐝𝐱</m:t>
                    </m:r>
                  </m:oMath>
                </a14:m>
                <a:r>
                  <a:rPr lang="fr-FR" sz="5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987" y="8951580"/>
                <a:ext cx="19659599" cy="1506951"/>
              </a:xfrm>
              <a:prstGeom prst="rect">
                <a:avLst/>
              </a:prstGeom>
              <a:blipFill>
                <a:blip r:embed="rId4"/>
                <a:stretch>
                  <a:fillRect l="-1643" b="-4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997641" y="10813203"/>
            <a:ext cx="19659599" cy="901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180340" algn="just">
              <a:lnSpc>
                <a:spcPct val="107000"/>
              </a:lnSpc>
              <a:spcAft>
                <a:spcPts val="800"/>
              </a:spcAft>
              <a:tabLst>
                <a:tab pos="1714500" algn="l"/>
                <a:tab pos="3429000" algn="l"/>
                <a:tab pos="5029200" algn="l"/>
              </a:tabLst>
            </a:pP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=&gt;  </a:t>
            </a:r>
            <a:r>
              <a:rPr lang="vi-VN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 </a:t>
            </a:r>
            <a:r>
              <a:rPr lang="en-US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vi-VN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E5259C9-C842-4DAD-ACF5-6591FD976AE5}"/>
              </a:ext>
            </a:extLst>
          </p:cNvPr>
          <p:cNvSpPr/>
          <p:nvPr/>
        </p:nvSpPr>
        <p:spPr>
          <a:xfrm>
            <a:off x="4687119" y="6602382"/>
            <a:ext cx="1088672" cy="1000532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5029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52221"/>
            <a:chOff x="-288924" y="1892299"/>
            <a:chExt cx="6477000" cy="852219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1079142" cy="830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8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dirty="0">
                <a:solidFill>
                  <a:srgbClr val="14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41549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41549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1143000" y="7914168"/>
            <a:ext cx="21483252" cy="5420834"/>
            <a:chOff x="1270511" y="5863744"/>
            <a:chExt cx="21819676" cy="743543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11"/>
              <a:ext cx="21817977" cy="7160163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3744"/>
              <a:ext cx="3733539" cy="1275574"/>
              <a:chOff x="1224541" y="6302311"/>
              <a:chExt cx="3733539" cy="1275574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302311"/>
                <a:ext cx="2509236" cy="1275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8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8"/>
                <a:ext cx="903517" cy="1135718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39933" y="6620701"/>
                <a:ext cx="501903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143000" y="2567075"/>
            <a:ext cx="21464202" cy="5006299"/>
            <a:chOff x="1268078" y="3405486"/>
            <a:chExt cx="21841827" cy="3957676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3572211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96016" cy="940513"/>
              <a:chOff x="1311958" y="3405486"/>
              <a:chExt cx="3296016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072103" y="2687283"/>
                <a:ext cx="580929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644973"/>
                <a:ext cx="1765290" cy="537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5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07166" y="2895600"/>
                <a:ext cx="20848834" cy="4637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indent="-629920">
                  <a:lnSpc>
                    <a:spcPct val="150000"/>
                  </a:lnSpc>
                  <a:spcAft>
                    <a:spcPts val="800"/>
                  </a:spcAft>
                  <a:tabLst>
                    <a:tab pos="571500" algn="l"/>
                    <a:tab pos="629920" algn="l"/>
                  </a:tabLst>
                </a:pPr>
                <a:r>
                  <a:rPr lang="en-US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               </a:t>
                </a:r>
                <a:r>
                  <a:rPr lang="vi-VN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Cho hàm số </a:t>
                </a:r>
                <a14:m>
                  <m:oMath xmlns:m="http://schemas.openxmlformats.org/officeDocument/2006/math"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𝐟</m:t>
                    </m:r>
                    <m:d>
                      <m:d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d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𝐱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629920" indent="-629920">
                  <a:lnSpc>
                    <a:spcPct val="150000"/>
                  </a:lnSpc>
                  <a:spcAft>
                    <a:spcPts val="800"/>
                  </a:spcAft>
                  <a:tabLst>
                    <a:tab pos="571500" algn="l"/>
                    <a:tab pos="629920" algn="l"/>
                  </a:tabLst>
                </a:pP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Biểu thức nào sau đây chỉ vi phân của hàm số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𝐟</m:t>
                    </m:r>
                    <m:d>
                      <m:d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indent="635">
                  <a:lnSpc>
                    <a:spcPct val="150000"/>
                  </a:lnSpc>
                  <a:tabLst>
                    <a:tab pos="571500" algn="l"/>
                    <a:tab pos="629920" algn="l"/>
                    <a:tab pos="3599815" algn="l"/>
                    <a:tab pos="5039995" algn="l"/>
                  </a:tabLst>
                </a:pP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     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indent="635">
                  <a:lnSpc>
                    <a:spcPct val="150000"/>
                  </a:lnSpc>
                  <a:tabLst>
                    <a:tab pos="571500" algn="l"/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     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 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fr-FR" sz="4800" b="1" i="0">
                        <a:effectLst/>
                        <a:latin typeface="Cambria Math" panose="020405030504060302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66" y="2895600"/>
                <a:ext cx="20848834" cy="4637616"/>
              </a:xfrm>
              <a:prstGeom prst="rect">
                <a:avLst/>
              </a:prstGeom>
              <a:blipFill>
                <a:blip r:embed="rId3"/>
                <a:stretch>
                  <a:fillRect l="-1345" b="-5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941362" y="9387014"/>
                <a:ext cx="19659599" cy="8199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80340" algn="just">
                  <a:lnSpc>
                    <a:spcPct val="107000"/>
                  </a:lnSpc>
                  <a:spcAft>
                    <a:spcPts val="800"/>
                  </a:spcAft>
                  <a:tabLst>
                    <a:tab pos="1714500" algn="l"/>
                    <a:tab pos="3429000" algn="l"/>
                    <a:tab pos="5039995" algn="l"/>
                  </a:tabLst>
                </a:pPr>
                <a:r>
                  <a:rPr lang="fr-FR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Ta </a:t>
                </a:r>
                <a:r>
                  <a:rPr lang="fr-FR" sz="48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fr-FR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𝐟</m:t>
                    </m:r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8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d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48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𝐱</m:t>
                        </m:r>
                        <m:r>
                          <a:rPr lang="fr-FR" sz="48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800" b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r>
                      <a:rPr lang="fr-FR" sz="4800" b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362" y="9387014"/>
                <a:ext cx="19659599" cy="819968"/>
              </a:xfrm>
              <a:prstGeom prst="rect">
                <a:avLst/>
              </a:prstGeom>
              <a:blipFill>
                <a:blip r:embed="rId4"/>
                <a:stretch>
                  <a:fillRect t="-19403" b="-38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1819706" y="10517546"/>
            <a:ext cx="19659599" cy="81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180340" algn="just">
              <a:lnSpc>
                <a:spcPct val="107000"/>
              </a:lnSpc>
              <a:spcAft>
                <a:spcPts val="800"/>
              </a:spcAft>
              <a:tabLst>
                <a:tab pos="1714500" algn="l"/>
                <a:tab pos="3429000" algn="l"/>
                <a:tab pos="5029200" algn="l"/>
              </a:tabLst>
            </a:pPr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=&gt; </a:t>
            </a:r>
            <a:r>
              <a:rPr lang="vi-VN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 </a:t>
            </a:r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vi-VN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58D2A52-752A-4775-A6F1-16586B3725F5}"/>
              </a:ext>
            </a:extLst>
          </p:cNvPr>
          <p:cNvSpPr/>
          <p:nvPr/>
        </p:nvSpPr>
        <p:spPr>
          <a:xfrm>
            <a:off x="2932869" y="5422885"/>
            <a:ext cx="1088672" cy="1000532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7978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7199" y="1572062"/>
            <a:ext cx="6477000" cy="852221"/>
            <a:chOff x="-288924" y="1892299"/>
            <a:chExt cx="6477000" cy="852219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1079142" cy="830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4100514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4800" b="1" dirty="0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dirty="0">
                <a:solidFill>
                  <a:srgbClr val="14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1587" y="-41549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1587" y="-41549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1006983" y="8029706"/>
            <a:ext cx="21624416" cy="5210668"/>
            <a:chOff x="1270511" y="5819614"/>
            <a:chExt cx="22159958" cy="8355936"/>
          </a:xfrm>
        </p:grpSpPr>
        <p:sp>
          <p:nvSpPr>
            <p:cNvPr id="53" name="Rounded Rectangle 52"/>
            <p:cNvSpPr/>
            <p:nvPr/>
          </p:nvSpPr>
          <p:spPr>
            <a:xfrm>
              <a:off x="1272209" y="6139009"/>
              <a:ext cx="22158260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19614"/>
              <a:ext cx="3733539" cy="1332604"/>
              <a:chOff x="1224541" y="6258181"/>
              <a:chExt cx="3733539" cy="1332604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07125" y="5311927"/>
                <a:ext cx="1140085" cy="316182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42207" y="6258181"/>
                <a:ext cx="2531733" cy="1332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8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8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154607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0" y="6577576"/>
                <a:ext cx="501902" cy="680423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914400" y="2151983"/>
            <a:ext cx="21715341" cy="5858813"/>
            <a:chOff x="1268078" y="3405486"/>
            <a:chExt cx="22097385" cy="3770262"/>
          </a:xfrm>
        </p:grpSpPr>
        <p:sp>
          <p:nvSpPr>
            <p:cNvPr id="62" name="Rounded Rectangle 61"/>
            <p:cNvSpPr/>
            <p:nvPr/>
          </p:nvSpPr>
          <p:spPr>
            <a:xfrm>
              <a:off x="1362289" y="3729106"/>
              <a:ext cx="22003174" cy="344664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76718" cy="940513"/>
              <a:chOff x="1311958" y="3405486"/>
              <a:chExt cx="3276718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103291" y="2738974"/>
                <a:ext cx="479957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758960"/>
                <a:ext cx="1765291" cy="5347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6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18361" y="2514600"/>
                <a:ext cx="16429889" cy="4665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indent="-629920" algn="ctr">
                  <a:lnSpc>
                    <a:spcPct val="150000"/>
                  </a:lnSpc>
                  <a:spcAft>
                    <a:spcPts val="800"/>
                  </a:spcAft>
                  <a:tabLst>
                    <a:tab pos="571500" algn="l"/>
                    <a:tab pos="629920" algn="l"/>
                  </a:tabLst>
                </a:pPr>
                <a:r>
                  <a:rPr lang="vi-VN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Tìm vi phân của hàm số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𝟑𝐱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72870" indent="-742950" algn="just">
                  <a:lnSpc>
                    <a:spcPct val="150000"/>
                  </a:lnSpc>
                  <a:spcAft>
                    <a:spcPts val="800"/>
                  </a:spcAft>
                  <a:buAutoNum type="alphaUcPeriod"/>
                  <a:tabLst>
                    <a:tab pos="5029200" algn="l"/>
                  </a:tabLst>
                </a:pPr>
                <a14:m>
                  <m:oMath xmlns:m="http://schemas.openxmlformats.org/officeDocument/2006/math"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𝟑𝐱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4800" b="1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vi-VN" sz="4800" b="1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𝟑𝐱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629920" algn="just">
                  <a:lnSpc>
                    <a:spcPct val="150000"/>
                  </a:lnSpc>
                  <a:spcAft>
                    <a:spcPts val="800"/>
                  </a:spcAft>
                  <a:tabLst>
                    <a:tab pos="5029200" algn="l"/>
                  </a:tabLst>
                </a:pP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𝟑𝐱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	</a:t>
                </a:r>
                <a:r>
                  <a:rPr lang="en-US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</a:t>
                </a:r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𝟑𝐱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en-US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vi-VN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4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361" y="2514600"/>
                <a:ext cx="16429889" cy="4665573"/>
              </a:xfrm>
              <a:prstGeom prst="rect">
                <a:avLst/>
              </a:prstGeom>
              <a:blipFill>
                <a:blip r:embed="rId3"/>
                <a:stretch>
                  <a:fillRect b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332215" y="8758864"/>
                <a:ext cx="12192000" cy="207242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810260" indent="-180340">
                  <a:lnSpc>
                    <a:spcPct val="107000"/>
                  </a:lnSpc>
                  <a:spcAft>
                    <a:spcPts val="600"/>
                  </a:spcAft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fr-FR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fr-FR" sz="4800" b="1" dirty="0" err="1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fr-FR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𝐝𝐲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48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fr-FR" sz="4800" b="1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𝟑𝐱</m:t>
                                </m:r>
                                <m:r>
                                  <a:rPr lang="fr-FR" sz="4800" b="1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4800" b="1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4800" b="1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4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𝟑𝐱</m:t>
                            </m:r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fr-FR" sz="4800" b="1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fr-FR" sz="4800" b="1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𝐝𝐱</m:t>
                    </m:r>
                  </m:oMath>
                </a14:m>
                <a:r>
                  <a:rPr lang="fr-FR" sz="4800" b="1" dirty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  <a:p>
                <a:pPr marL="810260" indent="-180340">
                  <a:lnSpc>
                    <a:spcPct val="107000"/>
                  </a:lnSpc>
                  <a:spcAft>
                    <a:spcPts val="600"/>
                  </a:spcAft>
                  <a:tabLst>
                    <a:tab pos="629920" algn="l"/>
                    <a:tab pos="3599815" algn="l"/>
                    <a:tab pos="5039995" algn="l"/>
                  </a:tabLst>
                </a:pPr>
                <a:endParaRPr lang="en-US" sz="4800" b="1" dirty="0">
                  <a:highlight>
                    <a:srgbClr val="FFFF00"/>
                  </a:highligh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215" y="8758864"/>
                <a:ext cx="12192000" cy="20724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3171648" y="10571450"/>
            <a:ext cx="19659599" cy="81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 indent="-180340" algn="just">
              <a:lnSpc>
                <a:spcPct val="107000"/>
              </a:lnSpc>
              <a:spcAft>
                <a:spcPts val="800"/>
              </a:spcAft>
              <a:tabLst>
                <a:tab pos="1714500" algn="l"/>
                <a:tab pos="3429000" algn="l"/>
                <a:tab pos="5029200" algn="l"/>
              </a:tabLst>
            </a:pPr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=&gt; </a:t>
            </a:r>
            <a:r>
              <a:rPr lang="vi-VN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 D.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6C7E3B3-A51D-492E-9D16-8A9BDDC6EB50}"/>
              </a:ext>
            </a:extLst>
          </p:cNvPr>
          <p:cNvSpPr/>
          <p:nvPr/>
        </p:nvSpPr>
        <p:spPr>
          <a:xfrm>
            <a:off x="14173200" y="5955207"/>
            <a:ext cx="1088672" cy="1000532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r>
              <a:rPr lang="en-US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4447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1732</TotalTime>
  <Words>854</Words>
  <PresentationFormat>Custom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 New Roman</vt:lpstr>
      <vt:lpstr>Times New Roman</vt:lpstr>
      <vt:lpstr>Tohoma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2021-09-11T17:46:29Z</dcterms:modified>
</cp:coreProperties>
</file>