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2"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DE1"/>
    <a:srgbClr val="FFC300"/>
    <a:srgbClr val="0091EA"/>
    <a:srgbClr val="4C233F"/>
    <a:srgbClr val="F7BC7C"/>
    <a:srgbClr val="E76B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6" d="100"/>
          <a:sy n="76" d="100"/>
        </p:scale>
        <p:origin x="81"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DFB0-5856-46F8-5AD3-178FADED8A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0F7A14-E57A-1346-E74C-9139A03AFC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2D739D-816E-9782-3FDB-4DFAE2F2EE25}"/>
              </a:ext>
            </a:extLst>
          </p:cNvPr>
          <p:cNvSpPr>
            <a:spLocks noGrp="1"/>
          </p:cNvSpPr>
          <p:nvPr>
            <p:ph type="dt" sz="half" idx="10"/>
          </p:nvPr>
        </p:nvSpPr>
        <p:spPr/>
        <p:txBody>
          <a:bodyPr/>
          <a:lstStyle/>
          <a:p>
            <a:fld id="{8768B377-EAD8-4A85-AF53-25EC5AB3EB96}" type="datetimeFigureOut">
              <a:rPr lang="en-US" smtClean="0"/>
              <a:t>6/27/2022</a:t>
            </a:fld>
            <a:endParaRPr lang="en-US"/>
          </a:p>
        </p:txBody>
      </p:sp>
      <p:sp>
        <p:nvSpPr>
          <p:cNvPr id="5" name="Footer Placeholder 4">
            <a:extLst>
              <a:ext uri="{FF2B5EF4-FFF2-40B4-BE49-F238E27FC236}">
                <a16:creationId xmlns:a16="http://schemas.microsoft.com/office/drawing/2014/main" id="{C9215EB0-F323-3F53-7002-596482EE9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320E9-9BAD-D008-D317-E25E381D6592}"/>
              </a:ext>
            </a:extLst>
          </p:cNvPr>
          <p:cNvSpPr>
            <a:spLocks noGrp="1"/>
          </p:cNvSpPr>
          <p:nvPr>
            <p:ph type="sldNum" sz="quarter" idx="12"/>
          </p:nvPr>
        </p:nvSpPr>
        <p:spPr/>
        <p:txBody>
          <a:bodyPr/>
          <a:lstStyle/>
          <a:p>
            <a:fld id="{D0E4A84F-10DA-47E9-B306-3A9839B71C48}" type="slidenum">
              <a:rPr lang="en-US" smtClean="0"/>
              <a:t>‹#›</a:t>
            </a:fld>
            <a:endParaRPr lang="en-US"/>
          </a:p>
        </p:txBody>
      </p:sp>
    </p:spTree>
    <p:extLst>
      <p:ext uri="{BB962C8B-B14F-4D97-AF65-F5344CB8AC3E}">
        <p14:creationId xmlns:p14="http://schemas.microsoft.com/office/powerpoint/2010/main" val="213481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41A67-ADE7-6EA7-A2AD-506CB6FC7F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554776-B7C4-1532-66A0-B4AE96B1E5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5BDF2-F915-66F1-DE1F-0C7EA5ABBE38}"/>
              </a:ext>
            </a:extLst>
          </p:cNvPr>
          <p:cNvSpPr>
            <a:spLocks noGrp="1"/>
          </p:cNvSpPr>
          <p:nvPr>
            <p:ph type="dt" sz="half" idx="10"/>
          </p:nvPr>
        </p:nvSpPr>
        <p:spPr/>
        <p:txBody>
          <a:bodyPr/>
          <a:lstStyle/>
          <a:p>
            <a:fld id="{8768B377-EAD8-4A85-AF53-25EC5AB3EB96}" type="datetimeFigureOut">
              <a:rPr lang="en-US" smtClean="0"/>
              <a:t>6/27/2022</a:t>
            </a:fld>
            <a:endParaRPr lang="en-US"/>
          </a:p>
        </p:txBody>
      </p:sp>
      <p:sp>
        <p:nvSpPr>
          <p:cNvPr id="5" name="Footer Placeholder 4">
            <a:extLst>
              <a:ext uri="{FF2B5EF4-FFF2-40B4-BE49-F238E27FC236}">
                <a16:creationId xmlns:a16="http://schemas.microsoft.com/office/drawing/2014/main" id="{5BE08D01-E383-4C92-FDBC-25206F82E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64999-B50A-C79E-AD4B-3C621E0568C5}"/>
              </a:ext>
            </a:extLst>
          </p:cNvPr>
          <p:cNvSpPr>
            <a:spLocks noGrp="1"/>
          </p:cNvSpPr>
          <p:nvPr>
            <p:ph type="sldNum" sz="quarter" idx="12"/>
          </p:nvPr>
        </p:nvSpPr>
        <p:spPr/>
        <p:txBody>
          <a:bodyPr/>
          <a:lstStyle/>
          <a:p>
            <a:fld id="{D0E4A84F-10DA-47E9-B306-3A9839B71C48}" type="slidenum">
              <a:rPr lang="en-US" smtClean="0"/>
              <a:t>‹#›</a:t>
            </a:fld>
            <a:endParaRPr lang="en-US"/>
          </a:p>
        </p:txBody>
      </p:sp>
    </p:spTree>
    <p:extLst>
      <p:ext uri="{BB962C8B-B14F-4D97-AF65-F5344CB8AC3E}">
        <p14:creationId xmlns:p14="http://schemas.microsoft.com/office/powerpoint/2010/main" val="176111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CA23A9-5D23-3C93-E06A-B43F017291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BE2FF5-BC85-54ED-5E02-50AF77411B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5CFF96-CFF6-C651-63D0-A61FA1286602}"/>
              </a:ext>
            </a:extLst>
          </p:cNvPr>
          <p:cNvSpPr>
            <a:spLocks noGrp="1"/>
          </p:cNvSpPr>
          <p:nvPr>
            <p:ph type="dt" sz="half" idx="10"/>
          </p:nvPr>
        </p:nvSpPr>
        <p:spPr/>
        <p:txBody>
          <a:bodyPr/>
          <a:lstStyle/>
          <a:p>
            <a:fld id="{8768B377-EAD8-4A85-AF53-25EC5AB3EB96}" type="datetimeFigureOut">
              <a:rPr lang="en-US" smtClean="0"/>
              <a:t>6/27/2022</a:t>
            </a:fld>
            <a:endParaRPr lang="en-US"/>
          </a:p>
        </p:txBody>
      </p:sp>
      <p:sp>
        <p:nvSpPr>
          <p:cNvPr id="5" name="Footer Placeholder 4">
            <a:extLst>
              <a:ext uri="{FF2B5EF4-FFF2-40B4-BE49-F238E27FC236}">
                <a16:creationId xmlns:a16="http://schemas.microsoft.com/office/drawing/2014/main" id="{6B42074B-C743-E548-3EA1-82050A95D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4431B-306E-DC53-A842-12B61017FFE9}"/>
              </a:ext>
            </a:extLst>
          </p:cNvPr>
          <p:cNvSpPr>
            <a:spLocks noGrp="1"/>
          </p:cNvSpPr>
          <p:nvPr>
            <p:ph type="sldNum" sz="quarter" idx="12"/>
          </p:nvPr>
        </p:nvSpPr>
        <p:spPr/>
        <p:txBody>
          <a:bodyPr/>
          <a:lstStyle/>
          <a:p>
            <a:fld id="{D0E4A84F-10DA-47E9-B306-3A9839B71C48}" type="slidenum">
              <a:rPr lang="en-US" smtClean="0"/>
              <a:t>‹#›</a:t>
            </a:fld>
            <a:endParaRPr lang="en-US"/>
          </a:p>
        </p:txBody>
      </p:sp>
    </p:spTree>
    <p:extLst>
      <p:ext uri="{BB962C8B-B14F-4D97-AF65-F5344CB8AC3E}">
        <p14:creationId xmlns:p14="http://schemas.microsoft.com/office/powerpoint/2010/main" val="242913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2409-0A9F-800D-66C3-10F82C054F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0B720E-CEC2-C972-D68C-3976D9A1C1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469F2-0C3D-E618-7317-C0E452519DB3}"/>
              </a:ext>
            </a:extLst>
          </p:cNvPr>
          <p:cNvSpPr>
            <a:spLocks noGrp="1"/>
          </p:cNvSpPr>
          <p:nvPr>
            <p:ph type="dt" sz="half" idx="10"/>
          </p:nvPr>
        </p:nvSpPr>
        <p:spPr/>
        <p:txBody>
          <a:bodyPr/>
          <a:lstStyle/>
          <a:p>
            <a:fld id="{8768B377-EAD8-4A85-AF53-25EC5AB3EB96}" type="datetimeFigureOut">
              <a:rPr lang="en-US" smtClean="0"/>
              <a:t>6/27/2022</a:t>
            </a:fld>
            <a:endParaRPr lang="en-US"/>
          </a:p>
        </p:txBody>
      </p:sp>
      <p:sp>
        <p:nvSpPr>
          <p:cNvPr id="5" name="Footer Placeholder 4">
            <a:extLst>
              <a:ext uri="{FF2B5EF4-FFF2-40B4-BE49-F238E27FC236}">
                <a16:creationId xmlns:a16="http://schemas.microsoft.com/office/drawing/2014/main" id="{2E140AD6-4904-3C0D-13B3-3528E9AC78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7E00A-6B20-8EAB-5452-A5968113DC58}"/>
              </a:ext>
            </a:extLst>
          </p:cNvPr>
          <p:cNvSpPr>
            <a:spLocks noGrp="1"/>
          </p:cNvSpPr>
          <p:nvPr>
            <p:ph type="sldNum" sz="quarter" idx="12"/>
          </p:nvPr>
        </p:nvSpPr>
        <p:spPr/>
        <p:txBody>
          <a:bodyPr/>
          <a:lstStyle/>
          <a:p>
            <a:fld id="{D0E4A84F-10DA-47E9-B306-3A9839B71C48}" type="slidenum">
              <a:rPr lang="en-US" smtClean="0"/>
              <a:t>‹#›</a:t>
            </a:fld>
            <a:endParaRPr lang="en-US"/>
          </a:p>
        </p:txBody>
      </p:sp>
    </p:spTree>
    <p:extLst>
      <p:ext uri="{BB962C8B-B14F-4D97-AF65-F5344CB8AC3E}">
        <p14:creationId xmlns:p14="http://schemas.microsoft.com/office/powerpoint/2010/main" val="1181400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789BC-FBA7-1379-F78C-FD47940D00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E14ECF-D161-B3C3-5572-83929F34A3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81E4CD-8177-F325-F25F-19D228E6334E}"/>
              </a:ext>
            </a:extLst>
          </p:cNvPr>
          <p:cNvSpPr>
            <a:spLocks noGrp="1"/>
          </p:cNvSpPr>
          <p:nvPr>
            <p:ph type="dt" sz="half" idx="10"/>
          </p:nvPr>
        </p:nvSpPr>
        <p:spPr/>
        <p:txBody>
          <a:bodyPr/>
          <a:lstStyle/>
          <a:p>
            <a:fld id="{8768B377-EAD8-4A85-AF53-25EC5AB3EB96}" type="datetimeFigureOut">
              <a:rPr lang="en-US" smtClean="0"/>
              <a:t>6/27/2022</a:t>
            </a:fld>
            <a:endParaRPr lang="en-US"/>
          </a:p>
        </p:txBody>
      </p:sp>
      <p:sp>
        <p:nvSpPr>
          <p:cNvPr id="5" name="Footer Placeholder 4">
            <a:extLst>
              <a:ext uri="{FF2B5EF4-FFF2-40B4-BE49-F238E27FC236}">
                <a16:creationId xmlns:a16="http://schemas.microsoft.com/office/drawing/2014/main" id="{659A3213-5DC7-E29F-2D68-37F13CBE1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D6356-FC8E-5CB4-1ADA-CF4E40AD602D}"/>
              </a:ext>
            </a:extLst>
          </p:cNvPr>
          <p:cNvSpPr>
            <a:spLocks noGrp="1"/>
          </p:cNvSpPr>
          <p:nvPr>
            <p:ph type="sldNum" sz="quarter" idx="12"/>
          </p:nvPr>
        </p:nvSpPr>
        <p:spPr/>
        <p:txBody>
          <a:bodyPr/>
          <a:lstStyle/>
          <a:p>
            <a:fld id="{D0E4A84F-10DA-47E9-B306-3A9839B71C48}" type="slidenum">
              <a:rPr lang="en-US" smtClean="0"/>
              <a:t>‹#›</a:t>
            </a:fld>
            <a:endParaRPr lang="en-US"/>
          </a:p>
        </p:txBody>
      </p:sp>
    </p:spTree>
    <p:extLst>
      <p:ext uri="{BB962C8B-B14F-4D97-AF65-F5344CB8AC3E}">
        <p14:creationId xmlns:p14="http://schemas.microsoft.com/office/powerpoint/2010/main" val="118377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E2F4-2C00-ABAB-E04D-61A7B2EDCB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EA9E75-523C-63CD-BC94-DA30BF40D1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805DB8-8992-8D58-5B1A-E40C075966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3CA986-CF6F-6024-540E-AD11BE72CEEF}"/>
              </a:ext>
            </a:extLst>
          </p:cNvPr>
          <p:cNvSpPr>
            <a:spLocks noGrp="1"/>
          </p:cNvSpPr>
          <p:nvPr>
            <p:ph type="dt" sz="half" idx="10"/>
          </p:nvPr>
        </p:nvSpPr>
        <p:spPr/>
        <p:txBody>
          <a:bodyPr/>
          <a:lstStyle/>
          <a:p>
            <a:fld id="{8768B377-EAD8-4A85-AF53-25EC5AB3EB96}" type="datetimeFigureOut">
              <a:rPr lang="en-US" smtClean="0"/>
              <a:t>6/27/2022</a:t>
            </a:fld>
            <a:endParaRPr lang="en-US"/>
          </a:p>
        </p:txBody>
      </p:sp>
      <p:sp>
        <p:nvSpPr>
          <p:cNvPr id="6" name="Footer Placeholder 5">
            <a:extLst>
              <a:ext uri="{FF2B5EF4-FFF2-40B4-BE49-F238E27FC236}">
                <a16:creationId xmlns:a16="http://schemas.microsoft.com/office/drawing/2014/main" id="{DE3F640E-95A3-DF47-1149-CE092FE87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38155B-9A71-7A0D-F6F1-55CB17FCB354}"/>
              </a:ext>
            </a:extLst>
          </p:cNvPr>
          <p:cNvSpPr>
            <a:spLocks noGrp="1"/>
          </p:cNvSpPr>
          <p:nvPr>
            <p:ph type="sldNum" sz="quarter" idx="12"/>
          </p:nvPr>
        </p:nvSpPr>
        <p:spPr/>
        <p:txBody>
          <a:bodyPr/>
          <a:lstStyle/>
          <a:p>
            <a:fld id="{D0E4A84F-10DA-47E9-B306-3A9839B71C48}" type="slidenum">
              <a:rPr lang="en-US" smtClean="0"/>
              <a:t>‹#›</a:t>
            </a:fld>
            <a:endParaRPr lang="en-US"/>
          </a:p>
        </p:txBody>
      </p:sp>
    </p:spTree>
    <p:extLst>
      <p:ext uri="{BB962C8B-B14F-4D97-AF65-F5344CB8AC3E}">
        <p14:creationId xmlns:p14="http://schemas.microsoft.com/office/powerpoint/2010/main" val="266693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BB4D-C6D9-B640-5E9D-86961CEBC7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A8D0EE-9A57-F739-2B91-E039045960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3D130C-9914-358A-31A8-090D1EB5B3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3A9C88-37E8-F27A-9137-579447CE5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4D73BA-56E2-6BF7-F348-836BB35B71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1D2101-858A-7156-C709-5C9B185DE0A7}"/>
              </a:ext>
            </a:extLst>
          </p:cNvPr>
          <p:cNvSpPr>
            <a:spLocks noGrp="1"/>
          </p:cNvSpPr>
          <p:nvPr>
            <p:ph type="dt" sz="half" idx="10"/>
          </p:nvPr>
        </p:nvSpPr>
        <p:spPr/>
        <p:txBody>
          <a:bodyPr/>
          <a:lstStyle/>
          <a:p>
            <a:fld id="{8768B377-EAD8-4A85-AF53-25EC5AB3EB96}" type="datetimeFigureOut">
              <a:rPr lang="en-US" smtClean="0"/>
              <a:t>6/27/2022</a:t>
            </a:fld>
            <a:endParaRPr lang="en-US"/>
          </a:p>
        </p:txBody>
      </p:sp>
      <p:sp>
        <p:nvSpPr>
          <p:cNvPr id="8" name="Footer Placeholder 7">
            <a:extLst>
              <a:ext uri="{FF2B5EF4-FFF2-40B4-BE49-F238E27FC236}">
                <a16:creationId xmlns:a16="http://schemas.microsoft.com/office/drawing/2014/main" id="{19E738A2-B096-E4F5-4579-0DC6A938D0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856991-B4B2-3E68-1F5E-4ADC4C122630}"/>
              </a:ext>
            </a:extLst>
          </p:cNvPr>
          <p:cNvSpPr>
            <a:spLocks noGrp="1"/>
          </p:cNvSpPr>
          <p:nvPr>
            <p:ph type="sldNum" sz="quarter" idx="12"/>
          </p:nvPr>
        </p:nvSpPr>
        <p:spPr/>
        <p:txBody>
          <a:bodyPr/>
          <a:lstStyle/>
          <a:p>
            <a:fld id="{D0E4A84F-10DA-47E9-B306-3A9839B71C48}" type="slidenum">
              <a:rPr lang="en-US" smtClean="0"/>
              <a:t>‹#›</a:t>
            </a:fld>
            <a:endParaRPr lang="en-US"/>
          </a:p>
        </p:txBody>
      </p:sp>
    </p:spTree>
    <p:extLst>
      <p:ext uri="{BB962C8B-B14F-4D97-AF65-F5344CB8AC3E}">
        <p14:creationId xmlns:p14="http://schemas.microsoft.com/office/powerpoint/2010/main" val="406032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B3A5-4FCE-BA2D-AA4D-28FF173047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25F995-CA39-88E5-3FF8-B6279EDC7C2E}"/>
              </a:ext>
            </a:extLst>
          </p:cNvPr>
          <p:cNvSpPr>
            <a:spLocks noGrp="1"/>
          </p:cNvSpPr>
          <p:nvPr>
            <p:ph type="dt" sz="half" idx="10"/>
          </p:nvPr>
        </p:nvSpPr>
        <p:spPr/>
        <p:txBody>
          <a:bodyPr/>
          <a:lstStyle/>
          <a:p>
            <a:fld id="{8768B377-EAD8-4A85-AF53-25EC5AB3EB96}" type="datetimeFigureOut">
              <a:rPr lang="en-US" smtClean="0"/>
              <a:t>6/27/2022</a:t>
            </a:fld>
            <a:endParaRPr lang="en-US"/>
          </a:p>
        </p:txBody>
      </p:sp>
      <p:sp>
        <p:nvSpPr>
          <p:cNvPr id="4" name="Footer Placeholder 3">
            <a:extLst>
              <a:ext uri="{FF2B5EF4-FFF2-40B4-BE49-F238E27FC236}">
                <a16:creationId xmlns:a16="http://schemas.microsoft.com/office/drawing/2014/main" id="{95D66350-FE38-939C-CC92-B3FCBC25DD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310D0D-18D6-5BFD-81AE-CC4D94AB306B}"/>
              </a:ext>
            </a:extLst>
          </p:cNvPr>
          <p:cNvSpPr>
            <a:spLocks noGrp="1"/>
          </p:cNvSpPr>
          <p:nvPr>
            <p:ph type="sldNum" sz="quarter" idx="12"/>
          </p:nvPr>
        </p:nvSpPr>
        <p:spPr/>
        <p:txBody>
          <a:bodyPr/>
          <a:lstStyle/>
          <a:p>
            <a:fld id="{D0E4A84F-10DA-47E9-B306-3A9839B71C48}" type="slidenum">
              <a:rPr lang="en-US" smtClean="0"/>
              <a:t>‹#›</a:t>
            </a:fld>
            <a:endParaRPr lang="en-US"/>
          </a:p>
        </p:txBody>
      </p:sp>
    </p:spTree>
    <p:extLst>
      <p:ext uri="{BB962C8B-B14F-4D97-AF65-F5344CB8AC3E}">
        <p14:creationId xmlns:p14="http://schemas.microsoft.com/office/powerpoint/2010/main" val="16419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507B1B-A3BF-ED38-F7AE-B6F917FD7FF1}"/>
              </a:ext>
            </a:extLst>
          </p:cNvPr>
          <p:cNvSpPr>
            <a:spLocks noGrp="1"/>
          </p:cNvSpPr>
          <p:nvPr>
            <p:ph type="dt" sz="half" idx="10"/>
          </p:nvPr>
        </p:nvSpPr>
        <p:spPr/>
        <p:txBody>
          <a:bodyPr/>
          <a:lstStyle/>
          <a:p>
            <a:fld id="{8768B377-EAD8-4A85-AF53-25EC5AB3EB96}" type="datetimeFigureOut">
              <a:rPr lang="en-US" smtClean="0"/>
              <a:t>6/27/2022</a:t>
            </a:fld>
            <a:endParaRPr lang="en-US"/>
          </a:p>
        </p:txBody>
      </p:sp>
      <p:sp>
        <p:nvSpPr>
          <p:cNvPr id="3" name="Footer Placeholder 2">
            <a:extLst>
              <a:ext uri="{FF2B5EF4-FFF2-40B4-BE49-F238E27FC236}">
                <a16:creationId xmlns:a16="http://schemas.microsoft.com/office/drawing/2014/main" id="{70ECDA4B-3937-7020-D060-1E6F4FD46F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F50ABF-786C-3025-5D25-BC42E90690B2}"/>
              </a:ext>
            </a:extLst>
          </p:cNvPr>
          <p:cNvSpPr>
            <a:spLocks noGrp="1"/>
          </p:cNvSpPr>
          <p:nvPr>
            <p:ph type="sldNum" sz="quarter" idx="12"/>
          </p:nvPr>
        </p:nvSpPr>
        <p:spPr/>
        <p:txBody>
          <a:bodyPr/>
          <a:lstStyle/>
          <a:p>
            <a:fld id="{D0E4A84F-10DA-47E9-B306-3A9839B71C48}" type="slidenum">
              <a:rPr lang="en-US" smtClean="0"/>
              <a:t>‹#›</a:t>
            </a:fld>
            <a:endParaRPr lang="en-US"/>
          </a:p>
        </p:txBody>
      </p:sp>
    </p:spTree>
    <p:extLst>
      <p:ext uri="{BB962C8B-B14F-4D97-AF65-F5344CB8AC3E}">
        <p14:creationId xmlns:p14="http://schemas.microsoft.com/office/powerpoint/2010/main" val="1493323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5B24-616C-233F-48EE-3B31DC0B3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A7E1FF-2869-C4FA-2B10-7153C71596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19093C-D93C-6176-6041-E470FFE3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A75B7E-6DCE-270E-EEDD-0EFB956B3D6A}"/>
              </a:ext>
            </a:extLst>
          </p:cNvPr>
          <p:cNvSpPr>
            <a:spLocks noGrp="1"/>
          </p:cNvSpPr>
          <p:nvPr>
            <p:ph type="dt" sz="half" idx="10"/>
          </p:nvPr>
        </p:nvSpPr>
        <p:spPr/>
        <p:txBody>
          <a:bodyPr/>
          <a:lstStyle/>
          <a:p>
            <a:fld id="{8768B377-EAD8-4A85-AF53-25EC5AB3EB96}" type="datetimeFigureOut">
              <a:rPr lang="en-US" smtClean="0"/>
              <a:t>6/27/2022</a:t>
            </a:fld>
            <a:endParaRPr lang="en-US"/>
          </a:p>
        </p:txBody>
      </p:sp>
      <p:sp>
        <p:nvSpPr>
          <p:cNvPr id="6" name="Footer Placeholder 5">
            <a:extLst>
              <a:ext uri="{FF2B5EF4-FFF2-40B4-BE49-F238E27FC236}">
                <a16:creationId xmlns:a16="http://schemas.microsoft.com/office/drawing/2014/main" id="{9EA1F1CF-DFDD-4EB8-43E4-2BE79F3A87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D6843-011A-C12F-5D07-18C96B2D20CA}"/>
              </a:ext>
            </a:extLst>
          </p:cNvPr>
          <p:cNvSpPr>
            <a:spLocks noGrp="1"/>
          </p:cNvSpPr>
          <p:nvPr>
            <p:ph type="sldNum" sz="quarter" idx="12"/>
          </p:nvPr>
        </p:nvSpPr>
        <p:spPr/>
        <p:txBody>
          <a:bodyPr/>
          <a:lstStyle/>
          <a:p>
            <a:fld id="{D0E4A84F-10DA-47E9-B306-3A9839B71C48}" type="slidenum">
              <a:rPr lang="en-US" smtClean="0"/>
              <a:t>‹#›</a:t>
            </a:fld>
            <a:endParaRPr lang="en-US"/>
          </a:p>
        </p:txBody>
      </p:sp>
    </p:spTree>
    <p:extLst>
      <p:ext uri="{BB962C8B-B14F-4D97-AF65-F5344CB8AC3E}">
        <p14:creationId xmlns:p14="http://schemas.microsoft.com/office/powerpoint/2010/main" val="350612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6D12-2958-9422-596A-A4EF5350F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D136C7-D7D5-9870-1ADD-BEB977DC9A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ADC668-BC26-583D-8396-68F19111A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D9673D-1D33-7481-81DE-1A5E5F61750F}"/>
              </a:ext>
            </a:extLst>
          </p:cNvPr>
          <p:cNvSpPr>
            <a:spLocks noGrp="1"/>
          </p:cNvSpPr>
          <p:nvPr>
            <p:ph type="dt" sz="half" idx="10"/>
          </p:nvPr>
        </p:nvSpPr>
        <p:spPr/>
        <p:txBody>
          <a:bodyPr/>
          <a:lstStyle/>
          <a:p>
            <a:fld id="{8768B377-EAD8-4A85-AF53-25EC5AB3EB96}" type="datetimeFigureOut">
              <a:rPr lang="en-US" smtClean="0"/>
              <a:t>6/27/2022</a:t>
            </a:fld>
            <a:endParaRPr lang="en-US"/>
          </a:p>
        </p:txBody>
      </p:sp>
      <p:sp>
        <p:nvSpPr>
          <p:cNvPr id="6" name="Footer Placeholder 5">
            <a:extLst>
              <a:ext uri="{FF2B5EF4-FFF2-40B4-BE49-F238E27FC236}">
                <a16:creationId xmlns:a16="http://schemas.microsoft.com/office/drawing/2014/main" id="{1A99D4DA-FD69-6267-0B60-9E77EE178D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8A4FC1-DAF6-1F88-5F03-2C084220BEE7}"/>
              </a:ext>
            </a:extLst>
          </p:cNvPr>
          <p:cNvSpPr>
            <a:spLocks noGrp="1"/>
          </p:cNvSpPr>
          <p:nvPr>
            <p:ph type="sldNum" sz="quarter" idx="12"/>
          </p:nvPr>
        </p:nvSpPr>
        <p:spPr/>
        <p:txBody>
          <a:bodyPr/>
          <a:lstStyle/>
          <a:p>
            <a:fld id="{D0E4A84F-10DA-47E9-B306-3A9839B71C48}" type="slidenum">
              <a:rPr lang="en-US" smtClean="0"/>
              <a:t>‹#›</a:t>
            </a:fld>
            <a:endParaRPr lang="en-US"/>
          </a:p>
        </p:txBody>
      </p:sp>
    </p:spTree>
    <p:extLst>
      <p:ext uri="{BB962C8B-B14F-4D97-AF65-F5344CB8AC3E}">
        <p14:creationId xmlns:p14="http://schemas.microsoft.com/office/powerpoint/2010/main" val="205941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F40CBE-2794-6000-D59F-13D4F5B36D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7B527B-CA2A-75D2-BA16-7B271E483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5D95F-BC33-2369-036B-1FE11D2D2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8B377-EAD8-4A85-AF53-25EC5AB3EB96}" type="datetimeFigureOut">
              <a:rPr lang="en-US" smtClean="0"/>
              <a:t>6/27/2022</a:t>
            </a:fld>
            <a:endParaRPr lang="en-US"/>
          </a:p>
        </p:txBody>
      </p:sp>
      <p:sp>
        <p:nvSpPr>
          <p:cNvPr id="5" name="Footer Placeholder 4">
            <a:extLst>
              <a:ext uri="{FF2B5EF4-FFF2-40B4-BE49-F238E27FC236}">
                <a16:creationId xmlns:a16="http://schemas.microsoft.com/office/drawing/2014/main" id="{A8AD388B-A292-952C-D358-4CE48D59C0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D8ED14-90D3-F4D3-B7FE-841C838620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4A84F-10DA-47E9-B306-3A9839B71C48}" type="slidenum">
              <a:rPr lang="en-US" smtClean="0"/>
              <a:t>‹#›</a:t>
            </a:fld>
            <a:endParaRPr lang="en-US"/>
          </a:p>
        </p:txBody>
      </p:sp>
    </p:spTree>
    <p:extLst>
      <p:ext uri="{BB962C8B-B14F-4D97-AF65-F5344CB8AC3E}">
        <p14:creationId xmlns:p14="http://schemas.microsoft.com/office/powerpoint/2010/main" val="152702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8607-4207-5429-D8E4-0E27EFCC6A3A}"/>
              </a:ext>
            </a:extLst>
          </p:cNvPr>
          <p:cNvSpPr>
            <a:spLocks noGrp="1"/>
          </p:cNvSpPr>
          <p:nvPr>
            <p:ph type="ctrTitle"/>
          </p:nvPr>
        </p:nvSpPr>
        <p:spPr>
          <a:xfrm>
            <a:off x="1749287" y="1851234"/>
            <a:ext cx="9144000" cy="2387600"/>
          </a:xfrm>
        </p:spPr>
        <p:txBody>
          <a:bodyPr>
            <a:normAutofit fontScale="90000"/>
          </a:bodyPr>
          <a:lstStyle/>
          <a:p>
            <a:r>
              <a:rPr lang="vi-VN">
                <a:solidFill>
                  <a:srgbClr val="FF0000"/>
                </a:solidFill>
              </a:rPr>
              <a:t>CHÀO MỪNG CÁC EM ĐẾN </a:t>
            </a:r>
            <a:r>
              <a:rPr lang="vi-VN">
                <a:solidFill>
                  <a:srgbClr val="0091EA"/>
                </a:solidFill>
              </a:rPr>
              <a:t>VỚI TIẾT HỌC HÔM NAY</a:t>
            </a:r>
            <a:endParaRPr lang="en-US">
              <a:solidFill>
                <a:srgbClr val="0091EA"/>
              </a:solidFill>
            </a:endParaRPr>
          </a:p>
        </p:txBody>
      </p:sp>
    </p:spTree>
    <p:extLst>
      <p:ext uri="{BB962C8B-B14F-4D97-AF65-F5344CB8AC3E}">
        <p14:creationId xmlns:p14="http://schemas.microsoft.com/office/powerpoint/2010/main" val="2942620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9123-9DEF-5D33-3CDB-0C1A2F6833D9}"/>
              </a:ext>
            </a:extLst>
          </p:cNvPr>
          <p:cNvSpPr>
            <a:spLocks noGrp="1"/>
          </p:cNvSpPr>
          <p:nvPr>
            <p:ph type="title"/>
          </p:nvPr>
        </p:nvSpPr>
        <p:spPr>
          <a:xfrm>
            <a:off x="2164977" y="525649"/>
            <a:ext cx="10515600" cy="770404"/>
          </a:xfrm>
        </p:spPr>
        <p:txBody>
          <a:bodyPr>
            <a:normAutofit/>
          </a:bodyPr>
          <a:lstStyle/>
          <a:p>
            <a:r>
              <a:rPr lang="en-US" sz="2400" b="1" i="0">
                <a:solidFill>
                  <a:srgbClr val="4C233F"/>
                </a:solidFill>
                <a:effectLst/>
                <a:latin typeface="Open Sans" panose="020B0606030504020204" pitchFamily="34" charset="0"/>
              </a:rPr>
              <a:t>Tiến hành thí nghiệm</a:t>
            </a:r>
            <a:endParaRPr lang="en-US" sz="2400" b="1">
              <a:solidFill>
                <a:srgbClr val="4C233F"/>
              </a:solidFill>
            </a:endParaRPr>
          </a:p>
        </p:txBody>
      </p:sp>
      <p:sp>
        <p:nvSpPr>
          <p:cNvPr id="3" name="Content Placeholder 2">
            <a:extLst>
              <a:ext uri="{FF2B5EF4-FFF2-40B4-BE49-F238E27FC236}">
                <a16:creationId xmlns:a16="http://schemas.microsoft.com/office/drawing/2014/main" id="{CDE87DBA-8728-ADC4-9AF5-55AAF25057E8}"/>
              </a:ext>
            </a:extLst>
          </p:cNvPr>
          <p:cNvSpPr>
            <a:spLocks noGrp="1"/>
          </p:cNvSpPr>
          <p:nvPr>
            <p:ph idx="1"/>
          </p:nvPr>
        </p:nvSpPr>
        <p:spPr>
          <a:xfrm>
            <a:off x="5273490" y="1831601"/>
            <a:ext cx="4911163" cy="666563"/>
          </a:xfrm>
        </p:spPr>
        <p:txBody>
          <a:bodyPr>
            <a:noAutofit/>
          </a:bodyPr>
          <a:lstStyle/>
          <a:p>
            <a:pPr marL="0" indent="0">
              <a:buNone/>
            </a:pPr>
            <a:r>
              <a:rPr lang="en-US" sz="2400" b="1" i="0">
                <a:solidFill>
                  <a:schemeClr val="bg1"/>
                </a:solidFill>
                <a:effectLst/>
                <a:latin typeface="Open Sans" panose="020B0606030504020204" pitchFamily="34" charset="0"/>
              </a:rPr>
              <a:t>Thay đổi nguồn điện bằng cách tăng số pin, đóng công tắc điện</a:t>
            </a:r>
            <a:endParaRPr lang="en-US" sz="2400" b="1">
              <a:solidFill>
                <a:schemeClr val="bg1"/>
              </a:solidFill>
            </a:endParaRPr>
          </a:p>
        </p:txBody>
      </p:sp>
      <p:sp>
        <p:nvSpPr>
          <p:cNvPr id="4" name="Content Placeholder 2">
            <a:extLst>
              <a:ext uri="{FF2B5EF4-FFF2-40B4-BE49-F238E27FC236}">
                <a16:creationId xmlns:a16="http://schemas.microsoft.com/office/drawing/2014/main" id="{E9648927-8D69-2009-8995-492AA9E0EB0A}"/>
              </a:ext>
            </a:extLst>
          </p:cNvPr>
          <p:cNvSpPr txBox="1">
            <a:spLocks/>
          </p:cNvSpPr>
          <p:nvPr/>
        </p:nvSpPr>
        <p:spPr>
          <a:xfrm>
            <a:off x="3482790" y="5492189"/>
            <a:ext cx="3476811" cy="666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400" b="1" i="0">
                <a:solidFill>
                  <a:schemeClr val="bg1"/>
                </a:solidFill>
                <a:effectLst/>
                <a:latin typeface="Open Sans" panose="020B0606030504020204" pitchFamily="34" charset="0"/>
              </a:rPr>
              <a:t>Ngắt công tắc điện</a:t>
            </a:r>
          </a:p>
        </p:txBody>
      </p:sp>
      <p:sp>
        <p:nvSpPr>
          <p:cNvPr id="5" name="Content Placeholder 2">
            <a:extLst>
              <a:ext uri="{FF2B5EF4-FFF2-40B4-BE49-F238E27FC236}">
                <a16:creationId xmlns:a16="http://schemas.microsoft.com/office/drawing/2014/main" id="{035C6B7A-1FB2-90E3-5586-27BFE4B6D8C7}"/>
              </a:ext>
            </a:extLst>
          </p:cNvPr>
          <p:cNvSpPr txBox="1">
            <a:spLocks/>
          </p:cNvSpPr>
          <p:nvPr/>
        </p:nvSpPr>
        <p:spPr>
          <a:xfrm>
            <a:off x="1373095" y="2277035"/>
            <a:ext cx="3246717" cy="554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a:solidFill>
                  <a:schemeClr val="bg1"/>
                </a:solidFill>
                <a:latin typeface="Open Sans" panose="020B0606030504020204" pitchFamily="34" charset="0"/>
              </a:rPr>
              <a:t>Đóng công tắc điện</a:t>
            </a:r>
          </a:p>
        </p:txBody>
      </p:sp>
      <p:sp>
        <p:nvSpPr>
          <p:cNvPr id="6" name="Content Placeholder 2">
            <a:extLst>
              <a:ext uri="{FF2B5EF4-FFF2-40B4-BE49-F238E27FC236}">
                <a16:creationId xmlns:a16="http://schemas.microsoft.com/office/drawing/2014/main" id="{5C504ADC-8CB5-5EB9-A08C-9C669C9C661B}"/>
              </a:ext>
            </a:extLst>
          </p:cNvPr>
          <p:cNvSpPr txBox="1">
            <a:spLocks/>
          </p:cNvSpPr>
          <p:nvPr/>
        </p:nvSpPr>
        <p:spPr>
          <a:xfrm>
            <a:off x="7573684" y="5345766"/>
            <a:ext cx="3476811" cy="666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i="0">
                <a:solidFill>
                  <a:schemeClr val="bg1"/>
                </a:solidFill>
                <a:effectLst/>
                <a:latin typeface="Open Sans" panose="020B0606030504020204" pitchFamily="34" charset="0"/>
              </a:rPr>
              <a:t>Thay đổi cực của nguồn điện</a:t>
            </a:r>
            <a:endParaRPr lang="en-US" sz="2400" b="1">
              <a:solidFill>
                <a:schemeClr val="bg1"/>
              </a:solidFill>
            </a:endParaRPr>
          </a:p>
        </p:txBody>
      </p:sp>
    </p:spTree>
    <p:extLst>
      <p:ext uri="{BB962C8B-B14F-4D97-AF65-F5344CB8AC3E}">
        <p14:creationId xmlns:p14="http://schemas.microsoft.com/office/powerpoint/2010/main" val="1785928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arn(inVertic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590E43-28C6-1064-74CE-6038408A9638}"/>
              </a:ext>
            </a:extLst>
          </p:cNvPr>
          <p:cNvSpPr txBox="1"/>
          <p:nvPr/>
        </p:nvSpPr>
        <p:spPr>
          <a:xfrm>
            <a:off x="2261956" y="1071065"/>
            <a:ext cx="6579345" cy="830997"/>
          </a:xfrm>
          <a:prstGeom prst="rect">
            <a:avLst/>
          </a:prstGeom>
          <a:noFill/>
        </p:spPr>
        <p:txBody>
          <a:bodyPr wrap="square">
            <a:spAutoFit/>
          </a:bodyPr>
          <a:lstStyle/>
          <a:p>
            <a:pPr algn="just"/>
            <a:r>
              <a:rPr lang="vi-VN" sz="2400" b="1" i="0">
                <a:solidFill>
                  <a:srgbClr val="FF0000"/>
                </a:solidFill>
                <a:effectLst/>
                <a:latin typeface="Open Sans" panose="020B0606030504020204" pitchFamily="34" charset="0"/>
              </a:rPr>
              <a:t>Từ kết quả thí nghiệm, em rút ra kết luận gì về từ trường của nam châm điện?</a:t>
            </a:r>
            <a:endParaRPr lang="en-US" sz="2400" b="1">
              <a:solidFill>
                <a:srgbClr val="FF0000"/>
              </a:solidFill>
            </a:endParaRPr>
          </a:p>
        </p:txBody>
      </p:sp>
      <p:sp>
        <p:nvSpPr>
          <p:cNvPr id="7" name="TextBox 6">
            <a:extLst>
              <a:ext uri="{FF2B5EF4-FFF2-40B4-BE49-F238E27FC236}">
                <a16:creationId xmlns:a16="http://schemas.microsoft.com/office/drawing/2014/main" id="{F240C58C-0800-BBE2-EA56-56EDA94E994F}"/>
              </a:ext>
            </a:extLst>
          </p:cNvPr>
          <p:cNvSpPr txBox="1"/>
          <p:nvPr/>
        </p:nvSpPr>
        <p:spPr>
          <a:xfrm>
            <a:off x="3268103" y="3545483"/>
            <a:ext cx="6821828" cy="1569660"/>
          </a:xfrm>
          <a:prstGeom prst="rect">
            <a:avLst/>
          </a:prstGeom>
          <a:noFill/>
        </p:spPr>
        <p:txBody>
          <a:bodyPr wrap="square">
            <a:spAutoFit/>
          </a:bodyPr>
          <a:lstStyle/>
          <a:p>
            <a:pPr algn="just"/>
            <a:r>
              <a:rPr lang="vi-VN" sz="2400" b="0" i="0">
                <a:solidFill>
                  <a:srgbClr val="000000"/>
                </a:solidFill>
                <a:effectLst/>
                <a:latin typeface="Open Sans" panose="020B0606030504020204" pitchFamily="34" charset="0"/>
              </a:rPr>
              <a:t>Từ trường của nam châm điện chỉ tồn tại trong thời gian dòng điện chạy trong ống dây. Dòng điện thay đổi thì từ trường của nam châm cũng thay đổi.</a:t>
            </a:r>
            <a:endParaRPr lang="en-US" sz="2400"/>
          </a:p>
        </p:txBody>
      </p:sp>
    </p:spTree>
    <p:extLst>
      <p:ext uri="{BB962C8B-B14F-4D97-AF65-F5344CB8AC3E}">
        <p14:creationId xmlns:p14="http://schemas.microsoft.com/office/powerpoint/2010/main" val="3203470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FA2F4A-CC16-9CD2-397D-E8F33FECEAF0}"/>
              </a:ext>
            </a:extLst>
          </p:cNvPr>
          <p:cNvSpPr>
            <a:spLocks noGrp="1"/>
          </p:cNvSpPr>
          <p:nvPr>
            <p:ph idx="1"/>
          </p:nvPr>
        </p:nvSpPr>
        <p:spPr>
          <a:xfrm>
            <a:off x="838200" y="1825625"/>
            <a:ext cx="4160519" cy="496436"/>
          </a:xfrm>
        </p:spPr>
        <p:txBody>
          <a:bodyPr/>
          <a:lstStyle/>
          <a:p>
            <a:r>
              <a:rPr lang="en-US" b="1"/>
              <a:t>Cần cẩu dọn rác:</a:t>
            </a:r>
            <a:endParaRPr lang="vi-VN" b="1"/>
          </a:p>
          <a:p>
            <a:endParaRPr lang="en-US"/>
          </a:p>
        </p:txBody>
      </p:sp>
      <p:sp>
        <p:nvSpPr>
          <p:cNvPr id="4" name="Rectangle: Rounded Corners 3">
            <a:extLst>
              <a:ext uri="{FF2B5EF4-FFF2-40B4-BE49-F238E27FC236}">
                <a16:creationId xmlns:a16="http://schemas.microsoft.com/office/drawing/2014/main" id="{533BAB19-2510-ADB2-3BBF-0BFB4D598E26}"/>
              </a:ext>
            </a:extLst>
          </p:cNvPr>
          <p:cNvSpPr/>
          <p:nvPr/>
        </p:nvSpPr>
        <p:spPr>
          <a:xfrm>
            <a:off x="3113965" y="286603"/>
            <a:ext cx="5964070" cy="91440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i="0">
                <a:solidFill>
                  <a:schemeClr val="bg1"/>
                </a:solidFill>
                <a:effectLst/>
                <a:latin typeface="Open Sans" panose="020B0606030504020204" pitchFamily="34" charset="0"/>
              </a:rPr>
              <a:t>Một số ứng dụng của nam châm điện</a:t>
            </a:r>
            <a:endParaRPr lang="en-US" sz="2400">
              <a:solidFill>
                <a:schemeClr val="bg1"/>
              </a:solidFill>
            </a:endParaRPr>
          </a:p>
        </p:txBody>
      </p:sp>
      <p:pic>
        <p:nvPicPr>
          <p:cNvPr id="8" name="Picture 7">
            <a:extLst>
              <a:ext uri="{FF2B5EF4-FFF2-40B4-BE49-F238E27FC236}">
                <a16:creationId xmlns:a16="http://schemas.microsoft.com/office/drawing/2014/main" id="{A980192B-EEEA-76D1-66A9-804110BF5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818" y="2322061"/>
            <a:ext cx="5001194" cy="3358466"/>
          </a:xfrm>
          <a:prstGeom prst="rect">
            <a:avLst/>
          </a:prstGeom>
        </p:spPr>
      </p:pic>
      <p:sp>
        <p:nvSpPr>
          <p:cNvPr id="10" name="TextBox 9">
            <a:extLst>
              <a:ext uri="{FF2B5EF4-FFF2-40B4-BE49-F238E27FC236}">
                <a16:creationId xmlns:a16="http://schemas.microsoft.com/office/drawing/2014/main" id="{B41790E9-95C7-0BDD-AE2D-22CE916A70BE}"/>
              </a:ext>
            </a:extLst>
          </p:cNvPr>
          <p:cNvSpPr txBox="1"/>
          <p:nvPr/>
        </p:nvSpPr>
        <p:spPr>
          <a:xfrm>
            <a:off x="2126769" y="2322061"/>
            <a:ext cx="4469523" cy="2308324"/>
          </a:xfrm>
          <a:prstGeom prst="rect">
            <a:avLst/>
          </a:prstGeom>
          <a:noFill/>
        </p:spPr>
        <p:txBody>
          <a:bodyPr wrap="square">
            <a:spAutoFit/>
          </a:bodyPr>
          <a:lstStyle/>
          <a:p>
            <a:r>
              <a:rPr lang="vi-VN" sz="2400"/>
              <a:t>	Nam châm điện được dùng ở cần cẩu dọn rác có lực từ rất mạnh, Nam châm điện còn là bộ phận không thể thiếu trong các động cơ điện, máy phát điện.</a:t>
            </a:r>
          </a:p>
        </p:txBody>
      </p:sp>
    </p:spTree>
    <p:extLst>
      <p:ext uri="{BB962C8B-B14F-4D97-AF65-F5344CB8AC3E}">
        <p14:creationId xmlns:p14="http://schemas.microsoft.com/office/powerpoint/2010/main" val="145988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FA2F4A-CC16-9CD2-397D-E8F33FECEAF0}"/>
              </a:ext>
            </a:extLst>
          </p:cNvPr>
          <p:cNvSpPr>
            <a:spLocks noGrp="1"/>
          </p:cNvSpPr>
          <p:nvPr>
            <p:ph idx="1"/>
          </p:nvPr>
        </p:nvSpPr>
        <p:spPr>
          <a:xfrm>
            <a:off x="838200" y="1825625"/>
            <a:ext cx="4160519" cy="496436"/>
          </a:xfrm>
        </p:spPr>
        <p:txBody>
          <a:bodyPr/>
          <a:lstStyle/>
          <a:p>
            <a:r>
              <a:rPr lang="en-US" b="1"/>
              <a:t>Y học:</a:t>
            </a:r>
            <a:endParaRPr lang="en-US"/>
          </a:p>
        </p:txBody>
      </p:sp>
      <p:sp>
        <p:nvSpPr>
          <p:cNvPr id="4" name="Rectangle: Rounded Corners 3">
            <a:extLst>
              <a:ext uri="{FF2B5EF4-FFF2-40B4-BE49-F238E27FC236}">
                <a16:creationId xmlns:a16="http://schemas.microsoft.com/office/drawing/2014/main" id="{533BAB19-2510-ADB2-3BBF-0BFB4D598E26}"/>
              </a:ext>
            </a:extLst>
          </p:cNvPr>
          <p:cNvSpPr/>
          <p:nvPr/>
        </p:nvSpPr>
        <p:spPr>
          <a:xfrm>
            <a:off x="3113965" y="286603"/>
            <a:ext cx="5964070" cy="91440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i="0">
                <a:solidFill>
                  <a:schemeClr val="bg1"/>
                </a:solidFill>
                <a:effectLst/>
                <a:latin typeface="Open Sans" panose="020B0606030504020204" pitchFamily="34" charset="0"/>
              </a:rPr>
              <a:t>Một số ứng dụng của nam châm điện</a:t>
            </a:r>
            <a:endParaRPr lang="en-US" sz="2400">
              <a:solidFill>
                <a:schemeClr val="bg1"/>
              </a:solidFill>
            </a:endParaRPr>
          </a:p>
        </p:txBody>
      </p:sp>
      <p:sp>
        <p:nvSpPr>
          <p:cNvPr id="10" name="TextBox 9">
            <a:extLst>
              <a:ext uri="{FF2B5EF4-FFF2-40B4-BE49-F238E27FC236}">
                <a16:creationId xmlns:a16="http://schemas.microsoft.com/office/drawing/2014/main" id="{B41790E9-95C7-0BDD-AE2D-22CE916A70BE}"/>
              </a:ext>
            </a:extLst>
          </p:cNvPr>
          <p:cNvSpPr txBox="1"/>
          <p:nvPr/>
        </p:nvSpPr>
        <p:spPr>
          <a:xfrm>
            <a:off x="2126769" y="2322061"/>
            <a:ext cx="4097457" cy="2308324"/>
          </a:xfrm>
          <a:prstGeom prst="rect">
            <a:avLst/>
          </a:prstGeom>
          <a:noFill/>
        </p:spPr>
        <p:txBody>
          <a:bodyPr wrap="square">
            <a:spAutoFit/>
          </a:bodyPr>
          <a:lstStyle/>
          <a:p>
            <a:r>
              <a:rPr lang="vi-VN" sz="2400"/>
              <a:t>	</a:t>
            </a:r>
            <a:r>
              <a:rPr lang="vi-VN" sz="2400">
                <a:solidFill>
                  <a:srgbClr val="000000"/>
                </a:solidFill>
                <a:latin typeface="Open Sans" panose="020B0606030504020204" pitchFamily="34" charset="0"/>
              </a:rPr>
              <a:t>D</a:t>
            </a:r>
            <a:r>
              <a:rPr lang="vi-VN" sz="2400" b="0" i="0">
                <a:solidFill>
                  <a:srgbClr val="000000"/>
                </a:solidFill>
                <a:effectLst/>
                <a:latin typeface="Open Sans" panose="020B0606030504020204" pitchFamily="34" charset="0"/>
              </a:rPr>
              <a:t>ùng từ trường và sóng ra-đi-o nhằm giải quyết tại chỗ các vấn đề trong bộ phận cơ thể của bệnh nhân mà không cần phẫu thuật xâm lấn.</a:t>
            </a:r>
            <a:endParaRPr lang="vi-VN" sz="2400"/>
          </a:p>
        </p:txBody>
      </p:sp>
      <p:pic>
        <p:nvPicPr>
          <p:cNvPr id="5" name="Picture 4">
            <a:extLst>
              <a:ext uri="{FF2B5EF4-FFF2-40B4-BE49-F238E27FC236}">
                <a16:creationId xmlns:a16="http://schemas.microsoft.com/office/drawing/2014/main" id="{1921B784-8190-CB97-EB3F-CA4C065A0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768" y="1825625"/>
            <a:ext cx="5560534" cy="3703402"/>
          </a:xfrm>
          <a:prstGeom prst="rect">
            <a:avLst/>
          </a:prstGeom>
        </p:spPr>
      </p:pic>
    </p:spTree>
    <p:extLst>
      <p:ext uri="{BB962C8B-B14F-4D97-AF65-F5344CB8AC3E}">
        <p14:creationId xmlns:p14="http://schemas.microsoft.com/office/powerpoint/2010/main" val="130425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arn(inVertical)">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FA2F4A-CC16-9CD2-397D-E8F33FECEAF0}"/>
              </a:ext>
            </a:extLst>
          </p:cNvPr>
          <p:cNvSpPr>
            <a:spLocks noGrp="1"/>
          </p:cNvSpPr>
          <p:nvPr>
            <p:ph idx="1"/>
          </p:nvPr>
        </p:nvSpPr>
        <p:spPr>
          <a:xfrm>
            <a:off x="838200" y="1825625"/>
            <a:ext cx="4160519" cy="496436"/>
          </a:xfrm>
        </p:spPr>
        <p:txBody>
          <a:bodyPr/>
          <a:lstStyle/>
          <a:p>
            <a:r>
              <a:rPr lang="en-US" b="1"/>
              <a:t>Công nghiệp:</a:t>
            </a:r>
            <a:endParaRPr lang="en-US"/>
          </a:p>
        </p:txBody>
      </p:sp>
      <p:sp>
        <p:nvSpPr>
          <p:cNvPr id="4" name="Rectangle: Rounded Corners 3">
            <a:extLst>
              <a:ext uri="{FF2B5EF4-FFF2-40B4-BE49-F238E27FC236}">
                <a16:creationId xmlns:a16="http://schemas.microsoft.com/office/drawing/2014/main" id="{533BAB19-2510-ADB2-3BBF-0BFB4D598E26}"/>
              </a:ext>
            </a:extLst>
          </p:cNvPr>
          <p:cNvSpPr/>
          <p:nvPr/>
        </p:nvSpPr>
        <p:spPr>
          <a:xfrm>
            <a:off x="3113965" y="286603"/>
            <a:ext cx="5964070" cy="91440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i="0">
                <a:solidFill>
                  <a:schemeClr val="bg1"/>
                </a:solidFill>
                <a:effectLst/>
                <a:latin typeface="Open Sans" panose="020B0606030504020204" pitchFamily="34" charset="0"/>
              </a:rPr>
              <a:t>Một số ứng dụng của nam châm điện</a:t>
            </a:r>
            <a:endParaRPr lang="en-US" sz="2400">
              <a:solidFill>
                <a:schemeClr val="bg1"/>
              </a:solidFill>
            </a:endParaRPr>
          </a:p>
        </p:txBody>
      </p:sp>
      <p:sp>
        <p:nvSpPr>
          <p:cNvPr id="10" name="TextBox 9">
            <a:extLst>
              <a:ext uri="{FF2B5EF4-FFF2-40B4-BE49-F238E27FC236}">
                <a16:creationId xmlns:a16="http://schemas.microsoft.com/office/drawing/2014/main" id="{B41790E9-95C7-0BDD-AE2D-22CE916A70BE}"/>
              </a:ext>
            </a:extLst>
          </p:cNvPr>
          <p:cNvSpPr txBox="1"/>
          <p:nvPr/>
        </p:nvSpPr>
        <p:spPr>
          <a:xfrm>
            <a:off x="2126770" y="2322061"/>
            <a:ext cx="2558742" cy="2677656"/>
          </a:xfrm>
          <a:prstGeom prst="rect">
            <a:avLst/>
          </a:prstGeom>
          <a:noFill/>
        </p:spPr>
        <p:txBody>
          <a:bodyPr wrap="square">
            <a:spAutoFit/>
          </a:bodyPr>
          <a:lstStyle/>
          <a:p>
            <a:pPr algn="just"/>
            <a:r>
              <a:rPr lang="vi-VN" sz="2400">
                <a:solidFill>
                  <a:srgbClr val="000000"/>
                </a:solidFill>
                <a:latin typeface="Open Sans" panose="020B0606030504020204" pitchFamily="34" charset="0"/>
              </a:rPr>
              <a:t>	Đ</a:t>
            </a:r>
            <a:r>
              <a:rPr lang="vi-VN" sz="2400" b="0" i="0">
                <a:solidFill>
                  <a:srgbClr val="000000"/>
                </a:solidFill>
                <a:effectLst/>
                <a:latin typeface="Open Sans" panose="020B0606030504020204" pitchFamily="34" charset="0"/>
              </a:rPr>
              <a:t>ộng cơ điện, xe bán tải điện, micro, bộ cảm biến, loa phóng thanh, ống sóng đi du lịch, tàu điện từ.</a:t>
            </a:r>
            <a:endParaRPr lang="vi-VN" sz="2400"/>
          </a:p>
        </p:txBody>
      </p:sp>
      <p:pic>
        <p:nvPicPr>
          <p:cNvPr id="6" name="Picture 5">
            <a:extLst>
              <a:ext uri="{FF2B5EF4-FFF2-40B4-BE49-F238E27FC236}">
                <a16:creationId xmlns:a16="http://schemas.microsoft.com/office/drawing/2014/main" id="{EDE455C9-8A65-0B4E-584C-D0C16F74C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669" y="1825625"/>
            <a:ext cx="5964071" cy="3470820"/>
          </a:xfrm>
          <a:prstGeom prst="rect">
            <a:avLst/>
          </a:prstGeom>
        </p:spPr>
      </p:pic>
    </p:spTree>
    <p:extLst>
      <p:ext uri="{BB962C8B-B14F-4D97-AF65-F5344CB8AC3E}">
        <p14:creationId xmlns:p14="http://schemas.microsoft.com/office/powerpoint/2010/main" val="120929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arn(inVertical)">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E00C-EFA0-794A-382F-EF985B97A142}"/>
              </a:ext>
            </a:extLst>
          </p:cNvPr>
          <p:cNvSpPr>
            <a:spLocks noGrp="1"/>
          </p:cNvSpPr>
          <p:nvPr>
            <p:ph type="title"/>
          </p:nvPr>
        </p:nvSpPr>
        <p:spPr>
          <a:xfrm>
            <a:off x="3833191" y="345246"/>
            <a:ext cx="4525617" cy="1325563"/>
          </a:xfrm>
        </p:spPr>
        <p:txBody>
          <a:bodyPr/>
          <a:lstStyle/>
          <a:p>
            <a:pPr algn="ctr"/>
            <a:r>
              <a:rPr lang="en-US" b="1" i="0">
                <a:solidFill>
                  <a:srgbClr val="FF0000"/>
                </a:solidFill>
                <a:effectLst/>
                <a:latin typeface="Open Sans" panose="020B0606030504020204" pitchFamily="34" charset="0"/>
              </a:rPr>
              <a:t>TỔNG KẾT</a:t>
            </a:r>
            <a:endParaRPr lang="en-US">
              <a:solidFill>
                <a:srgbClr val="FF0000"/>
              </a:solidFill>
            </a:endParaRPr>
          </a:p>
        </p:txBody>
      </p:sp>
      <p:sp>
        <p:nvSpPr>
          <p:cNvPr id="3" name="Content Placeholder 2">
            <a:extLst>
              <a:ext uri="{FF2B5EF4-FFF2-40B4-BE49-F238E27FC236}">
                <a16:creationId xmlns:a16="http://schemas.microsoft.com/office/drawing/2014/main" id="{33276FFB-C6A3-D55F-99D2-604EC98670DD}"/>
              </a:ext>
            </a:extLst>
          </p:cNvPr>
          <p:cNvSpPr>
            <a:spLocks noGrp="1"/>
          </p:cNvSpPr>
          <p:nvPr>
            <p:ph idx="1"/>
          </p:nvPr>
        </p:nvSpPr>
        <p:spPr>
          <a:xfrm>
            <a:off x="838200" y="2040835"/>
            <a:ext cx="10515600" cy="3805019"/>
          </a:xfrm>
        </p:spPr>
        <p:style>
          <a:lnRef idx="1">
            <a:schemeClr val="accent2"/>
          </a:lnRef>
          <a:fillRef idx="3">
            <a:schemeClr val="accent2"/>
          </a:fillRef>
          <a:effectRef idx="2">
            <a:schemeClr val="accent2"/>
          </a:effectRef>
          <a:fontRef idx="minor">
            <a:schemeClr val="lt1"/>
          </a:fontRef>
        </p:style>
        <p:txBody>
          <a:bodyPr>
            <a:normAutofit/>
          </a:bodyPr>
          <a:lstStyle/>
          <a:p>
            <a:pPr algn="just"/>
            <a:endParaRPr lang="vi-VN"/>
          </a:p>
          <a:p>
            <a:pPr algn="just"/>
            <a:r>
              <a:rPr lang="vi-VN"/>
              <a:t>Cấu tạo của nam châm điện bao gồm ống dây dẫn, một thỏi sắt non lồng trong lòng ống dây, hai đầu ống dây nối với 2 cực của nguồn điện. Lõi sắt non trong ống dây có tác dụng làm tăng từ trường của nam châm điện.</a:t>
            </a:r>
          </a:p>
          <a:p>
            <a:pPr algn="just"/>
            <a:r>
              <a:rPr lang="vi-VN"/>
              <a:t>Từ trường của nam châm điện chỉ tồn tại trong thời gian dòng điện chạy trong ống dây. Dòng điện thay đổi thì từ trường của nam châm cũng thay đổi.</a:t>
            </a:r>
            <a:endParaRPr lang="en-US"/>
          </a:p>
        </p:txBody>
      </p:sp>
    </p:spTree>
    <p:extLst>
      <p:ext uri="{BB962C8B-B14F-4D97-AF65-F5344CB8AC3E}">
        <p14:creationId xmlns:p14="http://schemas.microsoft.com/office/powerpoint/2010/main" val="122123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17628DD-5055-E37B-5F1C-482C97A0D6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9180" y="602672"/>
            <a:ext cx="6853640" cy="4030889"/>
          </a:xfrm>
        </p:spPr>
      </p:pic>
      <p:sp>
        <p:nvSpPr>
          <p:cNvPr id="6" name="Content Placeholder 2">
            <a:extLst>
              <a:ext uri="{FF2B5EF4-FFF2-40B4-BE49-F238E27FC236}">
                <a16:creationId xmlns:a16="http://schemas.microsoft.com/office/drawing/2014/main" id="{19C1E606-53E0-B00D-7AB2-6CF9130502CC}"/>
              </a:ext>
            </a:extLst>
          </p:cNvPr>
          <p:cNvSpPr txBox="1">
            <a:spLocks/>
          </p:cNvSpPr>
          <p:nvPr/>
        </p:nvSpPr>
        <p:spPr>
          <a:xfrm>
            <a:off x="838200" y="4778829"/>
            <a:ext cx="10515600" cy="1398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0000"/>
                </a:solidFill>
                <a:latin typeface="Open Sans" panose="020B0606030504020204" pitchFamily="34" charset="0"/>
              </a:rPr>
              <a:t>Đây là nam châm của cần cẩu dọn rác kim loại. Theo em, nam châm ở cần cẩu có phải là nam châm vĩnh cửu mà ta đã học không? Vì sao?</a:t>
            </a:r>
            <a:endParaRPr lang="en-US"/>
          </a:p>
        </p:txBody>
      </p:sp>
    </p:spTree>
    <p:extLst>
      <p:ext uri="{BB962C8B-B14F-4D97-AF65-F5344CB8AC3E}">
        <p14:creationId xmlns:p14="http://schemas.microsoft.com/office/powerpoint/2010/main" val="1403888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D89D73-0A42-F841-E464-65EC5C14EC98}"/>
              </a:ext>
            </a:extLst>
          </p:cNvPr>
          <p:cNvSpPr>
            <a:spLocks noGrp="1"/>
          </p:cNvSpPr>
          <p:nvPr>
            <p:ph idx="1"/>
          </p:nvPr>
        </p:nvSpPr>
        <p:spPr>
          <a:xfrm>
            <a:off x="2486439" y="2928730"/>
            <a:ext cx="7219122" cy="4639712"/>
          </a:xfrm>
        </p:spPr>
        <p:txBody>
          <a:bodyPr>
            <a:normAutofit/>
          </a:bodyPr>
          <a:lstStyle/>
          <a:p>
            <a:pPr marL="0" indent="0" algn="ctr">
              <a:buNone/>
            </a:pPr>
            <a:r>
              <a:rPr lang="vi-VN" sz="44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BÀI 21: NAM CHÂM ĐIỆN</a:t>
            </a:r>
            <a:endParaRPr lang="en-US" sz="44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7999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8C75A-F2F9-8875-69E0-FA09C80C052B}"/>
              </a:ext>
            </a:extLst>
          </p:cNvPr>
          <p:cNvSpPr>
            <a:spLocks noGrp="1"/>
          </p:cNvSpPr>
          <p:nvPr>
            <p:ph type="title"/>
          </p:nvPr>
        </p:nvSpPr>
        <p:spPr>
          <a:xfrm>
            <a:off x="2319131" y="231769"/>
            <a:ext cx="10515600" cy="1325563"/>
          </a:xfrm>
        </p:spPr>
        <p:txBody>
          <a:bodyPr/>
          <a:lstStyle/>
          <a:p>
            <a:r>
              <a:rPr lang="vi-VN" b="1">
                <a:solidFill>
                  <a:schemeClr val="accent6">
                    <a:lumMod val="50000"/>
                  </a:schemeClr>
                </a:solidFill>
              </a:rPr>
              <a:t>I. NAM CHÂM ĐIỆN</a:t>
            </a:r>
            <a:endParaRPr lang="en-US" b="1">
              <a:solidFill>
                <a:schemeClr val="accent6">
                  <a:lumMod val="50000"/>
                </a:schemeClr>
              </a:solidFill>
            </a:endParaRPr>
          </a:p>
        </p:txBody>
      </p:sp>
      <p:sp>
        <p:nvSpPr>
          <p:cNvPr id="3" name="Content Placeholder 2">
            <a:extLst>
              <a:ext uri="{FF2B5EF4-FFF2-40B4-BE49-F238E27FC236}">
                <a16:creationId xmlns:a16="http://schemas.microsoft.com/office/drawing/2014/main" id="{8978A5EA-4F79-A8FD-EE17-55F7781C7271}"/>
              </a:ext>
            </a:extLst>
          </p:cNvPr>
          <p:cNvSpPr>
            <a:spLocks noGrp="1"/>
          </p:cNvSpPr>
          <p:nvPr>
            <p:ph idx="1"/>
          </p:nvPr>
        </p:nvSpPr>
        <p:spPr>
          <a:xfrm>
            <a:off x="838200" y="1828800"/>
            <a:ext cx="5442857" cy="4079870"/>
          </a:xfrm>
        </p:spPr>
        <p:txBody>
          <a:bodyPr>
            <a:normAutofit/>
          </a:bodyPr>
          <a:lstStyle/>
          <a:p>
            <a:pPr marL="0" indent="0" algn="l">
              <a:buNone/>
            </a:pPr>
            <a:r>
              <a:rPr lang="vi-VN" b="0" i="0">
                <a:solidFill>
                  <a:srgbClr val="000000"/>
                </a:solidFill>
                <a:effectLst/>
                <a:latin typeface="+mj-lt"/>
              </a:rPr>
              <a:t>Quan sát hình bên cấu tạo của nam châm điện, đọc thông tin trong  SGK và trả lời câu hỏi:</a:t>
            </a:r>
          </a:p>
          <a:p>
            <a:pPr marL="0" indent="0" algn="l">
              <a:buNone/>
            </a:pPr>
            <a:r>
              <a:rPr lang="vi-VN" b="0" i="0">
                <a:solidFill>
                  <a:srgbClr val="000000"/>
                </a:solidFill>
                <a:effectLst/>
                <a:latin typeface="+mj-lt"/>
              </a:rPr>
              <a:t>- Nam châm điện là gì?</a:t>
            </a:r>
          </a:p>
          <a:p>
            <a:pPr marL="0" indent="0" algn="l">
              <a:buNone/>
            </a:pPr>
            <a:r>
              <a:rPr lang="vi-VN" b="0" i="0">
                <a:solidFill>
                  <a:srgbClr val="000000"/>
                </a:solidFill>
                <a:effectLst/>
                <a:latin typeface="+mj-lt"/>
              </a:rPr>
              <a:t>- Mô tả cấu tạo của nam châm điện.</a:t>
            </a:r>
          </a:p>
          <a:p>
            <a:pPr marL="0" indent="0" algn="l">
              <a:buNone/>
            </a:pPr>
            <a:endParaRPr lang="vi-VN" b="0" i="0">
              <a:solidFill>
                <a:srgbClr val="000000"/>
              </a:solidFill>
              <a:effectLst/>
              <a:latin typeface="+mj-lt"/>
            </a:endParaRPr>
          </a:p>
        </p:txBody>
      </p:sp>
      <p:pic>
        <p:nvPicPr>
          <p:cNvPr id="5" name="Picture 4">
            <a:extLst>
              <a:ext uri="{FF2B5EF4-FFF2-40B4-BE49-F238E27FC236}">
                <a16:creationId xmlns:a16="http://schemas.microsoft.com/office/drawing/2014/main" id="{ADA6FD93-52D5-C47C-F03F-BE1317E78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064" y="1365011"/>
            <a:ext cx="5144612" cy="4351337"/>
          </a:xfrm>
          <a:prstGeom prst="rect">
            <a:avLst/>
          </a:prstGeom>
        </p:spPr>
      </p:pic>
      <p:sp>
        <p:nvSpPr>
          <p:cNvPr id="6" name="Rectangle 5">
            <a:extLst>
              <a:ext uri="{FF2B5EF4-FFF2-40B4-BE49-F238E27FC236}">
                <a16:creationId xmlns:a16="http://schemas.microsoft.com/office/drawing/2014/main" id="{EF733A0F-AD05-4AA9-C572-D91506ADC296}"/>
              </a:ext>
            </a:extLst>
          </p:cNvPr>
          <p:cNvSpPr/>
          <p:nvPr/>
        </p:nvSpPr>
        <p:spPr>
          <a:xfrm>
            <a:off x="6745357" y="1756431"/>
            <a:ext cx="1543878" cy="371061"/>
          </a:xfrm>
          <a:prstGeom prst="rect">
            <a:avLst/>
          </a:prstGeom>
          <a:solidFill>
            <a:srgbClr val="EFE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2C8F99-8AF5-A48C-E6CA-C82F1AEF1E5E}"/>
              </a:ext>
            </a:extLst>
          </p:cNvPr>
          <p:cNvSpPr/>
          <p:nvPr/>
        </p:nvSpPr>
        <p:spPr>
          <a:xfrm>
            <a:off x="6804992" y="5036344"/>
            <a:ext cx="1543878" cy="371061"/>
          </a:xfrm>
          <a:prstGeom prst="rect">
            <a:avLst/>
          </a:prstGeom>
          <a:solidFill>
            <a:srgbClr val="EFE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D1C91F-8638-15F6-3258-4A1189005DAD}"/>
              </a:ext>
            </a:extLst>
          </p:cNvPr>
          <p:cNvSpPr/>
          <p:nvPr/>
        </p:nvSpPr>
        <p:spPr>
          <a:xfrm>
            <a:off x="6745357" y="2806924"/>
            <a:ext cx="1543878" cy="371061"/>
          </a:xfrm>
          <a:prstGeom prst="rect">
            <a:avLst/>
          </a:prstGeom>
          <a:solidFill>
            <a:srgbClr val="EFE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45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8122F21-F20D-A643-B88D-1B57E1442131}"/>
              </a:ext>
            </a:extLst>
          </p:cNvPr>
          <p:cNvSpPr/>
          <p:nvPr/>
        </p:nvSpPr>
        <p:spPr>
          <a:xfrm>
            <a:off x="1923197" y="1740089"/>
            <a:ext cx="8345606" cy="3377821"/>
          </a:xfrm>
          <a:prstGeom prst="roundRect">
            <a:avLst/>
          </a:prstGeom>
          <a:ln w="44450">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2800" b="0" i="0">
                <a:solidFill>
                  <a:srgbClr val="000000"/>
                </a:solidFill>
                <a:effectLst/>
                <a:latin typeface="Open Sans" panose="020B0606030504020204" pitchFamily="34" charset="0"/>
              </a:rPr>
              <a:t>Các thí nghiệm cho thấy, dòng điện chạy trong dây dẫn thẳng hay trong cuộn dây đều sinh ra từ trường, người ta ứng dụng tính chất này để chế tạo ra nam châm, gọi là nam châm điện.</a:t>
            </a:r>
            <a:endParaRPr lang="en-US" sz="2800"/>
          </a:p>
          <a:p>
            <a:pPr algn="ctr"/>
            <a:endParaRPr lang="en-US"/>
          </a:p>
        </p:txBody>
      </p:sp>
    </p:spTree>
    <p:extLst>
      <p:ext uri="{BB962C8B-B14F-4D97-AF65-F5344CB8AC3E}">
        <p14:creationId xmlns:p14="http://schemas.microsoft.com/office/powerpoint/2010/main" val="194082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55FC80-47C7-1EEE-2816-947B16266A2F}"/>
              </a:ext>
            </a:extLst>
          </p:cNvPr>
          <p:cNvSpPr>
            <a:spLocks noGrp="1"/>
          </p:cNvSpPr>
          <p:nvPr>
            <p:ph idx="1"/>
          </p:nvPr>
        </p:nvSpPr>
        <p:spPr>
          <a:xfrm>
            <a:off x="838201" y="1825625"/>
            <a:ext cx="5698864" cy="4351338"/>
          </a:xfrm>
        </p:spPr>
        <p:txBody>
          <a:bodyPr/>
          <a:lstStyle/>
          <a:p>
            <a:r>
              <a:rPr lang="vi-VN"/>
              <a:t>A là ống dây dẫn</a:t>
            </a:r>
          </a:p>
          <a:p>
            <a:r>
              <a:rPr lang="vi-VN"/>
              <a:t>B là là một thỏi sắt non được lồng vào trong lòng ống dây.</a:t>
            </a:r>
          </a:p>
          <a:p>
            <a:r>
              <a:rPr lang="vi-VN"/>
              <a:t>Hai đầu cuộn dây được nối với hai cực nguồn điện E thông qua khóa K.</a:t>
            </a:r>
          </a:p>
          <a:p>
            <a:endParaRPr lang="en-US"/>
          </a:p>
        </p:txBody>
      </p:sp>
      <p:sp>
        <p:nvSpPr>
          <p:cNvPr id="4" name="Title 1">
            <a:extLst>
              <a:ext uri="{FF2B5EF4-FFF2-40B4-BE49-F238E27FC236}">
                <a16:creationId xmlns:a16="http://schemas.microsoft.com/office/drawing/2014/main" id="{E7691F3D-637F-0048-5722-649E1B368CA1}"/>
              </a:ext>
            </a:extLst>
          </p:cNvPr>
          <p:cNvSpPr>
            <a:spLocks noGrp="1"/>
          </p:cNvSpPr>
          <p:nvPr>
            <p:ph type="title"/>
          </p:nvPr>
        </p:nvSpPr>
        <p:spPr>
          <a:xfrm>
            <a:off x="2093794" y="153585"/>
            <a:ext cx="10515600" cy="1325563"/>
          </a:xfrm>
        </p:spPr>
        <p:txBody>
          <a:bodyPr/>
          <a:lstStyle/>
          <a:p>
            <a:pPr algn="l"/>
            <a:r>
              <a:rPr lang="vi-VN" b="1" i="0">
                <a:solidFill>
                  <a:schemeClr val="accent2">
                    <a:lumMod val="75000"/>
                  </a:schemeClr>
                </a:solidFill>
                <a:effectLst/>
                <a:latin typeface="Open Sans" panose="020B0606030504020204" pitchFamily="34" charset="0"/>
              </a:rPr>
              <a:t>Cấu tạo của nam châm điện:</a:t>
            </a:r>
            <a:endParaRPr lang="vi-VN" b="0" i="0">
              <a:solidFill>
                <a:schemeClr val="accent2">
                  <a:lumMod val="75000"/>
                </a:schemeClr>
              </a:solidFill>
              <a:effectLst/>
              <a:latin typeface="Open Sans" panose="020B0606030504020204" pitchFamily="34" charset="0"/>
            </a:endParaRPr>
          </a:p>
        </p:txBody>
      </p:sp>
      <p:pic>
        <p:nvPicPr>
          <p:cNvPr id="5" name="Picture 4">
            <a:extLst>
              <a:ext uri="{FF2B5EF4-FFF2-40B4-BE49-F238E27FC236}">
                <a16:creationId xmlns:a16="http://schemas.microsoft.com/office/drawing/2014/main" id="{C0DBB0EA-EBD0-EC21-CE0D-A309FEC45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064" y="1365011"/>
            <a:ext cx="5144612" cy="4351337"/>
          </a:xfrm>
          <a:prstGeom prst="rect">
            <a:avLst/>
          </a:prstGeom>
        </p:spPr>
      </p:pic>
    </p:spTree>
    <p:extLst>
      <p:ext uri="{BB962C8B-B14F-4D97-AF65-F5344CB8AC3E}">
        <p14:creationId xmlns:p14="http://schemas.microsoft.com/office/powerpoint/2010/main" val="1184750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C4F687-4D45-6654-391A-16031CB7DEA8}"/>
              </a:ext>
            </a:extLst>
          </p:cNvPr>
          <p:cNvSpPr>
            <a:spLocks noGrp="1"/>
          </p:cNvSpPr>
          <p:nvPr>
            <p:ph idx="1"/>
          </p:nvPr>
        </p:nvSpPr>
        <p:spPr>
          <a:xfrm>
            <a:off x="4290237" y="3689497"/>
            <a:ext cx="7729870" cy="2487465"/>
          </a:xfrm>
        </p:spPr>
        <p:txBody>
          <a:bodyPr/>
          <a:lstStyle/>
          <a:p>
            <a:pPr marL="0" indent="0" algn="l">
              <a:buNone/>
            </a:pPr>
            <a:endParaRPr lang="vi-VN" b="0" i="0">
              <a:solidFill>
                <a:srgbClr val="FF0000"/>
              </a:solidFill>
              <a:effectLst/>
              <a:latin typeface="Open Sans" panose="020B0606030504020204" pitchFamily="34" charset="0"/>
            </a:endParaRPr>
          </a:p>
          <a:p>
            <a:pPr marL="0" indent="0" algn="l">
              <a:buNone/>
            </a:pPr>
            <a:r>
              <a:rPr lang="vi-VN" b="0" i="0">
                <a:solidFill>
                  <a:srgbClr val="FF0000"/>
                </a:solidFill>
                <a:effectLst/>
                <a:latin typeface="Open Sans" panose="020B0606030504020204" pitchFamily="34" charset="0"/>
              </a:rPr>
              <a:t>Để biết ống dây đã trở thành nam châm điện hay chưa, ta cho dòng điện chạy vào ống dây bằng cách đóng khóa K.</a:t>
            </a:r>
          </a:p>
          <a:p>
            <a:endParaRPr lang="en-US"/>
          </a:p>
        </p:txBody>
      </p:sp>
      <p:sp>
        <p:nvSpPr>
          <p:cNvPr id="7" name="TextBox 6">
            <a:extLst>
              <a:ext uri="{FF2B5EF4-FFF2-40B4-BE49-F238E27FC236}">
                <a16:creationId xmlns:a16="http://schemas.microsoft.com/office/drawing/2014/main" id="{F3F7D1C1-5E54-95BB-5817-0BDA233B974E}"/>
              </a:ext>
            </a:extLst>
          </p:cNvPr>
          <p:cNvSpPr txBox="1"/>
          <p:nvPr/>
        </p:nvSpPr>
        <p:spPr>
          <a:xfrm rot="236768">
            <a:off x="2384352" y="880989"/>
            <a:ext cx="3500769" cy="1815882"/>
          </a:xfrm>
          <a:prstGeom prst="rect">
            <a:avLst/>
          </a:prstGeom>
          <a:noFill/>
        </p:spPr>
        <p:txBody>
          <a:bodyPr wrap="square">
            <a:spAutoFit/>
          </a:bodyPr>
          <a:lstStyle/>
          <a:p>
            <a:pPr marL="0" indent="0" algn="l">
              <a:buNone/>
            </a:pPr>
            <a:r>
              <a:rPr lang="vi-VN" sz="2800" b="0" i="0">
                <a:solidFill>
                  <a:srgbClr val="000000"/>
                </a:solidFill>
                <a:effectLst/>
                <a:latin typeface="Open Sans" panose="020B0606030504020204" pitchFamily="34" charset="0"/>
              </a:rPr>
              <a:t>Làm cách nào để biết ống dây đã trở thành nam châm điện?</a:t>
            </a:r>
          </a:p>
        </p:txBody>
      </p:sp>
    </p:spTree>
    <p:extLst>
      <p:ext uri="{BB962C8B-B14F-4D97-AF65-F5344CB8AC3E}">
        <p14:creationId xmlns:p14="http://schemas.microsoft.com/office/powerpoint/2010/main" val="2527194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8F56E-2E7C-8E55-6435-DC1705993345}"/>
              </a:ext>
            </a:extLst>
          </p:cNvPr>
          <p:cNvSpPr>
            <a:spLocks noGrp="1"/>
          </p:cNvSpPr>
          <p:nvPr>
            <p:ph type="title"/>
          </p:nvPr>
        </p:nvSpPr>
        <p:spPr>
          <a:xfrm>
            <a:off x="2233683" y="354842"/>
            <a:ext cx="8268269" cy="1219346"/>
          </a:xfrm>
        </p:spPr>
        <p:txBody>
          <a:bodyPr>
            <a:normAutofit fontScale="90000"/>
          </a:bodyPr>
          <a:lstStyle/>
          <a:p>
            <a:r>
              <a:rPr lang="vi-VN" b="1">
                <a:solidFill>
                  <a:schemeClr val="accent2">
                    <a:lumMod val="50000"/>
                  </a:schemeClr>
                </a:solidFill>
              </a:rPr>
              <a:t>II. Chế tạo nam châm điện đơn giản</a:t>
            </a:r>
            <a:endParaRPr lang="en-US" b="1">
              <a:solidFill>
                <a:schemeClr val="accent2">
                  <a:lumMod val="50000"/>
                </a:schemeClr>
              </a:solidFill>
            </a:endParaRPr>
          </a:p>
        </p:txBody>
      </p:sp>
      <p:sp>
        <p:nvSpPr>
          <p:cNvPr id="3" name="Content Placeholder 2">
            <a:extLst>
              <a:ext uri="{FF2B5EF4-FFF2-40B4-BE49-F238E27FC236}">
                <a16:creationId xmlns:a16="http://schemas.microsoft.com/office/drawing/2014/main" id="{44A35340-D33D-4324-52E6-3F93C3868AFC}"/>
              </a:ext>
            </a:extLst>
          </p:cNvPr>
          <p:cNvSpPr>
            <a:spLocks noGrp="1"/>
          </p:cNvSpPr>
          <p:nvPr>
            <p:ph idx="1"/>
          </p:nvPr>
        </p:nvSpPr>
        <p:spPr>
          <a:xfrm>
            <a:off x="2013044" y="2149522"/>
            <a:ext cx="4580573" cy="5003256"/>
          </a:xfrm>
        </p:spPr>
        <p:txBody>
          <a:bodyPr/>
          <a:lstStyle/>
          <a:p>
            <a:pPr marL="0" indent="0">
              <a:buNone/>
            </a:pPr>
            <a:r>
              <a:rPr lang="vi-VN"/>
              <a:t>	Chia HS thành các nhóm, quan sát hình bên và tiến hành thí nghiệm chế tạo nam châm điện đơn giản.</a:t>
            </a:r>
            <a:endParaRPr lang="en-US"/>
          </a:p>
        </p:txBody>
      </p:sp>
      <p:pic>
        <p:nvPicPr>
          <p:cNvPr id="4" name="Picture 3">
            <a:extLst>
              <a:ext uri="{FF2B5EF4-FFF2-40B4-BE49-F238E27FC236}">
                <a16:creationId xmlns:a16="http://schemas.microsoft.com/office/drawing/2014/main" id="{ED763235-99C5-8949-B48A-120CD69D0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982" y="1574188"/>
            <a:ext cx="5144612" cy="4351337"/>
          </a:xfrm>
          <a:prstGeom prst="rect">
            <a:avLst/>
          </a:prstGeom>
        </p:spPr>
      </p:pic>
    </p:spTree>
    <p:extLst>
      <p:ext uri="{BB962C8B-B14F-4D97-AF65-F5344CB8AC3E}">
        <p14:creationId xmlns:p14="http://schemas.microsoft.com/office/powerpoint/2010/main" val="755597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9096D-AE18-8ACB-286D-59E864B8FD61}"/>
              </a:ext>
            </a:extLst>
          </p:cNvPr>
          <p:cNvSpPr>
            <a:spLocks noGrp="1"/>
          </p:cNvSpPr>
          <p:nvPr>
            <p:ph type="title"/>
          </p:nvPr>
        </p:nvSpPr>
        <p:spPr>
          <a:xfrm>
            <a:off x="2370015" y="959093"/>
            <a:ext cx="3257062" cy="1325563"/>
          </a:xfrm>
        </p:spPr>
        <p:txBody>
          <a:bodyPr>
            <a:normAutofit/>
          </a:bodyPr>
          <a:lstStyle/>
          <a:p>
            <a:r>
              <a:rPr lang="en-US" sz="2800" b="1" i="0">
                <a:solidFill>
                  <a:schemeClr val="bg1"/>
                </a:solidFill>
                <a:effectLst/>
                <a:latin typeface="Open Sans" panose="020B0606030504020204" pitchFamily="34" charset="0"/>
              </a:rPr>
              <a:t>Cách làm:</a:t>
            </a:r>
            <a:endParaRPr lang="en-US" sz="2800" b="1">
              <a:solidFill>
                <a:schemeClr val="bg1"/>
              </a:solidFill>
            </a:endParaRPr>
          </a:p>
        </p:txBody>
      </p:sp>
      <p:sp>
        <p:nvSpPr>
          <p:cNvPr id="3" name="Content Placeholder 2">
            <a:extLst>
              <a:ext uri="{FF2B5EF4-FFF2-40B4-BE49-F238E27FC236}">
                <a16:creationId xmlns:a16="http://schemas.microsoft.com/office/drawing/2014/main" id="{7ABE24DB-CCC3-23B0-D570-50FE872E3C6C}"/>
              </a:ext>
            </a:extLst>
          </p:cNvPr>
          <p:cNvSpPr>
            <a:spLocks noGrp="1"/>
          </p:cNvSpPr>
          <p:nvPr>
            <p:ph idx="1"/>
          </p:nvPr>
        </p:nvSpPr>
        <p:spPr>
          <a:xfrm>
            <a:off x="1867877" y="2727569"/>
            <a:ext cx="9386278" cy="2738193"/>
          </a:xfrm>
        </p:spPr>
        <p:txBody>
          <a:bodyPr>
            <a:normAutofit/>
          </a:bodyPr>
          <a:lstStyle/>
          <a:p>
            <a:pPr algn="just"/>
            <a:r>
              <a:rPr lang="en-US" sz="3600" b="0" i="0">
                <a:solidFill>
                  <a:srgbClr val="000000"/>
                </a:solidFill>
                <a:effectLst/>
                <a:latin typeface="Open Sans" panose="020B0606030504020204" pitchFamily="34" charset="0"/>
              </a:rPr>
              <a:t>Dùng một đoạn dây đồng quấn xung quanh một ống nhựa, luồn vào trong ống một chiếc đinh sắt dài, nối hai đầu dây với nguồn điện (pin) qua một công tắc điện.</a:t>
            </a:r>
            <a:endParaRPr lang="en-US" sz="3600"/>
          </a:p>
        </p:txBody>
      </p:sp>
    </p:spTree>
    <p:extLst>
      <p:ext uri="{BB962C8B-B14F-4D97-AF65-F5344CB8AC3E}">
        <p14:creationId xmlns:p14="http://schemas.microsoft.com/office/powerpoint/2010/main" val="2389867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603</Words>
  <PresentationFormat>Widescreen</PresentationFormat>
  <Paragraphs>39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Open Sans</vt:lpstr>
      <vt:lpstr>Times New Roman</vt:lpstr>
      <vt:lpstr>Office Theme</vt:lpstr>
      <vt:lpstr>CHÀO MỪNG CÁC EM ĐẾN VỚI TIẾT HỌC HÔM NAY</vt:lpstr>
      <vt:lpstr>PowerPoint Presentation</vt:lpstr>
      <vt:lpstr>PowerPoint Presentation</vt:lpstr>
      <vt:lpstr>I. NAM CHÂM ĐIỆN</vt:lpstr>
      <vt:lpstr>PowerPoint Presentation</vt:lpstr>
      <vt:lpstr>Cấu tạo của nam châm điện:</vt:lpstr>
      <vt:lpstr>PowerPoint Presentation</vt:lpstr>
      <vt:lpstr>II. Chế tạo nam châm điện đơn giản</vt:lpstr>
      <vt:lpstr>Cách làm:</vt:lpstr>
      <vt:lpstr>Tiến hành thí nghiệm</vt:lpstr>
      <vt:lpstr>PowerPoint Presentation</vt:lpstr>
      <vt:lpstr>PowerPoint Presentation</vt:lpstr>
      <vt:lpstr>PowerPoint Presentation</vt:lpstr>
      <vt:lpstr>PowerPoint Presentation</vt:lpstr>
      <vt:lpstr>TỔNG KẾT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2022-06-27T14:41:03Z</dcterms:created>
  <dcterms:modified xsi:type="dcterms:W3CDTF">2022-06-27T15:53:52Z</dcterms:modified>
</cp:coreProperties>
</file>