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58" r:id="rId4"/>
    <p:sldId id="263" r:id="rId5"/>
    <p:sldId id="262" r:id="rId6"/>
    <p:sldId id="273" r:id="rId7"/>
    <p:sldId id="264" r:id="rId8"/>
    <p:sldId id="283" r:id="rId9"/>
    <p:sldId id="284" r:id="rId10"/>
    <p:sldId id="285" r:id="rId11"/>
    <p:sldId id="286" r:id="rId12"/>
    <p:sldId id="287" r:id="rId13"/>
    <p:sldId id="282" r:id="rId14"/>
    <p:sldId id="281" r:id="rId15"/>
    <p:sldId id="280" r:id="rId16"/>
    <p:sldId id="279" r:id="rId17"/>
    <p:sldId id="288" r:id="rId18"/>
  </p:sldIdLst>
  <p:sldSz cx="24385588" cy="13717588"/>
  <p:notesSz cx="6797675" cy="9928225"/>
  <p:embeddedFontLs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estrial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72" y="246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0BCC1-8CEB-4118-8DBF-1BB8ACD1B0EB}" type="datetimeFigureOut">
              <a:rPr lang="en-US" smtClean="0"/>
              <a:t>30/4/2023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B3EAC-AAC9-4ACA-9F4A-0A3D84AF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5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6661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86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63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85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83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19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92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A8DD59-47F3-4605-93B1-10525131A03A}" type="slidenum">
              <a:rPr lang="en-US" altLang="en-US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3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83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8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39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27" y="0"/>
            <a:ext cx="22759882" cy="109740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57838" y="12498247"/>
            <a:ext cx="5080331" cy="9145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83284" y="12498247"/>
            <a:ext cx="7722103" cy="9145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916633" y="12498247"/>
            <a:ext cx="5080331" cy="914506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9E9687-9138-4B1B-8A3A-07727573B2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0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AMMONIA. MUỐI</a:t>
            </a:r>
            <a:r>
              <a:rPr lang="en-US" sz="5400" b="1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AMMONIUM. 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xmlns="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123DCCC5-92F3-382A-378C-3537A9FB4D8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226266" y="-337799"/>
            <a:ext cx="2260877" cy="226087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740024" y="7011031"/>
            <a:ext cx="22393796" cy="2875919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10894" y="3494918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2: NITROGEN  VÀ SULGUR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184699" y="4558794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5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 smtClean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AMMONIA. MUỐI AMMONIUM. 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257191"/>
            <a:ext cx="20008033" cy="922567"/>
            <a:chOff x="7459670" y="7086599"/>
            <a:chExt cx="20011654" cy="922734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AMMONIA.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448144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MUỐI AMMONIUM.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0" name="AutoShape 56"/>
          <p:cNvSpPr>
            <a:spLocks noChangeArrowheads="1"/>
          </p:cNvSpPr>
          <p:nvPr/>
        </p:nvSpPr>
        <p:spPr bwMode="auto">
          <a:xfrm rot="4114089">
            <a:off x="12078481" y="3315084"/>
            <a:ext cx="228626" cy="4572529"/>
          </a:xfrm>
          <a:prstGeom prst="can">
            <a:avLst>
              <a:gd name="adj" fmla="val 130556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  <p:sp>
        <p:nvSpPr>
          <p:cNvPr id="72739" name="AutoShape 35"/>
          <p:cNvSpPr>
            <a:spLocks noChangeArrowheads="1"/>
          </p:cNvSpPr>
          <p:nvPr/>
        </p:nvSpPr>
        <p:spPr bwMode="auto">
          <a:xfrm rot="10800000">
            <a:off x="14221855" y="10669236"/>
            <a:ext cx="304835" cy="127649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rgbClr val="FFFF00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580252" y="1714978"/>
            <a:ext cx="4094391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b="1" dirty="0"/>
              <a:t>b</a:t>
            </a:r>
            <a:r>
              <a:rPr lang="en-US" altLang="en-US" sz="5601" b="1" dirty="0" smtClean="0"/>
              <a:t>. </a:t>
            </a:r>
            <a:r>
              <a:rPr lang="en-US" altLang="en-US" sz="5601" b="1" dirty="0" err="1"/>
              <a:t>Tính</a:t>
            </a:r>
            <a:r>
              <a:rPr lang="en-US" altLang="en-US" sz="5601" b="1" dirty="0"/>
              <a:t> </a:t>
            </a:r>
            <a:r>
              <a:rPr lang="en-US" altLang="en-US" sz="5601" b="1" dirty="0" err="1" smtClean="0"/>
              <a:t>khử</a:t>
            </a:r>
            <a:endParaRPr lang="en-US" altLang="en-US" sz="5601" dirty="0">
              <a:solidFill>
                <a:srgbClr val="CC00CC"/>
              </a:solidFill>
            </a:endParaRP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H="1">
            <a:off x="10525727" y="4659551"/>
            <a:ext cx="106792" cy="869604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9211125" y="13355596"/>
            <a:ext cx="6401541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>
            <a:off x="9220650" y="13412753"/>
            <a:ext cx="1066923" cy="304835"/>
          </a:xfrm>
          <a:custGeom>
            <a:avLst/>
            <a:gdLst>
              <a:gd name="T0" fmla="*/ 11525515 w 21600"/>
              <a:gd name="T1" fmla="*/ 537633 h 21600"/>
              <a:gd name="T2" fmla="*/ 6586008 w 21600"/>
              <a:gd name="T3" fmla="*/ 1075267 h 21600"/>
              <a:gd name="T4" fmla="*/ 1646502 w 21600"/>
              <a:gd name="T5" fmla="*/ 537633 h 21600"/>
              <a:gd name="T6" fmla="*/ 65860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9704" name="AutoShape 9"/>
          <p:cNvSpPr>
            <a:spLocks noChangeArrowheads="1"/>
          </p:cNvSpPr>
          <p:nvPr/>
        </p:nvSpPr>
        <p:spPr bwMode="auto">
          <a:xfrm>
            <a:off x="14545743" y="13412753"/>
            <a:ext cx="1066923" cy="304835"/>
          </a:xfrm>
          <a:custGeom>
            <a:avLst/>
            <a:gdLst>
              <a:gd name="T0" fmla="*/ 11525515 w 21600"/>
              <a:gd name="T1" fmla="*/ 537633 h 21600"/>
              <a:gd name="T2" fmla="*/ 6586008 w 21600"/>
              <a:gd name="T3" fmla="*/ 1075267 h 21600"/>
              <a:gd name="T4" fmla="*/ 1646502 w 21600"/>
              <a:gd name="T5" fmla="*/ 537633 h 21600"/>
              <a:gd name="T6" fmla="*/ 65860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9515960" y="7887613"/>
            <a:ext cx="404859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10125631" y="7735196"/>
            <a:ext cx="1371759" cy="30483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H="1">
            <a:off x="10278048" y="7582778"/>
            <a:ext cx="457253" cy="60967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>
            <a:off x="10363782" y="7735196"/>
            <a:ext cx="304835" cy="30483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sp>
        <p:nvSpPr>
          <p:cNvPr id="29709" name="Rectangle 17"/>
          <p:cNvSpPr>
            <a:spLocks noChangeArrowheads="1"/>
          </p:cNvSpPr>
          <p:nvPr/>
        </p:nvSpPr>
        <p:spPr bwMode="auto">
          <a:xfrm>
            <a:off x="13564553" y="7744723"/>
            <a:ext cx="152418" cy="30483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 flipH="1">
            <a:off x="5029166" y="10821653"/>
            <a:ext cx="649680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11" name="Rectangle 19"/>
          <p:cNvSpPr>
            <a:spLocks noChangeArrowheads="1"/>
          </p:cNvSpPr>
          <p:nvPr/>
        </p:nvSpPr>
        <p:spPr bwMode="auto">
          <a:xfrm flipH="1">
            <a:off x="9544537" y="10669235"/>
            <a:ext cx="1371759" cy="30483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sp>
        <p:nvSpPr>
          <p:cNvPr id="29712" name="Line 20"/>
          <p:cNvSpPr>
            <a:spLocks noChangeShapeType="1"/>
          </p:cNvSpPr>
          <p:nvPr/>
        </p:nvSpPr>
        <p:spPr bwMode="auto">
          <a:xfrm>
            <a:off x="10306626" y="10516817"/>
            <a:ext cx="457253" cy="60967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13" name="Oval 21"/>
          <p:cNvSpPr>
            <a:spLocks noChangeArrowheads="1"/>
          </p:cNvSpPr>
          <p:nvPr/>
        </p:nvSpPr>
        <p:spPr bwMode="auto">
          <a:xfrm flipH="1">
            <a:off x="10373310" y="10669235"/>
            <a:ext cx="304835" cy="30483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graphicFrame>
        <p:nvGraphicFramePr>
          <p:cNvPr id="72729" name="Object 2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12768928"/>
              </p:ext>
            </p:extLst>
          </p:nvPr>
        </p:nvGraphicFramePr>
        <p:xfrm>
          <a:off x="2738082" y="2379143"/>
          <a:ext cx="8692624" cy="1412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3" imgW="1954951" imgH="317362" progId="Equation.DSMT4">
                  <p:embed/>
                </p:oleObj>
              </mc:Choice>
              <mc:Fallback>
                <p:oleObj name="Equation" r:id="rId3" imgW="1954951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082" y="2379143"/>
                        <a:ext cx="8692624" cy="1412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717873"/>
              </p:ext>
            </p:extLst>
          </p:nvPr>
        </p:nvGraphicFramePr>
        <p:xfrm>
          <a:off x="12192794" y="2332573"/>
          <a:ext cx="8954536" cy="148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5" imgW="1993900" imgH="330200" progId="Equation.DSMT4">
                  <p:embed/>
                </p:oleObj>
              </mc:Choice>
              <mc:Fallback>
                <p:oleObj name="Equation" r:id="rId5" imgW="1993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794" y="2332573"/>
                        <a:ext cx="8954536" cy="1486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6" name="Rectangle 28"/>
          <p:cNvSpPr>
            <a:spLocks noChangeArrowheads="1"/>
          </p:cNvSpPr>
          <p:nvPr/>
        </p:nvSpPr>
        <p:spPr bwMode="auto">
          <a:xfrm>
            <a:off x="15088729" y="7773300"/>
            <a:ext cx="152418" cy="30483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grpSp>
        <p:nvGrpSpPr>
          <p:cNvPr id="29717" name="Group 37"/>
          <p:cNvGrpSpPr>
            <a:grpSpLocks/>
          </p:cNvGrpSpPr>
          <p:nvPr/>
        </p:nvGrpSpPr>
        <p:grpSpPr bwMode="auto">
          <a:xfrm>
            <a:off x="13250192" y="11736158"/>
            <a:ext cx="2286265" cy="1552756"/>
            <a:chOff x="4224" y="3195"/>
            <a:chExt cx="864" cy="606"/>
          </a:xfrm>
        </p:grpSpPr>
        <p:sp>
          <p:nvSpPr>
            <p:cNvPr id="29739" name="Oval 29"/>
            <p:cNvSpPr>
              <a:spLocks noChangeArrowheads="1"/>
            </p:cNvSpPr>
            <p:nvPr/>
          </p:nvSpPr>
          <p:spPr bwMode="auto">
            <a:xfrm>
              <a:off x="4224" y="3264"/>
              <a:ext cx="864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72734" name="AutoShape 30"/>
            <p:cNvSpPr>
              <a:spLocks noChangeArrowheads="1"/>
            </p:cNvSpPr>
            <p:nvPr/>
          </p:nvSpPr>
          <p:spPr bwMode="auto">
            <a:xfrm>
              <a:off x="4398" y="3706"/>
              <a:ext cx="528" cy="95"/>
            </a:xfrm>
            <a:prstGeom prst="flowChartTerminator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29741" name="Line 31"/>
            <p:cNvSpPr>
              <a:spLocks noChangeShapeType="1"/>
            </p:cNvSpPr>
            <p:nvPr/>
          </p:nvSpPr>
          <p:spPr bwMode="auto">
            <a:xfrm>
              <a:off x="4224" y="350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742" name="Freeform 36"/>
            <p:cNvSpPr>
              <a:spLocks/>
            </p:cNvSpPr>
            <p:nvPr/>
          </p:nvSpPr>
          <p:spPr bwMode="auto">
            <a:xfrm>
              <a:off x="4560" y="3312"/>
              <a:ext cx="192" cy="376"/>
            </a:xfrm>
            <a:custGeom>
              <a:avLst/>
              <a:gdLst>
                <a:gd name="T0" fmla="*/ 119 w 416"/>
                <a:gd name="T1" fmla="*/ 1 h 1409"/>
                <a:gd name="T2" fmla="*/ 102 w 416"/>
                <a:gd name="T3" fmla="*/ 15 h 1409"/>
                <a:gd name="T4" fmla="*/ 94 w 416"/>
                <a:gd name="T5" fmla="*/ 30 h 1409"/>
                <a:gd name="T6" fmla="*/ 73 w 416"/>
                <a:gd name="T7" fmla="*/ 134 h 1409"/>
                <a:gd name="T8" fmla="*/ 20 w 416"/>
                <a:gd name="T9" fmla="*/ 167 h 1409"/>
                <a:gd name="T10" fmla="*/ 73 w 416"/>
                <a:gd name="T11" fmla="*/ 198 h 1409"/>
                <a:gd name="T12" fmla="*/ 180 w 416"/>
                <a:gd name="T13" fmla="*/ 226 h 1409"/>
                <a:gd name="T14" fmla="*/ 176 w 416"/>
                <a:gd name="T15" fmla="*/ 250 h 1409"/>
                <a:gd name="T16" fmla="*/ 139 w 416"/>
                <a:gd name="T17" fmla="*/ 254 h 1409"/>
                <a:gd name="T18" fmla="*/ 20 w 416"/>
                <a:gd name="T19" fmla="*/ 257 h 1409"/>
                <a:gd name="T20" fmla="*/ 0 w 416"/>
                <a:gd name="T21" fmla="*/ 278 h 1409"/>
                <a:gd name="T22" fmla="*/ 29 w 416"/>
                <a:gd name="T23" fmla="*/ 302 h 1409"/>
                <a:gd name="T24" fmla="*/ 139 w 416"/>
                <a:gd name="T25" fmla="*/ 311 h 1409"/>
                <a:gd name="T26" fmla="*/ 176 w 416"/>
                <a:gd name="T27" fmla="*/ 328 h 1409"/>
                <a:gd name="T28" fmla="*/ 8 w 416"/>
                <a:gd name="T29" fmla="*/ 351 h 1409"/>
                <a:gd name="T30" fmla="*/ 86 w 416"/>
                <a:gd name="T31" fmla="*/ 370 h 1409"/>
                <a:gd name="T32" fmla="*/ 192 w 416"/>
                <a:gd name="T33" fmla="*/ 370 h 14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6"/>
                <a:gd name="T52" fmla="*/ 0 h 1409"/>
                <a:gd name="T53" fmla="*/ 416 w 416"/>
                <a:gd name="T54" fmla="*/ 1409 h 14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6" h="1409">
                  <a:moveTo>
                    <a:pt x="257" y="5"/>
                  </a:moveTo>
                  <a:cubicBezTo>
                    <a:pt x="235" y="91"/>
                    <a:pt x="267" y="0"/>
                    <a:pt x="221" y="58"/>
                  </a:cubicBezTo>
                  <a:cubicBezTo>
                    <a:pt x="209" y="73"/>
                    <a:pt x="210" y="93"/>
                    <a:pt x="204" y="111"/>
                  </a:cubicBezTo>
                  <a:cubicBezTo>
                    <a:pt x="197" y="213"/>
                    <a:pt x="230" y="477"/>
                    <a:pt x="159" y="501"/>
                  </a:cubicBezTo>
                  <a:cubicBezTo>
                    <a:pt x="113" y="533"/>
                    <a:pt x="76" y="579"/>
                    <a:pt x="44" y="625"/>
                  </a:cubicBezTo>
                  <a:cubicBezTo>
                    <a:pt x="14" y="716"/>
                    <a:pt x="103" y="711"/>
                    <a:pt x="159" y="741"/>
                  </a:cubicBezTo>
                  <a:cubicBezTo>
                    <a:pt x="233" y="781"/>
                    <a:pt x="307" y="826"/>
                    <a:pt x="390" y="847"/>
                  </a:cubicBezTo>
                  <a:cubicBezTo>
                    <a:pt x="387" y="877"/>
                    <a:pt x="397" y="911"/>
                    <a:pt x="381" y="936"/>
                  </a:cubicBezTo>
                  <a:cubicBezTo>
                    <a:pt x="366" y="959"/>
                    <a:pt x="328" y="951"/>
                    <a:pt x="301" y="953"/>
                  </a:cubicBezTo>
                  <a:cubicBezTo>
                    <a:pt x="215" y="958"/>
                    <a:pt x="130" y="959"/>
                    <a:pt x="44" y="962"/>
                  </a:cubicBezTo>
                  <a:cubicBezTo>
                    <a:pt x="27" y="989"/>
                    <a:pt x="18" y="1016"/>
                    <a:pt x="0" y="1042"/>
                  </a:cubicBezTo>
                  <a:cubicBezTo>
                    <a:pt x="22" y="1107"/>
                    <a:pt x="3" y="1117"/>
                    <a:pt x="62" y="1130"/>
                  </a:cubicBezTo>
                  <a:cubicBezTo>
                    <a:pt x="161" y="1206"/>
                    <a:pt x="36" y="1121"/>
                    <a:pt x="301" y="1166"/>
                  </a:cubicBezTo>
                  <a:cubicBezTo>
                    <a:pt x="327" y="1170"/>
                    <a:pt x="362" y="1209"/>
                    <a:pt x="381" y="1228"/>
                  </a:cubicBezTo>
                  <a:cubicBezTo>
                    <a:pt x="325" y="1365"/>
                    <a:pt x="139" y="1313"/>
                    <a:pt x="18" y="1317"/>
                  </a:cubicBezTo>
                  <a:cubicBezTo>
                    <a:pt x="37" y="1409"/>
                    <a:pt x="80" y="1385"/>
                    <a:pt x="186" y="1387"/>
                  </a:cubicBezTo>
                  <a:cubicBezTo>
                    <a:pt x="263" y="1389"/>
                    <a:pt x="339" y="1387"/>
                    <a:pt x="416" y="138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2737" name="Rectangle 33"/>
            <p:cNvSpPr>
              <a:spLocks noChangeArrowheads="1"/>
            </p:cNvSpPr>
            <p:nvPr/>
          </p:nvSpPr>
          <p:spPr bwMode="auto">
            <a:xfrm>
              <a:off x="4542" y="3264"/>
              <a:ext cx="240" cy="9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72736" name="AutoShape 32"/>
            <p:cNvSpPr>
              <a:spLocks noChangeArrowheads="1"/>
            </p:cNvSpPr>
            <p:nvPr/>
          </p:nvSpPr>
          <p:spPr bwMode="auto">
            <a:xfrm rot="10800000">
              <a:off x="4416" y="3195"/>
              <a:ext cx="480" cy="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</p:grpSp>
      <p:sp>
        <p:nvSpPr>
          <p:cNvPr id="72742" name="AutoShape 38"/>
          <p:cNvSpPr>
            <a:spLocks noChangeArrowheads="1"/>
          </p:cNvSpPr>
          <p:nvPr/>
        </p:nvSpPr>
        <p:spPr bwMode="auto">
          <a:xfrm rot="10800000">
            <a:off x="6458080" y="8230554"/>
            <a:ext cx="304835" cy="127649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rgbClr val="FFFF00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  <p:grpSp>
        <p:nvGrpSpPr>
          <p:cNvPr id="29719" name="Group 39"/>
          <p:cNvGrpSpPr>
            <a:grpSpLocks/>
          </p:cNvGrpSpPr>
          <p:nvPr/>
        </p:nvGrpSpPr>
        <p:grpSpPr bwMode="auto">
          <a:xfrm>
            <a:off x="5486418" y="9240319"/>
            <a:ext cx="2286265" cy="1552756"/>
            <a:chOff x="4224" y="3195"/>
            <a:chExt cx="864" cy="606"/>
          </a:xfrm>
        </p:grpSpPr>
        <p:sp>
          <p:nvSpPr>
            <p:cNvPr id="29733" name="Oval 40"/>
            <p:cNvSpPr>
              <a:spLocks noChangeArrowheads="1"/>
            </p:cNvSpPr>
            <p:nvPr/>
          </p:nvSpPr>
          <p:spPr bwMode="auto">
            <a:xfrm>
              <a:off x="4224" y="3264"/>
              <a:ext cx="864" cy="4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72745" name="AutoShape 41"/>
            <p:cNvSpPr>
              <a:spLocks noChangeArrowheads="1"/>
            </p:cNvSpPr>
            <p:nvPr/>
          </p:nvSpPr>
          <p:spPr bwMode="auto">
            <a:xfrm>
              <a:off x="4398" y="3706"/>
              <a:ext cx="528" cy="95"/>
            </a:xfrm>
            <a:prstGeom prst="flowChartTerminator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29735" name="Line 42"/>
            <p:cNvSpPr>
              <a:spLocks noChangeShapeType="1"/>
            </p:cNvSpPr>
            <p:nvPr/>
          </p:nvSpPr>
          <p:spPr bwMode="auto">
            <a:xfrm>
              <a:off x="4224" y="350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736" name="Freeform 43"/>
            <p:cNvSpPr>
              <a:spLocks/>
            </p:cNvSpPr>
            <p:nvPr/>
          </p:nvSpPr>
          <p:spPr bwMode="auto">
            <a:xfrm>
              <a:off x="4560" y="3312"/>
              <a:ext cx="192" cy="376"/>
            </a:xfrm>
            <a:custGeom>
              <a:avLst/>
              <a:gdLst>
                <a:gd name="T0" fmla="*/ 119 w 416"/>
                <a:gd name="T1" fmla="*/ 1 h 1409"/>
                <a:gd name="T2" fmla="*/ 102 w 416"/>
                <a:gd name="T3" fmla="*/ 15 h 1409"/>
                <a:gd name="T4" fmla="*/ 94 w 416"/>
                <a:gd name="T5" fmla="*/ 30 h 1409"/>
                <a:gd name="T6" fmla="*/ 73 w 416"/>
                <a:gd name="T7" fmla="*/ 134 h 1409"/>
                <a:gd name="T8" fmla="*/ 20 w 416"/>
                <a:gd name="T9" fmla="*/ 167 h 1409"/>
                <a:gd name="T10" fmla="*/ 73 w 416"/>
                <a:gd name="T11" fmla="*/ 198 h 1409"/>
                <a:gd name="T12" fmla="*/ 180 w 416"/>
                <a:gd name="T13" fmla="*/ 226 h 1409"/>
                <a:gd name="T14" fmla="*/ 176 w 416"/>
                <a:gd name="T15" fmla="*/ 250 h 1409"/>
                <a:gd name="T16" fmla="*/ 139 w 416"/>
                <a:gd name="T17" fmla="*/ 254 h 1409"/>
                <a:gd name="T18" fmla="*/ 20 w 416"/>
                <a:gd name="T19" fmla="*/ 257 h 1409"/>
                <a:gd name="T20" fmla="*/ 0 w 416"/>
                <a:gd name="T21" fmla="*/ 278 h 1409"/>
                <a:gd name="T22" fmla="*/ 29 w 416"/>
                <a:gd name="T23" fmla="*/ 302 h 1409"/>
                <a:gd name="T24" fmla="*/ 139 w 416"/>
                <a:gd name="T25" fmla="*/ 311 h 1409"/>
                <a:gd name="T26" fmla="*/ 176 w 416"/>
                <a:gd name="T27" fmla="*/ 328 h 1409"/>
                <a:gd name="T28" fmla="*/ 8 w 416"/>
                <a:gd name="T29" fmla="*/ 351 h 1409"/>
                <a:gd name="T30" fmla="*/ 86 w 416"/>
                <a:gd name="T31" fmla="*/ 370 h 1409"/>
                <a:gd name="T32" fmla="*/ 192 w 416"/>
                <a:gd name="T33" fmla="*/ 370 h 14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6"/>
                <a:gd name="T52" fmla="*/ 0 h 1409"/>
                <a:gd name="T53" fmla="*/ 416 w 416"/>
                <a:gd name="T54" fmla="*/ 1409 h 14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6" h="1409">
                  <a:moveTo>
                    <a:pt x="257" y="5"/>
                  </a:moveTo>
                  <a:cubicBezTo>
                    <a:pt x="235" y="91"/>
                    <a:pt x="267" y="0"/>
                    <a:pt x="221" y="58"/>
                  </a:cubicBezTo>
                  <a:cubicBezTo>
                    <a:pt x="209" y="73"/>
                    <a:pt x="210" y="93"/>
                    <a:pt x="204" y="111"/>
                  </a:cubicBezTo>
                  <a:cubicBezTo>
                    <a:pt x="197" y="213"/>
                    <a:pt x="230" y="477"/>
                    <a:pt x="159" y="501"/>
                  </a:cubicBezTo>
                  <a:cubicBezTo>
                    <a:pt x="113" y="533"/>
                    <a:pt x="76" y="579"/>
                    <a:pt x="44" y="625"/>
                  </a:cubicBezTo>
                  <a:cubicBezTo>
                    <a:pt x="14" y="716"/>
                    <a:pt x="103" y="711"/>
                    <a:pt x="159" y="741"/>
                  </a:cubicBezTo>
                  <a:cubicBezTo>
                    <a:pt x="233" y="781"/>
                    <a:pt x="307" y="826"/>
                    <a:pt x="390" y="847"/>
                  </a:cubicBezTo>
                  <a:cubicBezTo>
                    <a:pt x="387" y="877"/>
                    <a:pt x="397" y="911"/>
                    <a:pt x="381" y="936"/>
                  </a:cubicBezTo>
                  <a:cubicBezTo>
                    <a:pt x="366" y="959"/>
                    <a:pt x="328" y="951"/>
                    <a:pt x="301" y="953"/>
                  </a:cubicBezTo>
                  <a:cubicBezTo>
                    <a:pt x="215" y="958"/>
                    <a:pt x="130" y="959"/>
                    <a:pt x="44" y="962"/>
                  </a:cubicBezTo>
                  <a:cubicBezTo>
                    <a:pt x="27" y="989"/>
                    <a:pt x="18" y="1016"/>
                    <a:pt x="0" y="1042"/>
                  </a:cubicBezTo>
                  <a:cubicBezTo>
                    <a:pt x="22" y="1107"/>
                    <a:pt x="3" y="1117"/>
                    <a:pt x="62" y="1130"/>
                  </a:cubicBezTo>
                  <a:cubicBezTo>
                    <a:pt x="161" y="1206"/>
                    <a:pt x="36" y="1121"/>
                    <a:pt x="301" y="1166"/>
                  </a:cubicBezTo>
                  <a:cubicBezTo>
                    <a:pt x="327" y="1170"/>
                    <a:pt x="362" y="1209"/>
                    <a:pt x="381" y="1228"/>
                  </a:cubicBezTo>
                  <a:cubicBezTo>
                    <a:pt x="325" y="1365"/>
                    <a:pt x="139" y="1313"/>
                    <a:pt x="18" y="1317"/>
                  </a:cubicBezTo>
                  <a:cubicBezTo>
                    <a:pt x="37" y="1409"/>
                    <a:pt x="80" y="1385"/>
                    <a:pt x="186" y="1387"/>
                  </a:cubicBezTo>
                  <a:cubicBezTo>
                    <a:pt x="263" y="1389"/>
                    <a:pt x="339" y="1387"/>
                    <a:pt x="416" y="138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2748" name="Rectangle 44"/>
            <p:cNvSpPr>
              <a:spLocks noChangeArrowheads="1"/>
            </p:cNvSpPr>
            <p:nvPr/>
          </p:nvSpPr>
          <p:spPr bwMode="auto">
            <a:xfrm>
              <a:off x="4542" y="3264"/>
              <a:ext cx="240" cy="9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  <p:sp>
          <p:nvSpPr>
            <p:cNvPr id="72749" name="AutoShape 45"/>
            <p:cNvSpPr>
              <a:spLocks noChangeArrowheads="1"/>
            </p:cNvSpPr>
            <p:nvPr/>
          </p:nvSpPr>
          <p:spPr bwMode="auto">
            <a:xfrm rot="10800000">
              <a:off x="4416" y="3195"/>
              <a:ext cx="480" cy="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rial" charset="0"/>
              </a:endParaRPr>
            </a:p>
          </p:txBody>
        </p:sp>
      </p:grpSp>
      <p:grpSp>
        <p:nvGrpSpPr>
          <p:cNvPr id="29720" name="Group 48"/>
          <p:cNvGrpSpPr>
            <a:grpSpLocks/>
          </p:cNvGrpSpPr>
          <p:nvPr/>
        </p:nvGrpSpPr>
        <p:grpSpPr bwMode="auto">
          <a:xfrm>
            <a:off x="13669342" y="5639453"/>
            <a:ext cx="1527351" cy="4969451"/>
            <a:chOff x="4176" y="1344"/>
            <a:chExt cx="481" cy="1709"/>
          </a:xfrm>
        </p:grpSpPr>
        <p:sp>
          <p:nvSpPr>
            <p:cNvPr id="29731" name="Arc 46"/>
            <p:cNvSpPr>
              <a:spLocks/>
            </p:cNvSpPr>
            <p:nvPr/>
          </p:nvSpPr>
          <p:spPr bwMode="auto">
            <a:xfrm rot="5400000">
              <a:off x="4234" y="2630"/>
              <a:ext cx="365" cy="481"/>
            </a:xfrm>
            <a:custGeom>
              <a:avLst/>
              <a:gdLst>
                <a:gd name="T0" fmla="*/ 0 w 23117"/>
                <a:gd name="T1" fmla="*/ 0 h 43200"/>
                <a:gd name="T2" fmla="*/ 0 w 23117"/>
                <a:gd name="T3" fmla="*/ 5 h 43200"/>
                <a:gd name="T4" fmla="*/ 0 w 23117"/>
                <a:gd name="T5" fmla="*/ 3 h 43200"/>
                <a:gd name="T6" fmla="*/ 0 60000 65536"/>
                <a:gd name="T7" fmla="*/ 0 60000 65536"/>
                <a:gd name="T8" fmla="*/ 0 60000 65536"/>
                <a:gd name="T9" fmla="*/ 0 w 23117"/>
                <a:gd name="T10" fmla="*/ 0 h 43200"/>
                <a:gd name="T11" fmla="*/ 23117 w 23117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17" h="43200" fill="none" extrusionOk="0">
                  <a:moveTo>
                    <a:pt x="0" y="53"/>
                  </a:moveTo>
                  <a:cubicBezTo>
                    <a:pt x="504" y="17"/>
                    <a:pt x="1010" y="-1"/>
                    <a:pt x="1517" y="0"/>
                  </a:cubicBezTo>
                  <a:cubicBezTo>
                    <a:pt x="13446" y="0"/>
                    <a:pt x="23117" y="9670"/>
                    <a:pt x="23117" y="21600"/>
                  </a:cubicBezTo>
                  <a:cubicBezTo>
                    <a:pt x="23117" y="33529"/>
                    <a:pt x="13446" y="43200"/>
                    <a:pt x="1517" y="43200"/>
                  </a:cubicBezTo>
                  <a:cubicBezTo>
                    <a:pt x="1383" y="43200"/>
                    <a:pt x="1249" y="43198"/>
                    <a:pt x="1115" y="43196"/>
                  </a:cubicBezTo>
                </a:path>
                <a:path w="23117" h="43200" stroke="0" extrusionOk="0">
                  <a:moveTo>
                    <a:pt x="0" y="53"/>
                  </a:moveTo>
                  <a:cubicBezTo>
                    <a:pt x="504" y="17"/>
                    <a:pt x="1010" y="-1"/>
                    <a:pt x="1517" y="0"/>
                  </a:cubicBezTo>
                  <a:cubicBezTo>
                    <a:pt x="13446" y="0"/>
                    <a:pt x="23117" y="9670"/>
                    <a:pt x="23117" y="21600"/>
                  </a:cubicBezTo>
                  <a:cubicBezTo>
                    <a:pt x="23117" y="33529"/>
                    <a:pt x="13446" y="43200"/>
                    <a:pt x="1517" y="43200"/>
                  </a:cubicBezTo>
                  <a:cubicBezTo>
                    <a:pt x="1383" y="43200"/>
                    <a:pt x="1249" y="43198"/>
                    <a:pt x="1115" y="43196"/>
                  </a:cubicBezTo>
                  <a:lnTo>
                    <a:pt x="1517" y="2160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9732" name="Rectangle 47"/>
            <p:cNvSpPr>
              <a:spLocks noChangeArrowheads="1"/>
            </p:cNvSpPr>
            <p:nvPr/>
          </p:nvSpPr>
          <p:spPr bwMode="auto">
            <a:xfrm>
              <a:off x="4176" y="1344"/>
              <a:ext cx="4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</p:grpSp>
      <p:sp>
        <p:nvSpPr>
          <p:cNvPr id="29721" name="Arc 50"/>
          <p:cNvSpPr>
            <a:spLocks/>
          </p:cNvSpPr>
          <p:nvPr/>
        </p:nvSpPr>
        <p:spPr bwMode="auto">
          <a:xfrm rot="9672495">
            <a:off x="6077037" y="7093771"/>
            <a:ext cx="1378109" cy="1120906"/>
          </a:xfrm>
          <a:custGeom>
            <a:avLst/>
            <a:gdLst>
              <a:gd name="T0" fmla="*/ 0 w 23117"/>
              <a:gd name="T1" fmla="*/ 8925 h 43200"/>
              <a:gd name="T2" fmla="*/ 991305 w 23117"/>
              <a:gd name="T3" fmla="*/ 7268647 h 43200"/>
              <a:gd name="T4" fmla="*/ 1347490 w 23117"/>
              <a:gd name="T5" fmla="*/ 3634661 h 43200"/>
              <a:gd name="T6" fmla="*/ 0 60000 65536"/>
              <a:gd name="T7" fmla="*/ 0 60000 65536"/>
              <a:gd name="T8" fmla="*/ 0 60000 65536"/>
              <a:gd name="T9" fmla="*/ 0 w 23117"/>
              <a:gd name="T10" fmla="*/ 0 h 43200"/>
              <a:gd name="T11" fmla="*/ 23117 w 2311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17" h="43200" fill="none" extrusionOk="0">
                <a:moveTo>
                  <a:pt x="0" y="53"/>
                </a:moveTo>
                <a:cubicBezTo>
                  <a:pt x="504" y="17"/>
                  <a:pt x="1010" y="-1"/>
                  <a:pt x="1517" y="0"/>
                </a:cubicBezTo>
                <a:cubicBezTo>
                  <a:pt x="13446" y="0"/>
                  <a:pt x="23117" y="9670"/>
                  <a:pt x="23117" y="21600"/>
                </a:cubicBezTo>
                <a:cubicBezTo>
                  <a:pt x="23117" y="33529"/>
                  <a:pt x="13446" y="43200"/>
                  <a:pt x="1517" y="43200"/>
                </a:cubicBezTo>
                <a:cubicBezTo>
                  <a:pt x="1383" y="43200"/>
                  <a:pt x="1249" y="43198"/>
                  <a:pt x="1115" y="43196"/>
                </a:cubicBezTo>
              </a:path>
              <a:path w="23117" h="43200" stroke="0" extrusionOk="0">
                <a:moveTo>
                  <a:pt x="0" y="53"/>
                </a:moveTo>
                <a:cubicBezTo>
                  <a:pt x="504" y="17"/>
                  <a:pt x="1010" y="-1"/>
                  <a:pt x="1517" y="0"/>
                </a:cubicBezTo>
                <a:cubicBezTo>
                  <a:pt x="13446" y="0"/>
                  <a:pt x="23117" y="9670"/>
                  <a:pt x="23117" y="21600"/>
                </a:cubicBezTo>
                <a:cubicBezTo>
                  <a:pt x="23117" y="33529"/>
                  <a:pt x="13446" y="43200"/>
                  <a:pt x="1517" y="43200"/>
                </a:cubicBezTo>
                <a:cubicBezTo>
                  <a:pt x="1383" y="43200"/>
                  <a:pt x="1249" y="43198"/>
                  <a:pt x="1115" y="43196"/>
                </a:cubicBezTo>
                <a:lnTo>
                  <a:pt x="1517" y="21600"/>
                </a:lnTo>
                <a:lnTo>
                  <a:pt x="0" y="5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9722" name="Line 52"/>
          <p:cNvSpPr>
            <a:spLocks noChangeShapeType="1"/>
          </p:cNvSpPr>
          <p:nvPr/>
        </p:nvSpPr>
        <p:spPr bwMode="auto">
          <a:xfrm>
            <a:off x="6248506" y="7468465"/>
            <a:ext cx="27435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3" name="Line 53"/>
          <p:cNvSpPr>
            <a:spLocks noChangeShapeType="1"/>
          </p:cNvSpPr>
          <p:nvPr/>
        </p:nvSpPr>
        <p:spPr bwMode="auto">
          <a:xfrm flipV="1">
            <a:off x="7163012" y="5391774"/>
            <a:ext cx="4267694" cy="152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4" name="Line 54"/>
          <p:cNvSpPr>
            <a:spLocks noChangeShapeType="1"/>
          </p:cNvSpPr>
          <p:nvPr/>
        </p:nvSpPr>
        <p:spPr bwMode="auto">
          <a:xfrm flipV="1">
            <a:off x="7591687" y="6430121"/>
            <a:ext cx="4267694" cy="152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5" name="AutoShape 55"/>
          <p:cNvSpPr>
            <a:spLocks noChangeArrowheads="1"/>
          </p:cNvSpPr>
          <p:nvPr/>
        </p:nvSpPr>
        <p:spPr bwMode="auto">
          <a:xfrm rot="4230417">
            <a:off x="10973453" y="5458458"/>
            <a:ext cx="1676594" cy="762088"/>
          </a:xfrm>
          <a:custGeom>
            <a:avLst/>
            <a:gdLst>
              <a:gd name="T0" fmla="*/ 28460965 w 21600"/>
              <a:gd name="T1" fmla="*/ 3360208 h 21600"/>
              <a:gd name="T2" fmla="*/ 16263408 w 21600"/>
              <a:gd name="T3" fmla="*/ 6720417 h 21600"/>
              <a:gd name="T4" fmla="*/ 4065852 w 21600"/>
              <a:gd name="T5" fmla="*/ 3360208 h 21600"/>
              <a:gd name="T6" fmla="*/ 162634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9726" name="Text Box 57"/>
          <p:cNvSpPr txBox="1">
            <a:spLocks noChangeArrowheads="1"/>
          </p:cNvSpPr>
          <p:nvPr/>
        </p:nvSpPr>
        <p:spPr bwMode="auto">
          <a:xfrm>
            <a:off x="3476610" y="5540019"/>
            <a:ext cx="4551472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 err="1" smtClean="0"/>
              <a:t>dd</a:t>
            </a:r>
            <a:r>
              <a:rPr lang="en-US" altLang="en-US" sz="5601" dirty="0" smtClean="0"/>
              <a:t> </a:t>
            </a:r>
            <a:r>
              <a:rPr lang="en-US" altLang="en-US" sz="5601" dirty="0"/>
              <a:t>NH</a:t>
            </a:r>
            <a:r>
              <a:rPr lang="en-US" altLang="en-US" sz="5601" baseline="-25000" dirty="0"/>
              <a:t>3 </a:t>
            </a:r>
            <a:r>
              <a:rPr lang="en-US" altLang="en-US" sz="5601" dirty="0" err="1"/>
              <a:t>đặc</a:t>
            </a:r>
            <a:endParaRPr lang="en-US" altLang="en-US" sz="5601" dirty="0"/>
          </a:p>
        </p:txBody>
      </p:sp>
      <p:sp>
        <p:nvSpPr>
          <p:cNvPr id="29727" name="Line 58"/>
          <p:cNvSpPr>
            <a:spLocks noChangeShapeType="1"/>
          </p:cNvSpPr>
          <p:nvPr/>
        </p:nvSpPr>
        <p:spPr bwMode="auto">
          <a:xfrm>
            <a:off x="5123509" y="6393488"/>
            <a:ext cx="1371759" cy="13717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728" name="Text Box 59"/>
          <p:cNvSpPr txBox="1">
            <a:spLocks noChangeArrowheads="1"/>
          </p:cNvSpPr>
          <p:nvPr/>
        </p:nvSpPr>
        <p:spPr bwMode="auto">
          <a:xfrm>
            <a:off x="15819064" y="8970414"/>
            <a:ext cx="4743606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 smtClean="0"/>
              <a:t>KClO</a:t>
            </a:r>
            <a:r>
              <a:rPr lang="en-US" altLang="en-US" sz="5601" baseline="-25000" dirty="0" smtClean="0"/>
              <a:t>3 </a:t>
            </a:r>
            <a:r>
              <a:rPr lang="en-US" altLang="en-US" sz="5601" dirty="0" smtClean="0"/>
              <a:t>+ </a:t>
            </a:r>
            <a:r>
              <a:rPr lang="en-US" altLang="en-US" sz="5601" dirty="0"/>
              <a:t>MnO</a:t>
            </a:r>
            <a:r>
              <a:rPr lang="en-US" altLang="en-US" sz="5601" baseline="-25000" dirty="0"/>
              <a:t>2</a:t>
            </a:r>
            <a:endParaRPr lang="en-US" altLang="en-US" sz="5601" dirty="0"/>
          </a:p>
        </p:txBody>
      </p:sp>
      <p:sp>
        <p:nvSpPr>
          <p:cNvPr id="29729" name="Line 60"/>
          <p:cNvSpPr>
            <a:spLocks noChangeShapeType="1"/>
          </p:cNvSpPr>
          <p:nvPr/>
        </p:nvSpPr>
        <p:spPr bwMode="auto">
          <a:xfrm flipH="1">
            <a:off x="14647354" y="9740043"/>
            <a:ext cx="1371759" cy="3048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2765" name="AutoShape 61"/>
          <p:cNvSpPr>
            <a:spLocks noChangeArrowheads="1"/>
          </p:cNvSpPr>
          <p:nvPr/>
        </p:nvSpPr>
        <p:spPr bwMode="auto">
          <a:xfrm rot="10800000">
            <a:off x="14174223" y="3658024"/>
            <a:ext cx="304835" cy="127649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rgbClr val="FFFF00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274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27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27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06578" y="7597544"/>
            <a:ext cx="5944288" cy="9018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nitric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7368" y="8048446"/>
            <a:ext cx="2286265" cy="14466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1" b="1" dirty="0"/>
              <a:t>NH</a:t>
            </a:r>
            <a:r>
              <a:rPr lang="en-US" sz="8801" b="1" baseline="-25000" dirty="0"/>
              <a:t>3</a:t>
            </a:r>
            <a:endParaRPr lang="en-US" sz="8801" b="1" dirty="0"/>
          </a:p>
        </p:txBody>
      </p:sp>
      <p:pic>
        <p:nvPicPr>
          <p:cNvPr id="9" name="Picture 8" descr="ten lu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20" y="8716382"/>
            <a:ext cx="4820208" cy="37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4" name="Picture 2" descr="http://www.khohanghoa.com.vn/media/images/product/H%C3%B3a%20ch%E1%BA%A5t/HNO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6164" y="3844045"/>
            <a:ext cx="3946983" cy="3658023"/>
          </a:xfrm>
          <a:prstGeom prst="rect">
            <a:avLst/>
          </a:prstGeom>
        </p:spPr>
      </p:pic>
      <p:pic>
        <p:nvPicPr>
          <p:cNvPr id="8" name="Picture 7" descr="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07" y="1708484"/>
            <a:ext cx="3200770" cy="33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9077758" y="6842541"/>
            <a:ext cx="1676594" cy="1765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9450866" y="9494955"/>
            <a:ext cx="1371759" cy="914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11228444" y="7150515"/>
            <a:ext cx="1676594" cy="6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3601449" y="8734848"/>
            <a:ext cx="15527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2839453" y="12579852"/>
            <a:ext cx="6711435" cy="10669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Điều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chế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Hidrazin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</a:t>
            </a:r>
            <a:r>
              <a:rPr lang="en-US" altLang="en-US" sz="4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altLang="en-US" sz="48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15154205" y="9952208"/>
            <a:ext cx="5639453" cy="10669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chất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gây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lạnh</a:t>
            </a:r>
            <a:endParaRPr lang="en-US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9743379" y="5096176"/>
            <a:ext cx="5410826" cy="12193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Sản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đạm</a:t>
            </a:r>
            <a:endParaRPr lang="en-US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75" name="Picture 19" descr="MÃ¡y láº¡nh Panasonic CU/CS-U12VKH-8, 1 chiá»u, 1.5HP, Inverter (Model 2019) -  META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22060" r="2890" b="16522"/>
          <a:stretch>
            <a:fillRect/>
          </a:stretch>
        </p:blipFill>
        <p:spPr bwMode="auto">
          <a:xfrm>
            <a:off x="15022046" y="7287300"/>
            <a:ext cx="5639453" cy="296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262;p3"/>
          <p:cNvSpPr txBox="1"/>
          <p:nvPr/>
        </p:nvSpPr>
        <p:spPr>
          <a:xfrm>
            <a:off x="978017" y="2008564"/>
            <a:ext cx="7405130" cy="22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3.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Tính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chất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hóa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46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" name="Google Shape;248;p3"/>
          <p:cNvSpPr/>
          <p:nvPr/>
        </p:nvSpPr>
        <p:spPr>
          <a:xfrm>
            <a:off x="1156251" y="2111116"/>
            <a:ext cx="5244549" cy="971306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" name="Google Shape;262;p3"/>
          <p:cNvSpPr txBox="1"/>
          <p:nvPr/>
        </p:nvSpPr>
        <p:spPr>
          <a:xfrm>
            <a:off x="1444193" y="2117080"/>
            <a:ext cx="740513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Ứng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dụng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46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078511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0913" grpId="0" animBg="1"/>
      <p:bldP spid="80914" grpId="0" animBg="1"/>
      <p:bldP spid="809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114659" y="3353188"/>
            <a:ext cx="16461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744024" y="2691967"/>
            <a:ext cx="16461105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601" dirty="0" err="1"/>
              <a:t>Khí</a:t>
            </a:r>
            <a:r>
              <a:rPr lang="en-US" altLang="en-US" sz="5601" dirty="0"/>
              <a:t> NH</a:t>
            </a:r>
            <a:r>
              <a:rPr lang="en-US" altLang="en-US" sz="5601" baseline="-25000" dirty="0"/>
              <a:t>3</a:t>
            </a:r>
            <a:r>
              <a:rPr lang="en-US" altLang="en-US" sz="5601" dirty="0"/>
              <a:t> </a:t>
            </a:r>
            <a:r>
              <a:rPr lang="en-US" altLang="en-US" sz="5601" dirty="0" err="1"/>
              <a:t>được</a:t>
            </a:r>
            <a:r>
              <a:rPr lang="en-US" altLang="en-US" sz="5601" dirty="0"/>
              <a:t> </a:t>
            </a:r>
            <a:r>
              <a:rPr lang="en-US" altLang="en-US" sz="5601" dirty="0" err="1"/>
              <a:t>tổng</a:t>
            </a:r>
            <a:r>
              <a:rPr lang="en-US" altLang="en-US" sz="5601" dirty="0"/>
              <a:t> </a:t>
            </a:r>
            <a:r>
              <a:rPr lang="en-US" altLang="en-US" sz="5601" dirty="0" err="1"/>
              <a:t>hợp</a:t>
            </a:r>
            <a:r>
              <a:rPr lang="en-US" altLang="en-US" sz="5601" dirty="0"/>
              <a:t> </a:t>
            </a:r>
            <a:r>
              <a:rPr lang="en-US" altLang="en-US" sz="5601" dirty="0" err="1"/>
              <a:t>từ</a:t>
            </a:r>
            <a:r>
              <a:rPr lang="en-US" altLang="en-US" sz="5601" dirty="0"/>
              <a:t> </a:t>
            </a:r>
            <a:r>
              <a:rPr lang="en-US" altLang="en-US" sz="5601" dirty="0" err="1"/>
              <a:t>nitơ</a:t>
            </a:r>
            <a:r>
              <a:rPr lang="en-US" altLang="en-US" sz="5601" dirty="0"/>
              <a:t> </a:t>
            </a:r>
            <a:r>
              <a:rPr lang="en-US" altLang="en-US" sz="5601" dirty="0" err="1"/>
              <a:t>và</a:t>
            </a:r>
            <a:r>
              <a:rPr lang="en-US" altLang="en-US" sz="5601" dirty="0"/>
              <a:t> </a:t>
            </a:r>
            <a:r>
              <a:rPr lang="en-US" altLang="en-US" sz="5601" dirty="0" err="1"/>
              <a:t>hiđro</a:t>
            </a:r>
            <a:r>
              <a:rPr lang="en-US" altLang="en-US" sz="5601" dirty="0"/>
              <a:t> </a:t>
            </a:r>
            <a:r>
              <a:rPr lang="en-US" altLang="en-US" sz="5601" dirty="0" err="1"/>
              <a:t>theo</a:t>
            </a:r>
            <a:r>
              <a:rPr lang="en-US" altLang="en-US" sz="5601" dirty="0"/>
              <a:t> </a:t>
            </a:r>
            <a:r>
              <a:rPr lang="en-US" altLang="en-US" sz="5601" dirty="0" err="1"/>
              <a:t>phản</a:t>
            </a:r>
            <a:r>
              <a:rPr lang="en-US" altLang="en-US" sz="5601" dirty="0"/>
              <a:t> </a:t>
            </a:r>
            <a:r>
              <a:rPr lang="en-US" altLang="en-US" sz="5601" dirty="0" err="1"/>
              <a:t>ứng</a:t>
            </a:r>
            <a:r>
              <a:rPr lang="en-US" altLang="en-US" sz="5601" dirty="0"/>
              <a:t>: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527072" y="3861507"/>
            <a:ext cx="15636277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601" b="1" dirty="0"/>
              <a:t>N</a:t>
            </a:r>
            <a:r>
              <a:rPr lang="en-US" altLang="en-US" sz="5601" b="1" baseline="-25000" dirty="0"/>
              <a:t>2</a:t>
            </a:r>
            <a:r>
              <a:rPr lang="en-US" altLang="en-US" sz="5601" b="1" dirty="0"/>
              <a:t> </a:t>
            </a:r>
            <a:r>
              <a:rPr lang="en-US" altLang="en-US" sz="5601" b="1" dirty="0" smtClean="0"/>
              <a:t>(g)  </a:t>
            </a:r>
            <a:r>
              <a:rPr lang="en-US" altLang="en-US" sz="5601" b="1" dirty="0"/>
              <a:t>+  3H</a:t>
            </a:r>
            <a:r>
              <a:rPr lang="en-US" altLang="en-US" sz="5601" b="1" baseline="-25000" dirty="0"/>
              <a:t>2</a:t>
            </a:r>
            <a:r>
              <a:rPr lang="en-US" altLang="en-US" sz="5601" b="1" dirty="0"/>
              <a:t>  </a:t>
            </a:r>
            <a:r>
              <a:rPr lang="en-US" altLang="en-US" sz="5601" b="1" dirty="0" smtClean="0"/>
              <a:t>(g)    </a:t>
            </a:r>
            <a:r>
              <a:rPr lang="en-US" altLang="en-US" sz="5601" b="1" baseline="30000" dirty="0" smtClean="0"/>
              <a:t>t</a:t>
            </a:r>
            <a:r>
              <a:rPr lang="en-US" altLang="en-US" sz="5601" b="1" baseline="30000" dirty="0">
                <a:cs typeface="Times New Roman" pitchFamily="18" charset="0"/>
              </a:rPr>
              <a:t>˚</a:t>
            </a:r>
            <a:r>
              <a:rPr lang="en-US" altLang="en-US" sz="5601" b="1" baseline="30000" dirty="0"/>
              <a:t>,</a:t>
            </a:r>
            <a:r>
              <a:rPr lang="en-US" altLang="en-US" sz="5601" b="1" dirty="0"/>
              <a:t> </a:t>
            </a:r>
            <a:r>
              <a:rPr lang="en-US" altLang="en-US" sz="5601" b="1" baseline="30000" dirty="0"/>
              <a:t>p, </a:t>
            </a:r>
            <a:r>
              <a:rPr lang="en-US" altLang="en-US" sz="5601" b="1" baseline="30000" dirty="0" err="1"/>
              <a:t>xúc</a:t>
            </a:r>
            <a:r>
              <a:rPr lang="en-US" altLang="en-US" sz="5601" b="1" dirty="0"/>
              <a:t> </a:t>
            </a:r>
            <a:r>
              <a:rPr lang="en-US" altLang="en-US" sz="5601" b="1" baseline="30000" dirty="0" err="1"/>
              <a:t>tác</a:t>
            </a:r>
            <a:r>
              <a:rPr lang="en-US" altLang="en-US" sz="5601" b="1" dirty="0"/>
              <a:t>   2NH</a:t>
            </a:r>
            <a:r>
              <a:rPr lang="en-US" altLang="en-US" sz="5601" b="1" baseline="-25000" dirty="0"/>
              <a:t>3</a:t>
            </a:r>
            <a:r>
              <a:rPr lang="en-US" altLang="en-US" sz="5601" b="1" dirty="0"/>
              <a:t> </a:t>
            </a:r>
            <a:r>
              <a:rPr lang="en-US" altLang="en-US" sz="5601" b="1" dirty="0" smtClean="0"/>
              <a:t>(g)     </a:t>
            </a:r>
            <a:r>
              <a:rPr lang="en-US" altLang="en-US" sz="5601" b="1" dirty="0" smtClean="0">
                <a:cs typeface="Times New Roman" pitchFamily="18" charset="0"/>
              </a:rPr>
              <a:t>∆ </a:t>
            </a:r>
            <a:r>
              <a:rPr lang="en-US" altLang="en-US" sz="5601" b="1" dirty="0">
                <a:cs typeface="Times New Roman" pitchFamily="18" charset="0"/>
              </a:rPr>
              <a:t>H &lt; 0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10430465" y="4537629"/>
            <a:ext cx="2804272" cy="8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10430465" y="4815743"/>
            <a:ext cx="2804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444740" y="5023282"/>
            <a:ext cx="18410133" cy="8033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00"/>
                </a:solidFill>
              </a:rPr>
              <a:t>* </a:t>
            </a:r>
            <a:r>
              <a:rPr lang="en-US" altLang="en-US" sz="5400" dirty="0" err="1">
                <a:solidFill>
                  <a:srgbClr val="FF0000"/>
                </a:solidFill>
              </a:rPr>
              <a:t>Điều</a:t>
            </a:r>
            <a:r>
              <a:rPr lang="en-US" altLang="en-US" sz="5400" dirty="0">
                <a:solidFill>
                  <a:srgbClr val="FF0000"/>
                </a:solidFill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</a:rPr>
              <a:t>kiện</a:t>
            </a:r>
            <a:r>
              <a:rPr lang="en-US" altLang="en-US" sz="5400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450 – 500 </a:t>
            </a:r>
            <a:r>
              <a:rPr lang="en-US" altLang="en-US" sz="5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thấp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suất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phản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tăng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nhưng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tốc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phản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giảm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Áp</a:t>
            </a: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suất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cao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200 – 300 atm.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Chất</a:t>
            </a: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xúc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là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sắt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kim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trộn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thêm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</a:t>
            </a:r>
            <a:r>
              <a:rPr lang="en-US" altLang="en-US" sz="5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altLang="en-US" sz="5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</a:t>
            </a:r>
            <a:r>
              <a:rPr lang="en-US" altLang="en-US" sz="5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O…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5601" b="1" dirty="0">
              <a:solidFill>
                <a:srgbClr val="0033CC"/>
              </a:solidFill>
            </a:endParaRPr>
          </a:p>
        </p:txBody>
      </p:sp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30" y="2575320"/>
            <a:ext cx="4115276" cy="411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48;p3"/>
          <p:cNvSpPr/>
          <p:nvPr/>
        </p:nvSpPr>
        <p:spPr>
          <a:xfrm>
            <a:off x="1484472" y="1720661"/>
            <a:ext cx="4435066" cy="971306"/>
          </a:xfrm>
          <a:prstGeom prst="roundRect">
            <a:avLst>
              <a:gd name="adj" fmla="val 16667"/>
            </a:avLst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262;p3"/>
          <p:cNvSpPr txBox="1"/>
          <p:nvPr/>
        </p:nvSpPr>
        <p:spPr>
          <a:xfrm>
            <a:off x="1484471" y="1775141"/>
            <a:ext cx="740513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Sản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600" b="1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xuất</a:t>
            </a:r>
            <a:r>
              <a:rPr lang="en-US" sz="46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46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94943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 animBg="1"/>
      <p:bldP spid="235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22358" y="1721906"/>
            <a:ext cx="19610810" cy="844136"/>
            <a:chOff x="-255697" y="2050884"/>
            <a:chExt cx="19612086" cy="844036"/>
          </a:xfrm>
        </p:grpSpPr>
        <p:sp>
          <p:nvSpPr>
            <p:cNvPr id="244" name="Google Shape;244;p3"/>
            <p:cNvSpPr/>
            <p:nvPr/>
          </p:nvSpPr>
          <p:spPr>
            <a:xfrm>
              <a:off x="-255697" y="2050884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731895" y="2059381"/>
              <a:ext cx="1374607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73276" y="2064021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MUỐI</a:t>
              </a: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AMMONIUM.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1" y="2660180"/>
            <a:ext cx="9099218" cy="971306"/>
            <a:chOff x="166396" y="8752187"/>
            <a:chExt cx="3566803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166396" y="8752187"/>
              <a:ext cx="3368720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2801081" cy="644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tan,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sự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điện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li.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15578" y="4180129"/>
            <a:ext cx="20513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- </a:t>
            </a:r>
            <a:r>
              <a:rPr lang="en-US" sz="5400" dirty="0" err="1" smtClean="0"/>
              <a:t>Tất</a:t>
            </a:r>
            <a:r>
              <a:rPr lang="en-US" sz="5400" dirty="0" smtClean="0"/>
              <a:t> </a:t>
            </a:r>
            <a:r>
              <a:rPr lang="en-US" sz="5400" dirty="0" err="1" smtClean="0"/>
              <a:t>cả</a:t>
            </a:r>
            <a:r>
              <a:rPr lang="en-US" sz="5400" dirty="0" smtClean="0"/>
              <a:t> </a:t>
            </a:r>
            <a:r>
              <a:rPr lang="en-US" sz="5400" dirty="0" err="1" smtClean="0"/>
              <a:t>muối</a:t>
            </a:r>
            <a:r>
              <a:rPr lang="en-US" sz="5400" dirty="0" smtClean="0"/>
              <a:t> </a:t>
            </a:r>
            <a:r>
              <a:rPr lang="en-US" sz="5400" dirty="0" err="1" smtClean="0"/>
              <a:t>amoni</a:t>
            </a:r>
            <a:r>
              <a:rPr lang="en-US" sz="5400" dirty="0" smtClean="0"/>
              <a:t> </a:t>
            </a:r>
            <a:r>
              <a:rPr lang="en-US" sz="5400" dirty="0" err="1" smtClean="0"/>
              <a:t>đều</a:t>
            </a:r>
            <a:r>
              <a:rPr lang="en-US" sz="5400" dirty="0" smtClean="0"/>
              <a:t> tan </a:t>
            </a:r>
            <a:r>
              <a:rPr lang="en-US" sz="5400" dirty="0" err="1" smtClean="0"/>
              <a:t>nhiều</a:t>
            </a:r>
            <a:r>
              <a:rPr lang="en-US" sz="5400" dirty="0" smtClean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 smtClean="0"/>
              <a:t>nước</a:t>
            </a:r>
            <a:r>
              <a:rPr lang="en-US" sz="5400" dirty="0" smtClean="0"/>
              <a:t>. </a:t>
            </a:r>
            <a:r>
              <a:rPr lang="en-US" sz="5400" dirty="0" err="1" smtClean="0"/>
              <a:t>Khi</a:t>
            </a:r>
            <a:r>
              <a:rPr lang="en-US" sz="5400" dirty="0" smtClean="0"/>
              <a:t> tan </a:t>
            </a:r>
            <a:r>
              <a:rPr lang="en-US" sz="5400" dirty="0" err="1" smtClean="0"/>
              <a:t>điện</a:t>
            </a:r>
            <a:r>
              <a:rPr lang="en-US" sz="5400" dirty="0" smtClean="0"/>
              <a:t> li </a:t>
            </a:r>
            <a:r>
              <a:rPr lang="en-US" sz="5400" dirty="0" err="1" smtClean="0"/>
              <a:t>hoàn</a:t>
            </a:r>
            <a:r>
              <a:rPr lang="en-US" sz="5400" dirty="0" smtClean="0"/>
              <a:t> </a:t>
            </a:r>
            <a:r>
              <a:rPr lang="en-US" sz="5400" dirty="0" err="1" smtClean="0"/>
              <a:t>toàn</a:t>
            </a:r>
            <a:r>
              <a:rPr lang="en-US" sz="5400" dirty="0" smtClean="0"/>
              <a:t> </a:t>
            </a:r>
            <a:r>
              <a:rPr lang="en-US" sz="5400" dirty="0" err="1" smtClean="0"/>
              <a:t>thành</a:t>
            </a:r>
            <a:r>
              <a:rPr lang="en-US" sz="5400" dirty="0" smtClean="0"/>
              <a:t> ion.</a:t>
            </a:r>
            <a:endParaRPr lang="en-US" sz="5400" dirty="0"/>
          </a:p>
          <a:p>
            <a:r>
              <a:rPr lang="en-US" sz="5400" dirty="0"/>
              <a:t> </a:t>
            </a:r>
            <a:r>
              <a:rPr lang="en-US" sz="5400" dirty="0" smtClean="0"/>
              <a:t>- Ion </a:t>
            </a:r>
            <a:r>
              <a:rPr lang="en-US" sz="5400" dirty="0"/>
              <a:t>NH</a:t>
            </a:r>
            <a:r>
              <a:rPr lang="en-US" sz="5400" baseline="-25000" dirty="0"/>
              <a:t>4</a:t>
            </a:r>
            <a:r>
              <a:rPr lang="en-US" sz="5400" baseline="30000" dirty="0"/>
              <a:t>+</a:t>
            </a:r>
            <a:r>
              <a:rPr lang="en-US" sz="5400" dirty="0"/>
              <a:t> </a:t>
            </a:r>
            <a:r>
              <a:rPr lang="en-US" sz="5400" dirty="0" err="1"/>
              <a:t>không</a:t>
            </a:r>
            <a:r>
              <a:rPr lang="en-US" sz="5400" dirty="0"/>
              <a:t> </a:t>
            </a:r>
            <a:r>
              <a:rPr lang="en-US" sz="5400" dirty="0" err="1" smtClean="0"/>
              <a:t>màu</a:t>
            </a:r>
            <a:r>
              <a:rPr lang="en-US" sz="5400" dirty="0" smtClean="0"/>
              <a:t>.</a:t>
            </a:r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359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947230" y="1913523"/>
              <a:ext cx="1055106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MUỐI AMMONIUM.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1" y="2663775"/>
            <a:ext cx="20986417" cy="971306"/>
            <a:chOff x="166396" y="8755081"/>
            <a:chExt cx="4104456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822814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Tác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dung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dịch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kiềm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–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nhận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biết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ion ammonium.  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95690" y="4804493"/>
            <a:ext cx="14217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(NH</a:t>
            </a:r>
            <a:r>
              <a:rPr lang="pt-BR" sz="4800" baseline="-25000" dirty="0"/>
              <a:t>4</a:t>
            </a:r>
            <a:r>
              <a:rPr lang="pt-BR" sz="4800" dirty="0"/>
              <a:t>)</a:t>
            </a:r>
            <a:r>
              <a:rPr lang="pt-BR" sz="4800" baseline="-25000" dirty="0"/>
              <a:t>2</a:t>
            </a:r>
            <a:r>
              <a:rPr lang="pt-BR" sz="4800" dirty="0"/>
              <a:t>SO</a:t>
            </a:r>
            <a:r>
              <a:rPr lang="pt-BR" sz="4800" baseline="-25000" dirty="0"/>
              <a:t>4 </a:t>
            </a:r>
            <a:r>
              <a:rPr lang="pt-BR" sz="4800" dirty="0"/>
              <a:t>+ 2NaOH  </a:t>
            </a:r>
            <a:r>
              <a:rPr lang="en-US" sz="4800" dirty="0"/>
              <a:t>→</a:t>
            </a:r>
            <a:r>
              <a:rPr lang="pt-BR" sz="4800" dirty="0"/>
              <a:t> Na</a:t>
            </a:r>
            <a:r>
              <a:rPr lang="pt-BR" sz="4800" baseline="-25000" dirty="0"/>
              <a:t>2</a:t>
            </a:r>
            <a:r>
              <a:rPr lang="pt-BR" sz="4800" dirty="0"/>
              <a:t>SO</a:t>
            </a:r>
            <a:r>
              <a:rPr lang="pt-BR" sz="4800" baseline="-25000" dirty="0"/>
              <a:t>4</a:t>
            </a:r>
            <a:r>
              <a:rPr lang="pt-BR" sz="4800" dirty="0"/>
              <a:t> + 2NH</a:t>
            </a:r>
            <a:r>
              <a:rPr lang="pt-BR" sz="4800" baseline="-25000" dirty="0"/>
              <a:t>3</a:t>
            </a:r>
            <a:r>
              <a:rPr lang="pt-BR" sz="4800" dirty="0"/>
              <a:t>  + </a:t>
            </a:r>
            <a:r>
              <a:rPr lang="pt-BR" sz="4800" dirty="0" smtClean="0"/>
              <a:t>2H</a:t>
            </a:r>
            <a:r>
              <a:rPr lang="pt-BR" sz="4800" baseline="-25000" dirty="0" smtClean="0"/>
              <a:t>2</a:t>
            </a:r>
            <a:r>
              <a:rPr lang="pt-BR" sz="4800" dirty="0" smtClean="0"/>
              <a:t>O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4920810" y="6215638"/>
            <a:ext cx="14629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PT ion </a:t>
            </a:r>
            <a:r>
              <a:rPr lang="en-US" sz="5400" dirty="0" err="1" smtClean="0"/>
              <a:t>thu</a:t>
            </a:r>
            <a:r>
              <a:rPr lang="en-US" sz="5400" dirty="0" smtClean="0"/>
              <a:t> </a:t>
            </a:r>
            <a:r>
              <a:rPr lang="en-US" sz="5400" dirty="0" err="1" smtClean="0"/>
              <a:t>gọn</a:t>
            </a:r>
            <a:r>
              <a:rPr lang="en-US" sz="5400" dirty="0" smtClean="0"/>
              <a:t>: NH</a:t>
            </a:r>
            <a:r>
              <a:rPr lang="en-US" sz="5400" baseline="-25000" dirty="0" smtClean="0"/>
              <a:t>4</a:t>
            </a:r>
            <a:r>
              <a:rPr lang="en-US" sz="5400" baseline="30000" dirty="0" smtClean="0"/>
              <a:t>+</a:t>
            </a:r>
            <a:r>
              <a:rPr lang="en-US" sz="5400" dirty="0" smtClean="0"/>
              <a:t> + OH</a:t>
            </a:r>
            <a:r>
              <a:rPr lang="en-US" sz="5400" baseline="30000" dirty="0" smtClean="0"/>
              <a:t>-</a:t>
            </a:r>
            <a:r>
              <a:rPr lang="en-US" sz="5400" dirty="0" smtClean="0"/>
              <a:t> → NH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   + 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O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55600" y="7625606"/>
            <a:ext cx="1626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→ </a:t>
            </a:r>
            <a:r>
              <a:rPr lang="en-US" sz="5400" dirty="0" err="1" smtClean="0"/>
              <a:t>Điều</a:t>
            </a:r>
            <a:r>
              <a:rPr lang="en-US" sz="5400" dirty="0" smtClean="0"/>
              <a:t> </a:t>
            </a:r>
            <a:r>
              <a:rPr lang="en-US" sz="5400" dirty="0" err="1" smtClean="0"/>
              <a:t>chế</a:t>
            </a:r>
            <a:r>
              <a:rPr lang="en-US" sz="5400" dirty="0" smtClean="0"/>
              <a:t> NH</a:t>
            </a:r>
            <a:r>
              <a:rPr lang="en-US" sz="5400" baseline="-25000" dirty="0" smtClean="0"/>
              <a:t>3</a:t>
            </a:r>
            <a:r>
              <a:rPr lang="en-US" sz="5400" dirty="0" smtClean="0"/>
              <a:t> </a:t>
            </a:r>
            <a:r>
              <a:rPr lang="en-US" sz="5400" dirty="0" err="1" smtClean="0"/>
              <a:t>trong</a:t>
            </a:r>
            <a:r>
              <a:rPr lang="en-US" sz="5400" dirty="0" smtClean="0"/>
              <a:t> PTN </a:t>
            </a:r>
            <a:r>
              <a:rPr lang="en-US" sz="5400" dirty="0" err="1" smtClean="0"/>
              <a:t>và</a:t>
            </a:r>
            <a:r>
              <a:rPr lang="en-US" sz="5400" dirty="0" smtClean="0"/>
              <a:t> </a:t>
            </a:r>
            <a:r>
              <a:rPr lang="en-US" sz="5400" dirty="0" err="1" smtClean="0"/>
              <a:t>nhận</a:t>
            </a:r>
            <a:r>
              <a:rPr lang="en-US" sz="5400" dirty="0" smtClean="0"/>
              <a:t> </a:t>
            </a:r>
            <a:r>
              <a:rPr lang="en-US" sz="5400" dirty="0" err="1" smtClean="0"/>
              <a:t>biết</a:t>
            </a:r>
            <a:r>
              <a:rPr lang="en-US" sz="5400" dirty="0" smtClean="0"/>
              <a:t> </a:t>
            </a:r>
            <a:r>
              <a:rPr lang="en-US" sz="5400" dirty="0" err="1" smtClean="0"/>
              <a:t>muối</a:t>
            </a:r>
            <a:r>
              <a:rPr lang="en-US" sz="5400" dirty="0" smtClean="0"/>
              <a:t> </a:t>
            </a:r>
            <a:r>
              <a:rPr lang="en-US" sz="5400" dirty="0" err="1" smtClean="0"/>
              <a:t>amoni</a:t>
            </a:r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706119" y="4600650"/>
            <a:ext cx="811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</a:t>
            </a:r>
            <a:r>
              <a:rPr lang="en-US" sz="4000" baseline="30000" dirty="0" smtClean="0"/>
              <a:t>0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76003"/>
            <a:ext cx="19644035" cy="890611"/>
            <a:chOff x="-288924" y="1905000"/>
            <a:chExt cx="19645313" cy="890506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005608" y="1913523"/>
              <a:ext cx="996728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II. 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73276" y="1964607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MUỐI AMMONIUM.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8642017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7" y="8770019"/>
              <a:ext cx="3274267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kém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bền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nhiệt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77064" y="4319221"/>
            <a:ext cx="10399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NH</a:t>
            </a:r>
            <a:r>
              <a:rPr lang="pt-BR" sz="4400" baseline="-25000" dirty="0"/>
              <a:t>4</a:t>
            </a:r>
            <a:r>
              <a:rPr lang="pt-BR" sz="4400" dirty="0"/>
              <a:t>Cl </a:t>
            </a:r>
            <a:r>
              <a:rPr lang="pt-BR" sz="4400" dirty="0" smtClean="0"/>
              <a:t>(s)                </a:t>
            </a:r>
            <a:r>
              <a:rPr lang="pt-BR" sz="4400" dirty="0"/>
              <a:t>NH</a:t>
            </a:r>
            <a:r>
              <a:rPr lang="pt-BR" sz="4400" baseline="-25000" dirty="0"/>
              <a:t>3</a:t>
            </a:r>
            <a:r>
              <a:rPr lang="pt-BR" sz="4400" dirty="0"/>
              <a:t> </a:t>
            </a:r>
            <a:r>
              <a:rPr lang="pt-BR" sz="4400" baseline="-25000" dirty="0" smtClean="0"/>
              <a:t>(g)</a:t>
            </a:r>
            <a:r>
              <a:rPr lang="pt-BR" sz="4400" dirty="0" smtClean="0"/>
              <a:t>  + </a:t>
            </a:r>
            <a:r>
              <a:rPr lang="pt-BR" sz="4400" dirty="0"/>
              <a:t>HCl </a:t>
            </a:r>
            <a:r>
              <a:rPr lang="pt-BR" sz="4400" baseline="-25000" dirty="0" smtClean="0"/>
              <a:t>(g).</a:t>
            </a:r>
            <a:endParaRPr lang="en-US" sz="4400" dirty="0"/>
          </a:p>
          <a:p>
            <a:endParaRPr lang="en-US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747331" y="4750943"/>
            <a:ext cx="19250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590545" y="4133080"/>
            <a:ext cx="1209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</a:t>
            </a:r>
            <a:r>
              <a:rPr lang="en-US" sz="3600" baseline="30000" dirty="0" smtClean="0"/>
              <a:t>0</a:t>
            </a:r>
            <a:endParaRPr lang="en-US" sz="3600" dirty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03922" y="6017549"/>
            <a:ext cx="13700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(NH</a:t>
            </a:r>
            <a:r>
              <a:rPr lang="pt-BR" sz="4400" baseline="-25000" dirty="0" smtClean="0"/>
              <a:t>4</a:t>
            </a:r>
            <a:r>
              <a:rPr lang="pt-BR" sz="4400" dirty="0" smtClean="0"/>
              <a:t>)</a:t>
            </a:r>
            <a:r>
              <a:rPr lang="pt-BR" sz="4400" baseline="-25000" dirty="0" smtClean="0"/>
              <a:t>2</a:t>
            </a:r>
            <a:r>
              <a:rPr lang="pt-BR" sz="4400" dirty="0" smtClean="0"/>
              <a:t>CO</a:t>
            </a:r>
            <a:r>
              <a:rPr lang="pt-BR" sz="4400" baseline="-25000" dirty="0" smtClean="0"/>
              <a:t>3</a:t>
            </a:r>
            <a:r>
              <a:rPr lang="pt-BR" sz="4400" dirty="0" smtClean="0"/>
              <a:t> (s)               NH</a:t>
            </a:r>
            <a:r>
              <a:rPr lang="pt-BR" sz="4400" baseline="-25000" dirty="0" smtClean="0"/>
              <a:t>3</a:t>
            </a:r>
            <a:r>
              <a:rPr lang="pt-BR" sz="4400" dirty="0" smtClean="0"/>
              <a:t> (g) + NH</a:t>
            </a:r>
            <a:r>
              <a:rPr lang="pt-BR" sz="4400" baseline="-25000" dirty="0" smtClean="0"/>
              <a:t>4</a:t>
            </a:r>
            <a:r>
              <a:rPr lang="pt-BR" sz="4400" dirty="0" smtClean="0"/>
              <a:t>HCO</a:t>
            </a:r>
            <a:r>
              <a:rPr lang="pt-BR" sz="4400" baseline="-25000" dirty="0" smtClean="0"/>
              <a:t>3</a:t>
            </a:r>
            <a:r>
              <a:rPr lang="pt-BR" sz="4400" dirty="0" smtClean="0"/>
              <a:t>(s).</a:t>
            </a:r>
            <a:endParaRPr lang="en-US" sz="4400" dirty="0" smtClean="0"/>
          </a:p>
          <a:p>
            <a:endParaRPr lang="en-US" sz="28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8662737" y="6521116"/>
            <a:ext cx="1660358" cy="24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075819" y="5864977"/>
            <a:ext cx="8101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baseline="30000" dirty="0" smtClean="0"/>
              <a:t>0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96165" y="7973250"/>
            <a:ext cx="126699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NH</a:t>
            </a:r>
            <a:r>
              <a:rPr lang="pt-BR" sz="4000" baseline="-25000" dirty="0" smtClean="0"/>
              <a:t>4</a:t>
            </a:r>
            <a:r>
              <a:rPr lang="pt-BR" sz="4000" dirty="0" smtClean="0"/>
              <a:t>HCO</a:t>
            </a:r>
            <a:r>
              <a:rPr lang="pt-BR" sz="4000" baseline="-25000" dirty="0" smtClean="0"/>
              <a:t>3</a:t>
            </a:r>
            <a:r>
              <a:rPr lang="pt-BR" sz="4000" dirty="0" smtClean="0"/>
              <a:t>(s)                  </a:t>
            </a:r>
            <a:r>
              <a:rPr lang="en-US" sz="4000" dirty="0" smtClean="0"/>
              <a:t> </a:t>
            </a:r>
            <a:r>
              <a:rPr lang="pt-BR" sz="4000" dirty="0" smtClean="0"/>
              <a:t>NH</a:t>
            </a:r>
            <a:r>
              <a:rPr lang="pt-BR" sz="4000" baseline="-25000" dirty="0" smtClean="0"/>
              <a:t>3</a:t>
            </a:r>
            <a:r>
              <a:rPr lang="pt-BR" sz="4000" dirty="0" smtClean="0"/>
              <a:t>(g) </a:t>
            </a:r>
            <a:r>
              <a:rPr lang="pt-BR" sz="4000" dirty="0"/>
              <a:t>+ </a:t>
            </a:r>
            <a:r>
              <a:rPr lang="pt-BR" sz="4000" dirty="0" smtClean="0"/>
              <a:t>CO</a:t>
            </a:r>
            <a:r>
              <a:rPr lang="pt-BR" sz="4000" baseline="-25000" dirty="0" smtClean="0"/>
              <a:t>2</a:t>
            </a:r>
            <a:r>
              <a:rPr lang="pt-BR" sz="4000" dirty="0" smtClean="0"/>
              <a:t>(g) </a:t>
            </a:r>
            <a:r>
              <a:rPr lang="pt-BR" sz="4000" dirty="0"/>
              <a:t>+ </a:t>
            </a:r>
            <a:r>
              <a:rPr lang="pt-BR" sz="4000" dirty="0" smtClean="0"/>
              <a:t>H</a:t>
            </a:r>
            <a:r>
              <a:rPr lang="pt-BR" sz="4000" baseline="-25000" dirty="0" smtClean="0"/>
              <a:t>2</a:t>
            </a:r>
            <a:r>
              <a:rPr lang="pt-BR" sz="4000" dirty="0" smtClean="0"/>
              <a:t>O (g)</a:t>
            </a:r>
            <a:endParaRPr lang="en-US" sz="4000" dirty="0"/>
          </a:p>
          <a:p>
            <a:endParaRPr lang="en-US" sz="28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201525" y="8493597"/>
            <a:ext cx="17485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09858" y="7988916"/>
            <a:ext cx="7319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baseline="30000" dirty="0" smtClean="0"/>
              <a:t>0</a:t>
            </a:r>
            <a:endParaRPr lang="en-US" sz="3200" dirty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38306" y="9293816"/>
            <a:ext cx="15207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pt-BR" sz="5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pt-BR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HCO</a:t>
            </a:r>
            <a:r>
              <a:rPr lang="pt-BR" sz="5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Ứng dụng làm bột nở, bột xốp bánh.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775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1" grpId="0"/>
      <p:bldP spid="32" grpId="0"/>
      <p:bldP spid="3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*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 TẬP.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835529" y="2674018"/>
            <a:ext cx="207116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Char char="-"/>
            </a:pP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Sai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3047736" y="571566"/>
            <a:ext cx="1143132" cy="714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1</a:t>
            </a:r>
            <a:endParaRPr lang="vi-VN" sz="5601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191111" y="571567"/>
          <a:ext cx="15718066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438"/>
                <a:gridCol w="2245438"/>
                <a:gridCol w="2245438"/>
                <a:gridCol w="2245438"/>
                <a:gridCol w="2245438"/>
                <a:gridCol w="2245438"/>
                <a:gridCol w="2245438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048218" y="571567"/>
          <a:ext cx="15860964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852"/>
                <a:gridCol w="2265852"/>
                <a:gridCol w="2265852"/>
                <a:gridCol w="2265852"/>
                <a:gridCol w="2265852"/>
                <a:gridCol w="2265852"/>
                <a:gridCol w="2265852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899" marR="182899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47551"/>
              </p:ext>
            </p:extLst>
          </p:nvPr>
        </p:nvGraphicFramePr>
        <p:xfrm>
          <a:off x="5048218" y="571566"/>
          <a:ext cx="16289637" cy="73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376140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2" name="Oval 41"/>
          <p:cNvSpPr/>
          <p:nvPr/>
        </p:nvSpPr>
        <p:spPr>
          <a:xfrm>
            <a:off x="3047736" y="3000724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3</a:t>
            </a:r>
            <a:endParaRPr lang="vi-VN" sz="5601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5048218" y="1857592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BAZO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048218" y="1857592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BAZO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5048218" y="1857592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endParaRPr lang="vi-VN" sz="3600" dirty="0"/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047737" y="12145782"/>
            <a:ext cx="1571808" cy="10002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10</a:t>
            </a:r>
            <a:endParaRPr lang="vi-VN" sz="5601" dirty="0"/>
          </a:p>
        </p:txBody>
      </p:sp>
      <p:sp>
        <p:nvSpPr>
          <p:cNvPr id="12" name="Oval 11"/>
          <p:cNvSpPr/>
          <p:nvPr/>
        </p:nvSpPr>
        <p:spPr>
          <a:xfrm>
            <a:off x="3047736" y="10431084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9</a:t>
            </a:r>
            <a:endParaRPr lang="vi-VN" sz="5601" dirty="0"/>
          </a:p>
        </p:txBody>
      </p:sp>
      <p:sp>
        <p:nvSpPr>
          <p:cNvPr id="13" name="Oval 12"/>
          <p:cNvSpPr/>
          <p:nvPr/>
        </p:nvSpPr>
        <p:spPr>
          <a:xfrm>
            <a:off x="3047736" y="8716386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8</a:t>
            </a:r>
            <a:endParaRPr lang="vi-VN" sz="5601" dirty="0"/>
          </a:p>
        </p:txBody>
      </p:sp>
      <p:sp>
        <p:nvSpPr>
          <p:cNvPr id="14" name="Oval 13"/>
          <p:cNvSpPr/>
          <p:nvPr/>
        </p:nvSpPr>
        <p:spPr>
          <a:xfrm>
            <a:off x="3047736" y="4000963"/>
            <a:ext cx="1143132" cy="714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4</a:t>
            </a:r>
            <a:endParaRPr lang="vi-VN" sz="5601" dirty="0"/>
          </a:p>
        </p:txBody>
      </p:sp>
      <p:sp>
        <p:nvSpPr>
          <p:cNvPr id="15" name="Oval 14"/>
          <p:cNvSpPr/>
          <p:nvPr/>
        </p:nvSpPr>
        <p:spPr>
          <a:xfrm>
            <a:off x="3047736" y="5286989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5</a:t>
            </a:r>
            <a:endParaRPr lang="vi-VN" sz="5601" dirty="0"/>
          </a:p>
        </p:txBody>
      </p:sp>
      <p:sp>
        <p:nvSpPr>
          <p:cNvPr id="16" name="Oval 15"/>
          <p:cNvSpPr/>
          <p:nvPr/>
        </p:nvSpPr>
        <p:spPr>
          <a:xfrm>
            <a:off x="3047736" y="6430121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6</a:t>
            </a:r>
            <a:endParaRPr lang="vi-VN" sz="5601" dirty="0"/>
          </a:p>
        </p:txBody>
      </p:sp>
      <p:sp>
        <p:nvSpPr>
          <p:cNvPr id="17" name="Oval 16"/>
          <p:cNvSpPr/>
          <p:nvPr/>
        </p:nvSpPr>
        <p:spPr>
          <a:xfrm>
            <a:off x="3047736" y="7573254"/>
            <a:ext cx="1143132" cy="7144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7</a:t>
            </a:r>
            <a:endParaRPr lang="vi-VN" sz="5601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048218" y="2857832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159"/>
                <a:gridCol w="2814334"/>
                <a:gridCol w="1643906"/>
                <a:gridCol w="1494461"/>
                <a:gridCol w="1643906"/>
                <a:gridCol w="1345016"/>
                <a:gridCol w="2540584"/>
                <a:gridCol w="1627310"/>
                <a:gridCol w="1809959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ẨM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048217" y="2857832"/>
          <a:ext cx="16289633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906"/>
                <a:gridCol w="2839475"/>
                <a:gridCol w="1345016"/>
                <a:gridCol w="1345016"/>
                <a:gridCol w="1494461"/>
                <a:gridCol w="1643906"/>
                <a:gridCol w="2540584"/>
                <a:gridCol w="1627310"/>
                <a:gridCol w="1809959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ẨM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048218" y="2857832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159"/>
                <a:gridCol w="2814334"/>
                <a:gridCol w="1643906"/>
                <a:gridCol w="1494461"/>
                <a:gridCol w="1643906"/>
                <a:gridCol w="1345016"/>
                <a:gridCol w="2540584"/>
                <a:gridCol w="1627310"/>
                <a:gridCol w="1809959"/>
              </a:tblGrid>
              <a:tr h="743036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048218" y="4000964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27"/>
                <a:gridCol w="3257927"/>
                <a:gridCol w="3257927"/>
                <a:gridCol w="3257927"/>
                <a:gridCol w="3257927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048218" y="4000964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27"/>
                <a:gridCol w="3257927"/>
                <a:gridCol w="3257927"/>
                <a:gridCol w="3257927"/>
                <a:gridCol w="3257927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048218" y="4000963"/>
          <a:ext cx="16289635" cy="731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927"/>
                <a:gridCol w="3257927"/>
                <a:gridCol w="3257927"/>
                <a:gridCol w="3257927"/>
                <a:gridCol w="3257927"/>
              </a:tblGrid>
              <a:tr h="731289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182901" marR="182901" marT="91293" marB="91293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182901" marR="182901" marT="91293" marB="91293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182901" marR="182901" marT="91293" marB="91293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182901" marR="182901" marT="91293" marB="91293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marL="182901" marR="182901" marT="91293" marB="91293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191111" y="5144097"/>
          <a:ext cx="16146743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568"/>
                <a:gridCol w="1777622"/>
                <a:gridCol w="2152247"/>
                <a:gridCol w="1402998"/>
                <a:gridCol w="1185081"/>
                <a:gridCol w="1925757"/>
                <a:gridCol w="1481351"/>
                <a:gridCol w="1613035"/>
                <a:gridCol w="1794084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048218" y="5144097"/>
          <a:ext cx="16289634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50"/>
                <a:gridCol w="2067325"/>
                <a:gridCol w="2241693"/>
                <a:gridCol w="1195568"/>
                <a:gridCol w="1345016"/>
                <a:gridCol w="1643908"/>
                <a:gridCol w="1793352"/>
                <a:gridCol w="1573184"/>
                <a:gridCol w="1714638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048218" y="5144097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477"/>
                <a:gridCol w="1793356"/>
                <a:gridCol w="2171291"/>
                <a:gridCol w="1415412"/>
                <a:gridCol w="1195568"/>
                <a:gridCol w="1942799"/>
                <a:gridCol w="1494461"/>
                <a:gridCol w="1627310"/>
                <a:gridCol w="1809961"/>
              </a:tblGrid>
              <a:tr h="743036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048217" y="6287229"/>
          <a:ext cx="16289631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8"/>
                <a:gridCol w="1714704"/>
                <a:gridCol w="1428921"/>
                <a:gridCol w="1381264"/>
                <a:gridCol w="1619469"/>
                <a:gridCol w="1428921"/>
                <a:gridCol w="2143380"/>
                <a:gridCol w="1714704"/>
                <a:gridCol w="2143320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048218" y="6287229"/>
          <a:ext cx="16289630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8"/>
                <a:gridCol w="1286033"/>
                <a:gridCol w="1571812"/>
                <a:gridCol w="1667043"/>
                <a:gridCol w="1619469"/>
                <a:gridCol w="1428921"/>
                <a:gridCol w="2143380"/>
                <a:gridCol w="1714704"/>
                <a:gridCol w="2143320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048218" y="6287229"/>
          <a:ext cx="16289633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50"/>
                <a:gridCol w="1714704"/>
                <a:gridCol w="1428921"/>
                <a:gridCol w="1381264"/>
                <a:gridCol w="1619469"/>
                <a:gridCol w="1428921"/>
                <a:gridCol w="2143380"/>
                <a:gridCol w="1714704"/>
                <a:gridCol w="2143320"/>
              </a:tblGrid>
              <a:tr h="743036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48218" y="7573254"/>
          <a:ext cx="16289633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204"/>
                <a:gridCol w="1821881"/>
                <a:gridCol w="2714948"/>
                <a:gridCol w="1571784"/>
                <a:gridCol w="2036204"/>
                <a:gridCol w="2036204"/>
                <a:gridCol w="2036204"/>
                <a:gridCol w="2036204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048218" y="7573254"/>
          <a:ext cx="16289633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204"/>
                <a:gridCol w="1821881"/>
                <a:gridCol w="2714948"/>
                <a:gridCol w="1571784"/>
                <a:gridCol w="2036204"/>
                <a:gridCol w="2036204"/>
                <a:gridCol w="2036204"/>
                <a:gridCol w="2036204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5048218" y="8716386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048218" y="8716386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36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048218" y="8716386"/>
          <a:ext cx="16289637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091"/>
                <a:gridCol w="2327091"/>
                <a:gridCol w="2327091"/>
                <a:gridCol w="2327091"/>
                <a:gridCol w="2327091"/>
                <a:gridCol w="2327091"/>
                <a:gridCol w="2327091"/>
              </a:tblGrid>
              <a:tr h="743036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5048217" y="10145300"/>
          <a:ext cx="16289640" cy="148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0"/>
                <a:gridCol w="2714940"/>
                <a:gridCol w="2714940"/>
                <a:gridCol w="2714940"/>
                <a:gridCol w="2714940"/>
                <a:gridCol w="2714940"/>
              </a:tblGrid>
              <a:tr h="74144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</a:tr>
              <a:tr h="74144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HIDRO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048217" y="10145300"/>
          <a:ext cx="16289640" cy="148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0"/>
                <a:gridCol w="2714940"/>
                <a:gridCol w="2714940"/>
                <a:gridCol w="2714940"/>
                <a:gridCol w="2714940"/>
                <a:gridCol w="2714940"/>
              </a:tblGrid>
              <a:tr h="74144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HIDRO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</a:tr>
              <a:tr h="74144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NITO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5048217" y="10145300"/>
          <a:ext cx="16289640" cy="148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0"/>
                <a:gridCol w="2714940"/>
                <a:gridCol w="2714940"/>
                <a:gridCol w="2714940"/>
                <a:gridCol w="2714940"/>
                <a:gridCol w="2714940"/>
              </a:tblGrid>
              <a:tr h="741448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</a:tr>
              <a:tr h="741448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411" marB="91411"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048217" y="7573254"/>
          <a:ext cx="16289639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206"/>
                <a:gridCol w="1821879"/>
                <a:gridCol w="2714946"/>
                <a:gridCol w="1571784"/>
                <a:gridCol w="2036206"/>
                <a:gridCol w="2036206"/>
                <a:gridCol w="2036206"/>
                <a:gridCol w="2036206"/>
              </a:tblGrid>
              <a:tr h="743036"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5048218" y="12288673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8"/>
                <a:gridCol w="1857597"/>
                <a:gridCol w="1000244"/>
                <a:gridCol w="1857597"/>
                <a:gridCol w="1143136"/>
                <a:gridCol w="1428921"/>
                <a:gridCol w="2000490"/>
                <a:gridCol w="1714704"/>
                <a:gridCol w="2571998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NITORIC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5048217" y="12288673"/>
          <a:ext cx="16289636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169"/>
                <a:gridCol w="1857597"/>
                <a:gridCol w="1143136"/>
                <a:gridCol w="1857597"/>
                <a:gridCol w="1286025"/>
                <a:gridCol w="1428921"/>
                <a:gridCol w="1857601"/>
                <a:gridCol w="1714704"/>
                <a:gridCol w="2714886"/>
              </a:tblGrid>
              <a:tr h="743036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NITORIC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AMONIAC</a:t>
                      </a:r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048218" y="12288673"/>
          <a:ext cx="16289635" cy="743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948"/>
                <a:gridCol w="1857597"/>
                <a:gridCol w="1000244"/>
                <a:gridCol w="1857597"/>
                <a:gridCol w="1143136"/>
                <a:gridCol w="1428921"/>
                <a:gridCol w="2000490"/>
                <a:gridCol w="1714704"/>
                <a:gridCol w="2571998"/>
              </a:tblGrid>
              <a:tr h="743036">
                <a:tc>
                  <a:txBody>
                    <a:bodyPr/>
                    <a:lstStyle/>
                    <a:p>
                      <a:endParaRPr lang="vi-VN" sz="3600" dirty="0"/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2901" marR="182901" marT="91607" marB="91607"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4" name="Oval 53"/>
          <p:cNvSpPr/>
          <p:nvPr/>
        </p:nvSpPr>
        <p:spPr>
          <a:xfrm>
            <a:off x="3047736" y="2000482"/>
            <a:ext cx="1143132" cy="714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5601" dirty="0"/>
              <a:t>2</a:t>
            </a:r>
            <a:endParaRPr lang="vi-VN" sz="5601" dirty="0"/>
          </a:p>
        </p:txBody>
      </p:sp>
    </p:spTree>
    <p:extLst>
      <p:ext uri="{BB962C8B-B14F-4D97-AF65-F5344CB8AC3E}">
        <p14:creationId xmlns:p14="http://schemas.microsoft.com/office/powerpoint/2010/main" val="28037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>
            <a:extLst>
              <a:ext uri="{FF2B5EF4-FFF2-40B4-BE49-F238E27FC236}">
                <a16:creationId xmlns:a16="http://schemas.microsoft.com/office/drawing/2014/main" xmlns="" id="{6A3EA2FF-6D29-F63E-A7AB-7C8988CFB3E3}"/>
              </a:ext>
            </a:extLst>
          </p:cNvPr>
          <p:cNvGrpSpPr/>
          <p:nvPr/>
        </p:nvGrpSpPr>
        <p:grpSpPr>
          <a:xfrm>
            <a:off x="824347" y="2487336"/>
            <a:ext cx="22738481" cy="686423"/>
            <a:chOff x="17200151" y="2536121"/>
            <a:chExt cx="22738481" cy="1888394"/>
          </a:xfrm>
        </p:grpSpPr>
        <p:sp>
          <p:nvSpPr>
            <p:cNvPr id="12" name="Right Triangle 109">
              <a:extLst>
                <a:ext uri="{FF2B5EF4-FFF2-40B4-BE49-F238E27FC236}">
                  <a16:creationId xmlns:a16="http://schemas.microsoft.com/office/drawing/2014/main" xmlns="" id="{274AA4D2-4C72-6C2B-EAAB-57BB3BA2D6A2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110">
              <a:extLst>
                <a:ext uri="{FF2B5EF4-FFF2-40B4-BE49-F238E27FC236}">
                  <a16:creationId xmlns:a16="http://schemas.microsoft.com/office/drawing/2014/main" xmlns="" id="{C868E6E6-6821-DDA4-DAA6-32D53C65E7A7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Box 112">
              <a:extLst>
                <a:ext uri="{FF2B5EF4-FFF2-40B4-BE49-F238E27FC236}">
                  <a16:creationId xmlns:a16="http://schemas.microsoft.com/office/drawing/2014/main" xmlns="" id="{24B3A259-8848-90BA-D5E5-841041DB744C}"/>
                </a:ext>
              </a:extLst>
            </p:cNvPr>
            <p:cNvSpPr txBox="1"/>
            <p:nvPr/>
          </p:nvSpPr>
          <p:spPr>
            <a:xfrm>
              <a:off x="17315592" y="2536121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621456"/>
              </p:ext>
            </p:extLst>
          </p:nvPr>
        </p:nvGraphicFramePr>
        <p:xfrm>
          <a:off x="959324" y="2563989"/>
          <a:ext cx="22603504" cy="4331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1233"/>
                <a:gridCol w="19172271"/>
              </a:tblGrid>
              <a:tr h="808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 err="1">
                          <a:effectLst/>
                        </a:rPr>
                        <a:t>Thí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nghiệm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 err="1">
                          <a:effectLst/>
                        </a:rPr>
                        <a:t>Cách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tiến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hành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>
                          <a:effectLst/>
                        </a:rPr>
                        <a:t>TN 1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 err="1">
                          <a:effectLst/>
                        </a:rPr>
                        <a:t>Nạp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đầy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khí</a:t>
                      </a:r>
                      <a:r>
                        <a:rPr lang="en-US" sz="3600" dirty="0">
                          <a:effectLst/>
                        </a:rPr>
                        <a:t> ammonia </a:t>
                      </a:r>
                      <a:r>
                        <a:rPr lang="en-US" sz="3600" dirty="0" err="1">
                          <a:effectLst/>
                        </a:rPr>
                        <a:t>vào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bình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thủy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trong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suốt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được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đậy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bằng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nút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cao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su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có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ống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thuỷ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vuốt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nhọn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xuyên</a:t>
                      </a:r>
                      <a:r>
                        <a:rPr lang="en-US" sz="3600" dirty="0">
                          <a:effectLst/>
                        </a:rPr>
                        <a:t> qua. </a:t>
                      </a:r>
                      <a:r>
                        <a:rPr lang="en-US" sz="3600" dirty="0" err="1">
                          <a:effectLst/>
                        </a:rPr>
                        <a:t>Nhúng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đầu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ống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thủy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vào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chậu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thủy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tinh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chứa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nước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có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pha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thêm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phenolphthalein.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>
                          <a:effectLst/>
                        </a:rPr>
                        <a:t>TN 2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 err="1">
                          <a:effectLst/>
                        </a:rPr>
                        <a:t>Nhúng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một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mầu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giấy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quỳ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vào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ống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nghiệm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chứa</a:t>
                      </a:r>
                      <a:r>
                        <a:rPr lang="en-US" sz="3600" dirty="0">
                          <a:effectLst/>
                        </a:rPr>
                        <a:t> 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NH</a:t>
                      </a:r>
                      <a:r>
                        <a:rPr lang="en-US" sz="3600" baseline="-25000" dirty="0">
                          <a:effectLst/>
                        </a:rPr>
                        <a:t>3</a:t>
                      </a:r>
                      <a:r>
                        <a:rPr lang="en-US" sz="3600" dirty="0">
                          <a:effectLst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>
                          <a:effectLst/>
                        </a:rPr>
                        <a:t>TN 3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 err="1">
                          <a:effectLst/>
                        </a:rPr>
                        <a:t>Nhỏ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từ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từ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NH</a:t>
                      </a:r>
                      <a:r>
                        <a:rPr lang="en-US" sz="3600" baseline="-25000" dirty="0">
                          <a:effectLst/>
                        </a:rPr>
                        <a:t>3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vào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ống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nghiệm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chứa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AlCl</a:t>
                      </a:r>
                      <a:r>
                        <a:rPr lang="en-US" sz="3600" baseline="-25000" dirty="0">
                          <a:effectLst/>
                        </a:rPr>
                        <a:t>3</a:t>
                      </a:r>
                      <a:r>
                        <a:rPr lang="en-US" sz="3600" dirty="0">
                          <a:effectLst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>
                          <a:effectLst/>
                        </a:rPr>
                        <a:t>TN 4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3600" dirty="0">
                          <a:effectLst/>
                        </a:rPr>
                        <a:t>Cho </a:t>
                      </a:r>
                      <a:r>
                        <a:rPr lang="en-US" sz="3600" dirty="0" err="1">
                          <a:effectLst/>
                        </a:rPr>
                        <a:t>từ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từ</a:t>
                      </a:r>
                      <a:r>
                        <a:rPr lang="en-US" sz="3600" dirty="0">
                          <a:effectLst/>
                        </a:rPr>
                        <a:t>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NH</a:t>
                      </a:r>
                      <a:r>
                        <a:rPr lang="en-US" sz="3600" baseline="-25000" dirty="0">
                          <a:effectLst/>
                        </a:rPr>
                        <a:t>3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đặc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vào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trong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ống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nghiệm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có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chứa</a:t>
                      </a:r>
                      <a:r>
                        <a:rPr lang="en-US" sz="3600" dirty="0">
                          <a:effectLst/>
                        </a:rPr>
                        <a:t>  dung </a:t>
                      </a:r>
                      <a:r>
                        <a:rPr lang="en-US" sz="3600" dirty="0" err="1">
                          <a:effectLst/>
                        </a:rPr>
                        <a:t>dịch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HCl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đặc</a:t>
                      </a:r>
                      <a:r>
                        <a:rPr lang="en-US" sz="3600" dirty="0">
                          <a:effectLst/>
                        </a:rPr>
                        <a:t>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26007"/>
              </p:ext>
            </p:extLst>
          </p:nvPr>
        </p:nvGraphicFramePr>
        <p:xfrm>
          <a:off x="1124518" y="7507704"/>
          <a:ext cx="22438310" cy="5414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261"/>
                <a:gridCol w="8807116"/>
                <a:gridCol w="11410933"/>
              </a:tblGrid>
              <a:tr h="902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Thí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nghiệm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tượng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>
                          <a:effectLst/>
                        </a:rPr>
                        <a:t>PTPƯ, </a:t>
                      </a:r>
                      <a:r>
                        <a:rPr lang="en-US" sz="2800" dirty="0" err="1">
                          <a:effectLst/>
                        </a:rPr>
                        <a:t>giải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thích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nếu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2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TN 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Nước phun lên bình thành những tia có màu hồng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Khí</a:t>
                      </a:r>
                      <a:r>
                        <a:rPr lang="en-US" sz="2800" dirty="0">
                          <a:effectLst/>
                        </a:rPr>
                        <a:t> NH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 tan </a:t>
                      </a:r>
                      <a:r>
                        <a:rPr lang="en-US" sz="2800" dirty="0" err="1">
                          <a:effectLst/>
                        </a:rPr>
                        <a:t>tốt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nước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thành</a:t>
                      </a:r>
                      <a:r>
                        <a:rPr lang="en-US" sz="2800" dirty="0">
                          <a:effectLst/>
                        </a:rPr>
                        <a:t> dung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NH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bazơ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2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TN 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Quỳ tím chuyển sang màu xanh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>
                          <a:effectLst/>
                        </a:rPr>
                        <a:t>Dung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NH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bazơ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4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TN 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-Xuất hiện kết tủa trắng.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- Kết tủa không tan khi dung dịch NH</a:t>
                      </a:r>
                      <a:r>
                        <a:rPr lang="en-US" sz="2800" baseline="-25000">
                          <a:effectLst/>
                        </a:rPr>
                        <a:t>3</a:t>
                      </a:r>
                      <a:r>
                        <a:rPr lang="en-US" sz="2800">
                          <a:effectLst/>
                        </a:rPr>
                        <a:t> dư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pt-BR" sz="2800" dirty="0">
                          <a:effectLst/>
                        </a:rPr>
                        <a:t>3NH</a:t>
                      </a:r>
                      <a:r>
                        <a:rPr lang="pt-BR" sz="2800" baseline="-25000" dirty="0">
                          <a:effectLst/>
                        </a:rPr>
                        <a:t>3</a:t>
                      </a:r>
                      <a:r>
                        <a:rPr lang="pt-BR" sz="2800" dirty="0">
                          <a:effectLst/>
                        </a:rPr>
                        <a:t>+3H</a:t>
                      </a:r>
                      <a:r>
                        <a:rPr lang="pt-BR" sz="2800" baseline="-25000" dirty="0">
                          <a:effectLst/>
                        </a:rPr>
                        <a:t>2</a:t>
                      </a:r>
                      <a:r>
                        <a:rPr lang="pt-BR" sz="2800" dirty="0">
                          <a:effectLst/>
                        </a:rPr>
                        <a:t>O+AlCl</a:t>
                      </a:r>
                      <a:r>
                        <a:rPr lang="pt-BR" sz="2800" baseline="-25000" dirty="0">
                          <a:effectLst/>
                        </a:rPr>
                        <a:t>3</a:t>
                      </a:r>
                      <a:r>
                        <a:rPr lang="pt-BR" sz="2800" dirty="0">
                          <a:effectLst/>
                        </a:rPr>
                        <a:t>→ Al(OH)</a:t>
                      </a:r>
                      <a:r>
                        <a:rPr lang="pt-BR" sz="2800" baseline="-25000" dirty="0">
                          <a:effectLst/>
                        </a:rPr>
                        <a:t>3</a:t>
                      </a:r>
                      <a:r>
                        <a:rPr lang="pt-BR" sz="2800" dirty="0">
                          <a:effectLst/>
                        </a:rPr>
                        <a:t>   +3NH</a:t>
                      </a:r>
                      <a:r>
                        <a:rPr lang="pt-BR" sz="2800" baseline="-25000" dirty="0">
                          <a:effectLst/>
                        </a:rPr>
                        <a:t>4</a:t>
                      </a:r>
                      <a:r>
                        <a:rPr lang="pt-BR" sz="2800" dirty="0">
                          <a:effectLst/>
                        </a:rPr>
                        <a:t>Cl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2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TN 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>
                          <a:effectLst/>
                        </a:rPr>
                        <a:t>-Có khói trắng bay lên.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1530350" algn="l"/>
                          <a:tab pos="3060700" algn="l"/>
                          <a:tab pos="4500880" algn="l"/>
                        </a:tabLst>
                      </a:pPr>
                      <a:r>
                        <a:rPr lang="en-US" sz="2800" dirty="0">
                          <a:effectLst/>
                        </a:rPr>
                        <a:t>NH</a:t>
                      </a:r>
                      <a:r>
                        <a:rPr lang="en-US" sz="2800" baseline="-25000" dirty="0">
                          <a:effectLst/>
                        </a:rPr>
                        <a:t>3đ</a:t>
                      </a:r>
                      <a:r>
                        <a:rPr lang="en-US" sz="2800" dirty="0">
                          <a:effectLst/>
                        </a:rPr>
                        <a:t> + </a:t>
                      </a:r>
                      <a:r>
                        <a:rPr lang="en-US" sz="2800" dirty="0" err="1">
                          <a:effectLst/>
                        </a:rPr>
                        <a:t>HCl</a:t>
                      </a:r>
                      <a:r>
                        <a:rPr lang="en-US" sz="2800" baseline="-25000" dirty="0" err="1">
                          <a:effectLst/>
                        </a:rPr>
                        <a:t>đ</a:t>
                      </a:r>
                      <a:r>
                        <a:rPr lang="en-US" sz="2800" baseline="-25000" dirty="0">
                          <a:effectLst/>
                        </a:rPr>
                        <a:t>   </a:t>
                      </a:r>
                      <a:r>
                        <a:rPr lang="en-US" sz="2800" dirty="0">
                          <a:effectLst/>
                        </a:rPr>
                        <a:t>→ NH</a:t>
                      </a:r>
                      <a:r>
                        <a:rPr lang="en-US" sz="2800" baseline="-25000" dirty="0">
                          <a:effectLst/>
                        </a:rPr>
                        <a:t>4</a:t>
                      </a:r>
                      <a:r>
                        <a:rPr lang="en-US" sz="2800" dirty="0">
                          <a:effectLst/>
                        </a:rPr>
                        <a:t>Cl </a:t>
                      </a:r>
                      <a:r>
                        <a:rPr lang="en-US" sz="2800" dirty="0" err="1">
                          <a:effectLst/>
                        </a:rPr>
                        <a:t>Tinh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giống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như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AMMONIA.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012868" y="2578298"/>
            <a:ext cx="8612396" cy="971306"/>
            <a:chOff x="166396" y="8755081"/>
            <a:chExt cx="4167639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2908751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	Cấu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tạo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tử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684050" y="4263775"/>
            <a:ext cx="72193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atin typeface="Arial" charset="0"/>
                <a:cs typeface="Arial" charset="0"/>
              </a:rPr>
              <a:t>Công</a:t>
            </a:r>
            <a:r>
              <a:rPr lang="en-US" altLang="en-US" sz="4000" b="1" dirty="0"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latin typeface="Arial" charset="0"/>
                <a:cs typeface="Arial" charset="0"/>
              </a:rPr>
              <a:t>thức</a:t>
            </a:r>
            <a:r>
              <a:rPr lang="en-US" altLang="en-US" sz="4000" b="1" dirty="0"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latin typeface="Arial" charset="0"/>
                <a:cs typeface="Arial" charset="0"/>
              </a:rPr>
              <a:t>phân</a:t>
            </a:r>
            <a:r>
              <a:rPr lang="en-US" altLang="en-US" sz="4000" b="1" dirty="0">
                <a:latin typeface="Arial" charset="0"/>
                <a:cs typeface="Arial" charset="0"/>
              </a:rPr>
              <a:t> </a:t>
            </a:r>
            <a:r>
              <a:rPr lang="en-US" altLang="en-US" sz="4000" b="1" dirty="0" err="1">
                <a:latin typeface="Arial" charset="0"/>
                <a:cs typeface="Arial" charset="0"/>
              </a:rPr>
              <a:t>tử</a:t>
            </a:r>
            <a:r>
              <a:rPr lang="en-US" altLang="en-US" sz="4000" b="1" dirty="0" smtClean="0">
                <a:latin typeface="Arial" charset="0"/>
                <a:cs typeface="Arial" charset="0"/>
              </a:rPr>
              <a:t>:  NH</a:t>
            </a:r>
            <a:r>
              <a:rPr lang="en-US" altLang="en-US" sz="4000" b="1" baseline="-25000" dirty="0" smtClean="0">
                <a:latin typeface="Arial" charset="0"/>
                <a:cs typeface="Arial" charset="0"/>
              </a:rPr>
              <a:t>3</a:t>
            </a:r>
            <a:endParaRPr lang="en-US" altLang="en-US" sz="4000" b="1" dirty="0">
              <a:latin typeface="Arial" charset="0"/>
              <a:cs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9625264" y="8821199"/>
            <a:ext cx="5245768" cy="8582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4400" dirty="0" err="1" smtClean="0">
                <a:solidFill>
                  <a:schemeClr val="tx1"/>
                </a:solidFill>
              </a:rPr>
              <a:t>Công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thức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cấu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tạo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969472" y="8964585"/>
            <a:ext cx="49888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4400" dirty="0" err="1" smtClean="0"/>
              <a:t>Công</a:t>
            </a:r>
            <a:r>
              <a:rPr lang="en-US" altLang="en-US" sz="4400" dirty="0" smtClean="0"/>
              <a:t> </a:t>
            </a:r>
            <a:r>
              <a:rPr lang="en-US" altLang="en-US" sz="4400" dirty="0" err="1"/>
              <a:t>thức</a:t>
            </a:r>
            <a:r>
              <a:rPr lang="en-US" altLang="en-US" sz="4400" dirty="0"/>
              <a:t> </a:t>
            </a:r>
            <a:r>
              <a:rPr lang="en-US" altLang="en-US" sz="4400" dirty="0" smtClean="0"/>
              <a:t>electron</a:t>
            </a:r>
            <a:endParaRPr lang="en-US" altLang="en-US" sz="4400" dirty="0"/>
          </a:p>
        </p:txBody>
      </p: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2503085" y="5471176"/>
            <a:ext cx="3873481" cy="3474153"/>
            <a:chOff x="1507" y="3204"/>
            <a:chExt cx="1689" cy="1237"/>
          </a:xfrm>
        </p:grpSpPr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2148" y="3342"/>
              <a:ext cx="4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1507" y="3317"/>
              <a:ext cx="4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2768" y="3361"/>
              <a:ext cx="4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2130" y="3865"/>
              <a:ext cx="4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1965" y="3369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1959" y="3513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2304" y="3690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Oval 24"/>
            <p:cNvSpPr>
              <a:spLocks noChangeArrowheads="1"/>
            </p:cNvSpPr>
            <p:nvPr/>
          </p:nvSpPr>
          <p:spPr bwMode="auto">
            <a:xfrm>
              <a:off x="2160" y="3204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Oval 26"/>
            <p:cNvSpPr>
              <a:spLocks noChangeArrowheads="1"/>
            </p:cNvSpPr>
            <p:nvPr/>
          </p:nvSpPr>
          <p:spPr bwMode="auto">
            <a:xfrm>
              <a:off x="2304" y="3216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Oval 29"/>
            <p:cNvSpPr>
              <a:spLocks noChangeArrowheads="1"/>
            </p:cNvSpPr>
            <p:nvPr/>
          </p:nvSpPr>
          <p:spPr bwMode="auto">
            <a:xfrm>
              <a:off x="2496" y="3369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2490" y="3513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Oval 31"/>
            <p:cNvSpPr>
              <a:spLocks noChangeArrowheads="1"/>
            </p:cNvSpPr>
            <p:nvPr/>
          </p:nvSpPr>
          <p:spPr bwMode="auto">
            <a:xfrm>
              <a:off x="2160" y="3687"/>
              <a:ext cx="96" cy="9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3" name="Group 34"/>
          <p:cNvGrpSpPr>
            <a:grpSpLocks/>
          </p:cNvGrpSpPr>
          <p:nvPr/>
        </p:nvGrpSpPr>
        <p:grpSpPr bwMode="auto">
          <a:xfrm>
            <a:off x="10213613" y="5640745"/>
            <a:ext cx="3520575" cy="2753911"/>
            <a:chOff x="881" y="1488"/>
            <a:chExt cx="1600" cy="1108"/>
          </a:xfrm>
        </p:grpSpPr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476" y="1492"/>
              <a:ext cx="4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881" y="1488"/>
              <a:ext cx="4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2029" y="1498"/>
              <a:ext cx="4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1471" y="2020"/>
              <a:ext cx="4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1242" y="1695"/>
              <a:ext cx="18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1816" y="1695"/>
              <a:ext cx="2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1636" y="1902"/>
              <a:ext cx="0" cy="1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39366"/>
              </p:ext>
            </p:extLst>
          </p:nvPr>
        </p:nvGraphicFramePr>
        <p:xfrm>
          <a:off x="16958854" y="4910215"/>
          <a:ext cx="3542957" cy="295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S ChemDraw Drawing" r:id="rId4" imgW="1793748" imgH="1493215" progId="ChemDraw.Document.6.0">
                  <p:embed/>
                </p:oleObj>
              </mc:Choice>
              <mc:Fallback>
                <p:oleObj name="CS ChemDraw Drawing" r:id="rId4" imgW="1793748" imgH="149321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8854" y="4910215"/>
                        <a:ext cx="3542957" cy="295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17177929" y="8821199"/>
            <a:ext cx="4644189" cy="8582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4400" dirty="0" err="1" smtClean="0">
                <a:solidFill>
                  <a:schemeClr val="tx1"/>
                </a:solidFill>
              </a:rPr>
              <a:t>Mô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hình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phân</a:t>
            </a:r>
            <a:r>
              <a:rPr lang="en-US" altLang="en-US" sz="4400" dirty="0" smtClean="0">
                <a:solidFill>
                  <a:schemeClr val="tx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tx1"/>
                </a:solidFill>
              </a:rPr>
              <a:t>tử</a:t>
            </a:r>
            <a:endParaRPr lang="en-US" altLang="en-US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AMMONIA.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147471" y="4359442"/>
            <a:ext cx="22434424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Liên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kết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trong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tử</a:t>
            </a:r>
            <a:r>
              <a:rPr lang="en-US" altLang="en-US" sz="4400" dirty="0">
                <a:solidFill>
                  <a:srgbClr val="0000FF"/>
                </a:solidFill>
              </a:rPr>
              <a:t> NH</a:t>
            </a:r>
            <a:r>
              <a:rPr lang="en-US" altLang="en-US" sz="4400" baseline="-25000" dirty="0">
                <a:solidFill>
                  <a:srgbClr val="0000FF"/>
                </a:solidFill>
              </a:rPr>
              <a:t>3</a:t>
            </a:r>
            <a:r>
              <a:rPr lang="en-US" altLang="en-US" sz="4400" dirty="0">
                <a:solidFill>
                  <a:srgbClr val="0000FF"/>
                </a:solidFill>
              </a:rPr>
              <a:t> là </a:t>
            </a:r>
            <a:r>
              <a:rPr lang="en-US" altLang="en-US" sz="4400" dirty="0" err="1">
                <a:solidFill>
                  <a:srgbClr val="0000FF"/>
                </a:solidFill>
              </a:rPr>
              <a:t>liên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kết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cộng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hóa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trị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cực</a:t>
            </a:r>
            <a:r>
              <a:rPr lang="en-US" altLang="en-US" sz="4400" dirty="0">
                <a:solidFill>
                  <a:srgbClr val="0000FF"/>
                </a:solidFill>
              </a:rPr>
              <a:t> do </a:t>
            </a:r>
            <a:r>
              <a:rPr lang="en-US" altLang="en-US" sz="4400" dirty="0" err="1">
                <a:solidFill>
                  <a:srgbClr val="0000FF"/>
                </a:solidFill>
              </a:rPr>
              <a:t>độ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âm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điện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của</a:t>
            </a:r>
            <a:r>
              <a:rPr lang="en-US" altLang="en-US" sz="4400" dirty="0">
                <a:solidFill>
                  <a:srgbClr val="0000FF"/>
                </a:solidFill>
              </a:rPr>
              <a:t> N </a:t>
            </a:r>
            <a:r>
              <a:rPr lang="en-US" altLang="en-US" sz="4400" dirty="0" err="1">
                <a:solidFill>
                  <a:srgbClr val="0000FF"/>
                </a:solidFill>
              </a:rPr>
              <a:t>lớn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hơn</a:t>
            </a:r>
            <a:r>
              <a:rPr lang="en-US" altLang="en-US" sz="4400" dirty="0">
                <a:solidFill>
                  <a:srgbClr val="0000FF"/>
                </a:solidFill>
              </a:rPr>
              <a:t> H, </a:t>
            </a:r>
            <a:r>
              <a:rPr lang="en-US" altLang="en-US" sz="4400" dirty="0" err="1">
                <a:solidFill>
                  <a:srgbClr val="0000FF"/>
                </a:solidFill>
              </a:rPr>
              <a:t>nitơ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tích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điện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âm</a:t>
            </a:r>
            <a:r>
              <a:rPr lang="en-US" altLang="en-US" sz="4400" dirty="0">
                <a:solidFill>
                  <a:srgbClr val="0000FF"/>
                </a:solidFill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</a:rPr>
              <a:t>hidro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tích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điện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dương</a:t>
            </a:r>
            <a:r>
              <a:rPr lang="en-US" altLang="en-US" sz="44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tử</a:t>
            </a:r>
            <a:r>
              <a:rPr lang="en-US" altLang="en-US" sz="4400" dirty="0">
                <a:solidFill>
                  <a:srgbClr val="0000FF"/>
                </a:solidFill>
              </a:rPr>
              <a:t> NH</a:t>
            </a:r>
            <a:r>
              <a:rPr lang="en-US" altLang="en-US" sz="4400" baseline="-25000" dirty="0">
                <a:solidFill>
                  <a:srgbClr val="0000FF"/>
                </a:solidFill>
              </a:rPr>
              <a:t>3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có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cấu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tạo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hình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tháp</a:t>
            </a:r>
            <a:r>
              <a:rPr lang="en-US" altLang="en-US" sz="4400" dirty="0">
                <a:solidFill>
                  <a:srgbClr val="0000FF"/>
                </a:solidFill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</a:rPr>
              <a:t>đáy</a:t>
            </a:r>
            <a:r>
              <a:rPr lang="en-US" altLang="en-US" sz="4400" dirty="0">
                <a:solidFill>
                  <a:srgbClr val="0000FF"/>
                </a:solidFill>
              </a:rPr>
              <a:t> là </a:t>
            </a:r>
            <a:r>
              <a:rPr lang="en-US" altLang="en-US" sz="4400" dirty="0" err="1">
                <a:solidFill>
                  <a:srgbClr val="0000FF"/>
                </a:solidFill>
              </a:rPr>
              <a:t>một</a:t>
            </a:r>
            <a:r>
              <a:rPr lang="en-US" altLang="en-US" sz="4400" dirty="0">
                <a:solidFill>
                  <a:srgbClr val="0000FF"/>
                </a:solidFill>
              </a:rPr>
              <a:t> tam </a:t>
            </a:r>
            <a:r>
              <a:rPr lang="en-US" altLang="en-US" sz="4400" dirty="0" err="1">
                <a:solidFill>
                  <a:srgbClr val="0000FF"/>
                </a:solidFill>
              </a:rPr>
              <a:t>giác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đều</a:t>
            </a:r>
            <a:r>
              <a:rPr lang="en-US" altLang="en-US" sz="4400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tử</a:t>
            </a:r>
            <a:r>
              <a:rPr lang="en-US" altLang="en-US" sz="4400" dirty="0">
                <a:solidFill>
                  <a:srgbClr val="0000FF"/>
                </a:solidFill>
              </a:rPr>
              <a:t> NH</a:t>
            </a:r>
            <a:r>
              <a:rPr lang="en-US" altLang="en-US" sz="4400" baseline="-25000" dirty="0">
                <a:solidFill>
                  <a:srgbClr val="0000FF"/>
                </a:solidFill>
              </a:rPr>
              <a:t>3</a:t>
            </a:r>
            <a:r>
              <a:rPr lang="en-US" altLang="en-US" sz="4400" dirty="0">
                <a:solidFill>
                  <a:srgbClr val="0000FF"/>
                </a:solidFill>
              </a:rPr>
              <a:t> là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tử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phân</a:t>
            </a:r>
            <a:r>
              <a:rPr lang="en-US" altLang="en-US" sz="4400" dirty="0">
                <a:solidFill>
                  <a:srgbClr val="0000FF"/>
                </a:solidFill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</a:rPr>
              <a:t>cực</a:t>
            </a:r>
            <a:r>
              <a:rPr lang="en-US" altLang="en-US" sz="440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7" name="Google Shape;247;p3"/>
          <p:cNvGrpSpPr/>
          <p:nvPr/>
        </p:nvGrpSpPr>
        <p:grpSpPr>
          <a:xfrm>
            <a:off x="1222773" y="2897981"/>
            <a:ext cx="8612396" cy="971306"/>
            <a:chOff x="166396" y="8755081"/>
            <a:chExt cx="4167639" cy="781943"/>
          </a:xfrm>
        </p:grpSpPr>
        <p:sp>
          <p:nvSpPr>
            <p:cNvPr id="2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1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0" name="Google Shape;262;p3"/>
            <p:cNvSpPr txBox="1"/>
            <p:nvPr/>
          </p:nvSpPr>
          <p:spPr>
            <a:xfrm>
              <a:off x="932118" y="8770019"/>
              <a:ext cx="2908751" cy="644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1. 	Cấu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tạo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tử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3" name="Group 26"/>
          <p:cNvGrpSpPr>
            <a:grpSpLocks/>
          </p:cNvGrpSpPr>
          <p:nvPr/>
        </p:nvGrpSpPr>
        <p:grpSpPr bwMode="auto">
          <a:xfrm>
            <a:off x="8002666" y="8192050"/>
            <a:ext cx="9428350" cy="5151731"/>
            <a:chOff x="1457" y="2360"/>
            <a:chExt cx="2381" cy="1935"/>
          </a:xfrm>
        </p:grpSpPr>
        <p:grpSp>
          <p:nvGrpSpPr>
            <p:cNvPr id="44" name="Group 21"/>
            <p:cNvGrpSpPr>
              <a:grpSpLocks/>
            </p:cNvGrpSpPr>
            <p:nvPr/>
          </p:nvGrpSpPr>
          <p:grpSpPr bwMode="auto">
            <a:xfrm>
              <a:off x="1728" y="2661"/>
              <a:ext cx="1824" cy="1323"/>
              <a:chOff x="1440" y="2067"/>
              <a:chExt cx="1824" cy="1323"/>
            </a:xfrm>
          </p:grpSpPr>
          <p:sp>
            <p:nvSpPr>
              <p:cNvPr id="49" name="Line 15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768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 flipH="1">
                <a:off x="1824" y="2160"/>
                <a:ext cx="432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7"/>
              <p:cNvSpPr>
                <a:spLocks noChangeShapeType="1"/>
              </p:cNvSpPr>
              <p:nvPr/>
            </p:nvSpPr>
            <p:spPr bwMode="auto">
              <a:xfrm>
                <a:off x="2256" y="2160"/>
                <a:ext cx="96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4"/>
              <p:cNvSpPr>
                <a:spLocks noChangeShapeType="1"/>
              </p:cNvSpPr>
              <p:nvPr/>
            </p:nvSpPr>
            <p:spPr bwMode="auto">
              <a:xfrm flipV="1">
                <a:off x="1824" y="2784"/>
                <a:ext cx="139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3"/>
              <p:cNvSpPr>
                <a:spLocks noChangeShapeType="1"/>
              </p:cNvSpPr>
              <p:nvPr/>
            </p:nvSpPr>
            <p:spPr bwMode="auto">
              <a:xfrm>
                <a:off x="1488" y="2784"/>
                <a:ext cx="333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1488" y="2784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8"/>
              <p:cNvSpPr>
                <a:spLocks noChangeArrowheads="1"/>
              </p:cNvSpPr>
              <p:nvPr/>
            </p:nvSpPr>
            <p:spPr bwMode="auto">
              <a:xfrm>
                <a:off x="2142" y="2067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" name="Oval 9"/>
              <p:cNvSpPr>
                <a:spLocks noChangeArrowheads="1"/>
              </p:cNvSpPr>
              <p:nvPr/>
            </p:nvSpPr>
            <p:spPr bwMode="auto">
              <a:xfrm>
                <a:off x="1440" y="2727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Oval 10"/>
              <p:cNvSpPr>
                <a:spLocks noChangeArrowheads="1"/>
              </p:cNvSpPr>
              <p:nvPr/>
            </p:nvSpPr>
            <p:spPr bwMode="auto">
              <a:xfrm>
                <a:off x="1779" y="3294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Oval 11"/>
              <p:cNvSpPr>
                <a:spLocks noChangeArrowheads="1"/>
              </p:cNvSpPr>
              <p:nvPr/>
            </p:nvSpPr>
            <p:spPr bwMode="auto">
              <a:xfrm>
                <a:off x="3168" y="2733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2390" y="236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1457" y="320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964" y="3968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3560" y="3194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FF"/>
                  </a:solidFill>
                </a:rPr>
                <a:t>H</a:t>
              </a:r>
            </a:p>
          </p:txBody>
        </p:sp>
      </p:grpSp>
      <p:sp>
        <p:nvSpPr>
          <p:cNvPr id="59" name="Freeform 18"/>
          <p:cNvSpPr>
            <a:spLocks/>
          </p:cNvSpPr>
          <p:nvPr/>
        </p:nvSpPr>
        <p:spPr bwMode="auto">
          <a:xfrm>
            <a:off x="12055732" y="9304198"/>
            <a:ext cx="525588" cy="458162"/>
          </a:xfrm>
          <a:custGeom>
            <a:avLst/>
            <a:gdLst>
              <a:gd name="T0" fmla="*/ 0 w 288"/>
              <a:gd name="T1" fmla="*/ 228600 h 168"/>
              <a:gd name="T2" fmla="*/ 304800 w 288"/>
              <a:gd name="T3" fmla="*/ 228600 h 168"/>
              <a:gd name="T4" fmla="*/ 457200 w 288"/>
              <a:gd name="T5" fmla="*/ 0 h 168"/>
              <a:gd name="T6" fmla="*/ 0 60000 65536"/>
              <a:gd name="T7" fmla="*/ 0 60000 65536"/>
              <a:gd name="T8" fmla="*/ 0 60000 65536"/>
              <a:gd name="T9" fmla="*/ 0 w 288"/>
              <a:gd name="T10" fmla="*/ 0 h 168"/>
              <a:gd name="T11" fmla="*/ 288 w 288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68">
                <a:moveTo>
                  <a:pt x="0" y="144"/>
                </a:moveTo>
                <a:cubicBezTo>
                  <a:pt x="72" y="156"/>
                  <a:pt x="144" y="168"/>
                  <a:pt x="192" y="144"/>
                </a:cubicBezTo>
                <a:cubicBezTo>
                  <a:pt x="240" y="120"/>
                  <a:pt x="272" y="24"/>
                  <a:pt x="2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 rot="19706192">
            <a:off x="12118892" y="9580668"/>
            <a:ext cx="1195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107</a:t>
            </a:r>
            <a:r>
              <a:rPr lang="en-US" altLang="en-US" sz="3200" baseline="30000" dirty="0"/>
              <a:t>0</a:t>
            </a:r>
            <a:endParaRPr lang="en-US" altLang="en-US" sz="3200" dirty="0"/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 rot="1964114">
            <a:off x="13130488" y="9374651"/>
            <a:ext cx="1891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0,102 nm</a:t>
            </a:r>
          </a:p>
        </p:txBody>
      </p:sp>
    </p:spTree>
    <p:extLst>
      <p:ext uri="{BB962C8B-B14F-4D97-AF65-F5344CB8AC3E}">
        <p14:creationId xmlns:p14="http://schemas.microsoft.com/office/powerpoint/2010/main" val="36334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AMMONIA.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9"/>
            <a:ext cx="7270417" cy="1526621"/>
            <a:chOff x="166396" y="8755081"/>
            <a:chExt cx="4167639" cy="1228995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1214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763296" y="4273094"/>
            <a:ext cx="21957316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sz="5400" dirty="0">
                <a:solidFill>
                  <a:srgbClr val="0000FF"/>
                </a:solidFill>
              </a:rPr>
              <a:t>NH</a:t>
            </a:r>
            <a:r>
              <a:rPr lang="en-US" altLang="en-US" sz="5400" baseline="-25000" dirty="0">
                <a:solidFill>
                  <a:srgbClr val="0000FF"/>
                </a:solidFill>
              </a:rPr>
              <a:t>3</a:t>
            </a:r>
            <a:r>
              <a:rPr lang="en-US" altLang="en-US" sz="5400" dirty="0">
                <a:solidFill>
                  <a:srgbClr val="0000FF"/>
                </a:solidFill>
              </a:rPr>
              <a:t> là </a:t>
            </a:r>
            <a:r>
              <a:rPr lang="en-US" altLang="en-US" sz="5400" dirty="0" err="1">
                <a:solidFill>
                  <a:srgbClr val="0000FF"/>
                </a:solidFill>
              </a:rPr>
              <a:t>chất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khí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không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màu</a:t>
            </a:r>
            <a:r>
              <a:rPr lang="en-US" altLang="en-US" sz="5400" dirty="0">
                <a:solidFill>
                  <a:srgbClr val="0000FF"/>
                </a:solidFill>
              </a:rPr>
              <a:t>, </a:t>
            </a:r>
            <a:r>
              <a:rPr lang="en-US" altLang="en-US" sz="5400" dirty="0" err="1">
                <a:solidFill>
                  <a:srgbClr val="0000FF"/>
                </a:solidFill>
              </a:rPr>
              <a:t>mùi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khai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và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sốc</a:t>
            </a:r>
            <a:r>
              <a:rPr lang="en-US" altLang="en-US" sz="5400" dirty="0">
                <a:solidFill>
                  <a:srgbClr val="0000FF"/>
                </a:solidFill>
              </a:rPr>
              <a:t>. </a:t>
            </a:r>
            <a:r>
              <a:rPr lang="en-US" altLang="en-US" sz="5400" dirty="0" err="1">
                <a:solidFill>
                  <a:srgbClr val="0000FF"/>
                </a:solidFill>
              </a:rPr>
              <a:t>Nhẹ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hơn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không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khí</a:t>
            </a:r>
            <a:r>
              <a:rPr lang="en-US" altLang="en-US" sz="5400" dirty="0">
                <a:solidFill>
                  <a:srgbClr val="0000FF"/>
                </a:solidFill>
              </a:rPr>
              <a:t>. </a:t>
            </a:r>
            <a:endParaRPr lang="en-US" altLang="en-US" sz="540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sz="5400" dirty="0" smtClean="0">
                <a:solidFill>
                  <a:srgbClr val="0000FF"/>
                </a:solidFill>
              </a:rPr>
              <a:t>Tan </a:t>
            </a:r>
            <a:r>
              <a:rPr lang="en-US" altLang="en-US" sz="5400" dirty="0" err="1">
                <a:solidFill>
                  <a:srgbClr val="0000FF"/>
                </a:solidFill>
              </a:rPr>
              <a:t>rất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nhiều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trong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nước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tạo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thành</a:t>
            </a:r>
            <a:r>
              <a:rPr lang="en-US" altLang="en-US" sz="5400" dirty="0">
                <a:solidFill>
                  <a:srgbClr val="0000FF"/>
                </a:solidFill>
              </a:rPr>
              <a:t> dung </a:t>
            </a:r>
            <a:r>
              <a:rPr lang="en-US" altLang="en-US" sz="5400" dirty="0" err="1">
                <a:solidFill>
                  <a:srgbClr val="0000FF"/>
                </a:solidFill>
              </a:rPr>
              <a:t>dịch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amoniac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có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tính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kiềm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yếu</a:t>
            </a:r>
            <a:r>
              <a:rPr lang="en-US" altLang="en-US" sz="5400" dirty="0">
                <a:solidFill>
                  <a:srgbClr val="0000FF"/>
                </a:solidFill>
              </a:rPr>
              <a:t>. </a:t>
            </a:r>
            <a:endParaRPr lang="en-US" altLang="en-US" sz="5400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5400" dirty="0" err="1" smtClean="0">
                <a:solidFill>
                  <a:srgbClr val="0000FF"/>
                </a:solidFill>
              </a:rPr>
              <a:t>Khí</a:t>
            </a:r>
            <a:r>
              <a:rPr lang="en-US" altLang="en-US" sz="5400" dirty="0" smtClean="0">
                <a:solidFill>
                  <a:srgbClr val="0000FF"/>
                </a:solidFill>
              </a:rPr>
              <a:t> </a:t>
            </a:r>
            <a:r>
              <a:rPr lang="en-US" altLang="en-US" sz="5400" dirty="0">
                <a:solidFill>
                  <a:srgbClr val="0000FF"/>
                </a:solidFill>
              </a:rPr>
              <a:t>NH</a:t>
            </a:r>
            <a:r>
              <a:rPr lang="en-US" altLang="en-US" sz="5400" baseline="-25000" dirty="0">
                <a:solidFill>
                  <a:srgbClr val="0000FF"/>
                </a:solidFill>
              </a:rPr>
              <a:t>3</a:t>
            </a:r>
            <a:r>
              <a:rPr lang="en-US" altLang="en-US" sz="5400" dirty="0">
                <a:solidFill>
                  <a:srgbClr val="0000FF"/>
                </a:solidFill>
              </a:rPr>
              <a:t> tan </a:t>
            </a:r>
            <a:r>
              <a:rPr lang="en-US" altLang="en-US" sz="5400" dirty="0" err="1">
                <a:solidFill>
                  <a:srgbClr val="0000FF"/>
                </a:solidFill>
              </a:rPr>
              <a:t>rất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nhiều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trong</a:t>
            </a:r>
            <a:r>
              <a:rPr lang="en-US" altLang="en-US" sz="5400" dirty="0">
                <a:solidFill>
                  <a:srgbClr val="0000FF"/>
                </a:solidFill>
              </a:rPr>
              <a:t> </a:t>
            </a:r>
            <a:r>
              <a:rPr lang="en-US" altLang="en-US" sz="5400" dirty="0" err="1">
                <a:solidFill>
                  <a:srgbClr val="0000FF"/>
                </a:solidFill>
              </a:rPr>
              <a:t>nước</a:t>
            </a:r>
            <a:r>
              <a:rPr lang="en-US" altLang="en-US" sz="54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1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9097831" y="9616403"/>
            <a:ext cx="2660958" cy="2991196"/>
            <a:chOff x="1994" y="2906"/>
            <a:chExt cx="667" cy="916"/>
          </a:xfrm>
        </p:grpSpPr>
        <p:sp>
          <p:nvSpPr>
            <p:cNvPr id="24611" name="Freeform 30"/>
            <p:cNvSpPr>
              <a:spLocks/>
            </p:cNvSpPr>
            <p:nvPr/>
          </p:nvSpPr>
          <p:spPr bwMode="auto">
            <a:xfrm>
              <a:off x="2070" y="3371"/>
              <a:ext cx="560" cy="440"/>
            </a:xfrm>
            <a:custGeom>
              <a:avLst/>
              <a:gdLst>
                <a:gd name="T0" fmla="*/ 560 w 588"/>
                <a:gd name="T1" fmla="*/ 360 h 461"/>
                <a:gd name="T2" fmla="*/ 555 w 588"/>
                <a:gd name="T3" fmla="*/ 374 h 461"/>
                <a:gd name="T4" fmla="*/ 541 w 588"/>
                <a:gd name="T5" fmla="*/ 388 h 461"/>
                <a:gd name="T6" fmla="*/ 519 w 588"/>
                <a:gd name="T7" fmla="*/ 401 h 461"/>
                <a:gd name="T8" fmla="*/ 490 w 588"/>
                <a:gd name="T9" fmla="*/ 412 h 461"/>
                <a:gd name="T10" fmla="*/ 453 w 588"/>
                <a:gd name="T11" fmla="*/ 423 h 461"/>
                <a:gd name="T12" fmla="*/ 389 w 588"/>
                <a:gd name="T13" fmla="*/ 433 h 461"/>
                <a:gd name="T14" fmla="*/ 340 w 588"/>
                <a:gd name="T15" fmla="*/ 438 h 461"/>
                <a:gd name="T16" fmla="*/ 288 w 588"/>
                <a:gd name="T17" fmla="*/ 439 h 461"/>
                <a:gd name="T18" fmla="*/ 253 w 588"/>
                <a:gd name="T19" fmla="*/ 439 h 461"/>
                <a:gd name="T20" fmla="*/ 203 w 588"/>
                <a:gd name="T21" fmla="*/ 436 h 461"/>
                <a:gd name="T22" fmla="*/ 155 w 588"/>
                <a:gd name="T23" fmla="*/ 431 h 461"/>
                <a:gd name="T24" fmla="*/ 113 w 588"/>
                <a:gd name="T25" fmla="*/ 424 h 461"/>
                <a:gd name="T26" fmla="*/ 76 w 588"/>
                <a:gd name="T27" fmla="*/ 414 h 461"/>
                <a:gd name="T28" fmla="*/ 46 w 588"/>
                <a:gd name="T29" fmla="*/ 403 h 461"/>
                <a:gd name="T30" fmla="*/ 22 w 588"/>
                <a:gd name="T31" fmla="*/ 390 h 461"/>
                <a:gd name="T32" fmla="*/ 7 w 588"/>
                <a:gd name="T33" fmla="*/ 376 h 461"/>
                <a:gd name="T34" fmla="*/ 0 w 588"/>
                <a:gd name="T35" fmla="*/ 362 h 461"/>
                <a:gd name="T36" fmla="*/ 1 w 588"/>
                <a:gd name="T37" fmla="*/ 73 h 461"/>
                <a:gd name="T38" fmla="*/ 9 w 588"/>
                <a:gd name="T39" fmla="*/ 58 h 461"/>
                <a:gd name="T40" fmla="*/ 24 w 588"/>
                <a:gd name="T41" fmla="*/ 46 h 461"/>
                <a:gd name="T42" fmla="*/ 45 w 588"/>
                <a:gd name="T43" fmla="*/ 34 h 461"/>
                <a:gd name="T44" fmla="*/ 70 w 588"/>
                <a:gd name="T45" fmla="*/ 25 h 461"/>
                <a:gd name="T46" fmla="*/ 118 w 588"/>
                <a:gd name="T47" fmla="*/ 13 h 461"/>
                <a:gd name="T48" fmla="*/ 173 w 588"/>
                <a:gd name="T49" fmla="*/ 6 h 461"/>
                <a:gd name="T50" fmla="*/ 233 w 588"/>
                <a:gd name="T51" fmla="*/ 1 h 461"/>
                <a:gd name="T52" fmla="*/ 295 w 588"/>
                <a:gd name="T53" fmla="*/ 0 h 461"/>
                <a:gd name="T54" fmla="*/ 356 w 588"/>
                <a:gd name="T55" fmla="*/ 3 h 461"/>
                <a:gd name="T56" fmla="*/ 414 w 588"/>
                <a:gd name="T57" fmla="*/ 9 h 461"/>
                <a:gd name="T58" fmla="*/ 450 w 588"/>
                <a:gd name="T59" fmla="*/ 15 h 461"/>
                <a:gd name="T60" fmla="*/ 482 w 588"/>
                <a:gd name="T61" fmla="*/ 23 h 461"/>
                <a:gd name="T62" fmla="*/ 510 w 588"/>
                <a:gd name="T63" fmla="*/ 31 h 461"/>
                <a:gd name="T64" fmla="*/ 531 w 588"/>
                <a:gd name="T65" fmla="*/ 42 h 461"/>
                <a:gd name="T66" fmla="*/ 549 w 588"/>
                <a:gd name="T67" fmla="*/ 54 h 461"/>
                <a:gd name="T68" fmla="*/ 558 w 588"/>
                <a:gd name="T69" fmla="*/ 68 h 461"/>
                <a:gd name="T70" fmla="*/ 560 w 588"/>
                <a:gd name="T71" fmla="*/ 80 h 4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8"/>
                <a:gd name="T109" fmla="*/ 0 h 461"/>
                <a:gd name="T110" fmla="*/ 588 w 588"/>
                <a:gd name="T111" fmla="*/ 461 h 4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8" h="461">
                  <a:moveTo>
                    <a:pt x="588" y="84"/>
                  </a:moveTo>
                  <a:lnTo>
                    <a:pt x="588" y="377"/>
                  </a:lnTo>
                  <a:lnTo>
                    <a:pt x="587" y="384"/>
                  </a:lnTo>
                  <a:lnTo>
                    <a:pt x="583" y="392"/>
                  </a:lnTo>
                  <a:lnTo>
                    <a:pt x="577" y="400"/>
                  </a:lnTo>
                  <a:lnTo>
                    <a:pt x="568" y="407"/>
                  </a:lnTo>
                  <a:lnTo>
                    <a:pt x="558" y="414"/>
                  </a:lnTo>
                  <a:lnTo>
                    <a:pt x="545" y="420"/>
                  </a:lnTo>
                  <a:lnTo>
                    <a:pt x="530" y="427"/>
                  </a:lnTo>
                  <a:lnTo>
                    <a:pt x="514" y="432"/>
                  </a:lnTo>
                  <a:lnTo>
                    <a:pt x="495" y="438"/>
                  </a:lnTo>
                  <a:lnTo>
                    <a:pt x="476" y="443"/>
                  </a:lnTo>
                  <a:lnTo>
                    <a:pt x="432" y="451"/>
                  </a:lnTo>
                  <a:lnTo>
                    <a:pt x="408" y="454"/>
                  </a:lnTo>
                  <a:lnTo>
                    <a:pt x="383" y="457"/>
                  </a:lnTo>
                  <a:lnTo>
                    <a:pt x="357" y="459"/>
                  </a:lnTo>
                  <a:lnTo>
                    <a:pt x="330" y="460"/>
                  </a:lnTo>
                  <a:lnTo>
                    <a:pt x="302" y="460"/>
                  </a:lnTo>
                  <a:lnTo>
                    <a:pt x="294" y="461"/>
                  </a:lnTo>
                  <a:lnTo>
                    <a:pt x="266" y="460"/>
                  </a:lnTo>
                  <a:lnTo>
                    <a:pt x="239" y="459"/>
                  </a:lnTo>
                  <a:lnTo>
                    <a:pt x="213" y="457"/>
                  </a:lnTo>
                  <a:lnTo>
                    <a:pt x="188" y="455"/>
                  </a:lnTo>
                  <a:lnTo>
                    <a:pt x="163" y="452"/>
                  </a:lnTo>
                  <a:lnTo>
                    <a:pt x="140" y="448"/>
                  </a:lnTo>
                  <a:lnTo>
                    <a:pt x="119" y="444"/>
                  </a:lnTo>
                  <a:lnTo>
                    <a:pt x="99" y="439"/>
                  </a:lnTo>
                  <a:lnTo>
                    <a:pt x="80" y="434"/>
                  </a:lnTo>
                  <a:lnTo>
                    <a:pt x="63" y="428"/>
                  </a:lnTo>
                  <a:lnTo>
                    <a:pt x="48" y="422"/>
                  </a:lnTo>
                  <a:lnTo>
                    <a:pt x="34" y="416"/>
                  </a:lnTo>
                  <a:lnTo>
                    <a:pt x="23" y="409"/>
                  </a:lnTo>
                  <a:lnTo>
                    <a:pt x="14" y="402"/>
                  </a:lnTo>
                  <a:lnTo>
                    <a:pt x="7" y="394"/>
                  </a:lnTo>
                  <a:lnTo>
                    <a:pt x="2" y="387"/>
                  </a:lnTo>
                  <a:lnTo>
                    <a:pt x="0" y="379"/>
                  </a:lnTo>
                  <a:lnTo>
                    <a:pt x="0" y="84"/>
                  </a:lnTo>
                  <a:lnTo>
                    <a:pt x="1" y="76"/>
                  </a:lnTo>
                  <a:lnTo>
                    <a:pt x="4" y="68"/>
                  </a:lnTo>
                  <a:lnTo>
                    <a:pt x="9" y="61"/>
                  </a:lnTo>
                  <a:lnTo>
                    <a:pt x="16" y="54"/>
                  </a:lnTo>
                  <a:lnTo>
                    <a:pt x="25" y="48"/>
                  </a:lnTo>
                  <a:lnTo>
                    <a:pt x="35" y="42"/>
                  </a:lnTo>
                  <a:lnTo>
                    <a:pt x="47" y="36"/>
                  </a:lnTo>
                  <a:lnTo>
                    <a:pt x="60" y="31"/>
                  </a:lnTo>
                  <a:lnTo>
                    <a:pt x="74" y="26"/>
                  </a:lnTo>
                  <a:lnTo>
                    <a:pt x="90" y="22"/>
                  </a:lnTo>
                  <a:lnTo>
                    <a:pt x="124" y="14"/>
                  </a:lnTo>
                  <a:lnTo>
                    <a:pt x="162" y="8"/>
                  </a:lnTo>
                  <a:lnTo>
                    <a:pt x="182" y="6"/>
                  </a:lnTo>
                  <a:lnTo>
                    <a:pt x="224" y="2"/>
                  </a:lnTo>
                  <a:lnTo>
                    <a:pt x="245" y="1"/>
                  </a:lnTo>
                  <a:lnTo>
                    <a:pt x="267" y="0"/>
                  </a:lnTo>
                  <a:lnTo>
                    <a:pt x="310" y="0"/>
                  </a:lnTo>
                  <a:lnTo>
                    <a:pt x="332" y="1"/>
                  </a:lnTo>
                  <a:lnTo>
                    <a:pt x="374" y="3"/>
                  </a:lnTo>
                  <a:lnTo>
                    <a:pt x="416" y="7"/>
                  </a:lnTo>
                  <a:lnTo>
                    <a:pt x="435" y="9"/>
                  </a:lnTo>
                  <a:lnTo>
                    <a:pt x="454" y="12"/>
                  </a:lnTo>
                  <a:lnTo>
                    <a:pt x="472" y="16"/>
                  </a:lnTo>
                  <a:lnTo>
                    <a:pt x="490" y="19"/>
                  </a:lnTo>
                  <a:lnTo>
                    <a:pt x="506" y="24"/>
                  </a:lnTo>
                  <a:lnTo>
                    <a:pt x="521" y="28"/>
                  </a:lnTo>
                  <a:lnTo>
                    <a:pt x="535" y="33"/>
                  </a:lnTo>
                  <a:lnTo>
                    <a:pt x="547" y="38"/>
                  </a:lnTo>
                  <a:lnTo>
                    <a:pt x="558" y="44"/>
                  </a:lnTo>
                  <a:lnTo>
                    <a:pt x="568" y="50"/>
                  </a:lnTo>
                  <a:lnTo>
                    <a:pt x="576" y="57"/>
                  </a:lnTo>
                  <a:lnTo>
                    <a:pt x="582" y="64"/>
                  </a:lnTo>
                  <a:lnTo>
                    <a:pt x="586" y="71"/>
                  </a:lnTo>
                  <a:lnTo>
                    <a:pt x="588" y="79"/>
                  </a:lnTo>
                  <a:lnTo>
                    <a:pt x="588" y="84"/>
                  </a:lnTo>
                </a:path>
              </a:pathLst>
            </a:custGeom>
            <a:noFill/>
            <a:ln w="1588">
              <a:solidFill>
                <a:srgbClr val="E5E5E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2" name="Freeform 31"/>
            <p:cNvSpPr>
              <a:spLocks/>
            </p:cNvSpPr>
            <p:nvPr/>
          </p:nvSpPr>
          <p:spPr bwMode="auto">
            <a:xfrm>
              <a:off x="2064" y="3190"/>
              <a:ext cx="560" cy="632"/>
            </a:xfrm>
            <a:custGeom>
              <a:avLst/>
              <a:gdLst>
                <a:gd name="T0" fmla="*/ 560 w 560"/>
                <a:gd name="T1" fmla="*/ 517 h 440"/>
                <a:gd name="T2" fmla="*/ 555 w 560"/>
                <a:gd name="T3" fmla="*/ 537 h 440"/>
                <a:gd name="T4" fmla="*/ 540 w 560"/>
                <a:gd name="T5" fmla="*/ 559 h 440"/>
                <a:gd name="T6" fmla="*/ 519 w 560"/>
                <a:gd name="T7" fmla="*/ 576 h 440"/>
                <a:gd name="T8" fmla="*/ 489 w 560"/>
                <a:gd name="T9" fmla="*/ 592 h 440"/>
                <a:gd name="T10" fmla="*/ 453 w 560"/>
                <a:gd name="T11" fmla="*/ 608 h 440"/>
                <a:gd name="T12" fmla="*/ 388 w 560"/>
                <a:gd name="T13" fmla="*/ 622 h 440"/>
                <a:gd name="T14" fmla="*/ 340 w 560"/>
                <a:gd name="T15" fmla="*/ 629 h 440"/>
                <a:gd name="T16" fmla="*/ 287 w 560"/>
                <a:gd name="T17" fmla="*/ 631 h 440"/>
                <a:gd name="T18" fmla="*/ 253 w 560"/>
                <a:gd name="T19" fmla="*/ 631 h 440"/>
                <a:gd name="T20" fmla="*/ 203 w 560"/>
                <a:gd name="T21" fmla="*/ 626 h 440"/>
                <a:gd name="T22" fmla="*/ 155 w 560"/>
                <a:gd name="T23" fmla="*/ 621 h 440"/>
                <a:gd name="T24" fmla="*/ 113 w 560"/>
                <a:gd name="T25" fmla="*/ 609 h 440"/>
                <a:gd name="T26" fmla="*/ 76 w 560"/>
                <a:gd name="T27" fmla="*/ 595 h 440"/>
                <a:gd name="T28" fmla="*/ 46 w 560"/>
                <a:gd name="T29" fmla="*/ 579 h 440"/>
                <a:gd name="T30" fmla="*/ 22 w 560"/>
                <a:gd name="T31" fmla="*/ 562 h 440"/>
                <a:gd name="T32" fmla="*/ 6 w 560"/>
                <a:gd name="T33" fmla="*/ 540 h 440"/>
                <a:gd name="T34" fmla="*/ 0 w 560"/>
                <a:gd name="T35" fmla="*/ 520 h 440"/>
                <a:gd name="T36" fmla="*/ 1 w 560"/>
                <a:gd name="T37" fmla="*/ 105 h 440"/>
                <a:gd name="T38" fmla="*/ 8 w 560"/>
                <a:gd name="T39" fmla="*/ 85 h 440"/>
                <a:gd name="T40" fmla="*/ 24 w 560"/>
                <a:gd name="T41" fmla="*/ 66 h 440"/>
                <a:gd name="T42" fmla="*/ 45 w 560"/>
                <a:gd name="T43" fmla="*/ 50 h 440"/>
                <a:gd name="T44" fmla="*/ 70 w 560"/>
                <a:gd name="T45" fmla="*/ 36 h 440"/>
                <a:gd name="T46" fmla="*/ 118 w 560"/>
                <a:gd name="T47" fmla="*/ 20 h 440"/>
                <a:gd name="T48" fmla="*/ 173 w 560"/>
                <a:gd name="T49" fmla="*/ 9 h 440"/>
                <a:gd name="T50" fmla="*/ 233 w 560"/>
                <a:gd name="T51" fmla="*/ 1 h 440"/>
                <a:gd name="T52" fmla="*/ 295 w 560"/>
                <a:gd name="T53" fmla="*/ 0 h 440"/>
                <a:gd name="T54" fmla="*/ 356 w 560"/>
                <a:gd name="T55" fmla="*/ 4 h 440"/>
                <a:gd name="T56" fmla="*/ 414 w 560"/>
                <a:gd name="T57" fmla="*/ 13 h 440"/>
                <a:gd name="T58" fmla="*/ 449 w 560"/>
                <a:gd name="T59" fmla="*/ 23 h 440"/>
                <a:gd name="T60" fmla="*/ 481 w 560"/>
                <a:gd name="T61" fmla="*/ 33 h 440"/>
                <a:gd name="T62" fmla="*/ 509 w 560"/>
                <a:gd name="T63" fmla="*/ 46 h 440"/>
                <a:gd name="T64" fmla="*/ 531 w 560"/>
                <a:gd name="T65" fmla="*/ 60 h 440"/>
                <a:gd name="T66" fmla="*/ 548 w 560"/>
                <a:gd name="T67" fmla="*/ 79 h 440"/>
                <a:gd name="T68" fmla="*/ 558 w 560"/>
                <a:gd name="T69" fmla="*/ 98 h 440"/>
                <a:gd name="T70" fmla="*/ 560 w 560"/>
                <a:gd name="T71" fmla="*/ 115 h 4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0"/>
                <a:gd name="T109" fmla="*/ 0 h 440"/>
                <a:gd name="T110" fmla="*/ 560 w 560"/>
                <a:gd name="T111" fmla="*/ 440 h 4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0" h="440">
                  <a:moveTo>
                    <a:pt x="560" y="80"/>
                  </a:moveTo>
                  <a:lnTo>
                    <a:pt x="560" y="360"/>
                  </a:lnTo>
                  <a:lnTo>
                    <a:pt x="559" y="367"/>
                  </a:lnTo>
                  <a:lnTo>
                    <a:pt x="555" y="374"/>
                  </a:lnTo>
                  <a:lnTo>
                    <a:pt x="549" y="382"/>
                  </a:lnTo>
                  <a:lnTo>
                    <a:pt x="540" y="389"/>
                  </a:lnTo>
                  <a:lnTo>
                    <a:pt x="531" y="395"/>
                  </a:lnTo>
                  <a:lnTo>
                    <a:pt x="519" y="401"/>
                  </a:lnTo>
                  <a:lnTo>
                    <a:pt x="504" y="408"/>
                  </a:lnTo>
                  <a:lnTo>
                    <a:pt x="489" y="412"/>
                  </a:lnTo>
                  <a:lnTo>
                    <a:pt x="471" y="418"/>
                  </a:lnTo>
                  <a:lnTo>
                    <a:pt x="453" y="423"/>
                  </a:lnTo>
                  <a:lnTo>
                    <a:pt x="411" y="431"/>
                  </a:lnTo>
                  <a:lnTo>
                    <a:pt x="388" y="433"/>
                  </a:lnTo>
                  <a:lnTo>
                    <a:pt x="364" y="436"/>
                  </a:lnTo>
                  <a:lnTo>
                    <a:pt x="340" y="438"/>
                  </a:lnTo>
                  <a:lnTo>
                    <a:pt x="314" y="439"/>
                  </a:lnTo>
                  <a:lnTo>
                    <a:pt x="287" y="439"/>
                  </a:lnTo>
                  <a:lnTo>
                    <a:pt x="280" y="440"/>
                  </a:lnTo>
                  <a:lnTo>
                    <a:pt x="253" y="439"/>
                  </a:lnTo>
                  <a:lnTo>
                    <a:pt x="227" y="438"/>
                  </a:lnTo>
                  <a:lnTo>
                    <a:pt x="203" y="436"/>
                  </a:lnTo>
                  <a:lnTo>
                    <a:pt x="179" y="434"/>
                  </a:lnTo>
                  <a:lnTo>
                    <a:pt x="155" y="432"/>
                  </a:lnTo>
                  <a:lnTo>
                    <a:pt x="133" y="428"/>
                  </a:lnTo>
                  <a:lnTo>
                    <a:pt x="113" y="424"/>
                  </a:lnTo>
                  <a:lnTo>
                    <a:pt x="94" y="419"/>
                  </a:lnTo>
                  <a:lnTo>
                    <a:pt x="76" y="414"/>
                  </a:lnTo>
                  <a:lnTo>
                    <a:pt x="60" y="409"/>
                  </a:lnTo>
                  <a:lnTo>
                    <a:pt x="46" y="403"/>
                  </a:lnTo>
                  <a:lnTo>
                    <a:pt x="32" y="397"/>
                  </a:lnTo>
                  <a:lnTo>
                    <a:pt x="22" y="391"/>
                  </a:lnTo>
                  <a:lnTo>
                    <a:pt x="13" y="384"/>
                  </a:lnTo>
                  <a:lnTo>
                    <a:pt x="6" y="376"/>
                  </a:lnTo>
                  <a:lnTo>
                    <a:pt x="2" y="370"/>
                  </a:lnTo>
                  <a:lnTo>
                    <a:pt x="0" y="362"/>
                  </a:lnTo>
                  <a:lnTo>
                    <a:pt x="0" y="80"/>
                  </a:lnTo>
                  <a:lnTo>
                    <a:pt x="1" y="73"/>
                  </a:lnTo>
                  <a:lnTo>
                    <a:pt x="4" y="65"/>
                  </a:lnTo>
                  <a:lnTo>
                    <a:pt x="8" y="59"/>
                  </a:lnTo>
                  <a:lnTo>
                    <a:pt x="15" y="52"/>
                  </a:lnTo>
                  <a:lnTo>
                    <a:pt x="24" y="46"/>
                  </a:lnTo>
                  <a:lnTo>
                    <a:pt x="33" y="40"/>
                  </a:lnTo>
                  <a:lnTo>
                    <a:pt x="45" y="35"/>
                  </a:lnTo>
                  <a:lnTo>
                    <a:pt x="57" y="30"/>
                  </a:lnTo>
                  <a:lnTo>
                    <a:pt x="70" y="25"/>
                  </a:lnTo>
                  <a:lnTo>
                    <a:pt x="85" y="21"/>
                  </a:lnTo>
                  <a:lnTo>
                    <a:pt x="118" y="14"/>
                  </a:lnTo>
                  <a:lnTo>
                    <a:pt x="154" y="8"/>
                  </a:lnTo>
                  <a:lnTo>
                    <a:pt x="173" y="6"/>
                  </a:lnTo>
                  <a:lnTo>
                    <a:pt x="213" y="2"/>
                  </a:lnTo>
                  <a:lnTo>
                    <a:pt x="233" y="1"/>
                  </a:lnTo>
                  <a:lnTo>
                    <a:pt x="254" y="0"/>
                  </a:lnTo>
                  <a:lnTo>
                    <a:pt x="295" y="0"/>
                  </a:lnTo>
                  <a:lnTo>
                    <a:pt x="316" y="1"/>
                  </a:lnTo>
                  <a:lnTo>
                    <a:pt x="356" y="3"/>
                  </a:lnTo>
                  <a:lnTo>
                    <a:pt x="396" y="7"/>
                  </a:lnTo>
                  <a:lnTo>
                    <a:pt x="414" y="9"/>
                  </a:lnTo>
                  <a:lnTo>
                    <a:pt x="432" y="12"/>
                  </a:lnTo>
                  <a:lnTo>
                    <a:pt x="449" y="16"/>
                  </a:lnTo>
                  <a:lnTo>
                    <a:pt x="466" y="18"/>
                  </a:lnTo>
                  <a:lnTo>
                    <a:pt x="481" y="23"/>
                  </a:lnTo>
                  <a:lnTo>
                    <a:pt x="496" y="27"/>
                  </a:lnTo>
                  <a:lnTo>
                    <a:pt x="509" y="32"/>
                  </a:lnTo>
                  <a:lnTo>
                    <a:pt x="521" y="37"/>
                  </a:lnTo>
                  <a:lnTo>
                    <a:pt x="531" y="42"/>
                  </a:lnTo>
                  <a:lnTo>
                    <a:pt x="540" y="48"/>
                  </a:lnTo>
                  <a:lnTo>
                    <a:pt x="548" y="55"/>
                  </a:lnTo>
                  <a:lnTo>
                    <a:pt x="554" y="61"/>
                  </a:lnTo>
                  <a:lnTo>
                    <a:pt x="558" y="68"/>
                  </a:lnTo>
                  <a:lnTo>
                    <a:pt x="560" y="76"/>
                  </a:lnTo>
                  <a:lnTo>
                    <a:pt x="560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3" name="Freeform 32"/>
            <p:cNvSpPr>
              <a:spLocks/>
            </p:cNvSpPr>
            <p:nvPr/>
          </p:nvSpPr>
          <p:spPr bwMode="auto">
            <a:xfrm>
              <a:off x="2070" y="3307"/>
              <a:ext cx="560" cy="80"/>
            </a:xfrm>
            <a:custGeom>
              <a:avLst/>
              <a:gdLst>
                <a:gd name="T0" fmla="*/ 0 w 588"/>
                <a:gd name="T1" fmla="*/ 0 h 83"/>
                <a:gd name="T2" fmla="*/ 1 w 588"/>
                <a:gd name="T3" fmla="*/ 8 h 83"/>
                <a:gd name="T4" fmla="*/ 4 w 588"/>
                <a:gd name="T5" fmla="*/ 14 h 83"/>
                <a:gd name="T6" fmla="*/ 9 w 588"/>
                <a:gd name="T7" fmla="*/ 22 h 83"/>
                <a:gd name="T8" fmla="*/ 15 w 588"/>
                <a:gd name="T9" fmla="*/ 28 h 83"/>
                <a:gd name="T10" fmla="*/ 24 w 588"/>
                <a:gd name="T11" fmla="*/ 35 h 83"/>
                <a:gd name="T12" fmla="*/ 33 w 588"/>
                <a:gd name="T13" fmla="*/ 40 h 83"/>
                <a:gd name="T14" fmla="*/ 45 w 588"/>
                <a:gd name="T15" fmla="*/ 45 h 83"/>
                <a:gd name="T16" fmla="*/ 57 w 588"/>
                <a:gd name="T17" fmla="*/ 51 h 83"/>
                <a:gd name="T18" fmla="*/ 70 w 588"/>
                <a:gd name="T19" fmla="*/ 55 h 83"/>
                <a:gd name="T20" fmla="*/ 86 w 588"/>
                <a:gd name="T21" fmla="*/ 60 h 83"/>
                <a:gd name="T22" fmla="*/ 102 w 588"/>
                <a:gd name="T23" fmla="*/ 64 h 83"/>
                <a:gd name="T24" fmla="*/ 118 w 588"/>
                <a:gd name="T25" fmla="*/ 67 h 83"/>
                <a:gd name="T26" fmla="*/ 154 w 588"/>
                <a:gd name="T27" fmla="*/ 72 h 83"/>
                <a:gd name="T28" fmla="*/ 173 w 588"/>
                <a:gd name="T29" fmla="*/ 75 h 83"/>
                <a:gd name="T30" fmla="*/ 193 w 588"/>
                <a:gd name="T31" fmla="*/ 76 h 83"/>
                <a:gd name="T32" fmla="*/ 213 w 588"/>
                <a:gd name="T33" fmla="*/ 78 h 83"/>
                <a:gd name="T34" fmla="*/ 233 w 588"/>
                <a:gd name="T35" fmla="*/ 79 h 83"/>
                <a:gd name="T36" fmla="*/ 254 w 588"/>
                <a:gd name="T37" fmla="*/ 80 h 83"/>
                <a:gd name="T38" fmla="*/ 316 w 588"/>
                <a:gd name="T39" fmla="*/ 80 h 83"/>
                <a:gd name="T40" fmla="*/ 336 w 588"/>
                <a:gd name="T41" fmla="*/ 79 h 83"/>
                <a:gd name="T42" fmla="*/ 356 w 588"/>
                <a:gd name="T43" fmla="*/ 77 h 83"/>
                <a:gd name="T44" fmla="*/ 376 w 588"/>
                <a:gd name="T45" fmla="*/ 76 h 83"/>
                <a:gd name="T46" fmla="*/ 396 w 588"/>
                <a:gd name="T47" fmla="*/ 74 h 83"/>
                <a:gd name="T48" fmla="*/ 432 w 588"/>
                <a:gd name="T49" fmla="*/ 68 h 83"/>
                <a:gd name="T50" fmla="*/ 450 w 588"/>
                <a:gd name="T51" fmla="*/ 66 h 83"/>
                <a:gd name="T52" fmla="*/ 467 w 588"/>
                <a:gd name="T53" fmla="*/ 62 h 83"/>
                <a:gd name="T54" fmla="*/ 482 w 588"/>
                <a:gd name="T55" fmla="*/ 58 h 83"/>
                <a:gd name="T56" fmla="*/ 496 w 588"/>
                <a:gd name="T57" fmla="*/ 53 h 83"/>
                <a:gd name="T58" fmla="*/ 510 w 588"/>
                <a:gd name="T59" fmla="*/ 48 h 83"/>
                <a:gd name="T60" fmla="*/ 521 w 588"/>
                <a:gd name="T61" fmla="*/ 43 h 83"/>
                <a:gd name="T62" fmla="*/ 531 w 588"/>
                <a:gd name="T63" fmla="*/ 38 h 83"/>
                <a:gd name="T64" fmla="*/ 541 w 588"/>
                <a:gd name="T65" fmla="*/ 32 h 83"/>
                <a:gd name="T66" fmla="*/ 549 w 588"/>
                <a:gd name="T67" fmla="*/ 25 h 83"/>
                <a:gd name="T68" fmla="*/ 554 w 588"/>
                <a:gd name="T69" fmla="*/ 18 h 83"/>
                <a:gd name="T70" fmla="*/ 558 w 588"/>
                <a:gd name="T71" fmla="*/ 12 h 83"/>
                <a:gd name="T72" fmla="*/ 560 w 588"/>
                <a:gd name="T73" fmla="*/ 4 h 83"/>
                <a:gd name="T74" fmla="*/ 560 w 588"/>
                <a:gd name="T75" fmla="*/ 0 h 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88"/>
                <a:gd name="T115" fmla="*/ 0 h 83"/>
                <a:gd name="T116" fmla="*/ 588 w 588"/>
                <a:gd name="T117" fmla="*/ 83 h 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88" h="83">
                  <a:moveTo>
                    <a:pt x="0" y="0"/>
                  </a:moveTo>
                  <a:lnTo>
                    <a:pt x="1" y="8"/>
                  </a:lnTo>
                  <a:lnTo>
                    <a:pt x="4" y="15"/>
                  </a:lnTo>
                  <a:lnTo>
                    <a:pt x="9" y="23"/>
                  </a:lnTo>
                  <a:lnTo>
                    <a:pt x="16" y="29"/>
                  </a:lnTo>
                  <a:lnTo>
                    <a:pt x="25" y="36"/>
                  </a:lnTo>
                  <a:lnTo>
                    <a:pt x="35" y="42"/>
                  </a:lnTo>
                  <a:lnTo>
                    <a:pt x="47" y="47"/>
                  </a:lnTo>
                  <a:lnTo>
                    <a:pt x="60" y="53"/>
                  </a:lnTo>
                  <a:lnTo>
                    <a:pt x="74" y="57"/>
                  </a:lnTo>
                  <a:lnTo>
                    <a:pt x="90" y="62"/>
                  </a:lnTo>
                  <a:lnTo>
                    <a:pt x="107" y="66"/>
                  </a:lnTo>
                  <a:lnTo>
                    <a:pt x="124" y="69"/>
                  </a:lnTo>
                  <a:lnTo>
                    <a:pt x="162" y="75"/>
                  </a:lnTo>
                  <a:lnTo>
                    <a:pt x="182" y="78"/>
                  </a:lnTo>
                  <a:lnTo>
                    <a:pt x="203" y="79"/>
                  </a:lnTo>
                  <a:lnTo>
                    <a:pt x="224" y="81"/>
                  </a:lnTo>
                  <a:lnTo>
                    <a:pt x="245" y="82"/>
                  </a:lnTo>
                  <a:lnTo>
                    <a:pt x="267" y="83"/>
                  </a:lnTo>
                  <a:lnTo>
                    <a:pt x="332" y="83"/>
                  </a:lnTo>
                  <a:lnTo>
                    <a:pt x="353" y="82"/>
                  </a:lnTo>
                  <a:lnTo>
                    <a:pt x="374" y="80"/>
                  </a:lnTo>
                  <a:lnTo>
                    <a:pt x="395" y="79"/>
                  </a:lnTo>
                  <a:lnTo>
                    <a:pt x="416" y="77"/>
                  </a:lnTo>
                  <a:lnTo>
                    <a:pt x="454" y="71"/>
                  </a:lnTo>
                  <a:lnTo>
                    <a:pt x="472" y="68"/>
                  </a:lnTo>
                  <a:lnTo>
                    <a:pt x="490" y="64"/>
                  </a:lnTo>
                  <a:lnTo>
                    <a:pt x="506" y="60"/>
                  </a:lnTo>
                  <a:lnTo>
                    <a:pt x="521" y="55"/>
                  </a:lnTo>
                  <a:lnTo>
                    <a:pt x="535" y="50"/>
                  </a:lnTo>
                  <a:lnTo>
                    <a:pt x="547" y="45"/>
                  </a:lnTo>
                  <a:lnTo>
                    <a:pt x="558" y="39"/>
                  </a:lnTo>
                  <a:lnTo>
                    <a:pt x="568" y="33"/>
                  </a:lnTo>
                  <a:lnTo>
                    <a:pt x="576" y="26"/>
                  </a:lnTo>
                  <a:lnTo>
                    <a:pt x="582" y="19"/>
                  </a:lnTo>
                  <a:lnTo>
                    <a:pt x="586" y="12"/>
                  </a:lnTo>
                  <a:lnTo>
                    <a:pt x="588" y="4"/>
                  </a:lnTo>
                  <a:lnTo>
                    <a:pt x="588" y="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4" name="Freeform 142"/>
            <p:cNvSpPr>
              <a:spLocks/>
            </p:cNvSpPr>
            <p:nvPr/>
          </p:nvSpPr>
          <p:spPr bwMode="auto">
            <a:xfrm>
              <a:off x="2005" y="2906"/>
              <a:ext cx="618" cy="149"/>
            </a:xfrm>
            <a:custGeom>
              <a:avLst/>
              <a:gdLst>
                <a:gd name="T0" fmla="*/ 47 w 649"/>
                <a:gd name="T1" fmla="*/ 99 h 156"/>
                <a:gd name="T2" fmla="*/ 68 w 649"/>
                <a:gd name="T3" fmla="*/ 99 h 156"/>
                <a:gd name="T4" fmla="*/ 98 w 649"/>
                <a:gd name="T5" fmla="*/ 106 h 156"/>
                <a:gd name="T6" fmla="*/ 111 w 649"/>
                <a:gd name="T7" fmla="*/ 112 h 156"/>
                <a:gd name="T8" fmla="*/ 136 w 649"/>
                <a:gd name="T9" fmla="*/ 121 h 156"/>
                <a:gd name="T10" fmla="*/ 167 w 649"/>
                <a:gd name="T11" fmla="*/ 130 h 156"/>
                <a:gd name="T12" fmla="*/ 202 w 649"/>
                <a:gd name="T13" fmla="*/ 138 h 156"/>
                <a:gd name="T14" fmla="*/ 263 w 649"/>
                <a:gd name="T15" fmla="*/ 145 h 156"/>
                <a:gd name="T16" fmla="*/ 330 w 649"/>
                <a:gd name="T17" fmla="*/ 149 h 156"/>
                <a:gd name="T18" fmla="*/ 400 w 649"/>
                <a:gd name="T19" fmla="*/ 147 h 156"/>
                <a:gd name="T20" fmla="*/ 449 w 649"/>
                <a:gd name="T21" fmla="*/ 143 h 156"/>
                <a:gd name="T22" fmla="*/ 493 w 649"/>
                <a:gd name="T23" fmla="*/ 137 h 156"/>
                <a:gd name="T24" fmla="*/ 533 w 649"/>
                <a:gd name="T25" fmla="*/ 128 h 156"/>
                <a:gd name="T26" fmla="*/ 567 w 649"/>
                <a:gd name="T27" fmla="*/ 118 h 156"/>
                <a:gd name="T28" fmla="*/ 592 w 649"/>
                <a:gd name="T29" fmla="*/ 106 h 156"/>
                <a:gd name="T30" fmla="*/ 609 w 649"/>
                <a:gd name="T31" fmla="*/ 94 h 156"/>
                <a:gd name="T32" fmla="*/ 618 w 649"/>
                <a:gd name="T33" fmla="*/ 79 h 156"/>
                <a:gd name="T34" fmla="*/ 617 w 649"/>
                <a:gd name="T35" fmla="*/ 67 h 156"/>
                <a:gd name="T36" fmla="*/ 608 w 649"/>
                <a:gd name="T37" fmla="*/ 53 h 156"/>
                <a:gd name="T38" fmla="*/ 588 w 649"/>
                <a:gd name="T39" fmla="*/ 40 h 156"/>
                <a:gd name="T40" fmla="*/ 561 w 649"/>
                <a:gd name="T41" fmla="*/ 29 h 156"/>
                <a:gd name="T42" fmla="*/ 527 w 649"/>
                <a:gd name="T43" fmla="*/ 19 h 156"/>
                <a:gd name="T44" fmla="*/ 486 w 649"/>
                <a:gd name="T45" fmla="*/ 11 h 156"/>
                <a:gd name="T46" fmla="*/ 440 w 649"/>
                <a:gd name="T47" fmla="*/ 5 h 156"/>
                <a:gd name="T48" fmla="*/ 390 w 649"/>
                <a:gd name="T49" fmla="*/ 1 h 156"/>
                <a:gd name="T50" fmla="*/ 326 w 649"/>
                <a:gd name="T51" fmla="*/ 0 h 156"/>
                <a:gd name="T52" fmla="*/ 284 w 649"/>
                <a:gd name="T53" fmla="*/ 2 h 156"/>
                <a:gd name="T54" fmla="*/ 226 w 649"/>
                <a:gd name="T55" fmla="*/ 8 h 156"/>
                <a:gd name="T56" fmla="*/ 190 w 649"/>
                <a:gd name="T57" fmla="*/ 13 h 156"/>
                <a:gd name="T58" fmla="*/ 163 w 649"/>
                <a:gd name="T59" fmla="*/ 20 h 156"/>
                <a:gd name="T60" fmla="*/ 144 w 649"/>
                <a:gd name="T61" fmla="*/ 25 h 156"/>
                <a:gd name="T62" fmla="*/ 123 w 649"/>
                <a:gd name="T63" fmla="*/ 31 h 156"/>
                <a:gd name="T64" fmla="*/ 100 w 649"/>
                <a:gd name="T65" fmla="*/ 38 h 156"/>
                <a:gd name="T66" fmla="*/ 77 w 649"/>
                <a:gd name="T67" fmla="*/ 48 h 156"/>
                <a:gd name="T68" fmla="*/ 71 w 649"/>
                <a:gd name="T69" fmla="*/ 51 h 156"/>
                <a:gd name="T70" fmla="*/ 59 w 649"/>
                <a:gd name="T71" fmla="*/ 58 h 156"/>
                <a:gd name="T72" fmla="*/ 36 w 649"/>
                <a:gd name="T73" fmla="*/ 76 h 156"/>
                <a:gd name="T74" fmla="*/ 20 w 649"/>
                <a:gd name="T75" fmla="*/ 96 h 156"/>
                <a:gd name="T76" fmla="*/ 6 w 649"/>
                <a:gd name="T77" fmla="*/ 107 h 156"/>
                <a:gd name="T78" fmla="*/ 1 w 649"/>
                <a:gd name="T79" fmla="*/ 112 h 156"/>
                <a:gd name="T80" fmla="*/ 0 w 649"/>
                <a:gd name="T81" fmla="*/ 115 h 156"/>
                <a:gd name="T82" fmla="*/ 10 w 649"/>
                <a:gd name="T83" fmla="*/ 114 h 156"/>
                <a:gd name="T84" fmla="*/ 29 w 649"/>
                <a:gd name="T85" fmla="*/ 105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9"/>
                <a:gd name="T130" fmla="*/ 0 h 156"/>
                <a:gd name="T131" fmla="*/ 649 w 649"/>
                <a:gd name="T132" fmla="*/ 156 h 1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9" h="156">
                  <a:moveTo>
                    <a:pt x="39" y="106"/>
                  </a:moveTo>
                  <a:lnTo>
                    <a:pt x="49" y="104"/>
                  </a:lnTo>
                  <a:lnTo>
                    <a:pt x="59" y="103"/>
                  </a:lnTo>
                  <a:lnTo>
                    <a:pt x="71" y="104"/>
                  </a:lnTo>
                  <a:lnTo>
                    <a:pt x="93" y="108"/>
                  </a:lnTo>
                  <a:lnTo>
                    <a:pt x="103" y="111"/>
                  </a:lnTo>
                  <a:lnTo>
                    <a:pt x="111" y="114"/>
                  </a:lnTo>
                  <a:lnTo>
                    <a:pt x="117" y="117"/>
                  </a:lnTo>
                  <a:lnTo>
                    <a:pt x="129" y="122"/>
                  </a:lnTo>
                  <a:lnTo>
                    <a:pt x="143" y="127"/>
                  </a:lnTo>
                  <a:lnTo>
                    <a:pt x="159" y="132"/>
                  </a:lnTo>
                  <a:lnTo>
                    <a:pt x="175" y="136"/>
                  </a:lnTo>
                  <a:lnTo>
                    <a:pt x="193" y="140"/>
                  </a:lnTo>
                  <a:lnTo>
                    <a:pt x="212" y="144"/>
                  </a:lnTo>
                  <a:lnTo>
                    <a:pt x="254" y="150"/>
                  </a:lnTo>
                  <a:lnTo>
                    <a:pt x="276" y="152"/>
                  </a:lnTo>
                  <a:lnTo>
                    <a:pt x="299" y="154"/>
                  </a:lnTo>
                  <a:lnTo>
                    <a:pt x="347" y="156"/>
                  </a:lnTo>
                  <a:lnTo>
                    <a:pt x="364" y="156"/>
                  </a:lnTo>
                  <a:lnTo>
                    <a:pt x="420" y="154"/>
                  </a:lnTo>
                  <a:lnTo>
                    <a:pt x="446" y="152"/>
                  </a:lnTo>
                  <a:lnTo>
                    <a:pt x="471" y="150"/>
                  </a:lnTo>
                  <a:lnTo>
                    <a:pt x="495" y="147"/>
                  </a:lnTo>
                  <a:lnTo>
                    <a:pt x="518" y="143"/>
                  </a:lnTo>
                  <a:lnTo>
                    <a:pt x="540" y="139"/>
                  </a:lnTo>
                  <a:lnTo>
                    <a:pt x="560" y="134"/>
                  </a:lnTo>
                  <a:lnTo>
                    <a:pt x="578" y="129"/>
                  </a:lnTo>
                  <a:lnTo>
                    <a:pt x="595" y="124"/>
                  </a:lnTo>
                  <a:lnTo>
                    <a:pt x="609" y="118"/>
                  </a:lnTo>
                  <a:lnTo>
                    <a:pt x="622" y="111"/>
                  </a:lnTo>
                  <a:lnTo>
                    <a:pt x="632" y="105"/>
                  </a:lnTo>
                  <a:lnTo>
                    <a:pt x="640" y="98"/>
                  </a:lnTo>
                  <a:lnTo>
                    <a:pt x="646" y="90"/>
                  </a:lnTo>
                  <a:lnTo>
                    <a:pt x="649" y="83"/>
                  </a:lnTo>
                  <a:lnTo>
                    <a:pt x="649" y="78"/>
                  </a:lnTo>
                  <a:lnTo>
                    <a:pt x="648" y="70"/>
                  </a:lnTo>
                  <a:lnTo>
                    <a:pt x="644" y="63"/>
                  </a:lnTo>
                  <a:lnTo>
                    <a:pt x="638" y="56"/>
                  </a:lnTo>
                  <a:lnTo>
                    <a:pt x="629" y="49"/>
                  </a:lnTo>
                  <a:lnTo>
                    <a:pt x="617" y="42"/>
                  </a:lnTo>
                  <a:lnTo>
                    <a:pt x="604" y="36"/>
                  </a:lnTo>
                  <a:lnTo>
                    <a:pt x="589" y="30"/>
                  </a:lnTo>
                  <a:lnTo>
                    <a:pt x="572" y="25"/>
                  </a:lnTo>
                  <a:lnTo>
                    <a:pt x="553" y="20"/>
                  </a:lnTo>
                  <a:lnTo>
                    <a:pt x="532" y="15"/>
                  </a:lnTo>
                  <a:lnTo>
                    <a:pt x="510" y="11"/>
                  </a:lnTo>
                  <a:lnTo>
                    <a:pt x="487" y="8"/>
                  </a:lnTo>
                  <a:lnTo>
                    <a:pt x="462" y="5"/>
                  </a:lnTo>
                  <a:lnTo>
                    <a:pt x="437" y="3"/>
                  </a:lnTo>
                  <a:lnTo>
                    <a:pt x="410" y="1"/>
                  </a:lnTo>
                  <a:lnTo>
                    <a:pt x="382" y="0"/>
                  </a:lnTo>
                  <a:lnTo>
                    <a:pt x="342" y="0"/>
                  </a:lnTo>
                  <a:lnTo>
                    <a:pt x="319" y="1"/>
                  </a:lnTo>
                  <a:lnTo>
                    <a:pt x="298" y="2"/>
                  </a:lnTo>
                  <a:lnTo>
                    <a:pt x="256" y="6"/>
                  </a:lnTo>
                  <a:lnTo>
                    <a:pt x="237" y="8"/>
                  </a:lnTo>
                  <a:lnTo>
                    <a:pt x="218" y="11"/>
                  </a:lnTo>
                  <a:lnTo>
                    <a:pt x="200" y="14"/>
                  </a:lnTo>
                  <a:lnTo>
                    <a:pt x="183" y="18"/>
                  </a:lnTo>
                  <a:lnTo>
                    <a:pt x="171" y="21"/>
                  </a:lnTo>
                  <a:lnTo>
                    <a:pt x="162" y="23"/>
                  </a:lnTo>
                  <a:lnTo>
                    <a:pt x="151" y="26"/>
                  </a:lnTo>
                  <a:lnTo>
                    <a:pt x="140" y="28"/>
                  </a:lnTo>
                  <a:lnTo>
                    <a:pt x="129" y="32"/>
                  </a:lnTo>
                  <a:lnTo>
                    <a:pt x="117" y="35"/>
                  </a:lnTo>
                  <a:lnTo>
                    <a:pt x="105" y="40"/>
                  </a:lnTo>
                  <a:lnTo>
                    <a:pt x="93" y="44"/>
                  </a:lnTo>
                  <a:lnTo>
                    <a:pt x="81" y="50"/>
                  </a:lnTo>
                  <a:lnTo>
                    <a:pt x="79" y="51"/>
                  </a:lnTo>
                  <a:lnTo>
                    <a:pt x="75" y="53"/>
                  </a:lnTo>
                  <a:lnTo>
                    <a:pt x="69" y="56"/>
                  </a:lnTo>
                  <a:lnTo>
                    <a:pt x="62" y="61"/>
                  </a:lnTo>
                  <a:lnTo>
                    <a:pt x="54" y="66"/>
                  </a:lnTo>
                  <a:lnTo>
                    <a:pt x="38" y="80"/>
                  </a:lnTo>
                  <a:lnTo>
                    <a:pt x="31" y="88"/>
                  </a:lnTo>
                  <a:lnTo>
                    <a:pt x="21" y="100"/>
                  </a:lnTo>
                  <a:lnTo>
                    <a:pt x="11" y="108"/>
                  </a:lnTo>
                  <a:lnTo>
                    <a:pt x="6" y="112"/>
                  </a:lnTo>
                  <a:lnTo>
                    <a:pt x="3" y="115"/>
                  </a:lnTo>
                  <a:lnTo>
                    <a:pt x="1" y="117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10" y="119"/>
                  </a:lnTo>
                  <a:lnTo>
                    <a:pt x="16" y="116"/>
                  </a:lnTo>
                  <a:lnTo>
                    <a:pt x="30" y="110"/>
                  </a:lnTo>
                  <a:lnTo>
                    <a:pt x="39" y="10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5" name="Freeform 143"/>
            <p:cNvSpPr>
              <a:spLocks/>
            </p:cNvSpPr>
            <p:nvPr/>
          </p:nvSpPr>
          <p:spPr bwMode="auto">
            <a:xfrm>
              <a:off x="1994" y="2906"/>
              <a:ext cx="667" cy="171"/>
            </a:xfrm>
            <a:custGeom>
              <a:avLst/>
              <a:gdLst>
                <a:gd name="T0" fmla="*/ 49 w 701"/>
                <a:gd name="T1" fmla="*/ 128 h 179"/>
                <a:gd name="T2" fmla="*/ 62 w 701"/>
                <a:gd name="T3" fmla="*/ 126 h 179"/>
                <a:gd name="T4" fmla="*/ 77 w 701"/>
                <a:gd name="T5" fmla="*/ 127 h 179"/>
                <a:gd name="T6" fmla="*/ 95 w 701"/>
                <a:gd name="T7" fmla="*/ 131 h 179"/>
                <a:gd name="T8" fmla="*/ 117 w 701"/>
                <a:gd name="T9" fmla="*/ 139 h 179"/>
                <a:gd name="T10" fmla="*/ 147 w 701"/>
                <a:gd name="T11" fmla="*/ 148 h 179"/>
                <a:gd name="T12" fmla="*/ 180 w 701"/>
                <a:gd name="T13" fmla="*/ 156 h 179"/>
                <a:gd name="T14" fmla="*/ 236 w 701"/>
                <a:gd name="T15" fmla="*/ 164 h 179"/>
                <a:gd name="T16" fmla="*/ 300 w 701"/>
                <a:gd name="T17" fmla="*/ 170 h 179"/>
                <a:gd name="T18" fmla="*/ 384 w 701"/>
                <a:gd name="T19" fmla="*/ 171 h 179"/>
                <a:gd name="T20" fmla="*/ 461 w 701"/>
                <a:gd name="T21" fmla="*/ 166 h 179"/>
                <a:gd name="T22" fmla="*/ 507 w 701"/>
                <a:gd name="T23" fmla="*/ 160 h 179"/>
                <a:gd name="T24" fmla="*/ 568 w 701"/>
                <a:gd name="T25" fmla="*/ 148 h 179"/>
                <a:gd name="T26" fmla="*/ 601 w 701"/>
                <a:gd name="T27" fmla="*/ 139 h 179"/>
                <a:gd name="T28" fmla="*/ 629 w 701"/>
                <a:gd name="T29" fmla="*/ 127 h 179"/>
                <a:gd name="T30" fmla="*/ 650 w 701"/>
                <a:gd name="T31" fmla="*/ 114 h 179"/>
                <a:gd name="T32" fmla="*/ 663 w 701"/>
                <a:gd name="T33" fmla="*/ 100 h 179"/>
                <a:gd name="T34" fmla="*/ 667 w 701"/>
                <a:gd name="T35" fmla="*/ 86 h 179"/>
                <a:gd name="T36" fmla="*/ 663 w 701"/>
                <a:gd name="T37" fmla="*/ 71 h 179"/>
                <a:gd name="T38" fmla="*/ 650 w 701"/>
                <a:gd name="T39" fmla="*/ 57 h 179"/>
                <a:gd name="T40" fmla="*/ 629 w 701"/>
                <a:gd name="T41" fmla="*/ 44 h 179"/>
                <a:gd name="T42" fmla="*/ 601 w 701"/>
                <a:gd name="T43" fmla="*/ 32 h 179"/>
                <a:gd name="T44" fmla="*/ 568 w 701"/>
                <a:gd name="T45" fmla="*/ 23 h 179"/>
                <a:gd name="T46" fmla="*/ 507 w 701"/>
                <a:gd name="T47" fmla="*/ 11 h 179"/>
                <a:gd name="T48" fmla="*/ 461 w 701"/>
                <a:gd name="T49" fmla="*/ 5 h 179"/>
                <a:gd name="T50" fmla="*/ 384 w 701"/>
                <a:gd name="T51" fmla="*/ 0 h 179"/>
                <a:gd name="T52" fmla="*/ 309 w 701"/>
                <a:gd name="T53" fmla="*/ 1 h 179"/>
                <a:gd name="T54" fmla="*/ 264 w 701"/>
                <a:gd name="T55" fmla="*/ 4 h 179"/>
                <a:gd name="T56" fmla="*/ 221 w 701"/>
                <a:gd name="T57" fmla="*/ 9 h 179"/>
                <a:gd name="T58" fmla="*/ 181 w 701"/>
                <a:gd name="T59" fmla="*/ 15 h 179"/>
                <a:gd name="T60" fmla="*/ 146 w 701"/>
                <a:gd name="T61" fmla="*/ 23 h 179"/>
                <a:gd name="T62" fmla="*/ 101 w 701"/>
                <a:gd name="T63" fmla="*/ 37 h 179"/>
                <a:gd name="T64" fmla="*/ 73 w 701"/>
                <a:gd name="T65" fmla="*/ 52 h 179"/>
                <a:gd name="T66" fmla="*/ 49 w 701"/>
                <a:gd name="T67" fmla="*/ 71 h 179"/>
                <a:gd name="T68" fmla="*/ 37 w 701"/>
                <a:gd name="T69" fmla="*/ 83 h 179"/>
                <a:gd name="T70" fmla="*/ 20 w 701"/>
                <a:gd name="T71" fmla="*/ 102 h 179"/>
                <a:gd name="T72" fmla="*/ 9 w 701"/>
                <a:gd name="T73" fmla="*/ 112 h 179"/>
                <a:gd name="T74" fmla="*/ 3 w 701"/>
                <a:gd name="T75" fmla="*/ 118 h 179"/>
                <a:gd name="T76" fmla="*/ 0 w 701"/>
                <a:gd name="T77" fmla="*/ 127 h 179"/>
                <a:gd name="T78" fmla="*/ 10 w 701"/>
                <a:gd name="T79" fmla="*/ 141 h 179"/>
                <a:gd name="T80" fmla="*/ 29 w 701"/>
                <a:gd name="T81" fmla="*/ 139 h 179"/>
                <a:gd name="T82" fmla="*/ 44 w 701"/>
                <a:gd name="T83" fmla="*/ 132 h 179"/>
                <a:gd name="T84" fmla="*/ 45 w 701"/>
                <a:gd name="T85" fmla="*/ 130 h 1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1"/>
                <a:gd name="T130" fmla="*/ 0 h 179"/>
                <a:gd name="T131" fmla="*/ 701 w 701"/>
                <a:gd name="T132" fmla="*/ 179 h 1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1" h="179">
                  <a:moveTo>
                    <a:pt x="47" y="136"/>
                  </a:moveTo>
                  <a:lnTo>
                    <a:pt x="52" y="134"/>
                  </a:lnTo>
                  <a:lnTo>
                    <a:pt x="58" y="133"/>
                  </a:lnTo>
                  <a:lnTo>
                    <a:pt x="65" y="132"/>
                  </a:lnTo>
                  <a:lnTo>
                    <a:pt x="73" y="132"/>
                  </a:lnTo>
                  <a:lnTo>
                    <a:pt x="81" y="133"/>
                  </a:lnTo>
                  <a:lnTo>
                    <a:pt x="90" y="135"/>
                  </a:lnTo>
                  <a:lnTo>
                    <a:pt x="100" y="137"/>
                  </a:lnTo>
                  <a:lnTo>
                    <a:pt x="110" y="141"/>
                  </a:lnTo>
                  <a:lnTo>
                    <a:pt x="123" y="146"/>
                  </a:lnTo>
                  <a:lnTo>
                    <a:pt x="138" y="151"/>
                  </a:lnTo>
                  <a:lnTo>
                    <a:pt x="154" y="155"/>
                  </a:lnTo>
                  <a:lnTo>
                    <a:pt x="171" y="159"/>
                  </a:lnTo>
                  <a:lnTo>
                    <a:pt x="189" y="163"/>
                  </a:lnTo>
                  <a:lnTo>
                    <a:pt x="208" y="166"/>
                  </a:lnTo>
                  <a:lnTo>
                    <a:pt x="248" y="172"/>
                  </a:lnTo>
                  <a:lnTo>
                    <a:pt x="292" y="176"/>
                  </a:lnTo>
                  <a:lnTo>
                    <a:pt x="315" y="178"/>
                  </a:lnTo>
                  <a:lnTo>
                    <a:pt x="338" y="179"/>
                  </a:lnTo>
                  <a:lnTo>
                    <a:pt x="404" y="179"/>
                  </a:lnTo>
                  <a:lnTo>
                    <a:pt x="432" y="178"/>
                  </a:lnTo>
                  <a:lnTo>
                    <a:pt x="484" y="174"/>
                  </a:lnTo>
                  <a:lnTo>
                    <a:pt x="509" y="171"/>
                  </a:lnTo>
                  <a:lnTo>
                    <a:pt x="533" y="168"/>
                  </a:lnTo>
                  <a:lnTo>
                    <a:pt x="577" y="160"/>
                  </a:lnTo>
                  <a:lnTo>
                    <a:pt x="597" y="155"/>
                  </a:lnTo>
                  <a:lnTo>
                    <a:pt x="615" y="150"/>
                  </a:lnTo>
                  <a:lnTo>
                    <a:pt x="632" y="145"/>
                  </a:lnTo>
                  <a:lnTo>
                    <a:pt x="648" y="139"/>
                  </a:lnTo>
                  <a:lnTo>
                    <a:pt x="661" y="133"/>
                  </a:lnTo>
                  <a:lnTo>
                    <a:pt x="673" y="126"/>
                  </a:lnTo>
                  <a:lnTo>
                    <a:pt x="683" y="119"/>
                  </a:lnTo>
                  <a:lnTo>
                    <a:pt x="691" y="112"/>
                  </a:lnTo>
                  <a:lnTo>
                    <a:pt x="697" y="105"/>
                  </a:lnTo>
                  <a:lnTo>
                    <a:pt x="700" y="97"/>
                  </a:lnTo>
                  <a:lnTo>
                    <a:pt x="701" y="90"/>
                  </a:lnTo>
                  <a:lnTo>
                    <a:pt x="700" y="82"/>
                  </a:lnTo>
                  <a:lnTo>
                    <a:pt x="697" y="74"/>
                  </a:lnTo>
                  <a:lnTo>
                    <a:pt x="691" y="67"/>
                  </a:lnTo>
                  <a:lnTo>
                    <a:pt x="683" y="60"/>
                  </a:lnTo>
                  <a:lnTo>
                    <a:pt x="673" y="53"/>
                  </a:lnTo>
                  <a:lnTo>
                    <a:pt x="661" y="46"/>
                  </a:lnTo>
                  <a:lnTo>
                    <a:pt x="648" y="40"/>
                  </a:lnTo>
                  <a:lnTo>
                    <a:pt x="632" y="34"/>
                  </a:lnTo>
                  <a:lnTo>
                    <a:pt x="615" y="29"/>
                  </a:lnTo>
                  <a:lnTo>
                    <a:pt x="597" y="24"/>
                  </a:lnTo>
                  <a:lnTo>
                    <a:pt x="577" y="19"/>
                  </a:lnTo>
                  <a:lnTo>
                    <a:pt x="533" y="11"/>
                  </a:lnTo>
                  <a:lnTo>
                    <a:pt x="509" y="8"/>
                  </a:lnTo>
                  <a:lnTo>
                    <a:pt x="484" y="5"/>
                  </a:lnTo>
                  <a:lnTo>
                    <a:pt x="432" y="1"/>
                  </a:lnTo>
                  <a:lnTo>
                    <a:pt x="404" y="0"/>
                  </a:lnTo>
                  <a:lnTo>
                    <a:pt x="351" y="0"/>
                  </a:lnTo>
                  <a:lnTo>
                    <a:pt x="325" y="1"/>
                  </a:lnTo>
                  <a:lnTo>
                    <a:pt x="301" y="2"/>
                  </a:lnTo>
                  <a:lnTo>
                    <a:pt x="277" y="4"/>
                  </a:lnTo>
                  <a:lnTo>
                    <a:pt x="254" y="7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0" y="16"/>
                  </a:lnTo>
                  <a:lnTo>
                    <a:pt x="171" y="20"/>
                  </a:lnTo>
                  <a:lnTo>
                    <a:pt x="153" y="24"/>
                  </a:lnTo>
                  <a:lnTo>
                    <a:pt x="136" y="29"/>
                  </a:lnTo>
                  <a:lnTo>
                    <a:pt x="106" y="39"/>
                  </a:lnTo>
                  <a:lnTo>
                    <a:pt x="82" y="51"/>
                  </a:lnTo>
                  <a:lnTo>
                    <a:pt x="77" y="54"/>
                  </a:lnTo>
                  <a:lnTo>
                    <a:pt x="59" y="68"/>
                  </a:lnTo>
                  <a:lnTo>
                    <a:pt x="52" y="74"/>
                  </a:lnTo>
                  <a:lnTo>
                    <a:pt x="45" y="81"/>
                  </a:lnTo>
                  <a:lnTo>
                    <a:pt x="39" y="87"/>
                  </a:lnTo>
                  <a:lnTo>
                    <a:pt x="29" y="99"/>
                  </a:lnTo>
                  <a:lnTo>
                    <a:pt x="21" y="107"/>
                  </a:lnTo>
                  <a:lnTo>
                    <a:pt x="13" y="113"/>
                  </a:lnTo>
                  <a:lnTo>
                    <a:pt x="9" y="117"/>
                  </a:lnTo>
                  <a:lnTo>
                    <a:pt x="6" y="120"/>
                  </a:lnTo>
                  <a:lnTo>
                    <a:pt x="3" y="124"/>
                  </a:lnTo>
                  <a:lnTo>
                    <a:pt x="1" y="128"/>
                  </a:lnTo>
                  <a:lnTo>
                    <a:pt x="0" y="133"/>
                  </a:lnTo>
                  <a:lnTo>
                    <a:pt x="3" y="143"/>
                  </a:lnTo>
                  <a:lnTo>
                    <a:pt x="10" y="148"/>
                  </a:lnTo>
                  <a:lnTo>
                    <a:pt x="19" y="148"/>
                  </a:lnTo>
                  <a:lnTo>
                    <a:pt x="30" y="145"/>
                  </a:lnTo>
                  <a:lnTo>
                    <a:pt x="39" y="141"/>
                  </a:lnTo>
                  <a:lnTo>
                    <a:pt x="46" y="138"/>
                  </a:lnTo>
                  <a:lnTo>
                    <a:pt x="50" y="135"/>
                  </a:lnTo>
                  <a:lnTo>
                    <a:pt x="47" y="13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6" name="Freeform 144"/>
            <p:cNvSpPr>
              <a:spLocks/>
            </p:cNvSpPr>
            <p:nvPr/>
          </p:nvSpPr>
          <p:spPr bwMode="auto">
            <a:xfrm>
              <a:off x="2102" y="3092"/>
              <a:ext cx="495" cy="34"/>
            </a:xfrm>
            <a:custGeom>
              <a:avLst/>
              <a:gdLst>
                <a:gd name="T0" fmla="*/ 0 w 520"/>
                <a:gd name="T1" fmla="*/ 0 h 36"/>
                <a:gd name="T2" fmla="*/ 13 w 520"/>
                <a:gd name="T3" fmla="*/ 5 h 36"/>
                <a:gd name="T4" fmla="*/ 28 w 520"/>
                <a:gd name="T5" fmla="*/ 9 h 36"/>
                <a:gd name="T6" fmla="*/ 60 w 520"/>
                <a:gd name="T7" fmla="*/ 16 h 36"/>
                <a:gd name="T8" fmla="*/ 77 w 520"/>
                <a:gd name="T9" fmla="*/ 20 h 36"/>
                <a:gd name="T10" fmla="*/ 95 w 520"/>
                <a:gd name="T11" fmla="*/ 23 h 36"/>
                <a:gd name="T12" fmla="*/ 114 w 520"/>
                <a:gd name="T13" fmla="*/ 26 h 36"/>
                <a:gd name="T14" fmla="*/ 134 w 520"/>
                <a:gd name="T15" fmla="*/ 28 h 36"/>
                <a:gd name="T16" fmla="*/ 154 w 520"/>
                <a:gd name="T17" fmla="*/ 30 h 36"/>
                <a:gd name="T18" fmla="*/ 175 w 520"/>
                <a:gd name="T19" fmla="*/ 32 h 36"/>
                <a:gd name="T20" fmla="*/ 219 w 520"/>
                <a:gd name="T21" fmla="*/ 34 h 36"/>
                <a:gd name="T22" fmla="*/ 272 w 520"/>
                <a:gd name="T23" fmla="*/ 34 h 36"/>
                <a:gd name="T24" fmla="*/ 316 w 520"/>
                <a:gd name="T25" fmla="*/ 32 h 36"/>
                <a:gd name="T26" fmla="*/ 337 w 520"/>
                <a:gd name="T27" fmla="*/ 31 h 36"/>
                <a:gd name="T28" fmla="*/ 358 w 520"/>
                <a:gd name="T29" fmla="*/ 29 h 36"/>
                <a:gd name="T30" fmla="*/ 378 w 520"/>
                <a:gd name="T31" fmla="*/ 26 h 36"/>
                <a:gd name="T32" fmla="*/ 397 w 520"/>
                <a:gd name="T33" fmla="*/ 24 h 36"/>
                <a:gd name="T34" fmla="*/ 415 w 520"/>
                <a:gd name="T35" fmla="*/ 21 h 36"/>
                <a:gd name="T36" fmla="*/ 432 w 520"/>
                <a:gd name="T37" fmla="*/ 18 h 36"/>
                <a:gd name="T38" fmla="*/ 449 w 520"/>
                <a:gd name="T39" fmla="*/ 14 h 36"/>
                <a:gd name="T40" fmla="*/ 480 w 520"/>
                <a:gd name="T41" fmla="*/ 7 h 36"/>
                <a:gd name="T42" fmla="*/ 493 w 520"/>
                <a:gd name="T43" fmla="*/ 2 h 36"/>
                <a:gd name="T44" fmla="*/ 495 w 52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0"/>
                <a:gd name="T70" fmla="*/ 0 h 36"/>
                <a:gd name="T71" fmla="*/ 520 w 52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0" h="36">
                  <a:moveTo>
                    <a:pt x="0" y="0"/>
                  </a:moveTo>
                  <a:lnTo>
                    <a:pt x="14" y="5"/>
                  </a:lnTo>
                  <a:lnTo>
                    <a:pt x="29" y="9"/>
                  </a:lnTo>
                  <a:lnTo>
                    <a:pt x="63" y="17"/>
                  </a:lnTo>
                  <a:lnTo>
                    <a:pt x="81" y="21"/>
                  </a:lnTo>
                  <a:lnTo>
                    <a:pt x="100" y="24"/>
                  </a:lnTo>
                  <a:lnTo>
                    <a:pt x="120" y="27"/>
                  </a:lnTo>
                  <a:lnTo>
                    <a:pt x="141" y="30"/>
                  </a:lnTo>
                  <a:lnTo>
                    <a:pt x="162" y="32"/>
                  </a:lnTo>
                  <a:lnTo>
                    <a:pt x="184" y="34"/>
                  </a:lnTo>
                  <a:lnTo>
                    <a:pt x="230" y="36"/>
                  </a:lnTo>
                  <a:lnTo>
                    <a:pt x="286" y="36"/>
                  </a:lnTo>
                  <a:lnTo>
                    <a:pt x="332" y="34"/>
                  </a:lnTo>
                  <a:lnTo>
                    <a:pt x="354" y="33"/>
                  </a:lnTo>
                  <a:lnTo>
                    <a:pt x="376" y="31"/>
                  </a:lnTo>
                  <a:lnTo>
                    <a:pt x="397" y="28"/>
                  </a:lnTo>
                  <a:lnTo>
                    <a:pt x="417" y="25"/>
                  </a:lnTo>
                  <a:lnTo>
                    <a:pt x="436" y="22"/>
                  </a:lnTo>
                  <a:lnTo>
                    <a:pt x="454" y="19"/>
                  </a:lnTo>
                  <a:lnTo>
                    <a:pt x="472" y="15"/>
                  </a:lnTo>
                  <a:lnTo>
                    <a:pt x="504" y="7"/>
                  </a:lnTo>
                  <a:lnTo>
                    <a:pt x="518" y="2"/>
                  </a:lnTo>
                  <a:lnTo>
                    <a:pt x="520" y="1"/>
                  </a:lnTo>
                </a:path>
              </a:pathLst>
            </a:custGeom>
            <a:noFill/>
            <a:ln w="31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17" name="Freeform 145"/>
            <p:cNvSpPr>
              <a:spLocks/>
            </p:cNvSpPr>
            <p:nvPr/>
          </p:nvSpPr>
          <p:spPr bwMode="auto">
            <a:xfrm>
              <a:off x="2017" y="2997"/>
              <a:ext cx="643" cy="818"/>
            </a:xfrm>
            <a:custGeom>
              <a:avLst/>
              <a:gdLst>
                <a:gd name="T0" fmla="*/ 643 w 675"/>
                <a:gd name="T1" fmla="*/ 0 h 857"/>
                <a:gd name="T2" fmla="*/ 638 w 675"/>
                <a:gd name="T3" fmla="*/ 6 h 857"/>
                <a:gd name="T4" fmla="*/ 633 w 675"/>
                <a:gd name="T5" fmla="*/ 13 h 857"/>
                <a:gd name="T6" fmla="*/ 630 w 675"/>
                <a:gd name="T7" fmla="*/ 23 h 857"/>
                <a:gd name="T8" fmla="*/ 625 w 675"/>
                <a:gd name="T9" fmla="*/ 34 h 857"/>
                <a:gd name="T10" fmla="*/ 621 w 675"/>
                <a:gd name="T11" fmla="*/ 47 h 857"/>
                <a:gd name="T12" fmla="*/ 618 w 675"/>
                <a:gd name="T13" fmla="*/ 59 h 857"/>
                <a:gd name="T14" fmla="*/ 616 w 675"/>
                <a:gd name="T15" fmla="*/ 71 h 857"/>
                <a:gd name="T16" fmla="*/ 616 w 675"/>
                <a:gd name="T17" fmla="*/ 737 h 857"/>
                <a:gd name="T18" fmla="*/ 614 w 675"/>
                <a:gd name="T19" fmla="*/ 745 h 857"/>
                <a:gd name="T20" fmla="*/ 611 w 675"/>
                <a:gd name="T21" fmla="*/ 752 h 857"/>
                <a:gd name="T22" fmla="*/ 605 w 675"/>
                <a:gd name="T23" fmla="*/ 759 h 857"/>
                <a:gd name="T24" fmla="*/ 597 w 675"/>
                <a:gd name="T25" fmla="*/ 766 h 857"/>
                <a:gd name="T26" fmla="*/ 587 w 675"/>
                <a:gd name="T27" fmla="*/ 772 h 857"/>
                <a:gd name="T28" fmla="*/ 575 w 675"/>
                <a:gd name="T29" fmla="*/ 779 h 857"/>
                <a:gd name="T30" fmla="*/ 561 w 675"/>
                <a:gd name="T31" fmla="*/ 785 h 857"/>
                <a:gd name="T32" fmla="*/ 546 w 675"/>
                <a:gd name="T33" fmla="*/ 790 h 857"/>
                <a:gd name="T34" fmla="*/ 510 w 675"/>
                <a:gd name="T35" fmla="*/ 800 h 857"/>
                <a:gd name="T36" fmla="*/ 490 w 675"/>
                <a:gd name="T37" fmla="*/ 805 h 857"/>
                <a:gd name="T38" fmla="*/ 468 w 675"/>
                <a:gd name="T39" fmla="*/ 808 h 857"/>
                <a:gd name="T40" fmla="*/ 445 w 675"/>
                <a:gd name="T41" fmla="*/ 811 h 857"/>
                <a:gd name="T42" fmla="*/ 422 w 675"/>
                <a:gd name="T43" fmla="*/ 813 h 857"/>
                <a:gd name="T44" fmla="*/ 397 w 675"/>
                <a:gd name="T45" fmla="*/ 816 h 857"/>
                <a:gd name="T46" fmla="*/ 372 w 675"/>
                <a:gd name="T47" fmla="*/ 817 h 857"/>
                <a:gd name="T48" fmla="*/ 345 w 675"/>
                <a:gd name="T49" fmla="*/ 818 h 857"/>
                <a:gd name="T50" fmla="*/ 333 w 675"/>
                <a:gd name="T51" fmla="*/ 818 h 857"/>
                <a:gd name="T52" fmla="*/ 307 w 675"/>
                <a:gd name="T53" fmla="*/ 817 h 857"/>
                <a:gd name="T54" fmla="*/ 255 w 675"/>
                <a:gd name="T55" fmla="*/ 815 h 857"/>
                <a:gd name="T56" fmla="*/ 231 w 675"/>
                <a:gd name="T57" fmla="*/ 812 h 857"/>
                <a:gd name="T58" fmla="*/ 209 w 675"/>
                <a:gd name="T59" fmla="*/ 809 h 857"/>
                <a:gd name="T60" fmla="*/ 187 w 675"/>
                <a:gd name="T61" fmla="*/ 806 h 857"/>
                <a:gd name="T62" fmla="*/ 166 w 675"/>
                <a:gd name="T63" fmla="*/ 802 h 857"/>
                <a:gd name="T64" fmla="*/ 146 w 675"/>
                <a:gd name="T65" fmla="*/ 798 h 857"/>
                <a:gd name="T66" fmla="*/ 129 w 675"/>
                <a:gd name="T67" fmla="*/ 792 h 857"/>
                <a:gd name="T68" fmla="*/ 111 w 675"/>
                <a:gd name="T69" fmla="*/ 787 h 857"/>
                <a:gd name="T70" fmla="*/ 97 w 675"/>
                <a:gd name="T71" fmla="*/ 782 h 857"/>
                <a:gd name="T72" fmla="*/ 84 w 675"/>
                <a:gd name="T73" fmla="*/ 775 h 857"/>
                <a:gd name="T74" fmla="*/ 73 w 675"/>
                <a:gd name="T75" fmla="*/ 769 h 857"/>
                <a:gd name="T76" fmla="*/ 64 w 675"/>
                <a:gd name="T77" fmla="*/ 762 h 857"/>
                <a:gd name="T78" fmla="*/ 57 w 675"/>
                <a:gd name="T79" fmla="*/ 755 h 857"/>
                <a:gd name="T80" fmla="*/ 52 w 675"/>
                <a:gd name="T81" fmla="*/ 747 h 857"/>
                <a:gd name="T82" fmla="*/ 50 w 675"/>
                <a:gd name="T83" fmla="*/ 741 h 857"/>
                <a:gd name="T84" fmla="*/ 50 w 675"/>
                <a:gd name="T85" fmla="*/ 136 h 857"/>
                <a:gd name="T86" fmla="*/ 49 w 675"/>
                <a:gd name="T87" fmla="*/ 121 h 857"/>
                <a:gd name="T88" fmla="*/ 44 w 675"/>
                <a:gd name="T89" fmla="*/ 107 h 857"/>
                <a:gd name="T90" fmla="*/ 36 w 675"/>
                <a:gd name="T91" fmla="*/ 94 h 857"/>
                <a:gd name="T92" fmla="*/ 29 w 675"/>
                <a:gd name="T93" fmla="*/ 81 h 857"/>
                <a:gd name="T94" fmla="*/ 20 w 675"/>
                <a:gd name="T95" fmla="*/ 70 h 857"/>
                <a:gd name="T96" fmla="*/ 11 w 675"/>
                <a:gd name="T97" fmla="*/ 60 h 857"/>
                <a:gd name="T98" fmla="*/ 5 w 675"/>
                <a:gd name="T99" fmla="*/ 52 h 857"/>
                <a:gd name="T100" fmla="*/ 0 w 675"/>
                <a:gd name="T101" fmla="*/ 48 h 8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5"/>
                <a:gd name="T154" fmla="*/ 0 h 857"/>
                <a:gd name="T155" fmla="*/ 675 w 675"/>
                <a:gd name="T156" fmla="*/ 857 h 8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5" h="857">
                  <a:moveTo>
                    <a:pt x="675" y="0"/>
                  </a:moveTo>
                  <a:lnTo>
                    <a:pt x="670" y="6"/>
                  </a:lnTo>
                  <a:lnTo>
                    <a:pt x="665" y="14"/>
                  </a:lnTo>
                  <a:lnTo>
                    <a:pt x="661" y="24"/>
                  </a:lnTo>
                  <a:lnTo>
                    <a:pt x="656" y="36"/>
                  </a:lnTo>
                  <a:lnTo>
                    <a:pt x="652" y="49"/>
                  </a:lnTo>
                  <a:lnTo>
                    <a:pt x="649" y="62"/>
                  </a:lnTo>
                  <a:lnTo>
                    <a:pt x="647" y="74"/>
                  </a:lnTo>
                  <a:lnTo>
                    <a:pt x="647" y="772"/>
                  </a:lnTo>
                  <a:lnTo>
                    <a:pt x="645" y="780"/>
                  </a:lnTo>
                  <a:lnTo>
                    <a:pt x="641" y="788"/>
                  </a:lnTo>
                  <a:lnTo>
                    <a:pt x="635" y="795"/>
                  </a:lnTo>
                  <a:lnTo>
                    <a:pt x="627" y="802"/>
                  </a:lnTo>
                  <a:lnTo>
                    <a:pt x="616" y="809"/>
                  </a:lnTo>
                  <a:lnTo>
                    <a:pt x="604" y="816"/>
                  </a:lnTo>
                  <a:lnTo>
                    <a:pt x="589" y="822"/>
                  </a:lnTo>
                  <a:lnTo>
                    <a:pt x="573" y="828"/>
                  </a:lnTo>
                  <a:lnTo>
                    <a:pt x="535" y="838"/>
                  </a:lnTo>
                  <a:lnTo>
                    <a:pt x="514" y="843"/>
                  </a:lnTo>
                  <a:lnTo>
                    <a:pt x="491" y="846"/>
                  </a:lnTo>
                  <a:lnTo>
                    <a:pt x="467" y="850"/>
                  </a:lnTo>
                  <a:lnTo>
                    <a:pt x="443" y="852"/>
                  </a:lnTo>
                  <a:lnTo>
                    <a:pt x="417" y="855"/>
                  </a:lnTo>
                  <a:lnTo>
                    <a:pt x="390" y="856"/>
                  </a:lnTo>
                  <a:lnTo>
                    <a:pt x="362" y="857"/>
                  </a:lnTo>
                  <a:lnTo>
                    <a:pt x="350" y="857"/>
                  </a:lnTo>
                  <a:lnTo>
                    <a:pt x="322" y="856"/>
                  </a:lnTo>
                  <a:lnTo>
                    <a:pt x="268" y="854"/>
                  </a:lnTo>
                  <a:lnTo>
                    <a:pt x="243" y="851"/>
                  </a:lnTo>
                  <a:lnTo>
                    <a:pt x="219" y="848"/>
                  </a:lnTo>
                  <a:lnTo>
                    <a:pt x="196" y="844"/>
                  </a:lnTo>
                  <a:lnTo>
                    <a:pt x="174" y="840"/>
                  </a:lnTo>
                  <a:lnTo>
                    <a:pt x="153" y="836"/>
                  </a:lnTo>
                  <a:lnTo>
                    <a:pt x="135" y="830"/>
                  </a:lnTo>
                  <a:lnTo>
                    <a:pt x="117" y="825"/>
                  </a:lnTo>
                  <a:lnTo>
                    <a:pt x="102" y="819"/>
                  </a:lnTo>
                  <a:lnTo>
                    <a:pt x="88" y="812"/>
                  </a:lnTo>
                  <a:lnTo>
                    <a:pt x="77" y="806"/>
                  </a:lnTo>
                  <a:lnTo>
                    <a:pt x="67" y="798"/>
                  </a:lnTo>
                  <a:lnTo>
                    <a:pt x="60" y="791"/>
                  </a:lnTo>
                  <a:lnTo>
                    <a:pt x="55" y="783"/>
                  </a:lnTo>
                  <a:lnTo>
                    <a:pt x="53" y="776"/>
                  </a:lnTo>
                  <a:lnTo>
                    <a:pt x="53" y="142"/>
                  </a:lnTo>
                  <a:lnTo>
                    <a:pt x="51" y="127"/>
                  </a:lnTo>
                  <a:lnTo>
                    <a:pt x="46" y="112"/>
                  </a:lnTo>
                  <a:lnTo>
                    <a:pt x="38" y="98"/>
                  </a:lnTo>
                  <a:lnTo>
                    <a:pt x="30" y="85"/>
                  </a:lnTo>
                  <a:lnTo>
                    <a:pt x="21" y="73"/>
                  </a:lnTo>
                  <a:lnTo>
                    <a:pt x="12" y="63"/>
                  </a:lnTo>
                  <a:lnTo>
                    <a:pt x="5" y="55"/>
                  </a:lnTo>
                  <a:lnTo>
                    <a:pt x="0" y="5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101485" y="1563257"/>
            <a:ext cx="16080043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 err="1">
                <a:solidFill>
                  <a:srgbClr val="0000FF"/>
                </a:solidFill>
              </a:rPr>
              <a:t>Thí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nghiệm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về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tính</a:t>
            </a:r>
            <a:r>
              <a:rPr lang="en-US" altLang="en-US" sz="5601" dirty="0">
                <a:solidFill>
                  <a:srgbClr val="0000FF"/>
                </a:solidFill>
              </a:rPr>
              <a:t> tan </a:t>
            </a:r>
            <a:r>
              <a:rPr lang="en-US" altLang="en-US" sz="5601" dirty="0" err="1">
                <a:solidFill>
                  <a:srgbClr val="0000FF"/>
                </a:solidFill>
              </a:rPr>
              <a:t>nhiều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của</a:t>
            </a:r>
            <a:r>
              <a:rPr lang="en-US" altLang="en-US" sz="5601" dirty="0">
                <a:solidFill>
                  <a:srgbClr val="0000FF"/>
                </a:solidFill>
              </a:rPr>
              <a:t> NH</a:t>
            </a:r>
            <a:r>
              <a:rPr lang="en-US" altLang="en-US" sz="5601" baseline="-25000" dirty="0">
                <a:solidFill>
                  <a:srgbClr val="0000FF"/>
                </a:solidFill>
              </a:rPr>
              <a:t>3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trong</a:t>
            </a:r>
            <a:r>
              <a:rPr lang="en-US" altLang="en-US" sz="5601" dirty="0">
                <a:solidFill>
                  <a:srgbClr val="0000FF"/>
                </a:solidFill>
              </a:rPr>
              <a:t> </a:t>
            </a:r>
            <a:r>
              <a:rPr lang="en-US" altLang="en-US" sz="5601" dirty="0" err="1">
                <a:solidFill>
                  <a:srgbClr val="0000FF"/>
                </a:solidFill>
              </a:rPr>
              <a:t>nước</a:t>
            </a:r>
            <a:r>
              <a:rPr lang="en-US" altLang="en-US" sz="5601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058707" y="2621988"/>
            <a:ext cx="2753043" cy="3379458"/>
            <a:chOff x="1893" y="657"/>
            <a:chExt cx="867" cy="1233"/>
          </a:xfrm>
        </p:grpSpPr>
        <p:sp>
          <p:nvSpPr>
            <p:cNvPr id="24609" name="AutoShape 18"/>
            <p:cNvSpPr>
              <a:spLocks noChangeArrowheads="1"/>
            </p:cNvSpPr>
            <p:nvPr/>
          </p:nvSpPr>
          <p:spPr bwMode="auto">
            <a:xfrm>
              <a:off x="1896" y="657"/>
              <a:ext cx="864" cy="10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4610" name="AutoShape 21"/>
            <p:cNvSpPr>
              <a:spLocks noChangeArrowheads="1"/>
            </p:cNvSpPr>
            <p:nvPr/>
          </p:nvSpPr>
          <p:spPr bwMode="auto">
            <a:xfrm>
              <a:off x="1893" y="1632"/>
              <a:ext cx="864" cy="258"/>
            </a:xfrm>
            <a:custGeom>
              <a:avLst/>
              <a:gdLst>
                <a:gd name="T0" fmla="*/ 30 w 21600"/>
                <a:gd name="T1" fmla="*/ 2 h 21600"/>
                <a:gd name="T2" fmla="*/ 17 w 21600"/>
                <a:gd name="T3" fmla="*/ 3 h 21600"/>
                <a:gd name="T4" fmla="*/ 5 w 21600"/>
                <a:gd name="T5" fmla="*/ 2 h 21600"/>
                <a:gd name="T6" fmla="*/ 1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25 w 21600"/>
                <a:gd name="T13" fmla="*/ 4688 h 21600"/>
                <a:gd name="T14" fmla="*/ 16875 w 21600"/>
                <a:gd name="T15" fmla="*/ 169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825" y="21600"/>
                  </a:lnTo>
                  <a:lnTo>
                    <a:pt x="1577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61465" name="AutoShape 25"/>
          <p:cNvSpPr>
            <a:spLocks noChangeArrowheads="1"/>
          </p:cNvSpPr>
          <p:nvPr/>
        </p:nvSpPr>
        <p:spPr bwMode="auto">
          <a:xfrm>
            <a:off x="10363782" y="3648498"/>
            <a:ext cx="152418" cy="8078135"/>
          </a:xfrm>
          <a:prstGeom prst="can">
            <a:avLst>
              <a:gd name="adj" fmla="val 168079"/>
            </a:avLst>
          </a:prstGeom>
          <a:gradFill rotWithShape="1">
            <a:gsLst>
              <a:gs pos="0">
                <a:srgbClr val="57FFFF"/>
              </a:gs>
              <a:gs pos="50000">
                <a:schemeClr val="bg1"/>
              </a:gs>
              <a:gs pos="100000">
                <a:srgbClr val="57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9839848" y="6001445"/>
            <a:ext cx="1219341" cy="76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601"/>
          </a:p>
        </p:txBody>
      </p: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5940167" y="3608151"/>
            <a:ext cx="6401541" cy="9354633"/>
            <a:chOff x="912" y="1104"/>
            <a:chExt cx="2016" cy="2946"/>
          </a:xfrm>
        </p:grpSpPr>
        <p:sp>
          <p:nvSpPr>
            <p:cNvPr id="24597" name="Line 5"/>
            <p:cNvSpPr>
              <a:spLocks noChangeShapeType="1"/>
            </p:cNvSpPr>
            <p:nvPr/>
          </p:nvSpPr>
          <p:spPr bwMode="auto">
            <a:xfrm>
              <a:off x="1326" y="1104"/>
              <a:ext cx="0" cy="283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8" name="Line 6"/>
            <p:cNvSpPr>
              <a:spLocks noChangeShapeType="1"/>
            </p:cNvSpPr>
            <p:nvPr/>
          </p:nvSpPr>
          <p:spPr bwMode="auto">
            <a:xfrm>
              <a:off x="912" y="3936"/>
              <a:ext cx="20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9" name="AutoShape 7"/>
            <p:cNvSpPr>
              <a:spLocks noChangeArrowheads="1"/>
            </p:cNvSpPr>
            <p:nvPr/>
          </p:nvSpPr>
          <p:spPr bwMode="auto">
            <a:xfrm>
              <a:off x="915" y="3954"/>
              <a:ext cx="336" cy="96"/>
            </a:xfrm>
            <a:custGeom>
              <a:avLst/>
              <a:gdLst>
                <a:gd name="T0" fmla="*/ 5 w 21600"/>
                <a:gd name="T1" fmla="*/ 0 h 21600"/>
                <a:gd name="T2" fmla="*/ 3 w 21600"/>
                <a:gd name="T3" fmla="*/ 0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4600" name="AutoShape 8"/>
            <p:cNvSpPr>
              <a:spLocks noChangeArrowheads="1"/>
            </p:cNvSpPr>
            <p:nvPr/>
          </p:nvSpPr>
          <p:spPr bwMode="auto">
            <a:xfrm>
              <a:off x="2592" y="3954"/>
              <a:ext cx="336" cy="96"/>
            </a:xfrm>
            <a:custGeom>
              <a:avLst/>
              <a:gdLst>
                <a:gd name="T0" fmla="*/ 5 w 21600"/>
                <a:gd name="T1" fmla="*/ 0 h 21600"/>
                <a:gd name="T2" fmla="*/ 3 w 21600"/>
                <a:gd name="T3" fmla="*/ 0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4601" name="Line 12"/>
            <p:cNvSpPr>
              <a:spLocks noChangeShapeType="1"/>
            </p:cNvSpPr>
            <p:nvPr/>
          </p:nvSpPr>
          <p:spPr bwMode="auto">
            <a:xfrm>
              <a:off x="1008" y="2016"/>
              <a:ext cx="1104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02" name="Rectangle 13"/>
            <p:cNvSpPr>
              <a:spLocks noChangeArrowheads="1"/>
            </p:cNvSpPr>
            <p:nvPr/>
          </p:nvSpPr>
          <p:spPr bwMode="auto">
            <a:xfrm>
              <a:off x="1200" y="1968"/>
              <a:ext cx="432" cy="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4603" name="Line 15"/>
            <p:cNvSpPr>
              <a:spLocks noChangeShapeType="1"/>
            </p:cNvSpPr>
            <p:nvPr/>
          </p:nvSpPr>
          <p:spPr bwMode="auto">
            <a:xfrm flipH="1">
              <a:off x="1248" y="1920"/>
              <a:ext cx="144" cy="1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04" name="Oval 14"/>
            <p:cNvSpPr>
              <a:spLocks noChangeArrowheads="1"/>
            </p:cNvSpPr>
            <p:nvPr/>
          </p:nvSpPr>
          <p:spPr bwMode="auto">
            <a:xfrm>
              <a:off x="1275" y="1968"/>
              <a:ext cx="96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4605" name="Line 22"/>
            <p:cNvSpPr>
              <a:spLocks noChangeShapeType="1"/>
            </p:cNvSpPr>
            <p:nvPr/>
          </p:nvSpPr>
          <p:spPr bwMode="auto">
            <a:xfrm>
              <a:off x="1911" y="163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06" name="Line 23"/>
            <p:cNvSpPr>
              <a:spLocks noChangeShapeType="1"/>
            </p:cNvSpPr>
            <p:nvPr/>
          </p:nvSpPr>
          <p:spPr bwMode="auto">
            <a:xfrm flipH="1">
              <a:off x="2514" y="1623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607" name="Rectangle 16"/>
            <p:cNvSpPr>
              <a:spLocks noChangeArrowheads="1"/>
            </p:cNvSpPr>
            <p:nvPr/>
          </p:nvSpPr>
          <p:spPr bwMode="auto">
            <a:xfrm>
              <a:off x="2112" y="1968"/>
              <a:ext cx="48" cy="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4608" name="Rectangle 17"/>
            <p:cNvSpPr>
              <a:spLocks noChangeArrowheads="1"/>
            </p:cNvSpPr>
            <p:nvPr/>
          </p:nvSpPr>
          <p:spPr bwMode="auto">
            <a:xfrm>
              <a:off x="2496" y="1968"/>
              <a:ext cx="48" cy="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</p:grp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9077759" y="5182201"/>
            <a:ext cx="2743518" cy="819245"/>
          </a:xfrm>
          <a:custGeom>
            <a:avLst/>
            <a:gdLst>
              <a:gd name="T0" fmla="*/ 75350688 w 21600"/>
              <a:gd name="T1" fmla="*/ 3883150 h 21600"/>
              <a:gd name="T2" fmla="*/ 43548300 w 21600"/>
              <a:gd name="T3" fmla="*/ 7766282 h 21600"/>
              <a:gd name="T4" fmla="*/ 11745913 w 21600"/>
              <a:gd name="T5" fmla="*/ 3883150 h 21600"/>
              <a:gd name="T6" fmla="*/ 43548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13 w 21600"/>
              <a:gd name="T13" fmla="*/ 4713 h 21600"/>
              <a:gd name="T14" fmla="*/ 16887 w 21600"/>
              <a:gd name="T15" fmla="*/ 168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825" y="21600"/>
                </a:lnTo>
                <a:lnTo>
                  <a:pt x="1577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692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1587" name="AutoShape 147"/>
          <p:cNvSpPr>
            <a:spLocks noChangeArrowheads="1"/>
          </p:cNvSpPr>
          <p:nvPr/>
        </p:nvSpPr>
        <p:spPr bwMode="auto">
          <a:xfrm>
            <a:off x="13869388" y="7941852"/>
            <a:ext cx="5487035" cy="2286265"/>
          </a:xfrm>
          <a:prstGeom prst="wedgeRoundRectCallout">
            <a:avLst>
              <a:gd name="adj1" fmla="val -96819"/>
              <a:gd name="adj2" fmla="val 12458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601">
                <a:solidFill>
                  <a:srgbClr val="0000FF"/>
                </a:solidFill>
              </a:rPr>
              <a:t>Nước có pha phenolphtalein</a:t>
            </a:r>
          </a:p>
        </p:txBody>
      </p:sp>
      <p:sp>
        <p:nvSpPr>
          <p:cNvPr id="61588" name="AutoShape 148"/>
          <p:cNvSpPr>
            <a:spLocks noChangeArrowheads="1"/>
          </p:cNvSpPr>
          <p:nvPr/>
        </p:nvSpPr>
        <p:spPr bwMode="auto">
          <a:xfrm>
            <a:off x="13388125" y="2755617"/>
            <a:ext cx="1964170" cy="1080227"/>
          </a:xfrm>
          <a:prstGeom prst="wedgeRoundRectCallout">
            <a:avLst>
              <a:gd name="adj1" fmla="val -152778"/>
              <a:gd name="adj2" fmla="val 1369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601" dirty="0">
                <a:solidFill>
                  <a:srgbClr val="0000FF"/>
                </a:solidFill>
              </a:rPr>
              <a:t>NH</a:t>
            </a:r>
            <a:r>
              <a:rPr lang="en-US" altLang="en-US" sz="5601" baseline="-25000" dirty="0">
                <a:solidFill>
                  <a:srgbClr val="0000FF"/>
                </a:solidFill>
              </a:rPr>
              <a:t>3</a:t>
            </a:r>
            <a:endParaRPr lang="en-US" altLang="en-US" sz="5601" dirty="0">
              <a:solidFill>
                <a:srgbClr val="0000FF"/>
              </a:solidFill>
            </a:endParaRPr>
          </a:p>
        </p:txBody>
      </p: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10370133" y="2743518"/>
            <a:ext cx="812894" cy="1066923"/>
            <a:chOff x="2288" y="808"/>
            <a:chExt cx="256" cy="392"/>
          </a:xfrm>
        </p:grpSpPr>
        <p:sp>
          <p:nvSpPr>
            <p:cNvPr id="24594" name="Freeform 150"/>
            <p:cNvSpPr>
              <a:spLocks/>
            </p:cNvSpPr>
            <p:nvPr/>
          </p:nvSpPr>
          <p:spPr bwMode="auto">
            <a:xfrm>
              <a:off x="2304" y="1088"/>
              <a:ext cx="240" cy="112"/>
            </a:xfrm>
            <a:custGeom>
              <a:avLst/>
              <a:gdLst>
                <a:gd name="T0" fmla="*/ 0 w 240"/>
                <a:gd name="T1" fmla="*/ 112 h 112"/>
                <a:gd name="T2" fmla="*/ 48 w 240"/>
                <a:gd name="T3" fmla="*/ 16 h 112"/>
                <a:gd name="T4" fmla="*/ 192 w 240"/>
                <a:gd name="T5" fmla="*/ 16 h 112"/>
                <a:gd name="T6" fmla="*/ 240 w 240"/>
                <a:gd name="T7" fmla="*/ 112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112"/>
                <a:gd name="T14" fmla="*/ 240 w 240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112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96"/>
                    <a:pt x="240" y="112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5" name="Freeform 151"/>
            <p:cNvSpPr>
              <a:spLocks/>
            </p:cNvSpPr>
            <p:nvPr/>
          </p:nvSpPr>
          <p:spPr bwMode="auto">
            <a:xfrm>
              <a:off x="2304" y="960"/>
              <a:ext cx="240" cy="192"/>
            </a:xfrm>
            <a:custGeom>
              <a:avLst/>
              <a:gdLst>
                <a:gd name="T0" fmla="*/ 0 w 240"/>
                <a:gd name="T1" fmla="*/ 192 h 192"/>
                <a:gd name="T2" fmla="*/ 48 w 240"/>
                <a:gd name="T3" fmla="*/ 48 h 192"/>
                <a:gd name="T4" fmla="*/ 144 w 240"/>
                <a:gd name="T5" fmla="*/ 0 h 192"/>
                <a:gd name="T6" fmla="*/ 240 w 240"/>
                <a:gd name="T7" fmla="*/ 48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192"/>
                <a:gd name="T14" fmla="*/ 240 w 240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12" y="0"/>
                    <a:pt x="144" y="0"/>
                  </a:cubicBezTo>
                  <a:cubicBezTo>
                    <a:pt x="176" y="0"/>
                    <a:pt x="224" y="32"/>
                    <a:pt x="240" y="48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6" name="Freeform 152"/>
            <p:cNvSpPr>
              <a:spLocks/>
            </p:cNvSpPr>
            <p:nvPr/>
          </p:nvSpPr>
          <p:spPr bwMode="auto">
            <a:xfrm>
              <a:off x="2288" y="808"/>
              <a:ext cx="208" cy="344"/>
            </a:xfrm>
            <a:custGeom>
              <a:avLst/>
              <a:gdLst>
                <a:gd name="T0" fmla="*/ 16 w 208"/>
                <a:gd name="T1" fmla="*/ 344 h 344"/>
                <a:gd name="T2" fmla="*/ 16 w 208"/>
                <a:gd name="T3" fmla="*/ 104 h 344"/>
                <a:gd name="T4" fmla="*/ 112 w 208"/>
                <a:gd name="T5" fmla="*/ 8 h 344"/>
                <a:gd name="T6" fmla="*/ 208 w 208"/>
                <a:gd name="T7" fmla="*/ 5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344"/>
                <a:gd name="T14" fmla="*/ 208 w 208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344">
                  <a:moveTo>
                    <a:pt x="16" y="344"/>
                  </a:moveTo>
                  <a:cubicBezTo>
                    <a:pt x="8" y="252"/>
                    <a:pt x="0" y="160"/>
                    <a:pt x="16" y="104"/>
                  </a:cubicBezTo>
                  <a:cubicBezTo>
                    <a:pt x="32" y="48"/>
                    <a:pt x="80" y="16"/>
                    <a:pt x="112" y="8"/>
                  </a:cubicBezTo>
                  <a:cubicBezTo>
                    <a:pt x="144" y="0"/>
                    <a:pt x="184" y="48"/>
                    <a:pt x="208" y="56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6" name="Group 154"/>
          <p:cNvGrpSpPr>
            <a:grpSpLocks/>
          </p:cNvGrpSpPr>
          <p:nvPr/>
        </p:nvGrpSpPr>
        <p:grpSpPr bwMode="auto">
          <a:xfrm flipH="1">
            <a:off x="9658851" y="2743518"/>
            <a:ext cx="812894" cy="1092326"/>
            <a:chOff x="2288" y="808"/>
            <a:chExt cx="256" cy="392"/>
          </a:xfrm>
        </p:grpSpPr>
        <p:sp>
          <p:nvSpPr>
            <p:cNvPr id="24591" name="Freeform 155"/>
            <p:cNvSpPr>
              <a:spLocks/>
            </p:cNvSpPr>
            <p:nvPr/>
          </p:nvSpPr>
          <p:spPr bwMode="auto">
            <a:xfrm>
              <a:off x="2304" y="1088"/>
              <a:ext cx="240" cy="112"/>
            </a:xfrm>
            <a:custGeom>
              <a:avLst/>
              <a:gdLst>
                <a:gd name="T0" fmla="*/ 0 w 240"/>
                <a:gd name="T1" fmla="*/ 112 h 112"/>
                <a:gd name="T2" fmla="*/ 48 w 240"/>
                <a:gd name="T3" fmla="*/ 16 h 112"/>
                <a:gd name="T4" fmla="*/ 192 w 240"/>
                <a:gd name="T5" fmla="*/ 16 h 112"/>
                <a:gd name="T6" fmla="*/ 240 w 240"/>
                <a:gd name="T7" fmla="*/ 112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112"/>
                <a:gd name="T14" fmla="*/ 240 w 240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112">
                  <a:moveTo>
                    <a:pt x="0" y="112"/>
                  </a:moveTo>
                  <a:cubicBezTo>
                    <a:pt x="8" y="72"/>
                    <a:pt x="16" y="32"/>
                    <a:pt x="48" y="16"/>
                  </a:cubicBezTo>
                  <a:cubicBezTo>
                    <a:pt x="80" y="0"/>
                    <a:pt x="160" y="0"/>
                    <a:pt x="192" y="16"/>
                  </a:cubicBezTo>
                  <a:cubicBezTo>
                    <a:pt x="224" y="32"/>
                    <a:pt x="232" y="96"/>
                    <a:pt x="240" y="112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2" name="Freeform 156"/>
            <p:cNvSpPr>
              <a:spLocks/>
            </p:cNvSpPr>
            <p:nvPr/>
          </p:nvSpPr>
          <p:spPr bwMode="auto">
            <a:xfrm>
              <a:off x="2304" y="960"/>
              <a:ext cx="240" cy="192"/>
            </a:xfrm>
            <a:custGeom>
              <a:avLst/>
              <a:gdLst>
                <a:gd name="T0" fmla="*/ 0 w 240"/>
                <a:gd name="T1" fmla="*/ 192 h 192"/>
                <a:gd name="T2" fmla="*/ 48 w 240"/>
                <a:gd name="T3" fmla="*/ 48 h 192"/>
                <a:gd name="T4" fmla="*/ 144 w 240"/>
                <a:gd name="T5" fmla="*/ 0 h 192"/>
                <a:gd name="T6" fmla="*/ 240 w 240"/>
                <a:gd name="T7" fmla="*/ 48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192"/>
                <a:gd name="T14" fmla="*/ 240 w 240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12" y="0"/>
                    <a:pt x="144" y="0"/>
                  </a:cubicBezTo>
                  <a:cubicBezTo>
                    <a:pt x="176" y="0"/>
                    <a:pt x="224" y="32"/>
                    <a:pt x="240" y="48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593" name="Freeform 157"/>
            <p:cNvSpPr>
              <a:spLocks/>
            </p:cNvSpPr>
            <p:nvPr/>
          </p:nvSpPr>
          <p:spPr bwMode="auto">
            <a:xfrm>
              <a:off x="2288" y="808"/>
              <a:ext cx="208" cy="344"/>
            </a:xfrm>
            <a:custGeom>
              <a:avLst/>
              <a:gdLst>
                <a:gd name="T0" fmla="*/ 16 w 208"/>
                <a:gd name="T1" fmla="*/ 344 h 344"/>
                <a:gd name="T2" fmla="*/ 16 w 208"/>
                <a:gd name="T3" fmla="*/ 104 h 344"/>
                <a:gd name="T4" fmla="*/ 112 w 208"/>
                <a:gd name="T5" fmla="*/ 8 h 344"/>
                <a:gd name="T6" fmla="*/ 208 w 208"/>
                <a:gd name="T7" fmla="*/ 5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8"/>
                <a:gd name="T13" fmla="*/ 0 h 344"/>
                <a:gd name="T14" fmla="*/ 208 w 208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8" h="344">
                  <a:moveTo>
                    <a:pt x="16" y="344"/>
                  </a:moveTo>
                  <a:cubicBezTo>
                    <a:pt x="8" y="252"/>
                    <a:pt x="0" y="160"/>
                    <a:pt x="16" y="104"/>
                  </a:cubicBezTo>
                  <a:cubicBezTo>
                    <a:pt x="32" y="48"/>
                    <a:pt x="80" y="16"/>
                    <a:pt x="112" y="8"/>
                  </a:cubicBezTo>
                  <a:cubicBezTo>
                    <a:pt x="144" y="0"/>
                    <a:pt x="184" y="48"/>
                    <a:pt x="208" y="56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61598" name="Line 158"/>
          <p:cNvSpPr>
            <a:spLocks noChangeShapeType="1"/>
          </p:cNvSpPr>
          <p:nvPr/>
        </p:nvSpPr>
        <p:spPr bwMode="auto">
          <a:xfrm flipV="1">
            <a:off x="10420939" y="9564207"/>
            <a:ext cx="0" cy="137175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1599" name="Line 159"/>
          <p:cNvSpPr>
            <a:spLocks noChangeShapeType="1"/>
          </p:cNvSpPr>
          <p:nvPr/>
        </p:nvSpPr>
        <p:spPr bwMode="auto">
          <a:xfrm flipV="1">
            <a:off x="10459043" y="7563726"/>
            <a:ext cx="0" cy="152417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174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6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65" grpId="0" animBg="1"/>
      <p:bldP spid="61460" grpId="0" animBg="1"/>
      <p:bldP spid="61459" grpId="0" animBg="1"/>
      <p:bldP spid="61459" grpId="1" animBg="1"/>
      <p:bldP spid="61587" grpId="0" animBg="1"/>
      <p:bldP spid="61588" grpId="0" animBg="1"/>
      <p:bldP spid="61598" grpId="0" animBg="1"/>
      <p:bldP spid="615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smtClean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AMMONIA.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9243596" cy="2323275"/>
            <a:chOff x="166396" y="8755081"/>
            <a:chExt cx="4167639" cy="1870336"/>
          </a:xfrm>
        </p:grpSpPr>
        <p:sp>
          <p:nvSpPr>
            <p:cNvPr id="248" name="Google Shape;248;p3"/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846272" y="8841482"/>
              <a:ext cx="3338734" cy="1783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3.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r>
                <a:rPr lang="en-US" sz="4600" b="1" dirty="0" smtClean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. 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394722" y="4124675"/>
            <a:ext cx="20008077" cy="707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altLang="en-US" sz="5400" b="1" dirty="0" smtClean="0"/>
              <a:t>a. </a:t>
            </a:r>
            <a:r>
              <a:rPr lang="en-US" altLang="en-US" sz="5400" b="1" dirty="0" smtClean="0"/>
              <a:t> </a:t>
            </a:r>
            <a:r>
              <a:rPr lang="en-US" altLang="en-US" sz="5400" b="1" dirty="0" err="1" smtClean="0"/>
              <a:t>Tính</a:t>
            </a:r>
            <a:r>
              <a:rPr lang="en-US" altLang="en-US" sz="5400" b="1" dirty="0" smtClean="0"/>
              <a:t> base</a:t>
            </a:r>
            <a:endParaRPr lang="en-US" altLang="en-US" sz="5400" b="1" dirty="0"/>
          </a:p>
          <a:p>
            <a:pPr marL="0" indent="0">
              <a:lnSpc>
                <a:spcPct val="120000"/>
              </a:lnSpc>
            </a:pPr>
            <a:r>
              <a:rPr lang="en-US" altLang="en-US" sz="5400" dirty="0" smtClean="0"/>
              <a:t>- </a:t>
            </a:r>
            <a:r>
              <a:rPr lang="en-US" altLang="en-US" sz="5400" dirty="0" err="1" smtClean="0"/>
              <a:t>Tác</a:t>
            </a:r>
            <a:r>
              <a:rPr lang="en-US" altLang="en-US" sz="5400" dirty="0" smtClean="0"/>
              <a:t> </a:t>
            </a:r>
            <a:r>
              <a:rPr lang="en-US" altLang="en-US" sz="5400" dirty="0" err="1"/>
              <a:t>dụng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với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nước</a:t>
            </a:r>
            <a:r>
              <a:rPr lang="en-US" altLang="en-US" sz="5400" dirty="0"/>
              <a:t>:</a:t>
            </a:r>
          </a:p>
          <a:p>
            <a:pPr>
              <a:lnSpc>
                <a:spcPct val="120000"/>
              </a:lnSpc>
            </a:pPr>
            <a:endParaRPr lang="en-US" altLang="en-US" sz="5400" dirty="0"/>
          </a:p>
          <a:p>
            <a:pPr>
              <a:lnSpc>
                <a:spcPct val="120000"/>
              </a:lnSpc>
            </a:pPr>
            <a:r>
              <a:rPr lang="en-US" altLang="en-US" sz="5400" dirty="0" smtClean="0"/>
              <a:t> </a:t>
            </a:r>
            <a:r>
              <a:rPr lang="en-US" altLang="en-US" sz="5400" dirty="0" err="1" smtClean="0"/>
              <a:t>Trong</a:t>
            </a:r>
            <a:r>
              <a:rPr lang="en-US" altLang="en-US" sz="5400" dirty="0" smtClean="0"/>
              <a:t> </a:t>
            </a:r>
            <a:r>
              <a:rPr lang="en-US" altLang="en-US" sz="5400" dirty="0"/>
              <a:t>dung </a:t>
            </a:r>
            <a:r>
              <a:rPr lang="en-US" altLang="en-US" sz="5400" dirty="0" err="1"/>
              <a:t>dịch</a:t>
            </a:r>
            <a:r>
              <a:rPr lang="en-US" altLang="en-US" sz="5400" dirty="0"/>
              <a:t>, </a:t>
            </a:r>
            <a:r>
              <a:rPr lang="en-US" altLang="en-US" sz="5400" dirty="0" err="1"/>
              <a:t>amoniac</a:t>
            </a:r>
            <a:r>
              <a:rPr lang="en-US" altLang="en-US" sz="5400" dirty="0"/>
              <a:t> là </a:t>
            </a:r>
            <a:r>
              <a:rPr lang="en-US" altLang="en-US" sz="5400" dirty="0" err="1"/>
              <a:t>một</a:t>
            </a:r>
            <a:r>
              <a:rPr lang="en-US" altLang="en-US" sz="5400" dirty="0"/>
              <a:t> </a:t>
            </a:r>
            <a:r>
              <a:rPr lang="en-US" altLang="en-US" sz="5400" dirty="0" err="1"/>
              <a:t>bazơ</a:t>
            </a:r>
            <a:r>
              <a:rPr lang="en-US" altLang="en-US" sz="5400" dirty="0"/>
              <a:t> </a:t>
            </a:r>
            <a:r>
              <a:rPr lang="en-US" altLang="en-US" sz="5400" dirty="0" err="1"/>
              <a:t>yếu</a:t>
            </a:r>
            <a:r>
              <a:rPr lang="en-US" altLang="en-US" sz="5400" dirty="0"/>
              <a:t>, </a:t>
            </a:r>
            <a:r>
              <a:rPr lang="en-US" altLang="en-US" sz="5400" dirty="0" err="1"/>
              <a:t>làm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cho</a:t>
            </a:r>
            <a:r>
              <a:rPr lang="en-US" altLang="en-US" sz="5400" dirty="0"/>
              <a:t> </a:t>
            </a:r>
            <a:r>
              <a:rPr lang="en-US" altLang="en-US" sz="5400" dirty="0" smtClean="0"/>
              <a:t> </a:t>
            </a:r>
            <a:r>
              <a:rPr lang="en-US" altLang="en-US" sz="5400" dirty="0" err="1" smtClean="0"/>
              <a:t>phenolphtalein</a:t>
            </a:r>
            <a:r>
              <a:rPr lang="en-US" altLang="en-US" sz="5400" dirty="0" smtClean="0"/>
              <a:t> </a:t>
            </a:r>
            <a:r>
              <a:rPr lang="en-US" altLang="en-US" sz="5400" dirty="0" err="1" smtClean="0"/>
              <a:t>từ</a:t>
            </a:r>
            <a:r>
              <a:rPr lang="en-US" altLang="en-US" sz="5400" dirty="0" smtClean="0"/>
              <a:t> </a:t>
            </a:r>
            <a:r>
              <a:rPr lang="en-US" altLang="en-US" sz="5400" dirty="0" err="1" smtClean="0"/>
              <a:t>không</a:t>
            </a:r>
            <a:r>
              <a:rPr lang="en-US" altLang="en-US" sz="5400" dirty="0" smtClean="0"/>
              <a:t> </a:t>
            </a:r>
            <a:r>
              <a:rPr lang="en-US" altLang="en-US" sz="5400" dirty="0" err="1"/>
              <a:t>màu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chuyển</a:t>
            </a:r>
            <a:r>
              <a:rPr lang="en-US" altLang="en-US" sz="5400" dirty="0"/>
              <a:t> sang </a:t>
            </a:r>
            <a:r>
              <a:rPr lang="en-US" altLang="en-US" sz="5400" dirty="0" err="1"/>
              <a:t>màu</a:t>
            </a:r>
            <a:r>
              <a:rPr lang="en-US" altLang="en-US" sz="5400" dirty="0"/>
              <a:t> </a:t>
            </a:r>
            <a:r>
              <a:rPr lang="en-US" altLang="en-US" sz="5400" dirty="0" err="1" smtClean="0"/>
              <a:t>hồng</a:t>
            </a:r>
            <a:r>
              <a:rPr lang="en-US" altLang="en-US" sz="5400" dirty="0"/>
              <a:t>, </a:t>
            </a:r>
            <a:r>
              <a:rPr lang="en-US" altLang="en-US" sz="5400" dirty="0" err="1"/>
              <a:t>quỳ</a:t>
            </a:r>
            <a:r>
              <a:rPr lang="en-US" altLang="en-US" sz="5400" dirty="0"/>
              <a:t> </a:t>
            </a:r>
            <a:r>
              <a:rPr lang="en-US" altLang="en-US" sz="5400" dirty="0" err="1"/>
              <a:t>tím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chuyển</a:t>
            </a:r>
            <a:r>
              <a:rPr lang="en-US" altLang="en-US" sz="5400" dirty="0"/>
              <a:t> sang </a:t>
            </a:r>
            <a:r>
              <a:rPr lang="en-US" altLang="en-US" sz="5400" dirty="0" err="1"/>
              <a:t>màu</a:t>
            </a:r>
            <a:r>
              <a:rPr lang="en-US" altLang="en-US" sz="5400" dirty="0"/>
              <a:t> </a:t>
            </a:r>
            <a:r>
              <a:rPr lang="en-US" altLang="en-US" sz="5400" dirty="0" err="1"/>
              <a:t>xanh</a:t>
            </a:r>
            <a:r>
              <a:rPr lang="en-US" altLang="en-US" sz="540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en-US" sz="5400" dirty="0"/>
              <a:t>=&gt; </a:t>
            </a:r>
            <a:r>
              <a:rPr lang="en-US" altLang="en-US" sz="5400" dirty="0" err="1"/>
              <a:t>dùng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giấy</a:t>
            </a:r>
            <a:r>
              <a:rPr lang="en-US" altLang="en-US" sz="5400" dirty="0"/>
              <a:t> </a:t>
            </a:r>
            <a:r>
              <a:rPr lang="en-US" altLang="en-US" sz="5400" dirty="0" err="1"/>
              <a:t>quỳ</a:t>
            </a:r>
            <a:r>
              <a:rPr lang="en-US" altLang="en-US" sz="5400" dirty="0"/>
              <a:t> </a:t>
            </a:r>
            <a:r>
              <a:rPr lang="en-US" altLang="en-US" sz="5400" dirty="0" err="1"/>
              <a:t>tím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ẩm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để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nhận</a:t>
            </a:r>
            <a:r>
              <a:rPr lang="en-US" altLang="en-US" sz="5400" dirty="0"/>
              <a:t> </a:t>
            </a:r>
            <a:r>
              <a:rPr lang="en-US" altLang="en-US" sz="5400" dirty="0" err="1"/>
              <a:t>ra</a:t>
            </a:r>
            <a:r>
              <a:rPr lang="en-US" altLang="en-US" sz="5400" dirty="0"/>
              <a:t> </a:t>
            </a:r>
            <a:r>
              <a:rPr lang="en-US" altLang="en-US" sz="5400" dirty="0" err="1"/>
              <a:t>khí</a:t>
            </a:r>
            <a:r>
              <a:rPr lang="en-US" altLang="en-US" sz="5400" dirty="0"/>
              <a:t> </a:t>
            </a:r>
            <a:r>
              <a:rPr lang="en-US" altLang="en-US" sz="5400" dirty="0" err="1"/>
              <a:t>amoniac</a:t>
            </a:r>
            <a:r>
              <a:rPr lang="en-US" altLang="en-US" sz="5400" dirty="0"/>
              <a:t>.</a:t>
            </a:r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083581"/>
              </p:ext>
            </p:extLst>
          </p:nvPr>
        </p:nvGraphicFramePr>
        <p:xfrm>
          <a:off x="5321598" y="6058518"/>
          <a:ext cx="8448190" cy="11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4" imgW="1968500" imgH="266700" progId="Equation.DSMT4">
                  <p:embed/>
                </p:oleObj>
              </mc:Choice>
              <mc:Fallback>
                <p:oleObj name="Equation" r:id="rId4" imgW="1968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598" y="6058518"/>
                        <a:ext cx="8448190" cy="11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6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67426" y="1941699"/>
            <a:ext cx="15212819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 smtClean="0"/>
              <a:t>- </a:t>
            </a:r>
            <a:r>
              <a:rPr lang="en-US" altLang="en-US" sz="5601" dirty="0" err="1" smtClean="0"/>
              <a:t>Tác</a:t>
            </a:r>
            <a:r>
              <a:rPr lang="en-US" altLang="en-US" sz="5601" dirty="0" smtClean="0"/>
              <a:t> </a:t>
            </a:r>
            <a:r>
              <a:rPr lang="en-US" altLang="en-US" sz="5601" dirty="0" err="1"/>
              <a:t>dụng</a:t>
            </a:r>
            <a:r>
              <a:rPr lang="en-US" altLang="en-US" sz="5601" dirty="0"/>
              <a:t> </a:t>
            </a:r>
            <a:r>
              <a:rPr lang="en-US" altLang="en-US" sz="5601" dirty="0" err="1"/>
              <a:t>với</a:t>
            </a:r>
            <a:r>
              <a:rPr lang="en-US" altLang="en-US" sz="5601" dirty="0"/>
              <a:t> </a:t>
            </a:r>
            <a:r>
              <a:rPr lang="en-US" altLang="en-US" sz="5601" dirty="0" err="1"/>
              <a:t>axit</a:t>
            </a:r>
            <a:r>
              <a:rPr lang="en-US" altLang="en-US" sz="5601" dirty="0"/>
              <a:t>: </a:t>
            </a:r>
            <a:r>
              <a:rPr lang="en-US" altLang="en-US" sz="5601" dirty="0" err="1"/>
              <a:t>tạo</a:t>
            </a:r>
            <a:r>
              <a:rPr lang="en-US" altLang="en-US" sz="5601" dirty="0"/>
              <a:t> </a:t>
            </a:r>
            <a:r>
              <a:rPr lang="en-US" altLang="en-US" sz="5601" dirty="0" err="1"/>
              <a:t>thành</a:t>
            </a:r>
            <a:r>
              <a:rPr lang="en-US" altLang="en-US" sz="5601" dirty="0"/>
              <a:t> </a:t>
            </a:r>
            <a:r>
              <a:rPr lang="en-US" altLang="en-US" sz="5601" dirty="0" err="1"/>
              <a:t>muối</a:t>
            </a:r>
            <a:r>
              <a:rPr lang="en-US" altLang="en-US" sz="5601" dirty="0"/>
              <a:t> </a:t>
            </a:r>
            <a:r>
              <a:rPr lang="en-US" altLang="en-US" sz="5601" dirty="0" smtClean="0"/>
              <a:t>ammonium.</a:t>
            </a:r>
            <a:endParaRPr lang="en-US" altLang="en-US" sz="5601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467847" y="4724947"/>
            <a:ext cx="3200770" cy="5334617"/>
            <a:chOff x="1200" y="1824"/>
            <a:chExt cx="1008" cy="1680"/>
          </a:xfrm>
        </p:grpSpPr>
        <p:sp>
          <p:nvSpPr>
            <p:cNvPr id="26653" name="AutoShape 5"/>
            <p:cNvSpPr>
              <a:spLocks noChangeArrowheads="1"/>
            </p:cNvSpPr>
            <p:nvPr/>
          </p:nvSpPr>
          <p:spPr bwMode="auto">
            <a:xfrm>
              <a:off x="1200" y="2016"/>
              <a:ext cx="1008" cy="14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54" name="Rectangle 6"/>
            <p:cNvSpPr>
              <a:spLocks noChangeArrowheads="1"/>
            </p:cNvSpPr>
            <p:nvPr/>
          </p:nvSpPr>
          <p:spPr bwMode="auto">
            <a:xfrm>
              <a:off x="1371" y="1824"/>
              <a:ext cx="672" cy="19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55" name="Oval 9"/>
            <p:cNvSpPr>
              <a:spLocks noChangeArrowheads="1"/>
            </p:cNvSpPr>
            <p:nvPr/>
          </p:nvSpPr>
          <p:spPr bwMode="auto">
            <a:xfrm>
              <a:off x="1200" y="2502"/>
              <a:ext cx="100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56" name="Line 11"/>
            <p:cNvSpPr>
              <a:spLocks noChangeShapeType="1"/>
            </p:cNvSpPr>
            <p:nvPr/>
          </p:nvSpPr>
          <p:spPr bwMode="auto">
            <a:xfrm>
              <a:off x="1392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7" name="Line 12"/>
            <p:cNvSpPr>
              <a:spLocks noChangeShapeType="1"/>
            </p:cNvSpPr>
            <p:nvPr/>
          </p:nvSpPr>
          <p:spPr bwMode="auto">
            <a:xfrm>
              <a:off x="1776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8" name="Line 13"/>
            <p:cNvSpPr>
              <a:spLocks noChangeShapeType="1"/>
            </p:cNvSpPr>
            <p:nvPr/>
          </p:nvSpPr>
          <p:spPr bwMode="auto">
            <a:xfrm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9" name="Line 14"/>
            <p:cNvSpPr>
              <a:spLocks noChangeShapeType="1"/>
            </p:cNvSpPr>
            <p:nvPr/>
          </p:nvSpPr>
          <p:spPr bwMode="auto">
            <a:xfrm>
              <a:off x="129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0" name="Line 15"/>
            <p:cNvSpPr>
              <a:spLocks noChangeShapeType="1"/>
            </p:cNvSpPr>
            <p:nvPr/>
          </p:nvSpPr>
          <p:spPr bwMode="auto">
            <a:xfrm>
              <a:off x="1824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1" name="Line 16"/>
            <p:cNvSpPr>
              <a:spLocks noChangeShapeType="1"/>
            </p:cNvSpPr>
            <p:nvPr/>
          </p:nvSpPr>
          <p:spPr bwMode="auto">
            <a:xfrm>
              <a:off x="1488" y="33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2" name="Line 17"/>
            <p:cNvSpPr>
              <a:spLocks noChangeShapeType="1"/>
            </p:cNvSpPr>
            <p:nvPr/>
          </p:nvSpPr>
          <p:spPr bwMode="auto">
            <a:xfrm>
              <a:off x="1536" y="29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3" name="Line 18"/>
            <p:cNvSpPr>
              <a:spLocks noChangeShapeType="1"/>
            </p:cNvSpPr>
            <p:nvPr/>
          </p:nvSpPr>
          <p:spPr bwMode="auto">
            <a:xfrm>
              <a:off x="2016" y="29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4" name="Line 19"/>
            <p:cNvSpPr>
              <a:spLocks noChangeShapeType="1"/>
            </p:cNvSpPr>
            <p:nvPr/>
          </p:nvSpPr>
          <p:spPr bwMode="auto">
            <a:xfrm>
              <a:off x="1728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5" name="Line 20"/>
            <p:cNvSpPr>
              <a:spLocks noChangeShapeType="1"/>
            </p:cNvSpPr>
            <p:nvPr/>
          </p:nvSpPr>
          <p:spPr bwMode="auto">
            <a:xfrm>
              <a:off x="1296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6" name="Line 2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7" name="Line 22"/>
            <p:cNvSpPr>
              <a:spLocks noChangeShapeType="1"/>
            </p:cNvSpPr>
            <p:nvPr/>
          </p:nvSpPr>
          <p:spPr bwMode="auto">
            <a:xfrm>
              <a:off x="1824" y="33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68" name="Line 23"/>
            <p:cNvSpPr>
              <a:spLocks noChangeShapeType="1"/>
            </p:cNvSpPr>
            <p:nvPr/>
          </p:nvSpPr>
          <p:spPr bwMode="auto">
            <a:xfrm>
              <a:off x="2016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3869388" y="4724947"/>
            <a:ext cx="3200770" cy="5334617"/>
            <a:chOff x="1200" y="1824"/>
            <a:chExt cx="1008" cy="1680"/>
          </a:xfrm>
        </p:grpSpPr>
        <p:sp>
          <p:nvSpPr>
            <p:cNvPr id="26637" name="AutoShape 26"/>
            <p:cNvSpPr>
              <a:spLocks noChangeArrowheads="1"/>
            </p:cNvSpPr>
            <p:nvPr/>
          </p:nvSpPr>
          <p:spPr bwMode="auto">
            <a:xfrm>
              <a:off x="1200" y="2016"/>
              <a:ext cx="1008" cy="14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38" name="Rectangle 27"/>
            <p:cNvSpPr>
              <a:spLocks noChangeArrowheads="1"/>
            </p:cNvSpPr>
            <p:nvPr/>
          </p:nvSpPr>
          <p:spPr bwMode="auto">
            <a:xfrm>
              <a:off x="1371" y="1824"/>
              <a:ext cx="672" cy="19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39" name="Oval 28"/>
            <p:cNvSpPr>
              <a:spLocks noChangeArrowheads="1"/>
            </p:cNvSpPr>
            <p:nvPr/>
          </p:nvSpPr>
          <p:spPr bwMode="auto">
            <a:xfrm>
              <a:off x="1200" y="2502"/>
              <a:ext cx="1008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5601"/>
            </a:p>
          </p:txBody>
        </p:sp>
        <p:sp>
          <p:nvSpPr>
            <p:cNvPr id="26640" name="Line 29"/>
            <p:cNvSpPr>
              <a:spLocks noChangeShapeType="1"/>
            </p:cNvSpPr>
            <p:nvPr/>
          </p:nvSpPr>
          <p:spPr bwMode="auto">
            <a:xfrm>
              <a:off x="1392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1" name="Line 30"/>
            <p:cNvSpPr>
              <a:spLocks noChangeShapeType="1"/>
            </p:cNvSpPr>
            <p:nvPr/>
          </p:nvSpPr>
          <p:spPr bwMode="auto">
            <a:xfrm>
              <a:off x="1776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2" name="Line 31"/>
            <p:cNvSpPr>
              <a:spLocks noChangeShapeType="1"/>
            </p:cNvSpPr>
            <p:nvPr/>
          </p:nvSpPr>
          <p:spPr bwMode="auto">
            <a:xfrm>
              <a:off x="1584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3" name="Line 32"/>
            <p:cNvSpPr>
              <a:spLocks noChangeShapeType="1"/>
            </p:cNvSpPr>
            <p:nvPr/>
          </p:nvSpPr>
          <p:spPr bwMode="auto">
            <a:xfrm>
              <a:off x="129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4" name="Line 33"/>
            <p:cNvSpPr>
              <a:spLocks noChangeShapeType="1"/>
            </p:cNvSpPr>
            <p:nvPr/>
          </p:nvSpPr>
          <p:spPr bwMode="auto">
            <a:xfrm>
              <a:off x="1824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5" name="Line 34"/>
            <p:cNvSpPr>
              <a:spLocks noChangeShapeType="1"/>
            </p:cNvSpPr>
            <p:nvPr/>
          </p:nvSpPr>
          <p:spPr bwMode="auto">
            <a:xfrm>
              <a:off x="1488" y="33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6" name="Line 35"/>
            <p:cNvSpPr>
              <a:spLocks noChangeShapeType="1"/>
            </p:cNvSpPr>
            <p:nvPr/>
          </p:nvSpPr>
          <p:spPr bwMode="auto">
            <a:xfrm>
              <a:off x="1536" y="29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7" name="Line 36"/>
            <p:cNvSpPr>
              <a:spLocks noChangeShapeType="1"/>
            </p:cNvSpPr>
            <p:nvPr/>
          </p:nvSpPr>
          <p:spPr bwMode="auto">
            <a:xfrm>
              <a:off x="2016" y="29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8" name="Line 37"/>
            <p:cNvSpPr>
              <a:spLocks noChangeShapeType="1"/>
            </p:cNvSpPr>
            <p:nvPr/>
          </p:nvSpPr>
          <p:spPr bwMode="auto">
            <a:xfrm>
              <a:off x="1728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49" name="Line 38"/>
            <p:cNvSpPr>
              <a:spLocks noChangeShapeType="1"/>
            </p:cNvSpPr>
            <p:nvPr/>
          </p:nvSpPr>
          <p:spPr bwMode="auto">
            <a:xfrm>
              <a:off x="1296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0" name="Line 3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1" name="Line 40"/>
            <p:cNvSpPr>
              <a:spLocks noChangeShapeType="1"/>
            </p:cNvSpPr>
            <p:nvPr/>
          </p:nvSpPr>
          <p:spPr bwMode="auto">
            <a:xfrm>
              <a:off x="1824" y="331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6652" name="Line 41"/>
            <p:cNvSpPr>
              <a:spLocks noChangeShapeType="1"/>
            </p:cNvSpPr>
            <p:nvPr/>
          </p:nvSpPr>
          <p:spPr bwMode="auto">
            <a:xfrm>
              <a:off x="2016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7467848" y="10516817"/>
            <a:ext cx="2727029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/>
              <a:t>DD NH</a:t>
            </a:r>
            <a:r>
              <a:rPr lang="en-US" altLang="en-US" sz="5601" baseline="-25000" dirty="0"/>
              <a:t>3</a:t>
            </a:r>
            <a:endParaRPr lang="en-US" altLang="en-US" sz="5601" dirty="0"/>
          </a:p>
        </p:txBody>
      </p:sp>
      <p:sp>
        <p:nvSpPr>
          <p:cNvPr id="64555" name="Text Box 43"/>
          <p:cNvSpPr txBox="1">
            <a:spLocks noChangeArrowheads="1"/>
          </p:cNvSpPr>
          <p:nvPr/>
        </p:nvSpPr>
        <p:spPr bwMode="auto">
          <a:xfrm>
            <a:off x="13140845" y="10563634"/>
            <a:ext cx="5572359" cy="9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601" dirty="0"/>
              <a:t>DD </a:t>
            </a:r>
            <a:r>
              <a:rPr lang="en-US" altLang="en-US" sz="5601" dirty="0" err="1"/>
              <a:t>HCl</a:t>
            </a:r>
            <a:r>
              <a:rPr lang="en-US" altLang="en-US" sz="5601" dirty="0"/>
              <a:t> </a:t>
            </a:r>
            <a:r>
              <a:rPr lang="en-US" altLang="en-US" sz="5601" dirty="0" err="1" smtClean="0"/>
              <a:t>đậm</a:t>
            </a:r>
            <a:r>
              <a:rPr lang="en-US" altLang="en-US" sz="5601" dirty="0" smtClean="0"/>
              <a:t> </a:t>
            </a:r>
            <a:r>
              <a:rPr lang="en-US" altLang="en-US" sz="5601" dirty="0" err="1" smtClean="0"/>
              <a:t>đặc</a:t>
            </a:r>
            <a:endParaRPr lang="en-US" altLang="en-US" sz="5601" dirty="0"/>
          </a:p>
        </p:txBody>
      </p:sp>
      <p:sp>
        <p:nvSpPr>
          <p:cNvPr id="64556" name="Line 44"/>
          <p:cNvSpPr>
            <a:spLocks noChangeShapeType="1"/>
          </p:cNvSpPr>
          <p:nvPr/>
        </p:nvSpPr>
        <p:spPr bwMode="auto">
          <a:xfrm>
            <a:off x="4270253" y="2895936"/>
            <a:ext cx="1673418" cy="579187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 flipH="1">
            <a:off x="18441917" y="2895935"/>
            <a:ext cx="1628965" cy="563945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4558" name="AutoShape 46"/>
          <p:cNvSpPr>
            <a:spLocks noChangeArrowheads="1"/>
          </p:cNvSpPr>
          <p:nvPr/>
        </p:nvSpPr>
        <p:spPr bwMode="auto">
          <a:xfrm rot="4886129">
            <a:off x="10439991" y="4343903"/>
            <a:ext cx="2438682" cy="1066923"/>
          </a:xfrm>
          <a:prstGeom prst="cloudCallout">
            <a:avLst>
              <a:gd name="adj1" fmla="val 70449"/>
              <a:gd name="adj2" fmla="val -2189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5601"/>
          </a:p>
        </p:txBody>
      </p:sp>
      <p:sp>
        <p:nvSpPr>
          <p:cNvPr id="64559" name="AutoShape 47"/>
          <p:cNvSpPr>
            <a:spLocks noChangeArrowheads="1"/>
          </p:cNvSpPr>
          <p:nvPr/>
        </p:nvSpPr>
        <p:spPr bwMode="auto">
          <a:xfrm rot="5400000">
            <a:off x="11049662" y="3734233"/>
            <a:ext cx="2438682" cy="1066923"/>
          </a:xfrm>
          <a:prstGeom prst="cloudCallout">
            <a:avLst>
              <a:gd name="adj1" fmla="val 109894"/>
              <a:gd name="adj2" fmla="val 1041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5601"/>
          </a:p>
        </p:txBody>
      </p:sp>
      <p:sp>
        <p:nvSpPr>
          <p:cNvPr id="64560" name="AutoShape 48"/>
          <p:cNvSpPr>
            <a:spLocks noChangeArrowheads="1"/>
          </p:cNvSpPr>
          <p:nvPr/>
        </p:nvSpPr>
        <p:spPr bwMode="auto">
          <a:xfrm rot="-2947737">
            <a:off x="12040376" y="4115277"/>
            <a:ext cx="2438682" cy="1066923"/>
          </a:xfrm>
          <a:prstGeom prst="cloudCallout">
            <a:avLst>
              <a:gd name="adj1" fmla="val -85435"/>
              <a:gd name="adj2" fmla="val 32602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5601"/>
          </a:p>
        </p:txBody>
      </p:sp>
      <p:graphicFrame>
        <p:nvGraphicFramePr>
          <p:cNvPr id="64561" name="Object 4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48758880"/>
              </p:ext>
            </p:extLst>
          </p:nvPr>
        </p:nvGraphicFramePr>
        <p:xfrm>
          <a:off x="10194877" y="4715421"/>
          <a:ext cx="4521723" cy="48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2260600" imgH="241300" progId="Equation.DSMT4">
                  <p:embed/>
                </p:oleObj>
              </mc:Choice>
              <mc:Fallback>
                <p:oleObj name="Equation" r:id="rId3" imgW="2260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4877" y="4715421"/>
                        <a:ext cx="4521723" cy="482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1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4223 C 0.01163 -0.17946 0.01927 -0.2167 0.05191 -0.2345 C 0.08455 -0.25231 0.16997 -0.29972 0.19965 -0.24884 C 0.22934 -0.19796 0.22986 -0.0636 0.23038 0.07077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277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9 -0.20513 C 0.01528 -0.24468 -0.00816 -0.284 -0.04236 -0.28908 C -0.07673 -0.29417 -0.13941 -0.29001 -0.16753 -0.2352 C -0.19548 -0.18062 -0.2033 -0.071 -0.21111 0.03862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7 -0.02012 C 0.20087 -0.08117 0.20521 -0.14223 0.21788 -0.17599 C 0.23056 -0.20976 0.25208 -0.23774 0.27205 -0.22294 C 0.29167 -0.20814 0.31458 -0.14801 0.3375 -0.08788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64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1089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31 -0.02081 C -0.19635 -0.07747 -0.19722 -0.13413 -0.20972 -0.17229 C -0.22239 -0.21045 -0.2493 -0.27012 -0.27048 -0.25023 C -0.29167 -0.23034 -0.31406 -0.142 -0.33611 -0.05365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24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54" grpId="0"/>
      <p:bldP spid="64555" grpId="0"/>
      <p:bldP spid="64556" grpId="0" animBg="1"/>
      <p:bldP spid="64556" grpId="1" animBg="1"/>
      <p:bldP spid="64556" grpId="2" animBg="1"/>
      <p:bldP spid="64557" grpId="0" animBg="1"/>
      <p:bldP spid="64557" grpId="1" animBg="1"/>
      <p:bldP spid="64557" grpId="2" animBg="1"/>
      <p:bldP spid="64558" grpId="0" animBg="1"/>
      <p:bldP spid="64559" grpId="0" animBg="1"/>
      <p:bldP spid="645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097927" y="2720310"/>
            <a:ext cx="19387008" cy="405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5400" dirty="0" smtClean="0"/>
              <a:t>- </a:t>
            </a:r>
            <a:r>
              <a:rPr lang="en-US" altLang="en-US" sz="5400" dirty="0" err="1" smtClean="0"/>
              <a:t>Tác</a:t>
            </a:r>
            <a:r>
              <a:rPr lang="en-US" altLang="en-US" sz="5400" dirty="0" smtClean="0"/>
              <a:t> </a:t>
            </a:r>
            <a:r>
              <a:rPr lang="en-US" altLang="en-US" sz="5400" dirty="0" err="1"/>
              <a:t>dụng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với</a:t>
            </a:r>
            <a:r>
              <a:rPr lang="en-US" altLang="en-US" sz="5400" dirty="0"/>
              <a:t> dung </a:t>
            </a:r>
            <a:r>
              <a:rPr lang="en-US" altLang="en-US" sz="5400" dirty="0" err="1"/>
              <a:t>dịch</a:t>
            </a:r>
            <a:r>
              <a:rPr lang="en-US" altLang="en-US" sz="5400" dirty="0"/>
              <a:t> </a:t>
            </a:r>
            <a:r>
              <a:rPr lang="en-US" altLang="en-US" sz="5400" dirty="0" err="1"/>
              <a:t>muối</a:t>
            </a:r>
            <a:r>
              <a:rPr lang="en-US" altLang="en-US" sz="5400" dirty="0"/>
              <a:t>:</a:t>
            </a:r>
          </a:p>
          <a:p>
            <a:pPr>
              <a:lnSpc>
                <a:spcPct val="120000"/>
              </a:lnSpc>
            </a:pPr>
            <a:r>
              <a:rPr lang="en-US" altLang="en-US" sz="5400" dirty="0"/>
              <a:t>Dung </a:t>
            </a:r>
            <a:r>
              <a:rPr lang="en-US" altLang="en-US" sz="5400" dirty="0" err="1"/>
              <a:t>dịch</a:t>
            </a:r>
            <a:r>
              <a:rPr lang="en-US" altLang="en-US" sz="5400" dirty="0"/>
              <a:t> </a:t>
            </a:r>
            <a:r>
              <a:rPr lang="en-US" altLang="en-US" sz="5400" dirty="0" err="1"/>
              <a:t>amoniac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có</a:t>
            </a:r>
            <a:r>
              <a:rPr lang="en-US" altLang="en-US" sz="5400" dirty="0"/>
              <a:t> </a:t>
            </a:r>
            <a:r>
              <a:rPr lang="en-US" altLang="en-US" sz="5400" dirty="0" err="1"/>
              <a:t>khả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năng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làm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kết</a:t>
            </a:r>
            <a:r>
              <a:rPr lang="en-US" altLang="en-US" sz="5400" dirty="0"/>
              <a:t> </a:t>
            </a:r>
            <a:r>
              <a:rPr lang="en-US" altLang="en-US" sz="5400" dirty="0" err="1"/>
              <a:t>tủa</a:t>
            </a:r>
            <a:r>
              <a:rPr lang="en-US" altLang="en-US" sz="5400" dirty="0"/>
              <a:t> </a:t>
            </a:r>
            <a:r>
              <a:rPr lang="en-US" altLang="en-US" sz="5400" dirty="0" err="1"/>
              <a:t>nhiều</a:t>
            </a:r>
            <a:r>
              <a:rPr lang="en-US" altLang="en-US" sz="5400" dirty="0"/>
              <a:t> </a:t>
            </a:r>
            <a:r>
              <a:rPr lang="en-US" altLang="en-US" sz="5400" dirty="0" err="1" smtClean="0"/>
              <a:t>hidroxide</a:t>
            </a:r>
            <a:r>
              <a:rPr lang="en-US" altLang="en-US" sz="5400" dirty="0" smtClean="0"/>
              <a:t> </a:t>
            </a:r>
            <a:r>
              <a:rPr lang="en-US" altLang="en-US" sz="5400" dirty="0" err="1"/>
              <a:t>kim</a:t>
            </a:r>
            <a:r>
              <a:rPr lang="en-US" altLang="en-US" sz="5400" dirty="0"/>
              <a:t> </a:t>
            </a:r>
            <a:r>
              <a:rPr lang="en-US" altLang="en-US" sz="5400" dirty="0" err="1"/>
              <a:t>loại</a:t>
            </a:r>
            <a:r>
              <a:rPr lang="en-US" altLang="en-US" sz="5400" dirty="0"/>
              <a:t> </a:t>
            </a:r>
            <a:r>
              <a:rPr lang="en-US" altLang="en-US" sz="5400" dirty="0" err="1"/>
              <a:t>khi</a:t>
            </a:r>
            <a:r>
              <a:rPr lang="en-US" altLang="en-US" sz="5400" dirty="0"/>
              <a:t> </a:t>
            </a:r>
            <a:r>
              <a:rPr lang="en-US" altLang="en-US" sz="5400" dirty="0" err="1"/>
              <a:t>tác</a:t>
            </a:r>
            <a:r>
              <a:rPr lang="en-US" altLang="en-US" sz="5400" dirty="0"/>
              <a:t> </a:t>
            </a:r>
            <a:r>
              <a:rPr lang="en-US" altLang="en-US" sz="5400" dirty="0" err="1"/>
              <a:t>dụng</a:t>
            </a:r>
            <a:r>
              <a:rPr lang="en-US" altLang="en-US" sz="5400" dirty="0"/>
              <a:t> </a:t>
            </a:r>
            <a:r>
              <a:rPr lang="en-US" altLang="en-US" sz="5400" dirty="0" err="1"/>
              <a:t>với</a:t>
            </a:r>
            <a:r>
              <a:rPr lang="en-US" altLang="en-US" sz="5400" dirty="0"/>
              <a:t> dung </a:t>
            </a:r>
            <a:r>
              <a:rPr lang="en-US" altLang="en-US" sz="5400" dirty="0" err="1"/>
              <a:t>dịch</a:t>
            </a:r>
            <a:r>
              <a:rPr lang="en-US" altLang="en-US" sz="5400" dirty="0"/>
              <a:t> </a:t>
            </a:r>
            <a:r>
              <a:rPr lang="en-US" altLang="en-US" sz="5400" dirty="0" err="1"/>
              <a:t>muối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của</a:t>
            </a:r>
            <a:r>
              <a:rPr lang="en-US" altLang="en-US" sz="5400" dirty="0"/>
              <a:t> </a:t>
            </a:r>
            <a:r>
              <a:rPr lang="en-US" altLang="en-US" sz="5400" dirty="0" err="1"/>
              <a:t>chúng</a:t>
            </a:r>
            <a:r>
              <a:rPr lang="en-US" altLang="en-US" sz="5400" dirty="0"/>
              <a:t>.</a:t>
            </a:r>
          </a:p>
          <a:p>
            <a:endParaRPr lang="en-US" altLang="en-US" sz="5601" dirty="0">
              <a:solidFill>
                <a:srgbClr val="0000FF"/>
              </a:solidFill>
            </a:endParaRPr>
          </a:p>
        </p:txBody>
      </p:sp>
      <p:graphicFrame>
        <p:nvGraphicFramePr>
          <p:cNvPr id="65541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6487615"/>
              </p:ext>
            </p:extLst>
          </p:nvPr>
        </p:nvGraphicFramePr>
        <p:xfrm>
          <a:off x="3776518" y="5940603"/>
          <a:ext cx="13716931" cy="110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2997200" imgH="241300" progId="Equation.DSMT4">
                  <p:embed/>
                </p:oleObj>
              </mc:Choice>
              <mc:Fallback>
                <p:oleObj name="Equation" r:id="rId3" imgW="299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518" y="5940603"/>
                        <a:ext cx="13716931" cy="1105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9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1040</Words>
  <Application>Microsoft Office PowerPoint</Application>
  <PresentationFormat>Custom</PresentationFormat>
  <Paragraphs>302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Tahoma</vt:lpstr>
      <vt:lpstr>Calibri</vt:lpstr>
      <vt:lpstr>Wingdings</vt:lpstr>
      <vt:lpstr>Arial</vt:lpstr>
      <vt:lpstr>Questrial</vt:lpstr>
      <vt:lpstr>Times New Roman</vt:lpstr>
      <vt:lpstr>Office Theme</vt:lpstr>
      <vt:lpstr>CS ChemDraw Drawing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creator>Vnteach.com</dc:creator>
  <cp:keywords>VnTeach.Com</cp:keywords>
  <cp:lastModifiedBy>Admin</cp:lastModifiedBy>
  <cp:revision>40</cp:revision>
  <dcterms:created xsi:type="dcterms:W3CDTF">2013-08-07T06:38:09Z</dcterms:created>
  <dcterms:modified xsi:type="dcterms:W3CDTF">2023-04-30T15:26:45Z</dcterms:modified>
</cp:coreProperties>
</file>