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07" r:id="rId3"/>
    <p:sldId id="341" r:id="rId4"/>
    <p:sldId id="342" r:id="rId5"/>
    <p:sldId id="343" r:id="rId6"/>
    <p:sldId id="344" r:id="rId7"/>
    <p:sldId id="345" r:id="rId8"/>
    <p:sldId id="347" r:id="rId9"/>
    <p:sldId id="348" r:id="rId10"/>
    <p:sldId id="349" r:id="rId11"/>
    <p:sldId id="350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</p:sldIdLst>
  <p:sldSz cx="24387175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8000"/>
    <a:srgbClr val="FF0066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3613" autoAdjust="0"/>
  </p:normalViewPr>
  <p:slideViewPr>
    <p:cSldViewPr>
      <p:cViewPr varScale="1">
        <p:scale>
          <a:sx n="41" d="100"/>
          <a:sy n="41" d="100"/>
        </p:scale>
        <p:origin x="96" y="91"/>
      </p:cViewPr>
      <p:guideLst>
        <p:guide orient="horz" pos="4320"/>
        <p:guide pos="76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72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7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67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64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72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91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99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14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77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42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418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613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112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4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6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3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51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0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5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36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65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118421" y="333375"/>
            <a:ext cx="663534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ÔN</a:t>
            </a:r>
            <a:r>
              <a:rPr lang="en-US" sz="5100" b="1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TẬP CHƯƠNG IV</a:t>
            </a:r>
            <a:endParaRPr lang="en-US" sz="51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  <a:endParaRPr lang="en-US" sz="3200" b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20973" y="457200"/>
            <a:ext cx="2092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8.png"/><Relationship Id="rId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1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9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9.png"/><Relationship Id="rId12" Type="http://schemas.openxmlformats.org/officeDocument/2006/relationships/image" Target="../media/image1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15.wmf"/><Relationship Id="rId5" Type="http://schemas.openxmlformats.org/officeDocument/2006/relationships/image" Target="../media/image17.png"/><Relationship Id="rId15" Type="http://schemas.openxmlformats.org/officeDocument/2006/relationships/image" Target="../media/image21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6.png"/><Relationship Id="rId9" Type="http://schemas.openxmlformats.org/officeDocument/2006/relationships/image" Target="../media/image14.wmf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24387175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4400" b="1" dirty="0">
                <a:latin typeface="AvantGarde-Demi"/>
              </a:rPr>
              <a:t>KIỂM TRA KIẾN THỨC </a:t>
            </a:r>
            <a:r>
              <a:rPr lang="en-US" altLang="vi-VN" sz="4400" b="1" dirty="0" smtClean="0">
                <a:latin typeface="AvantGarde-Demi"/>
              </a:rPr>
              <a:t>CŨ</a:t>
            </a:r>
            <a:endParaRPr lang="en-US" altLang="vi-VN" sz="4400" b="1" dirty="0">
              <a:latin typeface="AvantGarde-Demi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719658" y="4917452"/>
            <a:ext cx="23209537" cy="8188948"/>
            <a:chOff x="1222851" y="5816866"/>
            <a:chExt cx="22122427" cy="7899134"/>
          </a:xfrm>
        </p:grpSpPr>
        <p:sp>
          <p:nvSpPr>
            <p:cNvPr id="76" name="Rounded Rectangle 75"/>
            <p:cNvSpPr/>
            <p:nvPr/>
          </p:nvSpPr>
          <p:spPr>
            <a:xfrm>
              <a:off x="1224549" y="6072584"/>
              <a:ext cx="22120729" cy="76434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7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1" name="Round Diagonal Corner Rectangle 80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69041" y="6093361"/>
                <a:ext cx="9515944" cy="1420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vi-VN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041" y="6093361"/>
                <a:ext cx="9515944" cy="14201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392893" y="6423752"/>
                <a:ext cx="5032403" cy="1122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vi-VN" i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lim>
                          </m:limLow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893" y="6423752"/>
                <a:ext cx="5032403" cy="11228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5323752" y="6626342"/>
                <a:ext cx="513268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3752" y="6626342"/>
                <a:ext cx="5132687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1241070" y="8016873"/>
                <a:ext cx="4147482" cy="147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70" y="8016873"/>
                <a:ext cx="4147482" cy="14788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90139" y="8150109"/>
                <a:ext cx="6938117" cy="1583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139" y="8150109"/>
                <a:ext cx="6938117" cy="15833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2193587" y="8129558"/>
                <a:ext cx="6938117" cy="1624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587" y="8129558"/>
                <a:ext cx="6938117" cy="16244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330581" y="10099225"/>
                <a:ext cx="5208029" cy="15833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581" y="10099225"/>
                <a:ext cx="5208029" cy="158338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0481068" y="10132143"/>
                <a:ext cx="4516557" cy="1459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1068" y="10132143"/>
                <a:ext cx="4516557" cy="145918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11187" y="1544950"/>
            <a:ext cx="23318008" cy="3134222"/>
            <a:chOff x="611187" y="1544950"/>
            <a:chExt cx="23318008" cy="3134222"/>
          </a:xfrm>
        </p:grpSpPr>
        <p:grpSp>
          <p:nvGrpSpPr>
            <p:cNvPr id="45" name="Group 44"/>
            <p:cNvGrpSpPr/>
            <p:nvPr/>
          </p:nvGrpSpPr>
          <p:grpSpPr>
            <a:xfrm>
              <a:off x="611187" y="1544950"/>
              <a:ext cx="23318008" cy="3134222"/>
              <a:chOff x="1177638" y="2491133"/>
              <a:chExt cx="23318008" cy="3134222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1286109" y="3035058"/>
                <a:ext cx="23209537" cy="2590297"/>
              </a:xfrm>
              <a:prstGeom prst="roundRect">
                <a:avLst>
                  <a:gd name="adj" fmla="val 4496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9991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2"/>
              <p:cNvGrpSpPr/>
              <p:nvPr/>
            </p:nvGrpSpPr>
            <p:grpSpPr>
              <a:xfrm>
                <a:off x="1177638" y="2491133"/>
                <a:ext cx="10735144" cy="894167"/>
                <a:chOff x="1175570" y="1834705"/>
                <a:chExt cx="11711415" cy="975485"/>
              </a:xfrm>
            </p:grpSpPr>
            <p:sp>
              <p:nvSpPr>
                <p:cNvPr id="51" name="Freeform 20"/>
                <p:cNvSpPr>
                  <a:spLocks/>
                </p:cNvSpPr>
                <p:nvPr/>
              </p:nvSpPr>
              <p:spPr bwMode="auto">
                <a:xfrm rot="16200000" flipV="1">
                  <a:off x="6913773" y="-3163022"/>
                  <a:ext cx="836967" cy="11109457"/>
                </a:xfrm>
                <a:prstGeom prst="round1Rect">
                  <a:avLst/>
                </a:prstGeom>
                <a:solidFill>
                  <a:srgbClr val="999158"/>
                </a:solidFill>
                <a:ln w="57150">
                  <a:solidFill>
                    <a:srgbClr val="99915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2235181" y="1955561"/>
                  <a:ext cx="9611659" cy="8394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4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 hỏi: Tính các giới hạn sau</a:t>
                  </a:r>
                  <a:endParaRPr lang="en-US" sz="4400" b="1" dirty="0">
                    <a:solidFill>
                      <a:schemeClr val="bg1"/>
                    </a:solidFill>
                    <a:latin typeface="AvantGarde-Demi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Round Diagonal Corner Rectangle 52"/>
                <p:cNvSpPr/>
                <p:nvPr/>
              </p:nvSpPr>
              <p:spPr>
                <a:xfrm flipV="1">
                  <a:off x="1175570" y="1834705"/>
                  <a:ext cx="995083" cy="969507"/>
                </a:xfrm>
                <a:prstGeom prst="round2DiagRect">
                  <a:avLst/>
                </a:prstGeom>
                <a:solidFill>
                  <a:schemeClr val="bg1"/>
                </a:solidFill>
                <a:ln w="63500">
                  <a:solidFill>
                    <a:srgbClr val="99915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oup 2"/>
                <p:cNvGrpSpPr/>
                <p:nvPr/>
              </p:nvGrpSpPr>
              <p:grpSpPr>
                <a:xfrm>
                  <a:off x="1314846" y="1951291"/>
                  <a:ext cx="756925" cy="699372"/>
                  <a:chOff x="7440266" y="3398551"/>
                  <a:chExt cx="757238" cy="765175"/>
                </a:xfrm>
                <a:solidFill>
                  <a:srgbClr val="999158"/>
                </a:solidFill>
              </p:grpSpPr>
              <p:sp>
                <p:nvSpPr>
                  <p:cNvPr id="55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1"/>
                    <a:ext cx="344488" cy="344488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6"/>
                    <a:ext cx="344488" cy="349250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17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2670174" y="2735035"/>
                  <a:ext cx="2863083" cy="14201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</m:lim>
                        </m:limLow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0174" y="2735035"/>
                  <a:ext cx="2863083" cy="14201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0975974" y="2755817"/>
                  <a:ext cx="4147482" cy="1478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lim>
                        </m:limLow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vi-VN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vi-V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 i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75974" y="2755817"/>
                  <a:ext cx="4147482" cy="147880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/>
            <p:cNvSpPr txBox="1"/>
            <p:nvPr/>
          </p:nvSpPr>
          <p:spPr>
            <a:xfrm>
              <a:off x="2168018" y="3118191"/>
              <a:ext cx="1143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latin typeface="+mj-lt"/>
                </a:rPr>
                <a:t>a)</a:t>
              </a:r>
              <a:endParaRPr lang="vi-VN" dirty="0"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404474" y="3222681"/>
              <a:ext cx="1143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dirty="0">
                  <a:latin typeface="+mj-lt"/>
                </a:rPr>
                <a:t>b</a:t>
              </a:r>
              <a:r>
                <a:rPr lang="vi-VN" dirty="0" smtClean="0">
                  <a:latin typeface="+mj-lt"/>
                </a:rPr>
                <a:t>)</a:t>
              </a:r>
              <a:endParaRPr lang="vi-VN" dirty="0">
                <a:latin typeface="+mj-lt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99945" y="8483504"/>
            <a:ext cx="1143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b</a:t>
            </a:r>
            <a:r>
              <a:rPr lang="vi-VN" dirty="0" smtClean="0">
                <a:latin typeface="+mj-lt"/>
              </a:rPr>
              <a:t>)</a:t>
            </a:r>
            <a:endParaRPr lang="vi-VN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7894" y="6508600"/>
            <a:ext cx="1143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+mj-lt"/>
              </a:rPr>
              <a:t>a)</a:t>
            </a:r>
            <a:endParaRPr lang="vi-V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95" grpId="0"/>
      <p:bldP spid="27" grpId="0"/>
      <p:bldP spid="31" grpId="0"/>
      <p:bldP spid="34" grpId="0"/>
      <p:bldP spid="36" grpId="0"/>
      <p:bldP spid="38" grpId="0"/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3099" y="3475108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7434" y="8161074"/>
            <a:ext cx="23164324" cy="5326326"/>
            <a:chOff x="1222851" y="5816866"/>
            <a:chExt cx="23164324" cy="5554926"/>
          </a:xfrm>
        </p:grpSpPr>
        <p:sp>
          <p:nvSpPr>
            <p:cNvPr id="14" name="Rounded Rectangle 13"/>
            <p:cNvSpPr/>
            <p:nvPr/>
          </p:nvSpPr>
          <p:spPr>
            <a:xfrm>
              <a:off x="1224549" y="6072584"/>
              <a:ext cx="23162626" cy="52992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3929681" y="9553143"/>
                <a:ext cx="17590401" cy="1072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 smtClean="0">
                    <a:solidFill>
                      <a:schemeClr val="tx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vi-VN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vi-VN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vi-VN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681" y="9553143"/>
                <a:ext cx="17590401" cy="1072281"/>
              </a:xfrm>
              <a:prstGeom prst="rect">
                <a:avLst/>
              </a:prstGeom>
              <a:blipFill rotWithShape="0">
                <a:blip r:embed="rId3"/>
                <a:stretch>
                  <a:fillRect l="-1386" b="-8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3624549" y="10583161"/>
                <a:ext cx="9077037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vi-VN" dirty="0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549" y="10583161"/>
                <a:ext cx="9077037" cy="15791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3959260" y="12327305"/>
                <a:ext cx="3900508" cy="102669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dirty="0" smtClean="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dirty="0" smtClean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60" y="12327305"/>
                <a:ext cx="3900508" cy="1026691"/>
              </a:xfrm>
              <a:prstGeom prst="rect">
                <a:avLst/>
              </a:prstGeom>
              <a:blipFill rotWithShape="0">
                <a:blip r:embed="rId5"/>
                <a:stretch>
                  <a:fillRect l="-6094" b="-124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34987" y="4231319"/>
            <a:ext cx="23209537" cy="3663588"/>
            <a:chOff x="534987" y="4231319"/>
            <a:chExt cx="23209537" cy="3663588"/>
          </a:xfrm>
        </p:grpSpPr>
        <p:grpSp>
          <p:nvGrpSpPr>
            <p:cNvPr id="46" name="Group 45"/>
            <p:cNvGrpSpPr/>
            <p:nvPr/>
          </p:nvGrpSpPr>
          <p:grpSpPr>
            <a:xfrm>
              <a:off x="534987" y="4231319"/>
              <a:ext cx="23209537" cy="3663588"/>
              <a:chOff x="578138" y="4217182"/>
              <a:chExt cx="23209537" cy="3663588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78138" y="4217182"/>
                <a:ext cx="23209537" cy="3663588"/>
                <a:chOff x="1177638" y="2491133"/>
                <a:chExt cx="23209537" cy="3663588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1177638" y="2895122"/>
                  <a:ext cx="23209537" cy="3259599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2"/>
                <p:cNvGrpSpPr/>
                <p:nvPr/>
              </p:nvGrpSpPr>
              <p:grpSpPr>
                <a:xfrm>
                  <a:off x="1177638" y="2491133"/>
                  <a:ext cx="3671982" cy="896323"/>
                  <a:chOff x="1175570" y="1834705"/>
                  <a:chExt cx="4005918" cy="977837"/>
                </a:xfrm>
              </p:grpSpPr>
              <p:sp>
                <p:nvSpPr>
                  <p:cNvPr id="58" name="Freeform 20"/>
                  <p:cNvSpPr>
                    <a:spLocks/>
                  </p:cNvSpPr>
                  <p:nvPr/>
                </p:nvSpPr>
                <p:spPr bwMode="auto">
                  <a:xfrm rot="16200000" flipV="1">
                    <a:off x="2985646" y="616700"/>
                    <a:ext cx="836967" cy="3554717"/>
                  </a:xfrm>
                  <a:prstGeom prst="round1Rect">
                    <a:avLst/>
                  </a:prstGeom>
                  <a:solidFill>
                    <a:srgbClr val="999158"/>
                  </a:solidFill>
                  <a:ln w="57150">
                    <a:solidFill>
                      <a:srgbClr val="999158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35431" y="1958752"/>
                    <a:ext cx="2560568" cy="8394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4400" b="1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Ví dụ 1:</a:t>
                    </a:r>
                    <a:endPara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1" name="Round Diagonal Corner Rectangle 60"/>
                  <p:cNvSpPr/>
                  <p:nvPr/>
                </p:nvSpPr>
                <p:spPr>
                  <a:xfrm flipV="1">
                    <a:off x="1175570" y="1834705"/>
                    <a:ext cx="995083" cy="969507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999158"/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" name="Group 2"/>
                  <p:cNvGrpSpPr/>
                  <p:nvPr/>
                </p:nvGrpSpPr>
                <p:grpSpPr>
                  <a:xfrm>
                    <a:off x="1314846" y="1951291"/>
                    <a:ext cx="756925" cy="699372"/>
                    <a:chOff x="7440266" y="3398551"/>
                    <a:chExt cx="757238" cy="765175"/>
                  </a:xfrm>
                  <a:solidFill>
                    <a:srgbClr val="999158"/>
                  </a:solidFill>
                </p:grpSpPr>
                <p:sp>
                  <p:nvSpPr>
                    <p:cNvPr id="63" name="Freeform 1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1"/>
                      <a:ext cx="344488" cy="344488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Freeform 1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6"/>
                      <a:ext cx="344488" cy="34925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2101640" y="5672461"/>
                    <a:ext cx="20389047" cy="197021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a</m:t>
                        </m:r>
                        <m: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)</m:t>
                        </m:r>
                      </m:oMath>
                    </a14:m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</a:t>
                    </a:r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50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              b)  </a:t>
                    </a:r>
                    <a14:m>
                      <m:oMath xmlns:m="http://schemas.openxmlformats.org/officeDocument/2006/math"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oMath>
                    </a14:m>
                    <a:r>
                      <a:rPr lang="vi-VN" sz="4800" dirty="0" smtClean="0"/>
                      <a:t> 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5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altLang="vi-VN" sz="4800" dirty="0"/>
                  </a:p>
                  <a:p>
                    <a:r>
                      <a:rPr lang="en-US" sz="4500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)=</m:t>
                        </m:r>
                        <m:rad>
                          <m:radPr>
                            <m:degHide m:val="on"/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a14:m>
                    <a:r>
                      <a:rPr lang="vi-VN" sz="4800" dirty="0" smtClean="0"/>
                      <a:t> </a:t>
                    </a:r>
                    <a:r>
                      <a:rPr lang="en-US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8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5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5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54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5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sz="4500" spc="-15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640" y="5672461"/>
                    <a:ext cx="20389047" cy="197021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256" b="-1455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Rectangle 46"/>
            <p:cNvSpPr/>
            <p:nvPr/>
          </p:nvSpPr>
          <p:spPr>
            <a:xfrm>
              <a:off x="4433386" y="4729745"/>
              <a:ext cx="1030566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đạo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endParaRPr lang="en-US" sz="4400" b="1" spc="-15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3906386" y="8505579"/>
                <a:ext cx="12780678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 smtClean="0"/>
                  <a:t>c) Giả sử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là số gia của đối số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386" y="8505579"/>
                <a:ext cx="12780678" cy="754053"/>
              </a:xfrm>
              <a:prstGeom prst="rect">
                <a:avLst/>
              </a:prstGeom>
              <a:blipFill rotWithShape="0">
                <a:blip r:embed="rId7"/>
                <a:stretch>
                  <a:fillRect l="-1908" t="-17742" b="-35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3099" y="3475108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6652" y="7302867"/>
            <a:ext cx="23164324" cy="5731129"/>
            <a:chOff x="1222851" y="5816866"/>
            <a:chExt cx="23164324" cy="6519977"/>
          </a:xfrm>
        </p:grpSpPr>
        <p:sp>
          <p:nvSpPr>
            <p:cNvPr id="14" name="Rounded Rectangle 13"/>
            <p:cNvSpPr/>
            <p:nvPr/>
          </p:nvSpPr>
          <p:spPr>
            <a:xfrm>
              <a:off x="1224549" y="6072584"/>
              <a:ext cx="23162626" cy="626425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78138" y="4217182"/>
            <a:ext cx="23209537" cy="2820484"/>
            <a:chOff x="1177638" y="2491133"/>
            <a:chExt cx="23209537" cy="2820484"/>
          </a:xfrm>
        </p:grpSpPr>
        <p:sp>
          <p:nvSpPr>
            <p:cNvPr id="21" name="Rounded Rectangle 20"/>
            <p:cNvSpPr/>
            <p:nvPr/>
          </p:nvSpPr>
          <p:spPr>
            <a:xfrm>
              <a:off x="1177638" y="2895122"/>
              <a:ext cx="23209537" cy="241649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"/>
            <p:cNvGrpSpPr/>
            <p:nvPr/>
          </p:nvGrpSpPr>
          <p:grpSpPr>
            <a:xfrm>
              <a:off x="1177638" y="2491133"/>
              <a:ext cx="3671982" cy="896323"/>
              <a:chOff x="1175570" y="1834705"/>
              <a:chExt cx="4005918" cy="977837"/>
            </a:xfrm>
          </p:grpSpPr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235431" y="1958752"/>
                <a:ext cx="2560568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2: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5" name="Round Diagonal Corner Rectangle 24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2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1235992" y="8995200"/>
                <a:ext cx="21461810" cy="1430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 smtClean="0">
                    <a:solidFill>
                      <a:srgbClr val="C00000"/>
                    </a:solidFill>
                    <a:latin typeface="+mj-lt"/>
                  </a:rPr>
                  <a:t>Tính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vi-VN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b="1" dirty="0" smtClean="0">
                    <a:solidFill>
                      <a:srgbClr val="C00000"/>
                    </a:solidFill>
                    <a:latin typeface="+mj-lt"/>
                  </a:rPr>
                  <a:t>. </a:t>
                </a:r>
              </a:p>
              <a:p>
                <a:r>
                  <a:rPr lang="vi-VN" dirty="0" smtClean="0">
                    <a:solidFill>
                      <a:schemeClr val="tx1"/>
                    </a:solidFill>
                    <a:latin typeface="+mj-lt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m:rPr>
                        <m:sty m:val="p"/>
                      </m:rPr>
                      <a:rPr lang="vi-V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vi-VN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992" y="8995200"/>
                <a:ext cx="21461810" cy="1430713"/>
              </a:xfrm>
              <a:prstGeom prst="rect">
                <a:avLst/>
              </a:prstGeom>
              <a:blipFill rotWithShape="0">
                <a:blip r:embed="rId3"/>
                <a:stretch>
                  <a:fillRect l="-1136" t="-8547" b="-183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2273495" y="10505233"/>
                <a:ext cx="6881051" cy="1335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m:rPr>
                              <m:sty m:val="p"/>
                            </m:rPr>
                            <a:rPr lang="vi-VN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m:rPr>
                              <m:nor/>
                            </m:rPr>
                            <a:rPr lang="vi-VN" b="0" i="1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m:rPr>
                              <m:sty m:val="p"/>
                            </m:rPr>
                            <a:rPr lang="vi-VN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vi-VN" dirty="0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495" y="10505233"/>
                <a:ext cx="6881051" cy="13354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573387" y="12084383"/>
                <a:ext cx="3595708" cy="75405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dirty="0" smtClean="0">
                    <a:latin typeface="+mj-lt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dirty="0">
                    <a:solidFill>
                      <a:srgbClr val="C00000"/>
                    </a:solidFill>
                    <a:latin typeface="+mj-lt"/>
                  </a:rPr>
                  <a:t> </a:t>
                </a:r>
                <a:endParaRPr lang="vi-VN" dirty="0">
                  <a:latin typeface="+mj-lt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387" y="12084383"/>
                <a:ext cx="3595708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6610" t="-16129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91726" y="4677758"/>
                <a:ext cx="2225086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vi-V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altLang="vi-VN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vi-V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vi-VN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vi-V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vi-VN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vi-VN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altLang="vi-V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vi-VN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altLang="vi-V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26" y="4677758"/>
                <a:ext cx="22250861" cy="1446550"/>
              </a:xfrm>
              <a:prstGeom prst="rect">
                <a:avLst/>
              </a:prstGeom>
              <a:blipFill rotWithShape="0">
                <a:blip r:embed="rId6"/>
                <a:stretch>
                  <a:fillRect l="-1096" t="-7563" r="-1068" b="-172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13227338" y="6052974"/>
            <a:ext cx="815831" cy="88183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906356" y="6115983"/>
                <a:ext cx="20421600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type m:val="li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m:rPr>
                          <m:nor/>
                        </m:rPr>
                        <a:rPr lang="en-US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type m:val="lin"/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m:rPr>
                          <m:nor/>
                        </m:rPr>
                        <a:rPr lang="en-US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b="0" i="0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type m:val="li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m:rPr>
                          <m:nor/>
                        </m:rPr>
                        <a:rPr lang="en-US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m:rPr>
                          <m:nor/>
                        </m:rPr>
                        <a:rPr lang="en-US" b="1" spc="-15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type m:val="lin"/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b="1" spc="-15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356" y="6115983"/>
                <a:ext cx="20421600" cy="141577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21899" y="8058248"/>
                <a:ext cx="1621539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vi-V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vi-V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altLang="vi-V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vi-VN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vi-V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 b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vi-VN" b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vi-VN" b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899" y="8058248"/>
                <a:ext cx="16215396" cy="754053"/>
              </a:xfrm>
              <a:prstGeom prst="rect">
                <a:avLst/>
              </a:prstGeom>
              <a:blipFill rotWithShape="0">
                <a:blip r:embed="rId8"/>
                <a:stretch>
                  <a:fillRect l="-1466" t="-16129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91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 animBg="1"/>
      <p:bldP spid="45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7533804"/>
            <a:ext cx="22139783" cy="6029796"/>
            <a:chOff x="1205494" y="6947472"/>
            <a:chExt cx="22139783" cy="6539928"/>
          </a:xfrm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4611699"/>
            <a:chOff x="992187" y="2564544"/>
            <a:chExt cx="22353091" cy="4611699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4509243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8377694" y="41089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21187" y="2667000"/>
                <a:ext cx="16734704" cy="977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Đạo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endParaRPr lang="en-US" sz="5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2667000"/>
                <a:ext cx="16734704" cy="977191"/>
              </a:xfrm>
              <a:prstGeom prst="rect">
                <a:avLst/>
              </a:prstGeom>
              <a:blipFill rotWithShape="0">
                <a:blip r:embed="rId3"/>
                <a:stretch>
                  <a:fillRect l="-1749" t="-11250" b="-26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548687" y="5467565"/>
                <a:ext cx="14631669" cy="1557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8900"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limLow>
                        <m:limLow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ồ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687" y="5467565"/>
                <a:ext cx="14631669" cy="15578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35373" y="4171017"/>
                <a:ext cx="2240806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500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𝐀</m:t>
                    </m:r>
                    <m:r>
                      <a:rPr lang="en-US" sz="500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sz="5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373" y="4171017"/>
                <a:ext cx="2240806" cy="861774"/>
              </a:xfrm>
              <a:prstGeom prst="rect">
                <a:avLst/>
              </a:prstGeom>
              <a:blipFill rotWithShape="0">
                <a:blip r:embed="rId5"/>
                <a:stretch>
                  <a:fillRect t="-16901" r="-12772" b="-380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48687" y="3776947"/>
                <a:ext cx="13300051" cy="155786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88900">
                  <a:tabLst>
                    <a:tab pos="3599815" algn="l"/>
                    <a:tab pos="5039995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limLow>
                        <m:limLow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ồ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5000" b="1">
                  <a:solidFill>
                    <a:srgbClr val="000000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687" y="3776947"/>
                <a:ext cx="13300051" cy="15578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07857" y="5583781"/>
                <a:ext cx="6175730" cy="1557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𝐂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𝒉</m:t>
                          </m:r>
                        </m:den>
                      </m:f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857" y="5583781"/>
                <a:ext cx="6175730" cy="15578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/>
          <p:cNvSpPr/>
          <p:nvPr/>
        </p:nvSpPr>
        <p:spPr>
          <a:xfrm>
            <a:off x="2335373" y="8739426"/>
            <a:ext cx="209544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000" b="1" smtClean="0">
                <a:solidFill>
                  <a:srgbClr val="FF0000"/>
                </a:solidFill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B</a:t>
            </a:r>
            <a:endParaRPr lang="en-US" sz="5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/>
      <p:bldP spid="5" grpId="0"/>
      <p:bldP spid="7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2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2565896" y="8305800"/>
                <a:ext cx="216009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</m:oMath>
                  </m:oMathPara>
                </a14:m>
                <a:endParaRPr lang="en-US" sz="4400" b="1" spc="-15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96" y="8305800"/>
                <a:ext cx="2160091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Oval 137"/>
          <p:cNvSpPr/>
          <p:nvPr/>
        </p:nvSpPr>
        <p:spPr>
          <a:xfrm>
            <a:off x="1759082" y="550570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921147" y="2795826"/>
                <a:ext cx="13301640" cy="2354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ố </m:t>
                      </m:r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5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</m:oMath>
                  </m:oMathPara>
                </a14:m>
                <a:endParaRPr lang="en-US" sz="5000" b="1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ọ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ẳ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đị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đú</m:t>
                    </m:r>
                    <m:r>
                      <m:rPr>
                        <m:nor/>
                      </m:rPr>
                      <a:rPr lang="en-US" sz="5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ng</m:t>
                    </m:r>
                  </m:oMath>
                </a14:m>
                <a:r>
                  <a:rPr lang="vi-VN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?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47" y="2795826"/>
                <a:ext cx="13301640" cy="2354940"/>
              </a:xfrm>
              <a:prstGeom prst="rect">
                <a:avLst/>
              </a:prstGeom>
              <a:blipFill rotWithShape="0">
                <a:blip r:embed="rId4"/>
                <a:stretch>
                  <a:fillRect b="-13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489437" y="5566683"/>
                <a:ext cx="5410199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>
                  <a:tabLst>
                    <a:tab pos="3599815" algn="l"/>
                    <a:tab pos="5039995" algn="l"/>
                  </a:tabLst>
                </a:pPr>
                <a:r>
                  <a:rPr lang="pt-BR" sz="5000" b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9437" y="5566683"/>
                <a:ext cx="5410199" cy="861774"/>
              </a:xfrm>
              <a:prstGeom prst="rect">
                <a:avLst/>
              </a:prstGeom>
              <a:blipFill rotWithShape="0">
                <a:blip r:embed="rId5"/>
                <a:stretch>
                  <a:fillRect t="-16901" r="-1802" b="-380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58420" y="5562600"/>
                <a:ext cx="4277197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tabLst>
                    <a:tab pos="3599815" algn="l"/>
                    <a:tab pos="5039995" algn="l"/>
                  </a:tabLst>
                </a:pP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420" y="5562600"/>
                <a:ext cx="4277197" cy="861774"/>
              </a:xfrm>
              <a:prstGeom prst="rect">
                <a:avLst/>
              </a:prstGeom>
              <a:blipFill rotWithShape="0">
                <a:blip r:embed="rId6"/>
                <a:stretch>
                  <a:fillRect t="-17730" r="-6705" b="-382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12016" y="5557092"/>
                <a:ext cx="4269182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tabLst>
                    <a:tab pos="3599815" algn="l"/>
                    <a:tab pos="5039995" algn="l"/>
                  </a:tabLst>
                </a:pP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016" y="5557092"/>
                <a:ext cx="4269182" cy="861774"/>
              </a:xfrm>
              <a:prstGeom prst="rect">
                <a:avLst/>
              </a:prstGeom>
              <a:blipFill rotWithShape="0">
                <a:blip r:embed="rId7"/>
                <a:stretch>
                  <a:fillRect t="-17730" r="-6419" b="-382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519838" y="5565887"/>
                <a:ext cx="4718023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9920">
                  <a:tabLst>
                    <a:tab pos="3599815" algn="l"/>
                    <a:tab pos="5039995" algn="l"/>
                  </a:tabLst>
                </a:pP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838" y="5565887"/>
                <a:ext cx="4718023" cy="861774"/>
              </a:xfrm>
              <a:prstGeom prst="rect">
                <a:avLst/>
              </a:prstGeom>
              <a:blipFill rotWithShape="0">
                <a:blip r:embed="rId8"/>
                <a:stretch>
                  <a:fillRect t="-17021" r="-5814" b="-390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7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8" grpId="0" animBg="1"/>
      <p:bldP spid="3" grpId="0"/>
      <p:bldP spid="4" grpId="0"/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6248400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3270917"/>
            <a:chOff x="992187" y="2564544"/>
            <a:chExt cx="22353091" cy="327091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1"/>
              <a:ext cx="22200057" cy="3168460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3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3354387" y="41851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10079" y="2693142"/>
                <a:ext cx="8776762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 gia của hàm số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079" y="2693142"/>
                <a:ext cx="8776762" cy="901785"/>
              </a:xfrm>
              <a:prstGeom prst="rect">
                <a:avLst/>
              </a:prstGeom>
              <a:blipFill rotWithShape="0">
                <a:blip r:embed="rId3"/>
                <a:stretch>
                  <a:fillRect l="-3333" t="-11486" r="-2569" b="-364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25787" y="4231399"/>
                <a:ext cx="1656138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/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mtClean="0">
                    <a:solidFill>
                      <a:prstClr val="black"/>
                    </a:solidFill>
                  </a:rPr>
                  <a:t>.	</a:t>
                </a:r>
                <a:r>
                  <a:rPr lang="pt-BR" sz="5000" b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5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5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787" y="4231399"/>
                <a:ext cx="16561380" cy="861774"/>
              </a:xfrm>
              <a:prstGeom prst="rect">
                <a:avLst/>
              </a:prstGeom>
              <a:blipFill rotWithShape="0">
                <a:blip r:embed="rId4"/>
                <a:stretch>
                  <a:fillRect t="-17021" b="-390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820987" y="6844728"/>
                <a:ext cx="10744200" cy="5863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b="1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29920" indent="63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50000"/>
                  </a:lnSpc>
                </a:pPr>
                <a:r>
                  <a:rPr lang="pt-BR" sz="50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Chọn A.</a:t>
                </a:r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87" y="6844728"/>
                <a:ext cx="10744200" cy="5863144"/>
              </a:xfrm>
              <a:prstGeom prst="rect">
                <a:avLst/>
              </a:prstGeom>
              <a:blipFill rotWithShape="0">
                <a:blip r:embed="rId5"/>
                <a:stretch>
                  <a:fillRect b="-2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6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6172200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3180095"/>
            <a:chOff x="992187" y="2564544"/>
            <a:chExt cx="22353091" cy="3180095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1"/>
              <a:ext cx="22200057" cy="3077638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17070387" y="4244303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303053" y="2819400"/>
                <a:ext cx="16120134" cy="916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là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53" y="2819400"/>
                <a:ext cx="16120134" cy="916213"/>
              </a:xfrm>
              <a:prstGeom prst="rect">
                <a:avLst/>
              </a:prstGeom>
              <a:blipFill rotWithShape="0">
                <a:blip r:embed="rId3"/>
                <a:stretch>
                  <a:fillRect l="-1815" t="-10667" b="-3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260715" y="4319826"/>
            <a:ext cx="148670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A.</a:t>
            </a:r>
            <a:r>
              <a:rPr lang="en-US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lang="en-US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		</a:t>
            </a:r>
            <a:r>
              <a:rPr lang="pt-BR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B.</a:t>
            </a:r>
            <a:r>
              <a:rPr lang="en-US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-7		</a:t>
            </a:r>
            <a:r>
              <a:rPr lang="pt-BR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C.</a:t>
            </a:r>
            <a:r>
              <a:rPr lang="pt-BR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7		</a:t>
            </a:r>
            <a:r>
              <a:rPr lang="pt-BR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D.</a:t>
            </a:r>
            <a:r>
              <a:rPr lang="pt-BR" sz="5000" b="1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pt-BR" sz="5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19</a:t>
            </a:r>
            <a:endParaRPr lang="en-US" sz="5000" b="1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73387" y="6768528"/>
                <a:ext cx="8382000" cy="5889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có</a:t>
                </a:r>
              </a:p>
              <a:p>
                <a:pPr marL="629920" indent="635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50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50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5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50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50000"/>
                  </a:lnSpc>
                </a:pPr>
                <a:r>
                  <a:rPr lang="en-US" sz="5000" b="1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</m:t>
                    </m:r>
                  </m:oMath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387" y="6768528"/>
                <a:ext cx="8382000" cy="588930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1115697" y="11527932"/>
            <a:ext cx="2155783" cy="1063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8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Chọn D.</a:t>
            </a:r>
            <a:endParaRPr lang="en-US" sz="48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le 129"/>
              <p:cNvSpPr/>
              <p:nvPr/>
            </p:nvSpPr>
            <p:spPr>
              <a:xfrm>
                <a:off x="12066041" y="12402324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6041" y="12402324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Oval 137"/>
          <p:cNvSpPr/>
          <p:nvPr/>
        </p:nvSpPr>
        <p:spPr>
          <a:xfrm>
            <a:off x="13488987" y="554314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68787" y="2590800"/>
                <a:ext cx="17754600" cy="1882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là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2590800"/>
                <a:ext cx="17754600" cy="1882118"/>
              </a:xfrm>
              <a:prstGeom prst="rect">
                <a:avLst/>
              </a:prstGeom>
              <a:blipFill rotWithShape="0">
                <a:blip r:embed="rId4"/>
                <a:stretch>
                  <a:fillRect l="-1648" t="-4854" r="-1613" b="-129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820987" y="4191000"/>
                <a:ext cx="19866508" cy="245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	</a:t>
                </a:r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lang="en-US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	</a:t>
                </a:r>
                <a:endParaRPr lang="en-US" sz="5000" b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29920" algn="just">
                  <a:lnSpc>
                    <a:spcPct val="150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			</a:t>
                </a:r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</a:t>
                </a:r>
                <a:r>
                  <a:rPr lang="en-US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0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87" y="4191000"/>
                <a:ext cx="19866508" cy="2452979"/>
              </a:xfrm>
              <a:prstGeom prst="rect">
                <a:avLst/>
              </a:prstGeom>
              <a:blipFill rotWithShape="0">
                <a:blip r:embed="rId5"/>
                <a:stretch>
                  <a:fillRect b="-69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89019" y="7239000"/>
                <a:ext cx="8746976" cy="6162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ó: </m:t>
                      </m:r>
                    </m:oMath>
                  </m:oMathPara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019" y="7239000"/>
                <a:ext cx="8746976" cy="616207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99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8" grpId="0" animBg="1"/>
      <p:bldP spid="2" grpId="0"/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4088087"/>
            <a:chOff x="992187" y="2564544"/>
            <a:chExt cx="22353091" cy="408808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6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4192587" y="465981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205494" y="6947472"/>
            <a:ext cx="22139783" cy="65399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1" name="Rounded Rectangle 60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878387" y="2667000"/>
                <a:ext cx="16449137" cy="1535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ố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nh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theo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vi-VN" sz="50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5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387" y="2667000"/>
                <a:ext cx="16449137" cy="15356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27960" y="4700826"/>
                <a:ext cx="16276226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000" b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sz="5000" b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5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𝐁</m:t>
                    </m:r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5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lang="en-US" sz="5000" b="1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</m:t>
                    </m:r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:r>
                  <a:rPr lang="en-US" sz="5000" b="1" dirty="0">
                    <a:solidFill>
                      <a:srgbClr val="0000CC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𝐃</m:t>
                    </m:r>
                    <m:r>
                      <a:rPr lang="en-US" sz="5000" b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−∆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960" y="4700826"/>
                <a:ext cx="16276226" cy="8617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25987" y="7239000"/>
                <a:ext cx="9753600" cy="5972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b="1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endParaRPr lang="en-US" sz="5000" b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5000" b="1" dirty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b="1" dirty="0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𝚫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5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𝒐</m:t>
                            </m:r>
                          </m:sub>
                        </m:s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</m:oMath>
                  </m:oMathPara>
                </a14:m>
                <a:endParaRPr lang="en-US" sz="50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50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7239000"/>
                <a:ext cx="9753600" cy="5972532"/>
              </a:xfrm>
              <a:prstGeom prst="rect">
                <a:avLst/>
              </a:prstGeom>
              <a:blipFill rotWithShape="0">
                <a:blip r:embed="rId5"/>
                <a:stretch>
                  <a:fillRect l="-3000" t="-4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10364787" y="11887200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D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787" y="11887200"/>
                <a:ext cx="2160091" cy="861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0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 build="p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205494" y="6172200"/>
            <a:ext cx="22139783" cy="7315200"/>
            <a:chOff x="1205494" y="6947472"/>
            <a:chExt cx="22139783" cy="6837217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9" name="Rounded Rectangle 68"/>
            <p:cNvSpPr/>
            <p:nvPr/>
          </p:nvSpPr>
          <p:spPr>
            <a:xfrm>
              <a:off x="1209586" y="7179457"/>
              <a:ext cx="22135691" cy="6605232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3" name="Round Diagonal Corner Rectangle 72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992187" y="2564544"/>
            <a:ext cx="22353091" cy="3441401"/>
            <a:chOff x="992187" y="2564544"/>
            <a:chExt cx="22353091" cy="3441401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338945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7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13330694" y="4551218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25987" y="2660072"/>
                <a:ext cx="12206482" cy="15506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Cho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ố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en-US" sz="50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2660072"/>
                <a:ext cx="12206482" cy="15506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7587" y="4260272"/>
                <a:ext cx="20231101" cy="1646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𝐀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</m:t>
                      </m:r>
                      <m:r>
                        <a:rPr lang="en-US" sz="5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𝑩</m:t>
                      </m:r>
                      <m:r>
                        <a:rPr lang="en-US" sz="50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𝐂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50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587" y="4260272"/>
                <a:ext cx="20231101" cy="16466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02087" y="6477000"/>
                <a:ext cx="13220700" cy="6702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𝒐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50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b>
                            <m:sSubPr>
                              <m:ctrlP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0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50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50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5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2087" y="6477000"/>
                <a:ext cx="13220700" cy="670234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le 129"/>
              <p:cNvSpPr/>
              <p:nvPr/>
            </p:nvSpPr>
            <p:spPr>
              <a:xfrm>
                <a:off x="17375187" y="11863626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5187" y="11863626"/>
                <a:ext cx="2160091" cy="8617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61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2" grpId="0"/>
      <p:bldP spid="3" grpId="0"/>
      <p:bldP spid="4" grpId="0" build="p"/>
      <p:bldP spid="1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2450325"/>
            <a:chOff x="992187" y="2564544"/>
            <a:chExt cx="22353091" cy="2450325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2347869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8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3962367" y="37738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205494" y="5271072"/>
            <a:ext cx="22139783" cy="8140128"/>
            <a:chOff x="1205494" y="6947472"/>
            <a:chExt cx="22139783" cy="6539928"/>
          </a:xfrm>
        </p:grpSpPr>
        <p:sp>
          <p:nvSpPr>
            <p:cNvPr id="61" name="Rounded Rectangle 60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15927387" y="12310834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387" y="12310834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25987" y="2624703"/>
                <a:ext cx="15240000" cy="997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2624703"/>
                <a:ext cx="15240000" cy="997261"/>
              </a:xfrm>
              <a:prstGeom prst="rect">
                <a:avLst/>
              </a:prstGeom>
              <a:blipFill rotWithShape="0">
                <a:blip r:embed="rId4"/>
                <a:stretch>
                  <a:fillRect l="-1920" t="-9816" b="-251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16386" y="3786426"/>
                <a:ext cx="1562100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5000" b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5000" b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pt-BR" sz="5000" b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pt-BR" sz="5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pt-BR" sz="5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pt-BR" sz="5000" b="1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6" y="3786426"/>
                <a:ext cx="15621001" cy="861774"/>
              </a:xfrm>
              <a:prstGeom prst="rect">
                <a:avLst/>
              </a:prstGeom>
              <a:blipFill rotWithShape="0">
                <a:blip r:embed="rId5"/>
                <a:stretch>
                  <a:fillRect l="-1873" t="-16901" b="-380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24835" y="6324600"/>
                <a:ext cx="12011952" cy="3675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/>
                <a:r>
                  <a:rPr lang="en-US" sz="45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một số gia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𝜟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5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Khi đó</a:t>
                </a:r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45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/>
                <a:r>
                  <a:rPr lang="en-US" sz="4500" b="1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𝜟</m:t>
                            </m:r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endParaRPr lang="en-US" sz="45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𝟏𝟑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𝜟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𝟏𝟑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+(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sSup>
                            <m:sSup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835" y="6324600"/>
                <a:ext cx="12011952" cy="3675237"/>
              </a:xfrm>
              <a:prstGeom prst="rect">
                <a:avLst/>
              </a:prstGeom>
              <a:blipFill rotWithShape="0">
                <a:blip r:embed="rId6"/>
                <a:stretch>
                  <a:fillRect t="-36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623807" y="5608310"/>
            <a:ext cx="20489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1: </a:t>
            </a:r>
            <a:endParaRPr lang="en-US" b="1" u="sng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883527" y="9753600"/>
                <a:ext cx="14567860" cy="34341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635" algn="just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5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5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5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5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𝟏𝟑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𝜟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sSup>
                                <m:sSupPr>
                                  <m:ctrlP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𝜟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5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10000"/>
                  </a:lnSpc>
                </a:pPr>
                <a:r>
                  <a:rPr lang="en-US" sz="4500" b="1" dirty="0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lim>
                    </m:limLow>
                    <m:d>
                      <m:d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+(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𝜟</m:t>
                        </m:r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5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45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indent="635" algn="just">
                  <a:lnSpc>
                    <a:spcPct val="110000"/>
                  </a:lnSpc>
                </a:pPr>
                <a:r>
                  <a:rPr lang="en-US" sz="4500" b="1" dirty="0" smtClean="0">
                    <a:solidFill>
                      <a:srgbClr val="00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𝟏𝟑</m:t>
                    </m:r>
                  </m:oMath>
                </a14:m>
                <a:r>
                  <a:rPr lang="en-US" sz="45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45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527" y="9753600"/>
                <a:ext cx="14567860" cy="3434145"/>
              </a:xfrm>
              <a:prstGeom prst="rect">
                <a:avLst/>
              </a:prstGeom>
              <a:blipFill rotWithShape="0">
                <a:blip r:embed="rId7"/>
                <a:stretch>
                  <a:fillRect b="-74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91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67" grpId="0"/>
      <p:bldP spid="2" grpId="0"/>
      <p:bldP spid="3" grpId="0"/>
      <p:bldP spid="4" grpId="0" build="p"/>
      <p:bldP spid="5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1585" y="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44987" y="4369856"/>
            <a:ext cx="15756198" cy="8300311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576955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1389" y="2724613"/>
            <a:ext cx="6935787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V: ĐẠO HÀM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2783298" y="-10885"/>
            <a:ext cx="1814128" cy="1828784"/>
            <a:chOff x="12784885" y="1066801"/>
            <a:chExt cx="1814128" cy="1828784"/>
          </a:xfrm>
        </p:grpSpPr>
        <p:sp>
          <p:nvSpPr>
            <p:cNvPr id="16" name="TextBox 15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184805" y="149818"/>
            <a:ext cx="2238375" cy="1707027"/>
            <a:chOff x="11186391" y="149817"/>
            <a:chExt cx="2238375" cy="1707027"/>
          </a:xfrm>
        </p:grpSpPr>
        <p:pic>
          <p:nvPicPr>
            <p:cNvPr id="19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26"/>
          <p:cNvGrpSpPr/>
          <p:nvPr/>
        </p:nvGrpSpPr>
        <p:grpSpPr>
          <a:xfrm>
            <a:off x="4952608" y="6468597"/>
            <a:ext cx="14646001" cy="933669"/>
            <a:chOff x="7483861" y="7543801"/>
            <a:chExt cx="14646001" cy="933670"/>
          </a:xfrm>
        </p:grpSpPr>
        <p:sp>
          <p:nvSpPr>
            <p:cNvPr id="22" name="TextBox 21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QUY TẮC TÍNH ĐẠO HÀM</a:t>
              </a:r>
            </a:p>
          </p:txBody>
        </p:sp>
        <p:grpSp>
          <p:nvGrpSpPr>
            <p:cNvPr id="23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24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5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26" name="Round Same Side Corner Rectangle 25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7898476" y="7646473"/>
                  <a:ext cx="662362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28" name="Group 26"/>
          <p:cNvGrpSpPr/>
          <p:nvPr/>
        </p:nvGrpSpPr>
        <p:grpSpPr>
          <a:xfrm>
            <a:off x="4977732" y="5004882"/>
            <a:ext cx="14851072" cy="1645866"/>
            <a:chOff x="7459670" y="7543799"/>
            <a:chExt cx="14851072" cy="1645868"/>
          </a:xfrm>
        </p:grpSpPr>
        <p:sp>
          <p:nvSpPr>
            <p:cNvPr id="29" name="TextBox 28"/>
            <p:cNvSpPr txBox="1"/>
            <p:nvPr/>
          </p:nvSpPr>
          <p:spPr>
            <a:xfrm>
              <a:off x="8993187" y="7620005"/>
              <a:ext cx="13317555" cy="156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ĐỊNH </a:t>
              </a:r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NGHĨA VÀ Ý NGHĨA CỦA ĐẠO HÀM</a:t>
              </a:r>
            </a:p>
            <a:p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27"/>
            <p:cNvGrpSpPr/>
            <p:nvPr/>
          </p:nvGrpSpPr>
          <p:grpSpPr>
            <a:xfrm>
              <a:off x="7459670" y="7543799"/>
              <a:ext cx="1381118" cy="927251"/>
              <a:chOff x="7459669" y="7543800"/>
              <a:chExt cx="1381118" cy="927251"/>
            </a:xfrm>
          </p:grpSpPr>
          <p:sp>
            <p:nvSpPr>
              <p:cNvPr id="32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3" name="Group 29"/>
              <p:cNvGrpSpPr/>
              <p:nvPr/>
            </p:nvGrpSpPr>
            <p:grpSpPr>
              <a:xfrm>
                <a:off x="7469187" y="7640053"/>
                <a:ext cx="1371600" cy="830998"/>
                <a:chOff x="7469187" y="7640053"/>
                <a:chExt cx="1371600" cy="830998"/>
              </a:xfrm>
            </p:grpSpPr>
            <p:sp>
              <p:nvSpPr>
                <p:cNvPr id="34" name="Round Same Side Corner Rectangle 33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951453" y="7640053"/>
                  <a:ext cx="423514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</p:grpSp>
        </p:grpSp>
      </p:grp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146" y="30051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5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38" name="Group 26"/>
          <p:cNvGrpSpPr/>
          <p:nvPr/>
        </p:nvGrpSpPr>
        <p:grpSpPr>
          <a:xfrm>
            <a:off x="4912131" y="7938729"/>
            <a:ext cx="16164073" cy="933669"/>
            <a:chOff x="7483861" y="7543801"/>
            <a:chExt cx="16164073" cy="933670"/>
          </a:xfrm>
        </p:grpSpPr>
        <p:sp>
          <p:nvSpPr>
            <p:cNvPr id="39" name="TextBox 38"/>
            <p:cNvSpPr txBox="1"/>
            <p:nvPr/>
          </p:nvSpPr>
          <p:spPr>
            <a:xfrm>
              <a:off x="8993187" y="7620003"/>
              <a:ext cx="1465474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ĐẠO HÀM CỦA HÀM SỐ LƯỢNG GIÁC</a:t>
              </a:r>
            </a:p>
          </p:txBody>
        </p:sp>
        <p:grpSp>
          <p:nvGrpSpPr>
            <p:cNvPr id="40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1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2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43" name="Round Same Side Corner Rectangle 42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779052" y="7646473"/>
                  <a:ext cx="901209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45" name="Group 26"/>
          <p:cNvGrpSpPr/>
          <p:nvPr/>
        </p:nvGrpSpPr>
        <p:grpSpPr>
          <a:xfrm>
            <a:off x="4952608" y="9408861"/>
            <a:ext cx="14646001" cy="933669"/>
            <a:chOff x="7483861" y="7543801"/>
            <a:chExt cx="14646001" cy="933670"/>
          </a:xfrm>
        </p:grpSpPr>
        <p:sp>
          <p:nvSpPr>
            <p:cNvPr id="46" name="TextBox 45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VI PHÂN</a:t>
              </a:r>
            </a:p>
          </p:txBody>
        </p:sp>
        <p:grpSp>
          <p:nvGrpSpPr>
            <p:cNvPr id="47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48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50" name="Round Same Side Corner Rectangle 49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7795883" y="7646473"/>
                  <a:ext cx="867546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52" name="Group 26"/>
          <p:cNvGrpSpPr/>
          <p:nvPr/>
        </p:nvGrpSpPr>
        <p:grpSpPr>
          <a:xfrm>
            <a:off x="4987250" y="10878994"/>
            <a:ext cx="14646001" cy="933669"/>
            <a:chOff x="7483861" y="7543801"/>
            <a:chExt cx="14646001" cy="933670"/>
          </a:xfrm>
        </p:grpSpPr>
        <p:sp>
          <p:nvSpPr>
            <p:cNvPr id="53" name="TextBox 52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ĐẠO HÀM CẤP HAI</a:t>
              </a:r>
            </a:p>
          </p:txBody>
        </p:sp>
        <p:grpSp>
          <p:nvGrpSpPr>
            <p:cNvPr id="54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55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6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57" name="Round Same Side Corner Rectangle 56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7915308" y="7646473"/>
                  <a:ext cx="628698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205494" y="5271072"/>
            <a:ext cx="22139783" cy="8140128"/>
            <a:chOff x="1205494" y="6947472"/>
            <a:chExt cx="22139783" cy="65399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4" name="Rounded Rectangle 53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grpFill/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  <a:grpFill/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8" name="Round Diagonal Corner Rectangle 57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grpFill/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2450325"/>
            <a:chOff x="992187" y="2564544"/>
            <a:chExt cx="22353091" cy="2450325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2347869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8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3962367" y="3773807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13412787" y="12115800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2787" y="12115800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25987" y="2624703"/>
                <a:ext cx="15240000" cy="997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5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p>
                    </m:sSup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là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987" y="2624703"/>
                <a:ext cx="15240000" cy="997261"/>
              </a:xfrm>
              <a:prstGeom prst="rect">
                <a:avLst/>
              </a:prstGeom>
              <a:blipFill rotWithShape="0">
                <a:blip r:embed="rId4"/>
                <a:stretch>
                  <a:fillRect l="-1920" t="-9816" b="-251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116386" y="3786426"/>
                <a:ext cx="1562100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5000" b="1" dirty="0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pt-BR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𝟏𝟑</m:t>
                    </m:r>
                    <m:r>
                      <a:rPr lang="en-US" sz="5000" b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pt-BR" sz="5000" b="1" dirty="0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pt-BR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pt-BR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 dirty="0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pt-BR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pt-BR" sz="5000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		</a:t>
                </a:r>
                <a:r>
                  <a:rPr lang="pt-BR" sz="5000" b="1" dirty="0" smtClean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pt-BR" sz="5000" b="1" dirty="0">
                    <a:solidFill>
                      <a:srgbClr val="0000CC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pt-BR" sz="5000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6" y="3786426"/>
                <a:ext cx="15621001" cy="861774"/>
              </a:xfrm>
              <a:prstGeom prst="rect">
                <a:avLst/>
              </a:prstGeom>
              <a:blipFill rotWithShape="0">
                <a:blip r:embed="rId5"/>
                <a:stretch>
                  <a:fillRect l="-1873" t="-16901" b="-380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623807" y="5608310"/>
            <a:ext cx="20120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</a:t>
            </a:r>
            <a:r>
              <a:rPr lang="en-US" sz="4400" b="1" u="sng" smtClean="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2: </a:t>
            </a:r>
            <a:endParaRPr lang="en-US" b="1" u="sng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999519" y="6445551"/>
                <a:ext cx="10032268" cy="6681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5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5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5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5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</m:e>
                          </m:d>
                        </m:num>
                        <m:den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5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629920"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𝟏𝟑</m:t>
                      </m:r>
                    </m:oMath>
                  </m:oMathPara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519" y="6445551"/>
                <a:ext cx="10032268" cy="668131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5" grpId="0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2688393"/>
            <a:chOff x="992187" y="2564544"/>
            <a:chExt cx="22353091" cy="2688393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1"/>
              <a:ext cx="22200057" cy="2585936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9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8308878" y="386674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205494" y="5447490"/>
            <a:ext cx="22139783" cy="7987728"/>
            <a:chOff x="1205494" y="6947472"/>
            <a:chExt cx="22139783" cy="7987728"/>
          </a:xfrm>
        </p:grpSpPr>
        <p:sp>
          <p:nvSpPr>
            <p:cNvPr id="61" name="Rounded Rectangle 60"/>
            <p:cNvSpPr/>
            <p:nvPr/>
          </p:nvSpPr>
          <p:spPr>
            <a:xfrm>
              <a:off x="1209586" y="7179457"/>
              <a:ext cx="22135691" cy="7755743"/>
            </a:xfrm>
            <a:prstGeom prst="roundRect">
              <a:avLst>
                <a:gd name="adj" fmla="val 223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11339324" y="12150388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B</m:t>
                      </m:r>
                    </m:oMath>
                  </m:oMathPara>
                </a14:m>
                <a:endParaRPr lang="en-US" sz="5000" b="1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9324" y="12150388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7269" y="2590800"/>
                <a:ext cx="13521318" cy="1053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Đạo hàm của hàm số </a:t>
                </a:r>
                <a14:m>
                  <m:oMath xmlns:m="http://schemas.openxmlformats.org/officeDocument/2006/math"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5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pt-BR" sz="50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pt-BR" sz="50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là</a:t>
                </a:r>
                <a:endParaRPr lang="en-US" sz="50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7269" y="2590800"/>
                <a:ext cx="13521318" cy="1053045"/>
              </a:xfrm>
              <a:prstGeom prst="rect">
                <a:avLst/>
              </a:prstGeom>
              <a:blipFill rotWithShape="0">
                <a:blip r:embed="rId4"/>
                <a:stretch>
                  <a:fillRect l="-2164" t="-4624" b="-219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353732" y="6324600"/>
                <a:ext cx="12192000" cy="7094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b="1" dirty="0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gia</a:t>
                </a:r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b="1" dirty="0" err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b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endPara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ra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𝚫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lang="en-US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=</m:t>
                      </m:r>
                      <m:limLow>
                        <m:limLow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ra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732" y="6324600"/>
                <a:ext cx="12192000" cy="7094956"/>
              </a:xfrm>
              <a:prstGeom prst="rect">
                <a:avLst/>
              </a:prstGeom>
              <a:blipFill rotWithShape="0">
                <a:blip r:embed="rId5"/>
                <a:stretch>
                  <a:fillRect l="-1950" t="-16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354387" y="3657600"/>
                <a:ext cx="15849600" cy="14909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tabLst>
                    <a:tab pos="3599815" algn="l"/>
                    <a:tab pos="503999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𝐀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𝐁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𝐂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    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𝐃</m:t>
                      </m:r>
                      <m:r>
                        <a:rPr lang="en-US" sz="4400" b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en-US" sz="44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387" y="3657600"/>
                <a:ext cx="15849600" cy="14909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4573587" y="5608310"/>
            <a:ext cx="20489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1: </a:t>
            </a:r>
            <a:endParaRPr lang="en-US" b="1" u="sng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15470187" y="6365745"/>
                <a:ext cx="7543800" cy="7045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rad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lang="en-US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187" y="6365745"/>
                <a:ext cx="7543800" cy="704545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/>
          <p:cNvSpPr/>
          <p:nvPr/>
        </p:nvSpPr>
        <p:spPr>
          <a:xfrm>
            <a:off x="14022387" y="5608310"/>
            <a:ext cx="20120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</a:t>
            </a:r>
            <a:r>
              <a:rPr lang="en-US" sz="4400" b="1" u="sng" smtClean="0">
                <a:solidFill>
                  <a:srgbClr val="008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2: </a:t>
            </a:r>
            <a:endParaRPr lang="en-US" b="1" u="sng">
              <a:solidFill>
                <a:srgbClr val="008000"/>
              </a:solidFill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13641387" y="5679475"/>
            <a:ext cx="0" cy="76587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67" grpId="0"/>
      <p:bldP spid="2" grpId="0"/>
      <p:bldP spid="3" grpId="0" build="p"/>
      <p:bldP spid="4" grpId="0"/>
      <p:bldP spid="80" grpId="0"/>
      <p:bldP spid="81" grpId="0" build="p"/>
      <p:bldP spid="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1205494" y="6096000"/>
            <a:ext cx="22139783" cy="7315200"/>
            <a:chOff x="1205494" y="6947472"/>
            <a:chExt cx="22139783" cy="7315200"/>
          </a:xfrm>
        </p:grpSpPr>
        <p:sp>
          <p:nvSpPr>
            <p:cNvPr id="61" name="Rounded Rectangle 60"/>
            <p:cNvSpPr/>
            <p:nvPr/>
          </p:nvSpPr>
          <p:spPr>
            <a:xfrm>
              <a:off x="1209586" y="7179457"/>
              <a:ext cx="22135691" cy="7083215"/>
            </a:xfrm>
            <a:prstGeom prst="roundRect">
              <a:avLst>
                <a:gd name="adj" fmla="val 2239"/>
              </a:avLst>
            </a:prstGeom>
            <a:solidFill>
              <a:schemeClr val="tx2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147887" y="7023100"/>
                <a:ext cx="21118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13488987" y="12168426"/>
                <a:ext cx="2160091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000" b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</m:oMath>
                  </m:oMathPara>
                </a14:m>
                <a:endParaRPr lang="en-US" sz="50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8987" y="12168426"/>
                <a:ext cx="2160091" cy="8617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992187" y="2564544"/>
            <a:ext cx="22353091" cy="3373237"/>
            <a:chOff x="992187" y="2564544"/>
            <a:chExt cx="22353091" cy="3373237"/>
          </a:xfrm>
        </p:grpSpPr>
        <p:sp>
          <p:nvSpPr>
            <p:cNvPr id="76" name="Rounded Rectangle 75"/>
            <p:cNvSpPr/>
            <p:nvPr/>
          </p:nvSpPr>
          <p:spPr bwMode="auto">
            <a:xfrm>
              <a:off x="1145221" y="2667000"/>
              <a:ext cx="22200057" cy="3270781"/>
            </a:xfrm>
            <a:prstGeom prst="roundRect">
              <a:avLst>
                <a:gd name="adj" fmla="val 5492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prstClr val="white"/>
                </a:solidFill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78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Pentagon 78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7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0" name="Freeform 99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00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32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8" name="Chevron 97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2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000" b="1" smtClean="0">
                    <a:solidFill>
                      <a:prstClr val="white"/>
                    </a:solidFill>
                    <a:latin typeface="Tahoma" pitchFamily="34" charset="0"/>
                    <a:cs typeface="Tahoma" pitchFamily="34" charset="0"/>
                  </a:rPr>
                  <a:t>10</a:t>
                </a:r>
                <a:endParaRPr lang="en-US" sz="40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739068" y="1515168"/>
            <a:ext cx="9688259" cy="1113708"/>
            <a:chOff x="739068" y="1515168"/>
            <a:chExt cx="9688259" cy="1113708"/>
          </a:xfrm>
        </p:grpSpPr>
        <p:sp>
          <p:nvSpPr>
            <p:cNvPr id="10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112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solidFill>
                <a:srgbClr val="B9EA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2577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  <a:endPara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8598527" y="1951287"/>
              <a:ext cx="1828800" cy="6775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8" name="Oval 137"/>
          <p:cNvSpPr/>
          <p:nvPr/>
        </p:nvSpPr>
        <p:spPr>
          <a:xfrm>
            <a:off x="11660187" y="4701705"/>
            <a:ext cx="1072693" cy="107269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48999" y="2351087"/>
                <a:ext cx="21696928" cy="2426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	     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Một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chất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chuyển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động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có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phương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trình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5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5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5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5000" b="1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bằng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giây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5000" b="1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tính</a:t>
                </a:r>
                <a:r>
                  <a:rPr lang="en-US" sz="5000" b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bằng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mét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).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Vận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tốc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chất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tại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thời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điểm</a:t>
                </a:r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5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5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5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5000" b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5000" b="1" dirty="0" err="1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là</a:t>
                </a:r>
                <a:endParaRPr lang="en-US" sz="50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99" y="2351087"/>
                <a:ext cx="21696928" cy="2426818"/>
              </a:xfrm>
              <a:prstGeom prst="rect">
                <a:avLst/>
              </a:prstGeom>
              <a:blipFill rotWithShape="0">
                <a:blip r:embed="rId4"/>
                <a:stretch>
                  <a:fillRect l="-1349" r="-506" b="-70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214687" y="4765286"/>
            <a:ext cx="163703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5000" b="1" smtClean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A.</a:t>
            </a:r>
            <a:r>
              <a:rPr lang="en-US" sz="50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2 m/s	</a:t>
            </a:r>
            <a:r>
              <a:rPr lang="en-US" sz="5000" b="1" smtClean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en-US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50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5 m/s	</a:t>
            </a:r>
            <a:r>
              <a:rPr lang="en-US" sz="5000" b="1" smtClean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en-US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50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6 m/s	</a:t>
            </a:r>
            <a:r>
              <a:rPr lang="en-US" sz="5000" b="1" smtClean="0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sz="5000" b="1">
                <a:solidFill>
                  <a:srgbClr val="0000CC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5000" b="1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3 m/s</a:t>
            </a:r>
            <a:endParaRPr lang="en-US" sz="5000" b="1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49864" y="6172200"/>
                <a:ext cx="13568523" cy="10026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5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Vận tốc của chất điểm tại thời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5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b="1" smtClean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𝒗</m:t>
                    </m:r>
                    <m:r>
                      <a:rPr lang="en-US" sz="45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5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864" y="6172200"/>
                <a:ext cx="13568523" cy="1002647"/>
              </a:xfrm>
              <a:prstGeom prst="rect">
                <a:avLst/>
              </a:prstGeom>
              <a:blipFill rotWithShape="0">
                <a:blip r:embed="rId5"/>
                <a:stretch>
                  <a:fillRect l="-1887" b="-298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6638" y="7242240"/>
                <a:ext cx="11141749" cy="28133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4500" b="1" u="sng" smtClean="0">
                    <a:solidFill>
                      <a:srgbClr val="006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Cách 1:</a:t>
                </a:r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45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</m:sSub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một số gia </a:t>
                </a:r>
                <a14:m>
                  <m:oMath xmlns:m="http://schemas.openxmlformats.org/officeDocument/2006/math">
                    <m:r>
                      <a:rPr lang="en-US" sz="45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sz="45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𝒕</m:t>
                    </m:r>
                  </m:oMath>
                </a14:m>
                <a:r>
                  <a:rPr lang="en-US" sz="4500" b="1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 Khi đó:</a:t>
                </a:r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5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45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5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45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45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sz="45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𝚫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𝒕</m:t>
                      </m:r>
                      <m:r>
                        <a:rPr lang="en-US" sz="45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5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5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638" y="7242240"/>
                <a:ext cx="11141749" cy="2813399"/>
              </a:xfrm>
              <a:prstGeom prst="rect">
                <a:avLst/>
              </a:prstGeom>
              <a:blipFill rotWithShape="0">
                <a:blip r:embed="rId6"/>
                <a:stretch>
                  <a:fillRect l="-2299" t="-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373187" y="9806055"/>
                <a:ext cx="11963400" cy="3532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ó 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den>
                      </m:f>
                    </m:oMath>
                  </m:oMathPara>
                </a14:m>
                <a:endParaRPr lang="en-US" sz="4400" b="1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 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𝚫</m:t>
                              </m:r>
                              <m:r>
                                <a:rPr lang="en-US" sz="4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𝐭</m:t>
                              </m:r>
                            </m:e>
                            <m:sup>
                              <m:r>
                                <a:rPr lang="en-US" sz="4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𝚫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9806055"/>
                <a:ext cx="11963400" cy="35321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Rectangle 171"/>
          <p:cNvSpPr/>
          <p:nvPr/>
        </p:nvSpPr>
        <p:spPr>
          <a:xfrm>
            <a:off x="15114431" y="7211603"/>
            <a:ext cx="3175156" cy="898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9920" indent="635" algn="just">
              <a:lnSpc>
                <a:spcPct val="130000"/>
              </a:lnSpc>
            </a:pPr>
            <a:r>
              <a:rPr lang="en-US" sz="4500" b="1" u="sng" smtClean="0">
                <a:solidFill>
                  <a:srgbClr val="0066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Cách 2:</a:t>
            </a:r>
            <a:r>
              <a:rPr lang="en-US" sz="4500" b="1" smtClean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/>
              <p:cNvSpPr/>
              <p:nvPr/>
            </p:nvSpPr>
            <p:spPr>
              <a:xfrm>
                <a:off x="16384588" y="7821203"/>
                <a:ext cx="6857999" cy="5077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𝒔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400" b="1" i="1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lim>
                      </m:limLow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3" name="Rectangle 1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4588" y="7821203"/>
                <a:ext cx="6857999" cy="507767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13488987" y="7174847"/>
            <a:ext cx="0" cy="616339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37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38" grpId="0" animBg="1"/>
      <p:bldP spid="2" grpId="0"/>
      <p:bldP spid="8" grpId="0"/>
      <p:bldP spid="9" grpId="0"/>
      <p:bldP spid="10" grpId="0" build="p"/>
      <p:bldP spid="12" grpId="0" build="p"/>
      <p:bldP spid="172" grpId="0"/>
      <p:bldP spid="17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2287587" y="2667000"/>
            <a:ext cx="20878800" cy="9783763"/>
          </a:xfrm>
          <a:prstGeom prst="rect">
            <a:avLst/>
          </a:prstGeom>
        </p:spPr>
        <p:txBody>
          <a:bodyPr/>
          <a:lstStyle>
            <a:lvl1pPr marL="816479" indent="-81647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2177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21772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 smtClean="0">
                <a:solidFill>
                  <a:srgbClr val="C00000"/>
                </a:solidFill>
                <a:latin typeface="+mj-lt"/>
              </a:rPr>
              <a:t>Ứng dụng hàm trong </a:t>
            </a:r>
            <a:r>
              <a:rPr lang="en-US" altLang="vi-VN" sz="4000" b="1" u="sng" dirty="0" err="1" smtClean="0">
                <a:solidFill>
                  <a:srgbClr val="C00000"/>
                </a:solidFill>
                <a:latin typeface="+mj-lt"/>
              </a:rPr>
              <a:t>vật</a:t>
            </a:r>
            <a:r>
              <a:rPr lang="en-US" altLang="vi-VN" sz="4000" b="1" u="sng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b="1" u="sng" dirty="0" err="1" smtClean="0">
                <a:solidFill>
                  <a:srgbClr val="C00000"/>
                </a:solidFill>
                <a:latin typeface="+mj-lt"/>
              </a:rPr>
              <a:t>lý</a:t>
            </a:r>
            <a:r>
              <a:rPr lang="vi-VN" altLang="vi-VN" sz="4000" b="1" u="sng" dirty="0" smtClean="0">
                <a:solidFill>
                  <a:srgbClr val="C00000"/>
                </a:solidFill>
                <a:latin typeface="+mj-lt"/>
              </a:rPr>
              <a:t>.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điện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sức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điện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động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cảm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ứng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đạo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hàm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thông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biến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thiên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.</a:t>
            </a:r>
            <a:r>
              <a:rPr lang="vi-VN" altLang="vi-VN" sz="4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Trong tụ điện thì dòng điện là đạo hàm của điện áp. </a:t>
            </a:r>
            <a:endParaRPr lang="en-US" altLang="vi-VN" sz="4000" dirty="0" smtClean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vi-VN" altLang="vi-VN" sz="4000" dirty="0" smtClean="0">
                <a:solidFill>
                  <a:srgbClr val="C00000"/>
                </a:solidFill>
                <a:latin typeface="+mj-lt"/>
              </a:rPr>
              <a:t>Trong cuộn cảm thì điện áp là đạo hàm của dòng điện.</a:t>
            </a:r>
          </a:p>
          <a:p>
            <a:pPr>
              <a:lnSpc>
                <a:spcPct val="80000"/>
              </a:lnSpc>
            </a:pPr>
            <a:r>
              <a:rPr lang="vi-VN" altLang="vi-VN" sz="4000" dirty="0" smtClean="0">
                <a:solidFill>
                  <a:srgbClr val="C00000"/>
                </a:solidFill>
                <a:latin typeface="+mj-lt"/>
              </a:rPr>
              <a:t>Trong dao động điện từ thì cường độ dòng điện là đạo hàm của điện tích biến thiên theo thời gian.</a:t>
            </a:r>
            <a:endParaRPr lang="en-US" altLang="vi-VN" sz="4000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 smtClean="0">
                <a:solidFill>
                  <a:srgbClr val="C00000"/>
                </a:solidFill>
                <a:latin typeface="+mj-lt"/>
              </a:rPr>
              <a:t>Ứng dụng trong hoá học.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altLang="vi-VN" sz="4000" dirty="0" smtClean="0">
                <a:solidFill>
                  <a:srgbClr val="C00000"/>
                </a:solidFill>
                <a:latin typeface="+mj-lt"/>
              </a:rPr>
              <a:t> </a:t>
            </a:r>
            <a:endParaRPr lang="en-US" altLang="vi-VN" sz="4000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Vận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tốc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phản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ứng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tức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thời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tại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một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thời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điểm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bất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ki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̀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 smtClean="0">
                <a:solidFill>
                  <a:srgbClr val="C00000"/>
                </a:solidFill>
                <a:latin typeface="+mj-lt"/>
              </a:rPr>
              <a:t>Ứng dụng trong sinh học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Sự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tăng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trưởng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dân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số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theo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thời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gian</a:t>
            </a:r>
            <a:endParaRPr lang="en-US" altLang="vi-VN" sz="4000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vi-VN" altLang="vi-VN" sz="4000" b="1" u="sng" dirty="0" smtClean="0">
                <a:solidFill>
                  <a:srgbClr val="C00000"/>
                </a:solidFill>
                <a:latin typeface="+mj-lt"/>
              </a:rPr>
              <a:t>Ứng dụng của đạo hàm vào thực tế thì hầu như ngành nào cũng có.</a:t>
            </a:r>
            <a:endParaRPr lang="en-US" altLang="vi-VN" sz="4000" b="1" u="sng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   </a:t>
            </a:r>
            <a:r>
              <a:rPr lang="vi-VN" altLang="vi-VN" sz="4000" dirty="0" smtClean="0">
                <a:solidFill>
                  <a:srgbClr val="C00000"/>
                </a:solidFill>
                <a:latin typeface="+mj-lt"/>
              </a:rPr>
              <a:t>Từ khoa học tự nhiên, kĩ thuật, công nghệ, đến các bài toán trong các quá trình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altLang="vi-VN" sz="4000" dirty="0" smtClean="0">
                <a:solidFill>
                  <a:srgbClr val="C00000"/>
                </a:solidFill>
                <a:latin typeface="+mj-lt"/>
              </a:rPr>
              <a:t>khoa học xã hội</a:t>
            </a:r>
            <a:endParaRPr lang="en-US" altLang="vi-VN" sz="4000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   </a:t>
            </a:r>
            <a:r>
              <a:rPr lang="en-US" altLang="vi-VN" sz="4000" u="sng" dirty="0" smtClean="0">
                <a:solidFill>
                  <a:srgbClr val="C00000"/>
                </a:solidFill>
                <a:latin typeface="+mj-lt"/>
              </a:rPr>
              <a:t>VD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vi-VN" altLang="vi-VN" sz="4000" dirty="0" smtClean="0">
                <a:solidFill>
                  <a:srgbClr val="C00000"/>
                </a:solidFill>
                <a:latin typeface="+mj-lt"/>
              </a:rPr>
              <a:t>Trong ngành cơ học lưu chất thì lưu lượng là đạo hàm của khối lượng lưu chất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 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Đạo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hàm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được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ứng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dụng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trong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các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bài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toán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cực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trị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trong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kinh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tế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hay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các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bài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toán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về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tối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ưu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hóa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trong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kinh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tế</a:t>
            </a:r>
            <a:endParaRPr lang="en-US" altLang="vi-VN" sz="4000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Đạo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hàm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là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một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phép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tính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cơ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bản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tiền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đề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cho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việc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xây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dựng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toán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  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học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cao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cấp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tiền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đề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cho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những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môn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học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như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giải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tích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hàm,giải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tích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phức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,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phương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trình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vi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phân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đạo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hàm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vi-VN" sz="4000" dirty="0" err="1" smtClean="0">
                <a:solidFill>
                  <a:srgbClr val="C00000"/>
                </a:solidFill>
                <a:latin typeface="+mj-lt"/>
              </a:rPr>
              <a:t>riêng</a:t>
            </a:r>
            <a:r>
              <a:rPr lang="en-US" altLang="vi-VN" sz="4000" dirty="0" smtClean="0">
                <a:solidFill>
                  <a:srgbClr val="C00000"/>
                </a:solidFill>
                <a:latin typeface="+mj-lt"/>
              </a:rPr>
              <a:t>….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xplosion 2 3"/>
          <p:cNvSpPr/>
          <p:nvPr/>
        </p:nvSpPr>
        <p:spPr>
          <a:xfrm>
            <a:off x="6059487" y="2667000"/>
            <a:ext cx="12877800" cy="9448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prstClr val="white"/>
                </a:solidFill>
              </a:rPr>
              <a:t>Cuộc</a:t>
            </a:r>
            <a:r>
              <a:rPr lang="en-US" sz="6000" dirty="0" smtClean="0">
                <a:solidFill>
                  <a:prstClr val="white"/>
                </a:solidFill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</a:rPr>
              <a:t>sống</a:t>
            </a:r>
            <a:r>
              <a:rPr lang="en-US" sz="6000" dirty="0" smtClean="0">
                <a:solidFill>
                  <a:prstClr val="white"/>
                </a:solidFill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</a:rPr>
              <a:t>cần</a:t>
            </a:r>
            <a:r>
              <a:rPr lang="en-US" sz="6000" dirty="0" smtClean="0">
                <a:solidFill>
                  <a:prstClr val="white"/>
                </a:solidFill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</a:rPr>
              <a:t>có</a:t>
            </a:r>
            <a:r>
              <a:rPr lang="en-US" sz="6000" dirty="0" smtClean="0">
                <a:solidFill>
                  <a:prstClr val="white"/>
                </a:solidFill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</a:rPr>
              <a:t>Đạo</a:t>
            </a:r>
            <a:r>
              <a:rPr lang="en-US" sz="6000" dirty="0" smtClean="0">
                <a:solidFill>
                  <a:prstClr val="white"/>
                </a:solidFill>
              </a:rPr>
              <a:t> </a:t>
            </a:r>
            <a:r>
              <a:rPr lang="en-US" sz="6000" dirty="0" err="1" smtClean="0">
                <a:solidFill>
                  <a:prstClr val="white"/>
                </a:solidFill>
              </a:rPr>
              <a:t>hàm</a:t>
            </a:r>
            <a:r>
              <a:rPr lang="en-US" sz="6000" dirty="0" smtClean="0">
                <a:solidFill>
                  <a:prstClr val="white"/>
                </a:solidFill>
              </a:rPr>
              <a:t> ?</a:t>
            </a:r>
            <a:endParaRPr lang="vi-VN" sz="6000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4587" y="1981200"/>
            <a:ext cx="22707600" cy="11353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220787" y="1828800"/>
            <a:ext cx="22250400" cy="10665659"/>
            <a:chOff x="1373187" y="1828800"/>
            <a:chExt cx="22250400" cy="10665659"/>
          </a:xfrm>
        </p:grpSpPr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373187" y="1828800"/>
              <a:ext cx="22250400" cy="10665659"/>
              <a:chOff x="240" y="2928"/>
              <a:chExt cx="5136" cy="2221"/>
            </a:xfrm>
          </p:grpSpPr>
          <p:sp>
            <p:nvSpPr>
              <p:cNvPr id="13" name="AutoShape 8" descr="Parchment"/>
              <p:cNvSpPr>
                <a:spLocks noChangeArrowheads="1"/>
              </p:cNvSpPr>
              <p:nvPr/>
            </p:nvSpPr>
            <p:spPr bwMode="auto">
              <a:xfrm>
                <a:off x="240" y="2928"/>
                <a:ext cx="5088" cy="2221"/>
              </a:xfrm>
              <a:prstGeom prst="horizontalScroll">
                <a:avLst>
                  <a:gd name="adj" fmla="val 12500"/>
                </a:avLst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vi-VN" altLang="vi-VN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9" y="3264"/>
                    <a:ext cx="4737" cy="17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Ghi</a:t>
                    </a:r>
                    <a:r>
                      <a:rPr lang="en-US" altLang="vi-VN" sz="4400" b="1" u="sng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altLang="vi-VN" sz="4400" b="1" u="sng" dirty="0" err="1" smtClean="0">
                        <a:solidFill>
                          <a:srgbClr val="C00000"/>
                        </a:solidFill>
                      </a:rPr>
                      <a:t>nhớ</a:t>
                    </a:r>
                    <a:endParaRPr lang="en-US" altLang="vi-VN" sz="4400" b="1" u="sng" dirty="0" smtClean="0">
                      <a:solidFill>
                        <a:srgbClr val="C00000"/>
                      </a:solidFill>
                    </a:endParaRPr>
                  </a:p>
                  <a:p>
                    <a:pPr>
                      <a:spcBef>
                        <a:spcPct val="30000"/>
                      </a:spcBef>
                      <a:spcAft>
                        <a:spcPct val="30000"/>
                      </a:spcAft>
                    </a:pP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1.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Định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nghĩa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đạo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hàm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tại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1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điểm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:</a:t>
                    </a:r>
                  </a:p>
                  <a:p>
                    <a:pPr>
                      <a:spcBef>
                        <a:spcPct val="30000"/>
                      </a:spcBef>
                      <a:spcAft>
                        <a:spcPct val="30000"/>
                      </a:spcAft>
                    </a:pP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2.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Cách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tính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đạo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hàm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bằng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định</a:t>
                    </a:r>
                    <a:r>
                      <a:rPr lang="en-US" altLang="vi-VN" sz="4400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altLang="vi-VN" sz="4400" dirty="0" err="1">
                        <a:solidFill>
                          <a:prstClr val="black"/>
                        </a:solidFill>
                      </a:rPr>
                      <a:t>nghĩa</a:t>
                    </a:r>
                    <a:endParaRPr lang="en-US" altLang="vi-VN" sz="4400" dirty="0">
                      <a:solidFill>
                        <a:prstClr val="black"/>
                      </a:solidFill>
                    </a:endParaRPr>
                  </a:p>
                  <a:p>
                    <a:r>
                      <a:rPr lang="vi-VN" b="1" i="1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Bước 1</a:t>
                    </a:r>
                    <a:r>
                      <a:rPr lang="vi-VN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:</a:t>
                    </a:r>
                    <a:r>
                      <a:rPr lang="vi-VN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 Giả sử </a:t>
                    </a:r>
                    <a14:m>
                      <m:oMath xmlns:m="http://schemas.openxmlformats.org/officeDocument/2006/math">
                        <m:r>
                          <a:rPr lang="vi-VN" i="1" smtClean="0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 smtClean="0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i="1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>
                            <a:solidFill>
                              <a:srgbClr val="4F81BD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là </a:t>
                    </a:r>
                    <a:r>
                      <a:rPr lang="vi-VN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số gia của đối số </a:t>
                    </a:r>
                    <a:r>
                      <a:rPr lang="vi-VN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tại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i="1" smtClean="0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srgbClr val="4F81BD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vi-VN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, tính</a:t>
                    </a:r>
                    <a:endParaRPr lang="vi-VN" dirty="0">
                      <a:solidFill>
                        <a:prstClr val="black"/>
                      </a:solidFill>
                      <a:latin typeface="Times New Roman" panose="02020603050405020304" pitchFamily="18" charset="0"/>
                    </a:endParaRPr>
                  </a:p>
                  <a:p>
                    <a:endParaRPr lang="en-US" b="1" i="1" dirty="0">
                      <a:solidFill>
                        <a:prstClr val="black"/>
                      </a:solidFill>
                      <a:latin typeface="Calibri"/>
                    </a:endParaRPr>
                  </a:p>
                  <a:p>
                    <a:endParaRPr lang="vi-VN" b="1" i="1" dirty="0" smtClean="0">
                      <a:solidFill>
                        <a:prstClr val="black"/>
                      </a:solidFill>
                      <a:latin typeface="Times New Roman" panose="02020603050405020304" pitchFamily="18" charset="0"/>
                    </a:endParaRPr>
                  </a:p>
                  <a:p>
                    <a:r>
                      <a:rPr lang="vi-VN" b="1" i="1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Bước </a:t>
                    </a:r>
                    <a:r>
                      <a:rPr lang="vi-VN" b="1" i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2</a:t>
                    </a:r>
                    <a:r>
                      <a:rPr lang="vi-VN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:</a:t>
                    </a:r>
                    <a:r>
                      <a:rPr lang="vi-VN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 </a:t>
                    </a:r>
                    <a:r>
                      <a:rPr lang="vi-VN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</a:rPr>
                      <a:t>Tìm </a:t>
                    </a:r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  <m:f>
                          <m:f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a14:m>
                    <a:endParaRPr lang="vi-VN" dirty="0">
                      <a:solidFill>
                        <a:srgbClr val="C00000"/>
                      </a:solidFill>
                    </a:endParaRPr>
                  </a:p>
                  <a:p>
                    <a:endParaRPr lang="en-US" dirty="0" smtClean="0">
                      <a:solidFill>
                        <a:prstClr val="black"/>
                      </a:solidFill>
                      <a:latin typeface="Calibri"/>
                    </a:endParaRPr>
                  </a:p>
                  <a:p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Bài</a:t>
                    </a:r>
                    <a:r>
                      <a:rPr lang="en-US" altLang="vi-VN" sz="4400" b="1" u="sng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tập</a:t>
                    </a:r>
                    <a:r>
                      <a:rPr lang="en-US" altLang="vi-VN" sz="4400" b="1" u="sng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altLang="vi-VN" sz="4400" b="1" u="sng" dirty="0" err="1">
                        <a:solidFill>
                          <a:srgbClr val="C00000"/>
                        </a:solidFill>
                      </a:rPr>
                      <a:t>về</a:t>
                    </a:r>
                    <a:r>
                      <a:rPr lang="en-US" altLang="vi-VN" sz="4400" b="1" u="sng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en-US" altLang="vi-VN" sz="4400" b="1" u="sng" dirty="0" err="1" smtClean="0">
                        <a:solidFill>
                          <a:srgbClr val="C00000"/>
                        </a:solidFill>
                      </a:rPr>
                      <a:t>nhà</a:t>
                    </a:r>
                    <a:r>
                      <a:rPr lang="en-US" altLang="vi-VN" sz="4400" b="1" u="sng" dirty="0" smtClean="0">
                        <a:solidFill>
                          <a:srgbClr val="C00000"/>
                        </a:solidFill>
                      </a:rPr>
                      <a:t> </a:t>
                    </a:r>
                    <a:endParaRPr lang="en-US" altLang="vi-VN" sz="4400" b="1" u="sng" dirty="0">
                      <a:solidFill>
                        <a:srgbClr val="C00000"/>
                      </a:solidFill>
                    </a:endParaRPr>
                  </a:p>
                  <a:p>
                    <a:endParaRPr lang="en-US" dirty="0">
                      <a:solidFill>
                        <a:prstClr val="black"/>
                      </a:solidFill>
                      <a:latin typeface="Calibri"/>
                    </a:endParaRPr>
                  </a:p>
                  <a:p>
                    <a:endParaRPr lang="vi-VN" dirty="0">
                      <a:solidFill>
                        <a:prstClr val="black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 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39" y="3264"/>
                    <a:ext cx="4737" cy="178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218" t="-1563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8128876" y="7505700"/>
                  <a:ext cx="8531073" cy="15824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vi-V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vi-VN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8876" y="7505700"/>
                  <a:ext cx="8531073" cy="158244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1964987" y="3973740"/>
                  <a:ext cx="6697025" cy="148893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limLow>
                          <m:limLowPr>
                            <m:ctrlP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  <m:f>
                          <m:fPr>
                            <m:ctrlP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"/>
                                <m:ctrlP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)−</m:t>
                                </m:r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vi-V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vi-V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vi-VN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vi-V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vi-VN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64987" y="3973740"/>
                  <a:ext cx="6697025" cy="148893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4914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0">
            <a:extLst>
              <a:ext uri="{FF2B5EF4-FFF2-40B4-BE49-F238E27FC236}">
                <a16:creationId xmlns="" xmlns:a16="http://schemas.microsoft.com/office/drawing/2014/main" id="{FA40520E-B8A3-49A8-A144-42EC12A328B0}"/>
              </a:ext>
            </a:extLst>
          </p:cNvPr>
          <p:cNvGrpSpPr/>
          <p:nvPr/>
        </p:nvGrpSpPr>
        <p:grpSpPr>
          <a:xfrm>
            <a:off x="712971" y="6125589"/>
            <a:ext cx="23037432" cy="7101630"/>
            <a:chOff x="1270511" y="5867400"/>
            <a:chExt cx="23037432" cy="7856755"/>
          </a:xfrm>
        </p:grpSpPr>
        <p:sp>
          <p:nvSpPr>
            <p:cNvPr id="7" name="Rounded Rectangle 52">
              <a:extLst>
                <a:ext uri="{FF2B5EF4-FFF2-40B4-BE49-F238E27FC236}">
                  <a16:creationId xmlns:mc="http://schemas.openxmlformats.org/markup-compatibility/2006" xmlns:a14="http://schemas.microsoft.com/office/drawing/2010/main" xmlns="" xmlns:a16="http://schemas.microsoft.com/office/drawing/2014/main" id="{F1DB4A86-37E8-4B72-8C4F-C7DFCDB4C351}"/>
                </a:ext>
              </a:extLst>
            </p:cNvPr>
            <p:cNvSpPr/>
            <p:nvPr/>
          </p:nvSpPr>
          <p:spPr>
            <a:xfrm>
              <a:off x="1272210" y="6139009"/>
              <a:ext cx="23035733" cy="75851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</a:p>
          </p:txBody>
        </p:sp>
        <p:grpSp>
          <p:nvGrpSpPr>
            <p:cNvPr id="8" name="Group 60">
              <a:extLst>
                <a:ext uri="{FF2B5EF4-FFF2-40B4-BE49-F238E27FC236}">
                  <a16:creationId xmlns="" xmlns:a16="http://schemas.microsoft.com/office/drawing/2014/main" id="{6373E7E3-283E-4441-A7C9-84A0DB40D335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9" name="Freeform 20">
                <a:extLst>
                  <a:ext uri="{FF2B5EF4-FFF2-40B4-BE49-F238E27FC236}">
                    <a16:creationId xmlns="" xmlns:a16="http://schemas.microsoft.com/office/drawing/2014/main" id="{4AD2D41D-8522-4298-A556-4A580F0909A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70714570-A449-4BB8-AAEB-4AC451E8A13F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Round Diagonal Corner Rectangle 58">
                <a:extLst>
                  <a:ext uri="{FF2B5EF4-FFF2-40B4-BE49-F238E27FC236}">
                    <a16:creationId xmlns="" xmlns:a16="http://schemas.microsoft.com/office/drawing/2014/main" id="{FDA9024D-64AF-432F-8C63-2BB0CE19A1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 15">
                <a:extLst>
                  <a:ext uri="{FF2B5EF4-FFF2-40B4-BE49-F238E27FC236}">
                    <a16:creationId xmlns="" xmlns:a16="http://schemas.microsoft.com/office/drawing/2014/main" id="{DDB588AE-F4BC-4934-8368-A13C3586CF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4" name="Rounded Rectangle 61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0267C092-B8E2-4807-92B4-258AFC5D0A78}"/>
              </a:ext>
            </a:extLst>
          </p:cNvPr>
          <p:cNvSpPr/>
          <p:nvPr/>
        </p:nvSpPr>
        <p:spPr>
          <a:xfrm>
            <a:off x="687387" y="3851531"/>
            <a:ext cx="23088600" cy="2168269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just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67">
            <a:extLst>
              <a:ext uri="{FF2B5EF4-FFF2-40B4-BE49-F238E27FC236}">
                <a16:creationId xmlns="" xmlns:a16="http://schemas.microsoft.com/office/drawing/2014/main" id="{C8818BBD-D60F-43DB-AEAB-23904D4A813B}"/>
              </a:ext>
            </a:extLst>
          </p:cNvPr>
          <p:cNvGrpSpPr/>
          <p:nvPr/>
        </p:nvGrpSpPr>
        <p:grpSpPr>
          <a:xfrm>
            <a:off x="677832" y="3441988"/>
            <a:ext cx="4296105" cy="944929"/>
            <a:chOff x="1311958" y="3405486"/>
            <a:chExt cx="4215763" cy="940513"/>
          </a:xfrm>
        </p:grpSpPr>
        <p:sp>
          <p:nvSpPr>
            <p:cNvPr id="16" name="Freeform 20">
              <a:extLst>
                <a:ext uri="{FF2B5EF4-FFF2-40B4-BE49-F238E27FC236}">
                  <a16:creationId xmlns="" xmlns:a16="http://schemas.microsoft.com/office/drawing/2014/main" id="{D3775C02-C826-4BB1-92C7-89AA4FF17D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403501" y="2188968"/>
              <a:ext cx="793396" cy="3455044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0C38295-BBF7-4887-B989-F002AE22156C}"/>
                </a:ext>
              </a:extLst>
            </p:cNvPr>
            <p:cNvSpPr txBox="1"/>
            <p:nvPr/>
          </p:nvSpPr>
          <p:spPr>
            <a:xfrm>
              <a:off x="2282557" y="3468435"/>
              <a:ext cx="3151694" cy="796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toán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8" name="Group 70">
              <a:extLst>
                <a:ext uri="{FF2B5EF4-FFF2-40B4-BE49-F238E27FC236}">
                  <a16:creationId xmlns="" xmlns:a16="http://schemas.microsoft.com/office/drawing/2014/main" id="{7CA46623-809D-4FC3-8F17-3C777110F9F3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22C00AF2-7805-438A-9C37-57DD7D5AE4D1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3">
                <a:extLst>
                  <a:ext uri="{FF2B5EF4-FFF2-40B4-BE49-F238E27FC236}">
                    <a16:creationId xmlns="" xmlns:a16="http://schemas.microsoft.com/office/drawing/2014/main" id="{AAE66F94-C04E-4E93-86D9-90AE6E87AA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4">
                <a:extLst>
                  <a:ext uri="{FF2B5EF4-FFF2-40B4-BE49-F238E27FC236}">
                    <a16:creationId xmlns="" xmlns:a16="http://schemas.microsoft.com/office/drawing/2014/main" id="{04685B8D-4D96-47AB-968F-B8F83EBFBD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="" xmlns:a16="http://schemas.microsoft.com/office/drawing/2014/main" id="{3DBA86AC-FCBE-45F9-BE93-D36F88C048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="" xmlns:a16="http://schemas.microsoft.com/office/drawing/2014/main" id="{C7943659-1CF4-4F39-823E-69F6DCF716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="" xmlns:a16="http://schemas.microsoft.com/office/drawing/2014/main" id="{FD766438-579D-413C-BBB2-BE744F34B3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="" xmlns:a16="http://schemas.microsoft.com/office/drawing/2014/main" id="{CC75DA0D-089B-44CF-80D6-1938FAE014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9">
                <a:extLst>
                  <a:ext uri="{FF2B5EF4-FFF2-40B4-BE49-F238E27FC236}">
                    <a16:creationId xmlns="" xmlns:a16="http://schemas.microsoft.com/office/drawing/2014/main" id="{A44E27F3-0D87-4D3A-A770-7FED82AD9D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0">
                <a:extLst>
                  <a:ext uri="{FF2B5EF4-FFF2-40B4-BE49-F238E27FC236}">
                    <a16:creationId xmlns="" xmlns:a16="http://schemas.microsoft.com/office/drawing/2014/main" id="{D394F8FA-9784-463D-87FA-E9623F03F7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1">
                <a:extLst>
                  <a:ext uri="{FF2B5EF4-FFF2-40B4-BE49-F238E27FC236}">
                    <a16:creationId xmlns="" xmlns:a16="http://schemas.microsoft.com/office/drawing/2014/main" id="{EEF40E7B-A146-4AE3-A5FF-5EB7B9F4E9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2">
                <a:extLst>
                  <a:ext uri="{FF2B5EF4-FFF2-40B4-BE49-F238E27FC236}">
                    <a16:creationId xmlns="" xmlns:a16="http://schemas.microsoft.com/office/drawing/2014/main" id="{EBE70D44-A474-483F-97E7-7CFE076686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="" xmlns:a16="http://schemas.microsoft.com/office/drawing/2014/main" id="{B911A883-C8B0-416C-954C-2E95763B07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="" xmlns:a16="http://schemas.microsoft.com/office/drawing/2014/main" id="{A78ADBEB-8217-48D8-A137-743C94209B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="" xmlns:a16="http://schemas.microsoft.com/office/drawing/2014/main" id="{977A743B-0C38-4275-89B9-AA033C7D5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="" xmlns:a16="http://schemas.microsoft.com/office/drawing/2014/main" id="{8020B320-129C-41A7-9EAC-D9F924C6F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="" xmlns:a16="http://schemas.microsoft.com/office/drawing/2014/main" id="{AF7662D8-5F24-452C-B78A-FD9318683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="" xmlns:a16="http://schemas.microsoft.com/office/drawing/2014/main" id="{2779286E-238B-46A7-94FF-E37212AE1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="" xmlns:a16="http://schemas.microsoft.com/office/drawing/2014/main" id="{60A7A01A-312F-4760-A310-08AACE2DB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="" xmlns:a16="http://schemas.microsoft.com/office/drawing/2014/main" id="{68FEC927-9576-4A82-9B21-0BD689048B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="" xmlns:a16="http://schemas.microsoft.com/office/drawing/2014/main" id="{45421168-3592-48C9-B014-E1C2E5BD3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2">
                <a:extLst>
                  <a:ext uri="{FF2B5EF4-FFF2-40B4-BE49-F238E27FC236}">
                    <a16:creationId xmlns="" xmlns:a16="http://schemas.microsoft.com/office/drawing/2014/main" id="{99594299-08AA-4729-8B71-912218777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3">
                <a:extLst>
                  <a:ext uri="{FF2B5EF4-FFF2-40B4-BE49-F238E27FC236}">
                    <a16:creationId xmlns="" xmlns:a16="http://schemas.microsoft.com/office/drawing/2014/main" id="{6E56A455-C81C-4D49-8886-C5A675C68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4">
                <a:extLst>
                  <a:ext uri="{FF2B5EF4-FFF2-40B4-BE49-F238E27FC236}">
                    <a16:creationId xmlns="" xmlns:a16="http://schemas.microsoft.com/office/drawing/2014/main" id="{C9E57C9E-342D-405E-B634-C692374E3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>
                <a:extLst>
                  <a:ext uri="{FF2B5EF4-FFF2-40B4-BE49-F238E27FC236}">
                    <a16:creationId xmlns="" xmlns:a16="http://schemas.microsoft.com/office/drawing/2014/main" id="{24D363E6-DAA1-48A7-BC96-657FBC48F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6">
                <a:extLst>
                  <a:ext uri="{FF2B5EF4-FFF2-40B4-BE49-F238E27FC236}">
                    <a16:creationId xmlns="" xmlns:a16="http://schemas.microsoft.com/office/drawing/2014/main" id="{6B559EB4-5539-4730-9EE5-B4C96A8FC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67779" y="4521235"/>
                <a:ext cx="22525982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b="1" dirty="0" smtClean="0"/>
                  <a:t>Xét chuyển động của chất điểm trên trục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𝑶𝒔</m:t>
                    </m:r>
                  </m:oMath>
                </a14:m>
                <a:r>
                  <a:rPr lang="vi-VN" b="1" dirty="0"/>
                  <a:t>. Quãng đường của chuyển động là hàm số của thời gian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b="1" dirty="0"/>
                  <a:t>. Tính vận tốc tức thời của chuyển động tại thời </a:t>
                </a:r>
                <a:r>
                  <a:rPr lang="vi-VN" b="1" dirty="0" smtClean="0"/>
                  <a:t>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b="1" dirty="0" smtClean="0"/>
                  <a:t>.</a:t>
                </a:r>
                <a:endParaRPr lang="vi-VN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79" y="4521235"/>
                <a:ext cx="22525982" cy="1415772"/>
              </a:xfrm>
              <a:prstGeom prst="rect">
                <a:avLst/>
              </a:prstGeom>
              <a:blipFill rotWithShape="0">
                <a:blip r:embed="rId4"/>
                <a:stretch>
                  <a:fillRect l="-1055" t="-8621" r="-1055" b="-19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10"/>
              <p:cNvSpPr txBox="1">
                <a:spLocks noChangeArrowheads="1"/>
              </p:cNvSpPr>
              <p:nvPr/>
            </p:nvSpPr>
            <p:spPr bwMode="auto">
              <a:xfrm>
                <a:off x="1068206" y="7128524"/>
                <a:ext cx="15481279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vi-VN" dirty="0" smtClean="0">
                    <a:latin typeface="Times New Roman" panose="02020603050405020304" pitchFamily="18" charset="0"/>
                  </a:rPr>
                  <a:t>+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Trong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khoảng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thời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gian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vi-VN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 smtClean="0">
                    <a:latin typeface="Times New Roman" panose="02020603050405020304" pitchFamily="18" charset="0"/>
                  </a:rPr>
                  <a:t>chất</a:t>
                </a:r>
                <a:r>
                  <a:rPr lang="en-US" altLang="vi-VN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đi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được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quãng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 smtClean="0">
                    <a:latin typeface="Times New Roman" panose="02020603050405020304" pitchFamily="18" charset="0"/>
                  </a:rPr>
                  <a:t>đường</a:t>
                </a:r>
                <a:r>
                  <a:rPr lang="en-US" altLang="vi-VN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 smtClean="0">
                    <a:latin typeface="Times New Roman" panose="02020603050405020304" pitchFamily="18" charset="0"/>
                  </a:rPr>
                  <a:t>là</a:t>
                </a:r>
                <a:r>
                  <a:rPr lang="en-US" altLang="vi-VN" dirty="0" smtClean="0">
                    <a:latin typeface="Times New Roman" panose="02020603050405020304" pitchFamily="18" charset="0"/>
                  </a:rPr>
                  <a:t>:</a:t>
                </a:r>
                <a:endParaRPr lang="en-US" altLang="vi-VN" i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206" y="7128524"/>
                <a:ext cx="15481279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1535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 Box 13"/>
              <p:cNvSpPr txBox="1">
                <a:spLocks noChangeArrowheads="1"/>
              </p:cNvSpPr>
              <p:nvPr/>
            </p:nvSpPr>
            <p:spPr bwMode="auto">
              <a:xfrm>
                <a:off x="16549485" y="9728949"/>
                <a:ext cx="1327286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vi-VN" sz="2000" dirty="0" smtClean="0">
                    <a:latin typeface=".VnTime" panose="020B7200000000000000" pitchFamily="34" charset="0"/>
                  </a:rPr>
                  <a:t>{</a:t>
                </a:r>
                <a:r>
                  <a:rPr lang="en-US" altLang="vi-VN" sz="2000" dirty="0" err="1">
                    <a:latin typeface=".VnTime" panose="020B7200000000000000" pitchFamily="34" charset="0"/>
                  </a:rPr>
                  <a:t>vÞ</a:t>
                </a:r>
                <a:r>
                  <a:rPr lang="en-US" altLang="vi-VN" sz="2000" dirty="0">
                    <a:latin typeface=".VnTime" panose="020B7200000000000000" pitchFamily="34" charset="0"/>
                  </a:rPr>
                  <a:t> </a:t>
                </a:r>
                <a:r>
                  <a:rPr lang="en-US" altLang="vi-VN" sz="2000" dirty="0" err="1">
                    <a:latin typeface=".VnTime" panose="020B7200000000000000" pitchFamily="34" charset="0"/>
                  </a:rPr>
                  <a:t>trÝ</a:t>
                </a:r>
                <a:r>
                  <a:rPr lang="en-US" altLang="vi-VN" sz="2000" dirty="0">
                    <a:latin typeface=".VnTime" panose="020B7200000000000000" pitchFamily="34" charset="0"/>
                  </a:rPr>
                  <a:t> ban</a:t>
                </a:r>
              </a:p>
              <a:p>
                <a:r>
                  <a:rPr lang="en-US" altLang="vi-VN" sz="2000" dirty="0">
                    <a:latin typeface=".VnTime" panose="020B7200000000000000" pitchFamily="34" charset="0"/>
                  </a:rPr>
                  <a:t>®</a:t>
                </a:r>
                <a:r>
                  <a:rPr lang="en-US" altLang="vi-VN" sz="2000" dirty="0" err="1">
                    <a:latin typeface=".VnTime" panose="020B7200000000000000" pitchFamily="34" charset="0"/>
                  </a:rPr>
                  <a:t>Çu</a:t>
                </a:r>
                <a:r>
                  <a:rPr lang="en-US" altLang="vi-VN" sz="2000" dirty="0">
                    <a:latin typeface=".VnTime" panose="020B7200000000000000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vi-VN" sz="2000" dirty="0">
                    <a:latin typeface=".VnTime" panose="020B7200000000000000" pitchFamily="34" charset="0"/>
                  </a:rPr>
                  <a:t>}</a:t>
                </a:r>
              </a:p>
            </p:txBody>
          </p:sp>
        </mc:Choice>
        <mc:Fallback xmlns="">
          <p:sp>
            <p:nvSpPr>
              <p:cNvPr id="83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49485" y="9728949"/>
                <a:ext cx="1327286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5046" t="-5172" r="-3670" b="-14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 Box 14"/>
              <p:cNvSpPr txBox="1">
                <a:spLocks noChangeArrowheads="1"/>
              </p:cNvSpPr>
              <p:nvPr/>
            </p:nvSpPr>
            <p:spPr bwMode="auto">
              <a:xfrm>
                <a:off x="17874919" y="9691466"/>
                <a:ext cx="96738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vi-VN" sz="2000" dirty="0">
                    <a:latin typeface=".VnTime" panose="020B7200000000000000" pitchFamily="34" charset="0"/>
                  </a:rPr>
                  <a:t>{t¹i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 sz="20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vi-VN" sz="2000" dirty="0" smtClean="0">
                    <a:latin typeface=".VnTime" panose="020B7200000000000000" pitchFamily="34" charset="0"/>
                  </a:rPr>
                  <a:t>}</a:t>
                </a:r>
                <a:endParaRPr lang="en-US" altLang="vi-VN" sz="2000" dirty="0">
                  <a:latin typeface=".VnTime" panose="020B7200000000000000" pitchFamily="34" charset="0"/>
                </a:endParaRPr>
              </a:p>
            </p:txBody>
          </p:sp>
        </mc:Choice>
        <mc:Fallback xmlns="">
          <p:sp>
            <p:nvSpPr>
              <p:cNvPr id="8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874919" y="9691466"/>
                <a:ext cx="967381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6289" t="-9231" r="-5660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 Box 15"/>
          <p:cNvSpPr txBox="1">
            <a:spLocks noChangeArrowheads="1"/>
          </p:cNvSpPr>
          <p:nvPr/>
        </p:nvSpPr>
        <p:spPr bwMode="auto">
          <a:xfrm>
            <a:off x="19359360" y="9573839"/>
            <a:ext cx="8143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2000">
                <a:latin typeface=".VnTime" panose="020B7200000000000000" pitchFamily="34" charset="0"/>
              </a:rPr>
              <a:t>{t¹i t}</a:t>
            </a:r>
          </a:p>
        </p:txBody>
      </p:sp>
      <p:graphicFrame>
        <p:nvGraphicFramePr>
          <p:cNvPr id="8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195001"/>
              </p:ext>
            </p:extLst>
          </p:nvPr>
        </p:nvGraphicFramePr>
        <p:xfrm>
          <a:off x="18130635" y="9017193"/>
          <a:ext cx="444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8" imgW="444240" imgH="304560" progId="Equation.DSMT4">
                  <p:embed/>
                </p:oleObj>
              </mc:Choice>
              <mc:Fallback>
                <p:oleObj name="Equation" r:id="rId8" imgW="4442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0635" y="9017193"/>
                        <a:ext cx="444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145137"/>
              </p:ext>
            </p:extLst>
          </p:nvPr>
        </p:nvGraphicFramePr>
        <p:xfrm>
          <a:off x="19391907" y="8938579"/>
          <a:ext cx="355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10" imgW="355320" imgH="266400" progId="Equation.DSMT4">
                  <p:embed/>
                </p:oleObj>
              </mc:Choice>
              <mc:Fallback>
                <p:oleObj name="Equation" r:id="rId10" imgW="35532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1907" y="8938579"/>
                        <a:ext cx="3556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Line 19"/>
          <p:cNvSpPr>
            <a:spLocks noChangeShapeType="1"/>
          </p:cNvSpPr>
          <p:nvPr/>
        </p:nvSpPr>
        <p:spPr bwMode="auto">
          <a:xfrm>
            <a:off x="16329617" y="9405148"/>
            <a:ext cx="4445616" cy="34695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vi-VN"/>
          </a:p>
        </p:txBody>
      </p:sp>
      <p:cxnSp>
        <p:nvCxnSpPr>
          <p:cNvPr id="90" name="AutoShape 20"/>
          <p:cNvCxnSpPr>
            <a:cxnSpLocks noChangeShapeType="1"/>
          </p:cNvCxnSpPr>
          <p:nvPr/>
        </p:nvCxnSpPr>
        <p:spPr bwMode="auto">
          <a:xfrm rot="5400000" flipH="1" flipV="1">
            <a:off x="17763129" y="9062276"/>
            <a:ext cx="20638" cy="942975"/>
          </a:xfrm>
          <a:prstGeom prst="curvedConnector3">
            <a:avLst>
              <a:gd name="adj1" fmla="val -1107694"/>
            </a:avLst>
          </a:prstGeom>
          <a:noFill/>
          <a:ln w="28575" cap="rnd">
            <a:solidFill>
              <a:schemeClr val="accent1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 Box 21"/>
          <p:cNvSpPr txBox="1">
            <a:spLocks noChangeArrowheads="1"/>
          </p:cNvSpPr>
          <p:nvPr/>
        </p:nvSpPr>
        <p:spPr bwMode="auto">
          <a:xfrm>
            <a:off x="17073360" y="9008067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000" b="1" dirty="0"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92" name="Text Box 22"/>
          <p:cNvSpPr txBox="1">
            <a:spLocks noChangeArrowheads="1"/>
          </p:cNvSpPr>
          <p:nvPr/>
        </p:nvSpPr>
        <p:spPr bwMode="auto">
          <a:xfrm>
            <a:off x="16292606" y="8900496"/>
            <a:ext cx="6860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000" b="1" dirty="0" smtClean="0">
                <a:latin typeface=".VnTime" panose="020B7200000000000000" pitchFamily="34" charset="0"/>
              </a:rPr>
              <a:t>S</a:t>
            </a:r>
            <a:r>
              <a:rPr lang="vi-VN" altLang="vi-VN" sz="2000" b="1" dirty="0" smtClean="0">
                <a:latin typeface=".VnTime" panose="020B7200000000000000" pitchFamily="34" charset="0"/>
              </a:rPr>
              <a:t>'</a:t>
            </a:r>
            <a:endParaRPr lang="en-US" altLang="vi-VN" sz="2000" b="1" dirty="0">
              <a:latin typeface=".VnTime" panose="020B7200000000000000" pitchFamily="34" charset="0"/>
            </a:endParaRPr>
          </a:p>
        </p:txBody>
      </p:sp>
      <p:sp>
        <p:nvSpPr>
          <p:cNvPr id="93" name="Text Box 23"/>
          <p:cNvSpPr txBox="1">
            <a:spLocks noChangeArrowheads="1"/>
          </p:cNvSpPr>
          <p:nvPr/>
        </p:nvSpPr>
        <p:spPr bwMode="auto">
          <a:xfrm>
            <a:off x="20622436" y="9084889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000" b="1" dirty="0">
                <a:latin typeface=".VnTime" panose="020B7200000000000000" pitchFamily="34" charset="0"/>
              </a:rPr>
              <a:t>S</a:t>
            </a:r>
          </a:p>
        </p:txBody>
      </p:sp>
      <p:cxnSp>
        <p:nvCxnSpPr>
          <p:cNvPr id="94" name="AutoShape 24"/>
          <p:cNvCxnSpPr>
            <a:cxnSpLocks noChangeShapeType="1"/>
          </p:cNvCxnSpPr>
          <p:nvPr/>
        </p:nvCxnSpPr>
        <p:spPr bwMode="auto">
          <a:xfrm rot="5400000" flipV="1">
            <a:off x="18424832" y="8270902"/>
            <a:ext cx="1588" cy="2190750"/>
          </a:xfrm>
          <a:prstGeom prst="curvedConnector3">
            <a:avLst>
              <a:gd name="adj1" fmla="val -20005164"/>
            </a:avLst>
          </a:prstGeom>
          <a:noFill/>
          <a:ln w="19050" cap="rnd">
            <a:solidFill>
              <a:schemeClr val="tx1"/>
            </a:solidFill>
            <a:prstDash val="sysDot"/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 Box 27"/>
          <p:cNvSpPr txBox="1">
            <a:spLocks noChangeArrowheads="1"/>
          </p:cNvSpPr>
          <p:nvPr/>
        </p:nvSpPr>
        <p:spPr bwMode="auto">
          <a:xfrm>
            <a:off x="1158689" y="8041902"/>
            <a:ext cx="17908375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dirty="0" smtClean="0">
                <a:latin typeface="Times New Roman" panose="02020603050405020304" pitchFamily="18" charset="0"/>
              </a:rPr>
              <a:t>+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Chất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điểm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chuyển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 smtClean="0">
                <a:latin typeface="Times New Roman" panose="02020603050405020304" pitchFamily="18" charset="0"/>
              </a:rPr>
              <a:t>động</a:t>
            </a:r>
            <a:r>
              <a:rPr lang="en-US" altLang="vi-VN" dirty="0" smtClean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không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đều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vận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tốc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trung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bình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là</a:t>
            </a:r>
            <a:r>
              <a:rPr lang="en-US" altLang="vi-VN" dirty="0" smtClean="0">
                <a:latin typeface="Times New Roman" panose="02020603050405020304" pitchFamily="18" charset="0"/>
              </a:rPr>
              <a:t>: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1200629" y="10518081"/>
                <a:ext cx="16101331" cy="1239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vi-VN" dirty="0" smtClean="0">
                    <a:latin typeface="Times New Roman" panose="02020603050405020304" pitchFamily="18" charset="0"/>
                  </a:rPr>
                  <a:t>+ </a:t>
                </a:r>
                <a:r>
                  <a:rPr lang="en-US" altLang="vi-VN" dirty="0" err="1" smtClean="0">
                    <a:latin typeface="Times New Roman" panose="02020603050405020304" pitchFamily="18" charset="0"/>
                  </a:rPr>
                  <a:t>Nếu</a:t>
                </a:r>
                <a:r>
                  <a:rPr lang="en-US" altLang="vi-VN" dirty="0" smtClean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vi-VN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càng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gần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vi-VN" dirty="0" smtClean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thì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i="1" dirty="0" err="1">
                    <a:latin typeface="Times New Roman" panose="02020603050405020304" pitchFamily="18" charset="0"/>
                  </a:rPr>
                  <a:t>v</a:t>
                </a:r>
                <a:r>
                  <a:rPr lang="en-US" altLang="vi-VN" i="1" baseline="-25000" dirty="0" err="1">
                    <a:latin typeface="Times New Roman" panose="02020603050405020304" pitchFamily="18" charset="0"/>
                  </a:rPr>
                  <a:t>tb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càng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vi-VN" dirty="0" err="1">
                    <a:latin typeface="Times New Roman" panose="02020603050405020304" pitchFamily="18" charset="0"/>
                  </a:rPr>
                  <a:t>gần</a:t>
                </a:r>
                <a:r>
                  <a:rPr lang="en-US" altLang="vi-VN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 i="1" smtClean="0">
                        <a:latin typeface="Cambria Math" panose="02040503050406030204" pitchFamily="18" charset="0"/>
                      </a:rPr>
                      <m:t>).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ứ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ờ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i="1" dirty="0">
                        <a:latin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altLang="vi-VN" sz="4400" i="1" baseline="-25000" dirty="0">
                        <a:latin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altLang="vi-VN" sz="4400" dirty="0">
                        <a:latin typeface="Times New Roman" panose="02020603050405020304" pitchFamily="18" charset="0"/>
                      </a:rPr>
                      <m:t>à:</m:t>
                    </m:r>
                  </m:oMath>
                </a14:m>
                <a:endParaRPr lang="en-US" altLang="vi-VN" sz="4400" dirty="0">
                  <a:latin typeface="Times New Roman" panose="02020603050405020304" pitchFamily="18" charset="0"/>
                </a:endParaRPr>
              </a:p>
              <a:p>
                <a:endParaRPr lang="en-US" altLang="vi-VN" i="1" baseline="-25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0629" y="10518081"/>
                <a:ext cx="16101331" cy="1239635"/>
              </a:xfrm>
              <a:prstGeom prst="rect">
                <a:avLst/>
              </a:prstGeom>
              <a:blipFill rotWithShape="0">
                <a:blip r:embed="rId12"/>
                <a:stretch>
                  <a:fillRect l="-1515" t="-63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52199" y="11482273"/>
                <a:ext cx="6108146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199" y="11482273"/>
                <a:ext cx="6108146" cy="148893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603302" y="8955280"/>
                <a:ext cx="4605940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𝑡𝑏</m:t>
                          </m:r>
                        </m:sub>
                      </m:sSub>
                      <m:r>
                        <a:rPr lang="vi-V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302" y="8955280"/>
                <a:ext cx="4605940" cy="148893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64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AutoShape 12"/>
          <p:cNvSpPr>
            <a:spLocks noChangeArrowheads="1"/>
          </p:cNvSpPr>
          <p:nvPr/>
        </p:nvSpPr>
        <p:spPr bwMode="auto">
          <a:xfrm>
            <a:off x="19424447" y="9354556"/>
            <a:ext cx="136525" cy="13652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1" name="AutoShape 11"/>
          <p:cNvSpPr>
            <a:spLocks noChangeArrowheads="1"/>
          </p:cNvSpPr>
          <p:nvPr/>
        </p:nvSpPr>
        <p:spPr bwMode="auto">
          <a:xfrm>
            <a:off x="18210186" y="9354232"/>
            <a:ext cx="136525" cy="13652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8" name="AutoShape 18"/>
          <p:cNvSpPr>
            <a:spLocks noChangeArrowheads="1"/>
          </p:cNvSpPr>
          <p:nvPr/>
        </p:nvSpPr>
        <p:spPr bwMode="auto">
          <a:xfrm>
            <a:off x="17225760" y="9345239"/>
            <a:ext cx="136525" cy="136525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319594" y="7095837"/>
                <a:ext cx="3173115" cy="75405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)−(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9594" y="7095837"/>
                <a:ext cx="3173115" cy="75405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1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83" grpId="0"/>
      <p:bldP spid="84" grpId="0"/>
      <p:bldP spid="85" grpId="0"/>
      <p:bldP spid="89" grpId="0" animBg="1"/>
      <p:bldP spid="91" grpId="0"/>
      <p:bldP spid="92" grpId="0"/>
      <p:bldP spid="95" grpId="0"/>
      <p:bldP spid="96" grpId="0"/>
      <p:bldP spid="4" grpId="0" animBg="1"/>
      <p:bldP spid="46" grpId="0" animBg="1"/>
      <p:bldP spid="66" grpId="0"/>
      <p:bldP spid="82" grpId="0" animBg="1"/>
      <p:bldP spid="81" grpId="0" animBg="1"/>
      <p:bldP spid="8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oup 1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72166"/>
              </p:ext>
            </p:extLst>
          </p:nvPr>
        </p:nvGraphicFramePr>
        <p:xfrm>
          <a:off x="717541" y="5939523"/>
          <a:ext cx="23116197" cy="2781777"/>
        </p:xfrm>
        <a:graphic>
          <a:graphicData uri="http://schemas.openxmlformats.org/drawingml/2006/table">
            <a:tbl>
              <a:tblPr/>
              <a:tblGrid>
                <a:gridCol w="7037998"/>
                <a:gridCol w="7620000"/>
                <a:gridCol w="8458199"/>
              </a:tblGrid>
              <a:tr h="624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Vận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tốc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tức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thời</a:t>
                      </a:r>
                      <a:endParaRPr kumimoji="0" lang="en-US" altLang="vi-VN" sz="4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Cường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dòng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điện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tức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thời</a:t>
                      </a:r>
                      <a:endParaRPr kumimoji="0" lang="en-US" altLang="vi-VN" sz="4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Tốc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độ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phản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hóa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tức</a:t>
                      </a:r>
                      <a:r>
                        <a:rPr kumimoji="0" lang="en-US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4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thời</a:t>
                      </a:r>
                      <a:endParaRPr kumimoji="0" lang="en-US" altLang="vi-VN" sz="4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35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5926739" y="74284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5926739" y="74284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926739" y="74284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11650095" y="8738299"/>
            <a:ext cx="0" cy="1406492"/>
          </a:xfrm>
          <a:prstGeom prst="line">
            <a:avLst/>
          </a:prstGeom>
          <a:ln w="76200">
            <a:solidFill>
              <a:schemeClr val="accent2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20" name="Rounded Rectangle 6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01D45CC7-E8F1-428E-A261-471C3A64EB39}"/>
              </a:ext>
            </a:extLst>
          </p:cNvPr>
          <p:cNvSpPr/>
          <p:nvPr/>
        </p:nvSpPr>
        <p:spPr>
          <a:xfrm>
            <a:off x="687387" y="3810000"/>
            <a:ext cx="23146352" cy="1740877"/>
          </a:xfrm>
          <a:prstGeom prst="roundRect">
            <a:avLst>
              <a:gd name="adj" fmla="val 5347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Đạo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hàm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là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một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khái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niệm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Toán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có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xuất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xứ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từ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những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bài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toán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thực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tiễn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kĩ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thuật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khác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nhau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như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Cơ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Vật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lí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Hình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Hóa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,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Sinh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học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...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sự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xuất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hiện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đạo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hàm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prstClr val="black"/>
                </a:solidFill>
                <a:sym typeface="Symbol" panose="05050102010706020507" pitchFamily="18" charset="2"/>
              </a:rPr>
              <a:t>như</a:t>
            </a:r>
            <a:r>
              <a:rPr lang="en-US" altLang="vi-VN" dirty="0">
                <a:solidFill>
                  <a:prstClr val="black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 smtClean="0">
                <a:solidFill>
                  <a:prstClr val="black"/>
                </a:solidFill>
                <a:sym typeface="Symbol" panose="05050102010706020507" pitchFamily="18" charset="2"/>
              </a:rPr>
              <a:t>sau</a:t>
            </a:r>
            <a:r>
              <a:rPr lang="en-US" altLang="vi-VN" dirty="0" smtClean="0">
                <a:solidFill>
                  <a:prstClr val="black"/>
                </a:solidFill>
                <a:sym typeface="Symbol" panose="05050102010706020507" pitchFamily="18" charset="2"/>
              </a:rPr>
              <a:t>:</a:t>
            </a:r>
            <a:endParaRPr lang="en-US" altLang="en-US" sz="4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49939" y="6950122"/>
                <a:ext cx="6108146" cy="1488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939" y="6950122"/>
                <a:ext cx="6108146" cy="14889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517539" y="6950122"/>
                <a:ext cx="6265112" cy="1488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7539" y="6950122"/>
                <a:ext cx="6265112" cy="14889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430193" y="6938684"/>
                <a:ext cx="6281527" cy="1488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193" y="6938684"/>
                <a:ext cx="6281527" cy="14889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02004"/>
              </p:ext>
            </p:extLst>
          </p:nvPr>
        </p:nvGraphicFramePr>
        <p:xfrm>
          <a:off x="7840095" y="10181769"/>
          <a:ext cx="7620000" cy="2781777"/>
        </p:xfrm>
        <a:graphic>
          <a:graphicData uri="http://schemas.openxmlformats.org/drawingml/2006/table">
            <a:tbl>
              <a:tblPr/>
              <a:tblGrid>
                <a:gridCol w="7620000"/>
              </a:tblGrid>
              <a:tr h="6240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vi-VN" sz="4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Đạo hàm</a:t>
                      </a:r>
                      <a:endParaRPr kumimoji="0" lang="en-US" altLang="vi-VN" sz="4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350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584339" y="11117309"/>
                <a:ext cx="4531304" cy="1488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339" y="11117309"/>
                <a:ext cx="4531304" cy="148893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4097939" y="8738299"/>
            <a:ext cx="5181600" cy="1406492"/>
          </a:xfrm>
          <a:prstGeom prst="line">
            <a:avLst/>
          </a:prstGeom>
          <a:ln w="76200">
            <a:solidFill>
              <a:schemeClr val="accent2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>
            <a:off x="13775339" y="8738299"/>
            <a:ext cx="5638800" cy="1406492"/>
          </a:xfrm>
          <a:prstGeom prst="line">
            <a:avLst/>
          </a:prstGeom>
          <a:ln w="76200">
            <a:solidFill>
              <a:schemeClr val="accent2"/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21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6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3" grpId="0"/>
      <p:bldP spid="4" grpId="0"/>
      <p:bldP spid="22" grpId="0"/>
      <p:bldP spid="24" grpId="0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A1EFAC7-6430-406F-BC00-4A29EACDA8A3}"/>
              </a:ext>
            </a:extLst>
          </p:cNvPr>
          <p:cNvGrpSpPr/>
          <p:nvPr/>
        </p:nvGrpSpPr>
        <p:grpSpPr>
          <a:xfrm>
            <a:off x="899808" y="4038600"/>
            <a:ext cx="22775774" cy="4953000"/>
            <a:chOff x="1076414" y="4351319"/>
            <a:chExt cx="21666971" cy="3615355"/>
          </a:xfrm>
        </p:grpSpPr>
        <p:sp>
          <p:nvSpPr>
            <p:cNvPr id="16" name="Rounded Rectangle 38">
              <a:extLst>
                <a:ext uri="{FF2B5EF4-FFF2-40B4-BE49-F238E27FC236}">
                  <a16:creationId xmlns="" xmlns:a16="http://schemas.microsoft.com/office/drawing/2014/main" id="{AA872DD5-3B2D-43A8-B1E1-0B2A5597D705}"/>
                </a:ext>
              </a:extLst>
            </p:cNvPr>
            <p:cNvSpPr/>
            <p:nvPr/>
          </p:nvSpPr>
          <p:spPr>
            <a:xfrm>
              <a:off x="1533270" y="4377537"/>
              <a:ext cx="21210115" cy="3589137"/>
            </a:xfrm>
            <a:prstGeom prst="roundRect">
              <a:avLst>
                <a:gd name="adj" fmla="val 4110"/>
              </a:avLst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54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7" name="Group 65">
              <a:extLst>
                <a:ext uri="{FF2B5EF4-FFF2-40B4-BE49-F238E27FC236}">
                  <a16:creationId xmlns="" xmlns:a16="http://schemas.microsoft.com/office/drawing/2014/main" id="{1FBA3288-5887-4BBE-86E9-2F3773648760}"/>
                </a:ext>
              </a:extLst>
            </p:cNvPr>
            <p:cNvGrpSpPr/>
            <p:nvPr/>
          </p:nvGrpSpPr>
          <p:grpSpPr>
            <a:xfrm>
              <a:off x="1076414" y="4351319"/>
              <a:ext cx="4411573" cy="679790"/>
              <a:chOff x="166396" y="8728506"/>
              <a:chExt cx="4411573" cy="679790"/>
            </a:xfrm>
          </p:grpSpPr>
          <p:sp>
            <p:nvSpPr>
              <p:cNvPr id="18" name="Freeform 20">
                <a:extLst>
                  <a:ext uri="{FF2B5EF4-FFF2-40B4-BE49-F238E27FC236}">
                    <a16:creationId xmlns="" xmlns:a16="http://schemas.microsoft.com/office/drawing/2014/main" id="{FCA93479-723D-406C-8C03-87B6BAED3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22" y="8755081"/>
                <a:ext cx="4193447" cy="647007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9" name="Group 7">
                <a:extLst>
                  <a:ext uri="{FF2B5EF4-FFF2-40B4-BE49-F238E27FC236}">
                    <a16:creationId xmlns="" xmlns:a16="http://schemas.microsoft.com/office/drawing/2014/main" id="{DAAA4578-9343-47F9-9340-A16F9359AA60}"/>
                  </a:ext>
                </a:extLst>
              </p:cNvPr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1" name="Freeform 45">
                  <a:extLst>
                    <a:ext uri="{FF2B5EF4-FFF2-40B4-BE49-F238E27FC236}">
                      <a16:creationId xmlns="" xmlns:a16="http://schemas.microsoft.com/office/drawing/2014/main" id="{18C6279A-6103-48B6-BC84-22DBE43D75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46">
                  <a:extLst>
                    <a:ext uri="{FF2B5EF4-FFF2-40B4-BE49-F238E27FC236}">
                      <a16:creationId xmlns="" xmlns:a16="http://schemas.microsoft.com/office/drawing/2014/main" id="{DAD5B12B-7B72-4D90-A347-A85B23D9A1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47">
                  <a:extLst>
                    <a:ext uri="{FF2B5EF4-FFF2-40B4-BE49-F238E27FC236}">
                      <a16:creationId xmlns="" xmlns:a16="http://schemas.microsoft.com/office/drawing/2014/main" id="{E7589C15-C462-47C1-9EBB-94451709A9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Freeform 48">
                  <a:extLst>
                    <a:ext uri="{FF2B5EF4-FFF2-40B4-BE49-F238E27FC236}">
                      <a16:creationId xmlns="" xmlns:a16="http://schemas.microsoft.com/office/drawing/2014/main" id="{C96AD9E3-D590-42BD-B0CD-3F4568170E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5" name="Freeform 49">
                  <a:extLst>
                    <a:ext uri="{FF2B5EF4-FFF2-40B4-BE49-F238E27FC236}">
                      <a16:creationId xmlns="" xmlns:a16="http://schemas.microsoft.com/office/drawing/2014/main" id="{D3BE3455-CA53-4562-80AA-D11EB46A1C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6" name="Freeform 50">
                  <a:extLst>
                    <a:ext uri="{FF2B5EF4-FFF2-40B4-BE49-F238E27FC236}">
                      <a16:creationId xmlns="" xmlns:a16="http://schemas.microsoft.com/office/drawing/2014/main" id="{50479F71-63C1-4F11-8B4D-258EC6A5FDA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7" name="Freeform 51">
                  <a:extLst>
                    <a:ext uri="{FF2B5EF4-FFF2-40B4-BE49-F238E27FC236}">
                      <a16:creationId xmlns="" xmlns:a16="http://schemas.microsoft.com/office/drawing/2014/main" id="{C26A065A-6C22-498D-8705-32E85FD531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52">
                  <a:extLst>
                    <a:ext uri="{FF2B5EF4-FFF2-40B4-BE49-F238E27FC236}">
                      <a16:creationId xmlns="" xmlns:a16="http://schemas.microsoft.com/office/drawing/2014/main" id="{6B898C5A-BCDF-4632-BDBB-123FD6AB3F2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Rectangle 53">
                  <a:extLst>
                    <a:ext uri="{FF2B5EF4-FFF2-40B4-BE49-F238E27FC236}">
                      <a16:creationId xmlns="" xmlns:a16="http://schemas.microsoft.com/office/drawing/2014/main" id="{7A1F9BF4-3A8B-42A4-BB5A-C5079AF0B0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Rectangle 54">
                  <a:extLst>
                    <a:ext uri="{FF2B5EF4-FFF2-40B4-BE49-F238E27FC236}">
                      <a16:creationId xmlns="" xmlns:a16="http://schemas.microsoft.com/office/drawing/2014/main" id="{93B3CE49-5BD1-49A4-8F47-BB8DA968C7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5">
                  <a:extLst>
                    <a:ext uri="{FF2B5EF4-FFF2-40B4-BE49-F238E27FC236}">
                      <a16:creationId xmlns="" xmlns:a16="http://schemas.microsoft.com/office/drawing/2014/main" id="{7786997C-581B-42DE-814B-109989316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6">
                  <a:extLst>
                    <a:ext uri="{FF2B5EF4-FFF2-40B4-BE49-F238E27FC236}">
                      <a16:creationId xmlns="" xmlns:a16="http://schemas.microsoft.com/office/drawing/2014/main" id="{25C9710A-7732-4FBD-BECD-7D5A5AFBB7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54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AA67801C-30EF-4052-AB5A-46820B429F38}"/>
                  </a:ext>
                </a:extLst>
              </p:cNvPr>
              <p:cNvSpPr txBox="1"/>
              <p:nvPr/>
            </p:nvSpPr>
            <p:spPr>
              <a:xfrm>
                <a:off x="932119" y="8728506"/>
                <a:ext cx="3590166" cy="679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8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6732" y="4147270"/>
                <a:ext cx="21545876" cy="2762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</a:pPr>
                <a:r>
                  <a:rPr lang="en-US" altLang="vi-VN" sz="4800" dirty="0" smtClean="0"/>
                  <a:t>                            Cho </a:t>
                </a:r>
                <a:r>
                  <a:rPr lang="en-US" altLang="vi-VN" sz="4800" dirty="0" err="1"/>
                  <a:t>hàm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số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800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 sz="480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800">
                        <a:latin typeface="Cambria Math" panose="02040503050406030204" pitchFamily="18" charset="0"/>
                      </a:rPr>
                      <m:t>)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800" dirty="0" err="1"/>
                  <a:t>xác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định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trên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sz="44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vi-VN" sz="4800" dirty="0" err="1"/>
                  <a:t>và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>
                            <a:latin typeface="Cambria Math" panose="02040503050406030204" pitchFamily="18" charset="0"/>
                          </a:rPr>
                          <m:t>∈(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vi-VN" sz="4800" dirty="0" smtClean="0"/>
                  <a:t>Giới </a:t>
                </a:r>
                <a:r>
                  <a:rPr lang="en-US" altLang="vi-VN" sz="4800" dirty="0" err="1"/>
                  <a:t>hạn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hữu</a:t>
                </a:r>
                <a:r>
                  <a:rPr lang="en-US" altLang="vi-VN" sz="4800" dirty="0">
                    <a:solidFill>
                      <a:srgbClr val="990000"/>
                    </a:solidFill>
                  </a:rPr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hạn</a:t>
                </a:r>
                <a:r>
                  <a:rPr lang="en-US" altLang="vi-VN" sz="4800" dirty="0"/>
                  <a:t> (</a:t>
                </a:r>
                <a:r>
                  <a:rPr lang="en-US" altLang="vi-VN" sz="4800" dirty="0" err="1"/>
                  <a:t>nếu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có</a:t>
                </a:r>
                <a:r>
                  <a:rPr lang="en-US" altLang="vi-VN" sz="4800" dirty="0"/>
                  <a:t>) </a:t>
                </a:r>
                <a:r>
                  <a:rPr lang="en-US" altLang="vi-VN" sz="4800" dirty="0" err="1"/>
                  <a:t>của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tỉ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số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"/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vi-VN" sz="4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8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48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800" dirty="0" err="1"/>
                  <a:t>khi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 smtClean="0"/>
                  <a:t>dần</a:t>
                </a:r>
                <a:r>
                  <a:rPr lang="en-US" altLang="vi-VN" sz="4800" dirty="0" smtClean="0"/>
                  <a:t> </a:t>
                </a:r>
                <a14:m>
                  <m:oMath xmlns:m="http://schemas.openxmlformats.org/officeDocument/2006/math">
                    <m:r>
                      <a:rPr lang="vi-VN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800" dirty="0" err="1"/>
                  <a:t>đến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4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vi-VN" sz="4800" dirty="0" err="1" smtClean="0"/>
                  <a:t>gọi</a:t>
                </a:r>
                <a:r>
                  <a:rPr lang="en-US" altLang="vi-VN" sz="4800" dirty="0" smtClean="0"/>
                  <a:t> </a:t>
                </a:r>
                <a:r>
                  <a:rPr lang="en-US" altLang="vi-VN" sz="4800" dirty="0" err="1"/>
                  <a:t>là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đạo</a:t>
                </a:r>
                <a:r>
                  <a:rPr lang="en-US" altLang="vi-VN" sz="4800" dirty="0">
                    <a:solidFill>
                      <a:srgbClr val="990000"/>
                    </a:solidFill>
                  </a:rPr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hàm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của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hàm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số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đã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cho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>
                    <a:solidFill>
                      <a:srgbClr val="990000"/>
                    </a:solidFill>
                  </a:rPr>
                  <a:t>tại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điểm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4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vi-VN" sz="4800" dirty="0"/>
                  <a:t>, </a:t>
                </a:r>
                <a:r>
                  <a:rPr lang="en-US" altLang="vi-VN" sz="4800" dirty="0" err="1"/>
                  <a:t>kí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hiệu</a:t>
                </a:r>
                <a:r>
                  <a:rPr lang="en-US" altLang="vi-VN" sz="4800" dirty="0"/>
                  <a:t> </a:t>
                </a:r>
                <a:r>
                  <a:rPr lang="en-US" altLang="vi-VN" sz="4800" dirty="0" err="1"/>
                  <a:t>là</a:t>
                </a:r>
                <a:r>
                  <a:rPr lang="en-US" altLang="vi-VN" sz="48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800" dirty="0" smtClean="0"/>
                  <a:t>.</a:t>
                </a:r>
                <a:endParaRPr lang="en-US" sz="4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732" y="4147270"/>
                <a:ext cx="21545876" cy="2762166"/>
              </a:xfrm>
              <a:prstGeom prst="rect">
                <a:avLst/>
              </a:prstGeom>
              <a:blipFill rotWithShape="0">
                <a:blip r:embed="rId3"/>
                <a:stretch>
                  <a:fillRect l="-1273" t="-4857" b="-110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986408" y="7108843"/>
                <a:ext cx="7239000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408" y="7108843"/>
                <a:ext cx="7239000" cy="148893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9129408" y="6100200"/>
            <a:ext cx="1562304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1637" y="281241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7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utoShape 17"/>
          <p:cNvSpPr>
            <a:spLocks noChangeArrowheads="1"/>
          </p:cNvSpPr>
          <p:nvPr/>
        </p:nvSpPr>
        <p:spPr bwMode="auto">
          <a:xfrm>
            <a:off x="7186333" y="9152380"/>
            <a:ext cx="11582400" cy="3287712"/>
          </a:xfrm>
          <a:prstGeom prst="cloudCallout">
            <a:avLst>
              <a:gd name="adj1" fmla="val -12016"/>
              <a:gd name="adj2" fmla="val -1173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90127" y="4038600"/>
                <a:ext cx="6697025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127" y="4038600"/>
                <a:ext cx="6697025" cy="14889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280127" y="5912270"/>
                <a:ext cx="14932293" cy="147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vi-VN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i="1">
                          <a:latin typeface="Cambria Math" panose="02040503050406030204" pitchFamily="18" charset="0"/>
                        </a:rPr>
                        <m:t>   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vi-VN" b="0" i="0" smtClean="0"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 i="1">
                          <a:latin typeface="Cambria Math" panose="02040503050406030204" pitchFamily="18" charset="0"/>
                        </a:rPr>
                        <m:t>  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127" y="5912270"/>
                <a:ext cx="14932293" cy="1478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130151" y="7391073"/>
            <a:ext cx="10308488" cy="5405133"/>
            <a:chOff x="1123099" y="8310867"/>
            <a:chExt cx="10308488" cy="5405133"/>
          </a:xfrm>
        </p:grpSpPr>
        <p:sp>
          <p:nvSpPr>
            <p:cNvPr id="38" name="AutoShape 18"/>
            <p:cNvSpPr>
              <a:spLocks noChangeArrowheads="1"/>
            </p:cNvSpPr>
            <p:nvPr/>
          </p:nvSpPr>
          <p:spPr bwMode="auto">
            <a:xfrm>
              <a:off x="1123099" y="8310867"/>
              <a:ext cx="10308488" cy="5405133"/>
            </a:xfrm>
            <a:prstGeom prst="irregularSeal1">
              <a:avLst/>
            </a:prstGeom>
            <a:solidFill>
              <a:srgbClr val="A5F9F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vi-VN" sz="2400" dirty="0"/>
            </a:p>
            <a:p>
              <a:pPr algn="ctr"/>
              <a:endParaRPr lang="en-US" altLang="vi-VN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2973387" y="10042525"/>
                  <a:ext cx="6248400" cy="14157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à</m:t>
                        </m:r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ố</m:t>
                        </m:r>
                      </m:oMath>
                    </m:oMathPara>
                  </a14:m>
                  <a:endParaRPr lang="vi-VN" b="0" i="0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vi-VN" i="1">
                            <a:latin typeface="Cambria Math" panose="02040503050406030204" pitchFamily="18" charset="0"/>
                          </a:rPr>
                          <m:t>   </m:t>
                        </m:r>
                        <m:r>
                          <m:rPr>
                            <m:nor/>
                          </m:rPr>
                          <a:rPr lang="vi-VN" b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b="0" smtClean="0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m:rPr>
                            <m:nor/>
                          </m:rPr>
                          <a:rPr lang="vi-VN" i="1">
                            <a:latin typeface="Cambria Math" panose="02040503050406030204" pitchFamily="18" charset="0"/>
                          </a:rPr>
                          <m:t>  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i="0"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vi-VN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3387" y="10042525"/>
                  <a:ext cx="6248400" cy="141577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11746273" y="6771864"/>
            <a:ext cx="11785584" cy="6017664"/>
            <a:chOff x="13641388" y="8231736"/>
            <a:chExt cx="11785584" cy="6017664"/>
          </a:xfrm>
        </p:grpSpPr>
        <p:sp>
          <p:nvSpPr>
            <p:cNvPr id="41" name="AutoShape 21"/>
            <p:cNvSpPr>
              <a:spLocks noChangeArrowheads="1"/>
            </p:cNvSpPr>
            <p:nvPr/>
          </p:nvSpPr>
          <p:spPr bwMode="auto">
            <a:xfrm>
              <a:off x="13641388" y="8231736"/>
              <a:ext cx="11785584" cy="6017664"/>
            </a:xfrm>
            <a:prstGeom prst="irregularSeal1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vi-VN" sz="2400" dirty="0"/>
            </a:p>
            <a:p>
              <a:pPr algn="ctr"/>
              <a:endParaRPr lang="en-US" altLang="vi-VN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5393987" y="9972849"/>
                  <a:ext cx="7934445" cy="19972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à</m:t>
                        </m:r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b="0" i="0" smtClean="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ố </m:t>
                        </m:r>
                      </m:oMath>
                    </m:oMathPara>
                  </a14:m>
                  <a:endParaRPr lang="vi-VN" b="0" i="0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vi-VN" i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nor/>
                          </m:rPr>
                          <a:rPr lang="vi-VN">
                            <a:latin typeface="Cambria Math" panose="02040503050406030204" pitchFamily="18" charset="0"/>
                          </a:rPr>
                          <m:t>   </m:t>
                        </m:r>
                        <m:r>
                          <m:rPr>
                            <m:nor/>
                          </m:rPr>
                          <a:rPr lang="vi-VN" b="0" smtClean="0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vi-VN" b="0" smtClean="0">
                            <a:latin typeface="Cambria Math" panose="02040503050406030204" pitchFamily="18" charset="0"/>
                          </a:rPr>
                          <m:t>ó  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vi-VN" i="1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93987" y="9972849"/>
                  <a:ext cx="7934445" cy="199721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26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1637" y="281241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5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1637" y="281241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484168" y="2483447"/>
                <a:ext cx="6697025" cy="148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vi-VN" i="0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vi-VN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168" y="2483447"/>
                <a:ext cx="6697025" cy="14889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278187" y="6515100"/>
            <a:ext cx="16767032" cy="5410200"/>
            <a:chOff x="1169590" y="6400800"/>
            <a:chExt cx="16767032" cy="5410200"/>
          </a:xfrm>
        </p:grpSpPr>
        <p:grpSp>
          <p:nvGrpSpPr>
            <p:cNvPr id="19" name="Group 41"/>
            <p:cNvGrpSpPr>
              <a:grpSpLocks/>
            </p:cNvGrpSpPr>
            <p:nvPr/>
          </p:nvGrpSpPr>
          <p:grpSpPr bwMode="auto">
            <a:xfrm>
              <a:off x="1169590" y="6400800"/>
              <a:ext cx="16767032" cy="5410200"/>
              <a:chOff x="240" y="2928"/>
              <a:chExt cx="5136" cy="1920"/>
            </a:xfrm>
          </p:grpSpPr>
          <p:sp>
            <p:nvSpPr>
              <p:cNvPr id="20" name="AutoShape 8" descr="Parchment"/>
              <p:cNvSpPr>
                <a:spLocks noChangeArrowheads="1"/>
              </p:cNvSpPr>
              <p:nvPr/>
            </p:nvSpPr>
            <p:spPr bwMode="auto">
              <a:xfrm>
                <a:off x="240" y="2928"/>
                <a:ext cx="5088" cy="1920"/>
              </a:xfrm>
              <a:prstGeom prst="horizontalScroll">
                <a:avLst>
                  <a:gd name="adj" fmla="val 12500"/>
                </a:avLst>
              </a:prstGeom>
              <a:blipFill dpi="0" rotWithShape="1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9" y="3264"/>
                    <a:ext cx="4737" cy="14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vi-VN" b="1" i="1" dirty="0" smtClean="0">
                        <a:latin typeface="+mj-lt"/>
                      </a:rPr>
                      <a:t>Bước 1</a:t>
                    </a:r>
                    <a:r>
                      <a:rPr lang="vi-VN" b="1" dirty="0">
                        <a:latin typeface="+mj-lt"/>
                      </a:rPr>
                      <a:t>:</a:t>
                    </a:r>
                    <a:r>
                      <a:rPr lang="vi-VN" dirty="0">
                        <a:latin typeface="+mj-lt"/>
                      </a:rPr>
                      <a:t> Giả sử </a:t>
                    </a:r>
                    <a14:m>
                      <m:oMath xmlns:m="http://schemas.openxmlformats.org/officeDocument/2006/math">
                        <m:r>
                          <a:rPr lang="vi-V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vi-V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dirty="0" smtClean="0">
                        <a:latin typeface="+mj-lt"/>
                      </a:rPr>
                      <a:t>là </a:t>
                    </a:r>
                    <a:r>
                      <a:rPr lang="vi-VN" dirty="0">
                        <a:latin typeface="+mj-lt"/>
                      </a:rPr>
                      <a:t>số gia của đối số </a:t>
                    </a:r>
                    <a:r>
                      <a:rPr lang="vi-VN" dirty="0" smtClean="0">
                        <a:latin typeface="+mj-lt"/>
                      </a:rPr>
                      <a:t>tại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vi-VN" dirty="0" smtClean="0">
                        <a:latin typeface="+mj-lt"/>
                      </a:rPr>
                      <a:t>, tính</a:t>
                    </a:r>
                    <a:endParaRPr lang="vi-VN" dirty="0">
                      <a:latin typeface="+mj-lt"/>
                    </a:endParaRPr>
                  </a:p>
                  <a:p>
                    <a:endParaRPr lang="en-US" b="1" i="1" dirty="0">
                      <a:latin typeface="+mj-lt"/>
                    </a:endParaRPr>
                  </a:p>
                  <a:p>
                    <a:endParaRPr lang="vi-VN" b="1" i="1" dirty="0" smtClean="0">
                      <a:latin typeface="+mj-lt"/>
                    </a:endParaRPr>
                  </a:p>
                  <a:p>
                    <a:r>
                      <a:rPr lang="vi-VN" b="1" i="1" dirty="0" smtClean="0">
                        <a:latin typeface="+mj-lt"/>
                      </a:rPr>
                      <a:t>Bước </a:t>
                    </a:r>
                    <a:r>
                      <a:rPr lang="vi-VN" b="1" i="1" dirty="0">
                        <a:latin typeface="+mj-lt"/>
                      </a:rPr>
                      <a:t>2</a:t>
                    </a:r>
                    <a:r>
                      <a:rPr lang="vi-VN" b="1" dirty="0">
                        <a:latin typeface="+mj-lt"/>
                      </a:rPr>
                      <a:t>:</a:t>
                    </a:r>
                    <a:r>
                      <a:rPr lang="vi-VN" dirty="0">
                        <a:latin typeface="+mj-lt"/>
                      </a:rPr>
                      <a:t> </a:t>
                    </a:r>
                    <a:r>
                      <a:rPr lang="vi-VN" dirty="0" smtClean="0">
                        <a:latin typeface="+mj-lt"/>
                      </a:rPr>
                      <a:t>Tìm</a:t>
                    </a:r>
                  </a:p>
                  <a:p>
                    <a:endParaRPr lang="vi-VN" dirty="0">
                      <a:latin typeface="+mj-lt"/>
                    </a:endParaRPr>
                  </a:p>
                  <a:p>
                    <a:endParaRPr lang="vi-VN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21" name="Text 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39" y="3264"/>
                    <a:ext cx="4737" cy="144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537" t="-2999"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6292848" y="8302039"/>
                  <a:ext cx="6428683" cy="7540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vi-VN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vi-V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i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vi-VN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vi-VN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2848" y="8302039"/>
                  <a:ext cx="6428683" cy="75405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5632879" y="9056092"/>
                  <a:ext cx="2157834" cy="13354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i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  <m:f>
                          <m:fPr>
                            <m:ctrlP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vi-VN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2879" y="9056092"/>
                  <a:ext cx="2157834" cy="133549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169590" y="4495800"/>
                <a:ext cx="22453997" cy="1600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dirty="0" smtClean="0">
                    <a:solidFill>
                      <a:schemeClr val="bg1"/>
                    </a:solidFill>
                  </a:rPr>
                  <a:t>Để tính đạo hàm của hàm số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dirty="0" smtClean="0">
                    <a:solidFill>
                      <a:schemeClr val="bg1"/>
                    </a:solidFill>
                  </a:rPr>
                  <a:t> tại điểm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dirty="0" smtClean="0">
                    <a:solidFill>
                      <a:schemeClr val="bg1"/>
                    </a:solidFill>
                  </a:rPr>
                  <a:t> ta có thể thực hiện các bước sau:  </a:t>
                </a:r>
                <a:endParaRPr lang="vi-VN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90" y="4495800"/>
                <a:ext cx="22453997" cy="1600200"/>
              </a:xfrm>
              <a:prstGeom prst="roundRect">
                <a:avLst/>
              </a:prstGeom>
              <a:blipFill rotWithShape="0">
                <a:blip r:embed="rId8"/>
                <a:stretch>
                  <a:fillRect r="-2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80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3099" y="3475108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07434" y="8161074"/>
            <a:ext cx="23164324" cy="5173926"/>
            <a:chOff x="1222851" y="5816866"/>
            <a:chExt cx="23164324" cy="5173926"/>
          </a:xfrm>
        </p:grpSpPr>
        <p:sp>
          <p:nvSpPr>
            <p:cNvPr id="14" name="Rounded Rectangle 13"/>
            <p:cNvSpPr/>
            <p:nvPr/>
          </p:nvSpPr>
          <p:spPr>
            <a:xfrm>
              <a:off x="1224549" y="6072584"/>
              <a:ext cx="23162626" cy="49182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4077323" y="9509706"/>
                <a:ext cx="17403932" cy="815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 smtClean="0">
                    <a:solidFill>
                      <a:schemeClr val="tx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0" smtClean="0">
                            <a:latin typeface="+mj-lt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i="0" smtClean="0">
                            <a:latin typeface="+mj-lt"/>
                          </a:rPr>
                          <m:t>Δ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i="0" smtClean="0">
                            <a:latin typeface="+mj-lt"/>
                          </a:rPr>
                          <m:t>)</m:t>
                        </m:r>
                      </m:e>
                      <m:sup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23" y="9509706"/>
                <a:ext cx="17403932" cy="815416"/>
              </a:xfrm>
              <a:prstGeom prst="rect">
                <a:avLst/>
              </a:prstGeom>
              <a:blipFill rotWithShape="0">
                <a:blip r:embed="rId3"/>
                <a:stretch>
                  <a:fillRect l="-1401" t="-14925" b="-26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4072690" y="10325122"/>
                <a:ext cx="7731284" cy="1331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vi-V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vi-VN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2690" y="10325122"/>
                <a:ext cx="7731284" cy="13311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4206969" y="12167351"/>
                <a:ext cx="4650128" cy="75405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dirty="0" smtClean="0"/>
                  <a:t>Vậy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969" y="12167351"/>
                <a:ext cx="4650128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5111" t="-16129" b="-370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34987" y="4231319"/>
            <a:ext cx="23209537" cy="3663588"/>
            <a:chOff x="534987" y="4231319"/>
            <a:chExt cx="23209537" cy="3663588"/>
          </a:xfrm>
        </p:grpSpPr>
        <p:grpSp>
          <p:nvGrpSpPr>
            <p:cNvPr id="3" name="Group 2"/>
            <p:cNvGrpSpPr/>
            <p:nvPr/>
          </p:nvGrpSpPr>
          <p:grpSpPr>
            <a:xfrm>
              <a:off x="534987" y="4231319"/>
              <a:ext cx="23209537" cy="3663588"/>
              <a:chOff x="578138" y="4217182"/>
              <a:chExt cx="23209537" cy="3663588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78138" y="4217182"/>
                <a:ext cx="23209537" cy="3663588"/>
                <a:chOff x="1177638" y="2491133"/>
                <a:chExt cx="23209537" cy="3663588"/>
              </a:xfrm>
            </p:grpSpPr>
            <p:sp>
              <p:nvSpPr>
                <p:cNvPr id="21" name="Rounded Rectangle 20"/>
                <p:cNvSpPr/>
                <p:nvPr/>
              </p:nvSpPr>
              <p:spPr>
                <a:xfrm>
                  <a:off x="1177638" y="2895122"/>
                  <a:ext cx="23209537" cy="3259599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2" name="Group 2"/>
                <p:cNvGrpSpPr/>
                <p:nvPr/>
              </p:nvGrpSpPr>
              <p:grpSpPr>
                <a:xfrm>
                  <a:off x="1177638" y="2491133"/>
                  <a:ext cx="3671982" cy="896323"/>
                  <a:chOff x="1175570" y="1834705"/>
                  <a:chExt cx="4005918" cy="977837"/>
                </a:xfrm>
              </p:grpSpPr>
              <p:sp>
                <p:nvSpPr>
                  <p:cNvPr id="23" name="Freeform 20"/>
                  <p:cNvSpPr>
                    <a:spLocks/>
                  </p:cNvSpPr>
                  <p:nvPr/>
                </p:nvSpPr>
                <p:spPr bwMode="auto">
                  <a:xfrm rot="16200000" flipV="1">
                    <a:off x="2985646" y="616700"/>
                    <a:ext cx="836967" cy="3554717"/>
                  </a:xfrm>
                  <a:prstGeom prst="round1Rect">
                    <a:avLst/>
                  </a:prstGeom>
                  <a:solidFill>
                    <a:srgbClr val="999158"/>
                  </a:solidFill>
                  <a:ln w="57150">
                    <a:solidFill>
                      <a:srgbClr val="999158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235431" y="1958752"/>
                    <a:ext cx="2560568" cy="8394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4400" b="1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Ví dụ 1:</a:t>
                    </a:r>
                    <a:endPara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Round Diagonal Corner Rectangle 24"/>
                  <p:cNvSpPr/>
                  <p:nvPr/>
                </p:nvSpPr>
                <p:spPr>
                  <a:xfrm flipV="1">
                    <a:off x="1175570" y="1834705"/>
                    <a:ext cx="995083" cy="969507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999158"/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" name="Group 2"/>
                  <p:cNvGrpSpPr/>
                  <p:nvPr/>
                </p:nvGrpSpPr>
                <p:grpSpPr>
                  <a:xfrm>
                    <a:off x="1314846" y="1951291"/>
                    <a:ext cx="756925" cy="699372"/>
                    <a:chOff x="7440266" y="3398551"/>
                    <a:chExt cx="757238" cy="765175"/>
                  </a:xfrm>
                  <a:solidFill>
                    <a:srgbClr val="999158"/>
                  </a:solidFill>
                </p:grpSpPr>
                <p:sp>
                  <p:nvSpPr>
                    <p:cNvPr id="27" name="Freeform 1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1"/>
                      <a:ext cx="344488" cy="344488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" name="Freeform 1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6"/>
                      <a:ext cx="344488" cy="34925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Rectangle 35"/>
                  <p:cNvSpPr/>
                  <p:nvPr/>
                </p:nvSpPr>
                <p:spPr>
                  <a:xfrm>
                    <a:off x="2101640" y="5672461"/>
                    <a:ext cx="20389047" cy="194117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a</m:t>
                        </m:r>
                        <m: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)</m:t>
                        </m:r>
                      </m:oMath>
                    </a14:m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</a:t>
                    </a:r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50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              b)  </a:t>
                    </a:r>
                    <a14:m>
                      <m:oMath xmlns:m="http://schemas.openxmlformats.org/officeDocument/2006/math"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oMath>
                    </a14:m>
                    <a:r>
                      <a:rPr lang="vi-VN" sz="4800" dirty="0" smtClean="0"/>
                      <a:t> 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5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altLang="vi-VN" sz="4800" dirty="0"/>
                  </a:p>
                  <a:p>
                    <a:r>
                      <a:rPr lang="en-US" sz="4500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r>
                          <a:rPr lang="vi-VN" sz="45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5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500">
                            <a:latin typeface="Cambria Math" panose="02040503050406030204" pitchFamily="18" charset="0"/>
                          </a:rPr>
                          <m:t>)=</m:t>
                        </m:r>
                        <m:rad>
                          <m:radPr>
                            <m:degHide m:val="on"/>
                            <m:ctrlPr>
                              <a:rPr lang="vi-VN" sz="45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5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5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a14:m>
                    <a:r>
                      <a:rPr lang="vi-VN" sz="4500" dirty="0" smtClean="0"/>
                      <a:t> 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5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5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5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5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sz="4500" spc="-15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endParaRPr>
                  </a:p>
                </p:txBody>
              </p:sp>
            </mc:Choice>
            <mc:Fallback>
              <p:sp>
                <p:nvSpPr>
                  <p:cNvPr id="36" name="Rectangle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640" y="5672461"/>
                    <a:ext cx="20389047" cy="194117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256" b="-1226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Rectangle 34"/>
            <p:cNvSpPr/>
            <p:nvPr/>
          </p:nvSpPr>
          <p:spPr>
            <a:xfrm>
              <a:off x="4433386" y="4729745"/>
              <a:ext cx="1030566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đạo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endParaRPr lang="en-US" sz="4400" b="1" spc="-15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077323" y="8586899"/>
                <a:ext cx="1322310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 smtClean="0"/>
                  <a:t>a) Giả sử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là số gia của đối số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vi-V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23" y="8586899"/>
                <a:ext cx="13223107" cy="754053"/>
              </a:xfrm>
              <a:prstGeom prst="rect">
                <a:avLst/>
              </a:prstGeom>
              <a:blipFill rotWithShape="0">
                <a:blip r:embed="rId7"/>
                <a:stretch>
                  <a:fillRect l="-1844" t="-17886" b="-36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41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8187" y="228600"/>
            <a:ext cx="21108988" cy="1143000"/>
          </a:xfrm>
          <a:prstGeom prst="round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 TÍCH  CHƯƠNG V   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64. ĐỊNH NGHĨA VÀ Ý NGHĨA ĐẠO HÀM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1831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92987" y="2286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9BFFEDD-5E67-4246-B4B9-BCAB9CC81A00}"/>
              </a:ext>
            </a:extLst>
          </p:cNvPr>
          <p:cNvGrpSpPr/>
          <p:nvPr/>
        </p:nvGrpSpPr>
        <p:grpSpPr>
          <a:xfrm>
            <a:off x="534987" y="1828800"/>
            <a:ext cx="10253661" cy="861774"/>
            <a:chOff x="644526" y="2766774"/>
            <a:chExt cx="10253661" cy="86177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7C328F2-2EA7-4D9E-9AC8-293D39BDE82E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ĐẠO HÀM TẠI 1 ĐIỂM</a:t>
              </a:r>
            </a:p>
          </p:txBody>
        </p:sp>
        <p:sp>
          <p:nvSpPr>
            <p:cNvPr id="10" name="Rounded Rectangle 7">
              <a:extLst>
                <a:ext uri="{FF2B5EF4-FFF2-40B4-BE49-F238E27FC236}">
                  <a16:creationId xmlns="" xmlns:a16="http://schemas.microsoft.com/office/drawing/2014/main" id="{9A377A2D-AA71-4E8A-85A0-F1C9DADF6A5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6E668AD8-43B2-451E-B499-C83A49855245}"/>
                </a:ext>
              </a:extLst>
            </p:cNvPr>
            <p:cNvSpPr txBox="1"/>
            <p:nvPr/>
          </p:nvSpPr>
          <p:spPr>
            <a:xfrm>
              <a:off x="1035469" y="2795826"/>
              <a:ext cx="45717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36409" y="2690570"/>
            <a:ext cx="12123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toán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dẫn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niệm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07C328F2-2EA7-4D9E-9AC8-293D39BDE82E}"/>
              </a:ext>
            </a:extLst>
          </p:cNvPr>
          <p:cNvSpPr txBox="1"/>
          <p:nvPr/>
        </p:nvSpPr>
        <p:spPr>
          <a:xfrm>
            <a:off x="1123099" y="3475108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Định</a:t>
            </a:r>
            <a:r>
              <a:rPr lang="en-US" sz="4800" b="1" dirty="0" smtClean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nghĩa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đạo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hàm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tại</a:t>
            </a:r>
            <a:r>
              <a:rPr lang="en-US" sz="4800" b="1" dirty="0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srgbClr val="14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điểm</a:t>
            </a:r>
            <a:endParaRPr lang="en-US" sz="4800" b="1" dirty="0">
              <a:solidFill>
                <a:srgbClr val="145F82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80200" y="8112501"/>
            <a:ext cx="23164324" cy="5326326"/>
            <a:chOff x="1222851" y="5816866"/>
            <a:chExt cx="23164324" cy="5554926"/>
          </a:xfrm>
        </p:grpSpPr>
        <p:sp>
          <p:nvSpPr>
            <p:cNvPr id="14" name="Rounded Rectangle 13"/>
            <p:cNvSpPr/>
            <p:nvPr/>
          </p:nvSpPr>
          <p:spPr>
            <a:xfrm>
              <a:off x="1224549" y="6072584"/>
              <a:ext cx="23162626" cy="52992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60"/>
            <p:cNvGrpSpPr/>
            <p:nvPr/>
          </p:nvGrpSpPr>
          <p:grpSpPr>
            <a:xfrm>
              <a:off x="1222851" y="5816866"/>
              <a:ext cx="3305109" cy="796001"/>
              <a:chOff x="1224542" y="6305967"/>
              <a:chExt cx="3305491" cy="845462"/>
            </a:xfrm>
          </p:grpSpPr>
          <p:sp>
            <p:nvSpPr>
              <p:cNvPr id="16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Round Diagonal Corner Rectangle 17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Rectangle 51"/>
              <p:cNvSpPr/>
              <p:nvPr/>
            </p:nvSpPr>
            <p:spPr>
              <a:xfrm>
                <a:off x="4054028" y="9543078"/>
                <a:ext cx="17590401" cy="1103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 smtClean="0">
                    <a:solidFill>
                      <a:schemeClr val="tx1"/>
                    </a:solidFill>
                  </a:rPr>
                  <a:t>Ta có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vi-VN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𝛥</m:t>
                        </m:r>
                        <m:r>
                          <a:rPr lang="vi-VN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vi-VN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vi-V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𝛥</m:t>
                            </m:r>
                            <m:r>
                              <a:rPr lang="vi-V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028" y="9543078"/>
                <a:ext cx="17590401" cy="1103828"/>
              </a:xfrm>
              <a:prstGeom prst="rect">
                <a:avLst/>
              </a:prstGeom>
              <a:blipFill rotWithShape="0">
                <a:blip r:embed="rId3"/>
                <a:stretch>
                  <a:fillRect l="-1351" b="-49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Rectangle 56"/>
              <p:cNvSpPr/>
              <p:nvPr/>
            </p:nvSpPr>
            <p:spPr>
              <a:xfrm>
                <a:off x="3847425" y="10626630"/>
                <a:ext cx="9323963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i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lim>
                      </m:limLow>
                      <m:d>
                        <m:d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vi-VN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vi-V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vi-VN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  <m:r>
                                    <a:rPr lang="vi-V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vi-VN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b="0" i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vi-VN" dirty="0"/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425" y="10626630"/>
                <a:ext cx="9323963" cy="15791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4105347" y="12263103"/>
                <a:ext cx="4650128" cy="102810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dirty="0" smtClean="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vi-VN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vi-VN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dirty="0" smtClean="0"/>
                  <a:t>.</a:t>
                </a:r>
                <a:endParaRPr lang="vi-VN" dirty="0"/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347" y="12263103"/>
                <a:ext cx="4650128" cy="1028102"/>
              </a:xfrm>
              <a:prstGeom prst="rect">
                <a:avLst/>
              </a:prstGeom>
              <a:blipFill rotWithShape="0">
                <a:blip r:embed="rId5"/>
                <a:stretch>
                  <a:fillRect l="-5111" b="-13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534987" y="4231319"/>
            <a:ext cx="23209537" cy="3663588"/>
            <a:chOff x="534987" y="4231319"/>
            <a:chExt cx="23209537" cy="3663588"/>
          </a:xfrm>
        </p:grpSpPr>
        <p:grpSp>
          <p:nvGrpSpPr>
            <p:cNvPr id="46" name="Group 45"/>
            <p:cNvGrpSpPr/>
            <p:nvPr/>
          </p:nvGrpSpPr>
          <p:grpSpPr>
            <a:xfrm>
              <a:off x="534987" y="4231319"/>
              <a:ext cx="23209537" cy="3663588"/>
              <a:chOff x="578138" y="4217182"/>
              <a:chExt cx="23209537" cy="3663588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578138" y="4217182"/>
                <a:ext cx="23209537" cy="3663588"/>
                <a:chOff x="1177638" y="2491133"/>
                <a:chExt cx="23209537" cy="3663588"/>
              </a:xfrm>
            </p:grpSpPr>
            <p:sp>
              <p:nvSpPr>
                <p:cNvPr id="53" name="Rounded Rectangle 52"/>
                <p:cNvSpPr/>
                <p:nvPr/>
              </p:nvSpPr>
              <p:spPr>
                <a:xfrm>
                  <a:off x="1177638" y="2895122"/>
                  <a:ext cx="23209537" cy="3259599"/>
                </a:xfrm>
                <a:prstGeom prst="roundRect">
                  <a:avLst>
                    <a:gd name="adj" fmla="val 4496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rgbClr val="9991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2"/>
                <p:cNvGrpSpPr/>
                <p:nvPr/>
              </p:nvGrpSpPr>
              <p:grpSpPr>
                <a:xfrm>
                  <a:off x="1177638" y="2491133"/>
                  <a:ext cx="3671982" cy="896323"/>
                  <a:chOff x="1175570" y="1834705"/>
                  <a:chExt cx="4005918" cy="977837"/>
                </a:xfrm>
              </p:grpSpPr>
              <p:sp>
                <p:nvSpPr>
                  <p:cNvPr id="58" name="Freeform 20"/>
                  <p:cNvSpPr>
                    <a:spLocks/>
                  </p:cNvSpPr>
                  <p:nvPr/>
                </p:nvSpPr>
                <p:spPr bwMode="auto">
                  <a:xfrm rot="16200000" flipV="1">
                    <a:off x="2985646" y="616700"/>
                    <a:ext cx="836967" cy="3554717"/>
                  </a:xfrm>
                  <a:prstGeom prst="round1Rect">
                    <a:avLst/>
                  </a:prstGeom>
                  <a:solidFill>
                    <a:srgbClr val="999158"/>
                  </a:solidFill>
                  <a:ln w="57150">
                    <a:solidFill>
                      <a:srgbClr val="999158"/>
                    </a:solidFill>
                  </a:ln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extLst/>
                </p:spPr>
                <p:txBody>
                  <a:bodyPr vert="horz" wrap="square" lIns="91429" tIns="45715" rIns="91429" bIns="45715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2235431" y="1958752"/>
                    <a:ext cx="2560568" cy="8394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4400" b="1" dirty="0" smtClean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Ví dụ 1:</a:t>
                    </a:r>
                    <a:endPara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61" name="Round Diagonal Corner Rectangle 60"/>
                  <p:cNvSpPr/>
                  <p:nvPr/>
                </p:nvSpPr>
                <p:spPr>
                  <a:xfrm flipV="1">
                    <a:off x="1175570" y="1834705"/>
                    <a:ext cx="995083" cy="969507"/>
                  </a:xfrm>
                  <a:prstGeom prst="round2DiagRect">
                    <a:avLst/>
                  </a:prstGeom>
                  <a:solidFill>
                    <a:schemeClr val="bg1"/>
                  </a:solidFill>
                  <a:ln w="63500">
                    <a:solidFill>
                      <a:srgbClr val="999158"/>
                    </a:solidFill>
                  </a:ln>
                  <a:effectLst>
                    <a:innerShdw blurRad="114300">
                      <a:prstClr val="black"/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62" name="Group 2"/>
                  <p:cNvGrpSpPr/>
                  <p:nvPr/>
                </p:nvGrpSpPr>
                <p:grpSpPr>
                  <a:xfrm>
                    <a:off x="1314846" y="1951291"/>
                    <a:ext cx="756925" cy="699372"/>
                    <a:chOff x="7440266" y="3398551"/>
                    <a:chExt cx="757238" cy="765175"/>
                  </a:xfrm>
                  <a:solidFill>
                    <a:srgbClr val="999158"/>
                  </a:solidFill>
                </p:grpSpPr>
                <p:sp>
                  <p:nvSpPr>
                    <p:cNvPr id="63" name="Freeform 1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436651"/>
                      <a:ext cx="344488" cy="344488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4"/>
                        </a:cxn>
                        <a:cxn ang="0">
                          <a:pos x="181" y="184"/>
                        </a:cxn>
                        <a:cxn ang="0">
                          <a:pos x="181" y="33"/>
                        </a:cxn>
                        <a:cxn ang="0">
                          <a:pos x="33" y="33"/>
                        </a:cxn>
                        <a:cxn ang="0">
                          <a:pos x="33" y="184"/>
                        </a:cxn>
                        <a:cxn ang="0">
                          <a:pos x="217" y="217"/>
                        </a:cxn>
                        <a:cxn ang="0">
                          <a:pos x="0" y="217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17"/>
                        </a:cxn>
                      </a:cxnLst>
                      <a:rect l="0" t="0" r="r" b="b"/>
                      <a:pathLst>
                        <a:path w="217" h="217">
                          <a:moveTo>
                            <a:pt x="33" y="184"/>
                          </a:moveTo>
                          <a:lnTo>
                            <a:pt x="181" y="184"/>
                          </a:lnTo>
                          <a:lnTo>
                            <a:pt x="181" y="33"/>
                          </a:lnTo>
                          <a:lnTo>
                            <a:pt x="33" y="33"/>
                          </a:lnTo>
                          <a:lnTo>
                            <a:pt x="33" y="184"/>
                          </a:lnTo>
                          <a:close/>
                          <a:moveTo>
                            <a:pt x="217" y="217"/>
                          </a:move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17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Freeform 1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7440266" y="3814476"/>
                      <a:ext cx="344488" cy="349250"/>
                    </a:xfrm>
                    <a:custGeom>
                      <a:avLst/>
                      <a:gdLst/>
                      <a:ahLst/>
                      <a:cxnLst>
                        <a:cxn ang="0">
                          <a:pos x="33" y="185"/>
                        </a:cxn>
                        <a:cxn ang="0">
                          <a:pos x="181" y="185"/>
                        </a:cxn>
                        <a:cxn ang="0">
                          <a:pos x="181" y="36"/>
                        </a:cxn>
                        <a:cxn ang="0">
                          <a:pos x="33" y="36"/>
                        </a:cxn>
                        <a:cxn ang="0">
                          <a:pos x="33" y="185"/>
                        </a:cxn>
                        <a:cxn ang="0">
                          <a:pos x="217" y="220"/>
                        </a:cxn>
                        <a:cxn ang="0">
                          <a:pos x="0" y="220"/>
                        </a:cxn>
                        <a:cxn ang="0">
                          <a:pos x="0" y="0"/>
                        </a:cxn>
                        <a:cxn ang="0">
                          <a:pos x="217" y="0"/>
                        </a:cxn>
                        <a:cxn ang="0">
                          <a:pos x="217" y="220"/>
                        </a:cxn>
                      </a:cxnLst>
                      <a:rect l="0" t="0" r="r" b="b"/>
                      <a:pathLst>
                        <a:path w="217" h="220">
                          <a:moveTo>
                            <a:pt x="33" y="185"/>
                          </a:moveTo>
                          <a:lnTo>
                            <a:pt x="181" y="185"/>
                          </a:lnTo>
                          <a:lnTo>
                            <a:pt x="181" y="36"/>
                          </a:lnTo>
                          <a:lnTo>
                            <a:pt x="33" y="36"/>
                          </a:lnTo>
                          <a:lnTo>
                            <a:pt x="33" y="185"/>
                          </a:lnTo>
                          <a:close/>
                          <a:moveTo>
                            <a:pt x="217" y="220"/>
                          </a:moveTo>
                          <a:lnTo>
                            <a:pt x="0" y="220"/>
                          </a:lnTo>
                          <a:lnTo>
                            <a:pt x="0" y="0"/>
                          </a:lnTo>
                          <a:lnTo>
                            <a:pt x="217" y="0"/>
                          </a:lnTo>
                          <a:lnTo>
                            <a:pt x="217" y="22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7506941" y="3398551"/>
                      <a:ext cx="341313" cy="288925"/>
                    </a:xfrm>
                    <a:custGeom>
                      <a:avLst/>
                      <a:gdLst/>
                      <a:ahLst/>
                      <a:cxnLst>
                        <a:cxn ang="0">
                          <a:pos x="76" y="182"/>
                        </a:cxn>
                        <a:cxn ang="0">
                          <a:pos x="0" y="114"/>
                        </a:cxn>
                        <a:cxn ang="0">
                          <a:pos x="24" y="88"/>
                        </a:cxn>
                        <a:cxn ang="0">
                          <a:pos x="73" y="132"/>
                        </a:cxn>
                        <a:cxn ang="0">
                          <a:pos x="187" y="0"/>
                        </a:cxn>
                        <a:cxn ang="0">
                          <a:pos x="215" y="24"/>
                        </a:cxn>
                        <a:cxn ang="0">
                          <a:pos x="76" y="182"/>
                        </a:cxn>
                      </a:cxnLst>
                      <a:rect l="0" t="0" r="r" b="b"/>
                      <a:pathLst>
                        <a:path w="215" h="182">
                          <a:moveTo>
                            <a:pt x="76" y="182"/>
                          </a:moveTo>
                          <a:lnTo>
                            <a:pt x="0" y="114"/>
                          </a:lnTo>
                          <a:lnTo>
                            <a:pt x="24" y="88"/>
                          </a:lnTo>
                          <a:lnTo>
                            <a:pt x="73" y="132"/>
                          </a:lnTo>
                          <a:lnTo>
                            <a:pt x="187" y="0"/>
                          </a:lnTo>
                          <a:lnTo>
                            <a:pt x="215" y="24"/>
                          </a:lnTo>
                          <a:lnTo>
                            <a:pt x="76" y="18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4100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Rectangle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717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Rectangle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973226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Rectangle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40316" y="3590639"/>
                      <a:ext cx="357188" cy="63500"/>
                    </a:xfrm>
                    <a:prstGeom prst="rect">
                      <a:avLst/>
                    </a:prstGeom>
                    <a:grp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29" tIns="45715" rIns="91429" bIns="45715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2101640" y="5672461"/>
                    <a:ext cx="20389047" cy="197021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a</m:t>
                        </m:r>
                        <m:r>
                          <a:rPr lang="en-US" sz="4500" b="0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)</m:t>
                        </m:r>
                      </m:oMath>
                    </a14:m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a14:m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</a:t>
                    </a:r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en-US" sz="4500" i="0" spc="-150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i="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4500" spc="-15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              b)  </a:t>
                    </a:r>
                    <a14:m>
                      <m:oMath xmlns:m="http://schemas.openxmlformats.org/officeDocument/2006/math"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 b="0">
                            <a:latin typeface="Cambria Math" panose="02040503050406030204" pitchFamily="18" charset="0"/>
                          </a:rPr>
                          <m:t>)=</m:t>
                        </m:r>
                        <m:f>
                          <m:f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oMath>
                    </a14:m>
                    <a:r>
                      <a:rPr lang="vi-VN" sz="4800" dirty="0" smtClean="0"/>
                      <a:t> 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5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5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8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800" b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4800" b="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altLang="vi-VN" sz="4800" dirty="0"/>
                  </a:p>
                  <a:p>
                    <a:r>
                      <a:rPr lang="en-US" sz="4500" spc="-15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c) </a:t>
                    </a:r>
                    <a14:m>
                      <m:oMath xmlns:m="http://schemas.openxmlformats.org/officeDocument/2006/math"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800">
                            <a:latin typeface="Cambria Math" panose="02040503050406030204" pitchFamily="18" charset="0"/>
                          </a:rPr>
                          <m:t>)=</m:t>
                        </m:r>
                        <m:rad>
                          <m:radPr>
                            <m:degHide m:val="on"/>
                            <m:ctrlPr>
                              <a:rPr lang="vi-VN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48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a14:m>
                    <a:r>
                      <a:rPr lang="vi-VN" sz="4800" dirty="0" smtClean="0"/>
                      <a:t> </a:t>
                    </a:r>
                    <a:r>
                      <a:rPr lang="en-US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tại </a:t>
                    </a:r>
                    <a:r>
                      <a:rPr lang="en-US" sz="4800" spc="-150" dirty="0" err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điểm</a:t>
                    </a:r>
                    <a:r>
                      <a:rPr lang="en-US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:r>
                      <a:rPr lang="vi-VN" sz="4800" spc="-15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vi-VN" sz="5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5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54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vi-VN" sz="5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5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sz="4500" spc="-15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Tahoma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1640" y="5672461"/>
                    <a:ext cx="20389047" cy="197021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256" b="-1455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Rectangle 46"/>
            <p:cNvSpPr/>
            <p:nvPr/>
          </p:nvSpPr>
          <p:spPr>
            <a:xfrm>
              <a:off x="4433386" y="4729745"/>
              <a:ext cx="1030566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đạo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spc="-150" dirty="0" err="1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sau</a:t>
              </a:r>
              <a:r>
                <a:rPr lang="en-US" sz="4400" b="1" spc="-150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:</a:t>
              </a:r>
              <a:endParaRPr lang="en-US" sz="4400" b="1" spc="-15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4077323" y="8586899"/>
                <a:ext cx="1322310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dirty="0"/>
                  <a:t>b</a:t>
                </a:r>
                <a:r>
                  <a:rPr lang="vi-VN" dirty="0" smtClean="0"/>
                  <a:t>) Giả sử </a:t>
                </a:r>
                <a14:m>
                  <m:oMath xmlns:m="http://schemas.openxmlformats.org/officeDocument/2006/math"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dirty="0"/>
                  <a:t>là số gia của đối số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vi-V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323" y="8586899"/>
                <a:ext cx="13223107" cy="754053"/>
              </a:xfrm>
              <a:prstGeom prst="rect">
                <a:avLst/>
              </a:prstGeom>
              <a:blipFill rotWithShape="0">
                <a:blip r:embed="rId7"/>
                <a:stretch>
                  <a:fillRect l="-1844" t="-17886" b="-36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0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7" grpId="0"/>
      <p:bldP spid="59" grpId="0" animBg="1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1377</Words>
  <PresentationFormat>Custom</PresentationFormat>
  <Paragraphs>354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.VnTime</vt:lpstr>
      <vt:lpstr>Arial</vt:lpstr>
      <vt:lpstr>AvantGarde</vt:lpstr>
      <vt:lpstr>AvantGarde-Demi</vt:lpstr>
      <vt:lpstr>Calibri</vt:lpstr>
      <vt:lpstr>Cambria Math</vt:lpstr>
      <vt:lpstr>Symbol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2020-04-03T10:04:04Z</dcterms:modified>
</cp:coreProperties>
</file>