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0" r:id="rId2"/>
    <p:sldId id="261" r:id="rId3"/>
    <p:sldId id="263" r:id="rId4"/>
    <p:sldId id="268" r:id="rId5"/>
    <p:sldId id="321" r:id="rId6"/>
    <p:sldId id="322" r:id="rId7"/>
    <p:sldId id="323" r:id="rId8"/>
    <p:sldId id="324" r:id="rId9"/>
    <p:sldId id="325" r:id="rId10"/>
    <p:sldId id="316" r:id="rId11"/>
    <p:sldId id="282" r:id="rId12"/>
    <p:sldId id="285" r:id="rId13"/>
    <p:sldId id="326" r:id="rId14"/>
    <p:sldId id="327" r:id="rId15"/>
    <p:sldId id="328" r:id="rId16"/>
    <p:sldId id="32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6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t>7/7/2022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t>‹#›</a:t>
            </a:fld>
            <a:endParaRPr lang="en-US"/>
          </a:p>
        </p:txBody>
      </p:sp>
    </p:spTree>
    <p:extLst>
      <p:ext uri="{BB962C8B-B14F-4D97-AF65-F5344CB8AC3E}">
        <p14:creationId xmlns:p14="http://schemas.microsoft.com/office/powerpoint/2010/main" val="369962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76548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6</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7</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8</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9</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11</a:t>
            </a:fld>
            <a:endParaRPr lang="en-US"/>
          </a:p>
        </p:txBody>
      </p:sp>
    </p:spTree>
    <p:extLst>
      <p:ext uri="{BB962C8B-B14F-4D97-AF65-F5344CB8AC3E}">
        <p14:creationId xmlns:p14="http://schemas.microsoft.com/office/powerpoint/2010/main" val="101788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7/7/2022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7/7/2022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7/7/2022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7/7/2022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47357-71BC-4EA6-B1AB-4D5193CDA99E}" type="datetimeFigureOut">
              <a:rPr lang="en-US" smtClean="0"/>
              <a:pPr/>
              <a:t>7/7/2022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pPr/>
              <a:t>7/7/2022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pPr/>
              <a:t>7/7/2022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pPr/>
              <a:t>7/7/2022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pPr/>
              <a:t>7/7/2022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7/7/2022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7/7/2022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pPr/>
              <a:t>7/7/2022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019300" y="366779"/>
            <a:ext cx="5334000" cy="1574800"/>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CÔNG NGHỆ </a:t>
            </a:r>
            <a:r>
              <a:rPr lang="en-US" sz="3600" b="1" kern="10" dirty="0" smtClean="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7</a:t>
            </a:r>
            <a:endParaRPr lang="en-US" sz="3600" b="1" kern="10" dirty="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endParaRPr>
          </a:p>
        </p:txBody>
      </p:sp>
      <p:sp>
        <p:nvSpPr>
          <p:cNvPr id="4101" name="Rectangle 18"/>
          <p:cNvSpPr>
            <a:spLocks noChangeArrowheads="1"/>
          </p:cNvSpPr>
          <p:nvPr/>
        </p:nvSpPr>
        <p:spPr bwMode="auto">
          <a:xfrm>
            <a:off x="838200" y="2438400"/>
            <a:ext cx="4876800" cy="978729"/>
          </a:xfrm>
          <a:prstGeom prst="rect">
            <a:avLst/>
          </a:prstGeom>
          <a:noFill/>
          <a:ln w="9525">
            <a:noFill/>
            <a:miter lim="800000"/>
            <a:headEnd/>
            <a:tailEnd/>
          </a:ln>
        </p:spPr>
        <p:txBody>
          <a:bodyPr>
            <a:spAutoFit/>
          </a:bodyPr>
          <a:lstStyle/>
          <a:p>
            <a:pPr>
              <a:lnSpc>
                <a:spcPct val="120000"/>
              </a:lnSpc>
            </a:pPr>
            <a:r>
              <a:rPr lang="en-US" sz="2400" b="1" dirty="0" err="1" smtClean="0">
                <a:solidFill>
                  <a:srgbClr val="0F1F61"/>
                </a:solidFill>
                <a:latin typeface="Times New Roman" pitchFamily="18" charset="0"/>
                <a:cs typeface="Times New Roman" pitchFamily="18" charset="0"/>
              </a:rPr>
              <a:t>Giáo</a:t>
            </a:r>
            <a:r>
              <a:rPr lang="en-US" sz="2400" b="1" dirty="0">
                <a:solidFill>
                  <a:srgbClr val="0F1F61"/>
                </a:solidFill>
                <a:latin typeface="Times New Roman" pitchFamily="18" charset="0"/>
                <a:cs typeface="Times New Roman" pitchFamily="18" charset="0"/>
              </a:rPr>
              <a:t> </a:t>
            </a:r>
            <a:r>
              <a:rPr lang="en-US" sz="2400" b="1" dirty="0" err="1" smtClean="0">
                <a:solidFill>
                  <a:srgbClr val="0F1F61"/>
                </a:solidFill>
                <a:latin typeface="Times New Roman" pitchFamily="18" charset="0"/>
                <a:cs typeface="Times New Roman" pitchFamily="18" charset="0"/>
              </a:rPr>
              <a:t>viên</a:t>
            </a:r>
            <a:r>
              <a:rPr lang="en-US" sz="2400" b="1" dirty="0" smtClean="0">
                <a:solidFill>
                  <a:srgbClr val="0F1F61"/>
                </a:solidFill>
                <a:latin typeface="Times New Roman" pitchFamily="18" charset="0"/>
                <a:cs typeface="Times New Roman" pitchFamily="18" charset="0"/>
              </a:rPr>
              <a:t>: </a:t>
            </a:r>
            <a:r>
              <a:rPr lang="en-US" sz="2400" b="1" dirty="0" smtClean="0">
                <a:solidFill>
                  <a:srgbClr val="0F1F61"/>
                </a:solidFill>
                <a:latin typeface="Times New Roman" pitchFamily="18" charset="0"/>
                <a:cs typeface="Times New Roman" pitchFamily="18" charset="0"/>
              </a:rPr>
              <a:t>Cao </a:t>
            </a:r>
            <a:r>
              <a:rPr lang="en-US" sz="2400" b="1" dirty="0" err="1" smtClean="0">
                <a:solidFill>
                  <a:srgbClr val="0F1F61"/>
                </a:solidFill>
                <a:latin typeface="Times New Roman" pitchFamily="18" charset="0"/>
                <a:cs typeface="Times New Roman" pitchFamily="18" charset="0"/>
              </a:rPr>
              <a:t>Thị</a:t>
            </a:r>
            <a:r>
              <a:rPr lang="en-US" sz="2400" b="1" dirty="0" smtClean="0">
                <a:solidFill>
                  <a:srgbClr val="0F1F61"/>
                </a:solidFill>
                <a:latin typeface="Times New Roman" pitchFamily="18" charset="0"/>
                <a:cs typeface="Times New Roman" pitchFamily="18" charset="0"/>
              </a:rPr>
              <a:t> </a:t>
            </a:r>
            <a:r>
              <a:rPr lang="en-US" sz="2400" b="1" dirty="0" err="1" smtClean="0">
                <a:solidFill>
                  <a:srgbClr val="0F1F61"/>
                </a:solidFill>
                <a:latin typeface="Times New Roman" pitchFamily="18" charset="0"/>
                <a:cs typeface="Times New Roman" pitchFamily="18" charset="0"/>
              </a:rPr>
              <a:t>Hà</a:t>
            </a:r>
            <a:r>
              <a:rPr lang="en-US" sz="2400" b="1" dirty="0" smtClean="0">
                <a:solidFill>
                  <a:srgbClr val="0F1F61"/>
                </a:solidFill>
                <a:latin typeface="Times New Roman" pitchFamily="18" charset="0"/>
                <a:cs typeface="Times New Roman" pitchFamily="18" charset="0"/>
              </a:rPr>
              <a:t> </a:t>
            </a:r>
            <a:endParaRPr lang="en-US" sz="2400" b="1" dirty="0" smtClean="0">
              <a:solidFill>
                <a:srgbClr val="0F1F61"/>
              </a:solidFill>
              <a:latin typeface="Times New Roman" pitchFamily="18" charset="0"/>
              <a:cs typeface="Times New Roman" pitchFamily="18" charset="0"/>
            </a:endParaRPr>
          </a:p>
          <a:p>
            <a:pPr>
              <a:lnSpc>
                <a:spcPct val="120000"/>
              </a:lnSpc>
            </a:pPr>
            <a:r>
              <a:rPr lang="en-US" sz="2400" b="1" dirty="0" err="1" smtClean="0">
                <a:solidFill>
                  <a:srgbClr val="0F1F61"/>
                </a:solidFill>
                <a:latin typeface="Times New Roman" pitchFamily="18" charset="0"/>
                <a:cs typeface="Times New Roman" pitchFamily="18" charset="0"/>
              </a:rPr>
              <a:t>Tr</a:t>
            </a:r>
            <a:r>
              <a:rPr lang="vi-VN" sz="2400" b="1" dirty="0" smtClean="0">
                <a:solidFill>
                  <a:srgbClr val="0F1F61"/>
                </a:solidFill>
                <a:latin typeface="Times New Roman" pitchFamily="18" charset="0"/>
                <a:cs typeface="Times New Roman" pitchFamily="18" charset="0"/>
              </a:rPr>
              <a:t>ường</a:t>
            </a:r>
            <a:r>
              <a:rPr lang="en-US" sz="2400" b="1" dirty="0" smtClean="0">
                <a:solidFill>
                  <a:srgbClr val="0F1F61"/>
                </a:solidFill>
                <a:latin typeface="Times New Roman" pitchFamily="18" charset="0"/>
                <a:cs typeface="Times New Roman" pitchFamily="18" charset="0"/>
              </a:rPr>
              <a:t>: THCS </a:t>
            </a:r>
            <a:r>
              <a:rPr lang="en-US" sz="2400" b="1" dirty="0" err="1" smtClean="0">
                <a:solidFill>
                  <a:srgbClr val="0F1F61"/>
                </a:solidFill>
                <a:latin typeface="Times New Roman" pitchFamily="18" charset="0"/>
                <a:cs typeface="Times New Roman" pitchFamily="18" charset="0"/>
              </a:rPr>
              <a:t>Lê</a:t>
            </a:r>
            <a:r>
              <a:rPr lang="en-US" sz="2400" b="1" dirty="0" smtClean="0">
                <a:solidFill>
                  <a:srgbClr val="0F1F61"/>
                </a:solidFill>
                <a:latin typeface="Times New Roman" pitchFamily="18" charset="0"/>
                <a:cs typeface="Times New Roman" pitchFamily="18" charset="0"/>
              </a:rPr>
              <a:t> </a:t>
            </a:r>
            <a:r>
              <a:rPr lang="en-US" sz="2400" b="1" dirty="0" err="1" smtClean="0">
                <a:solidFill>
                  <a:srgbClr val="0F1F61"/>
                </a:solidFill>
                <a:latin typeface="Times New Roman" pitchFamily="18" charset="0"/>
                <a:cs typeface="Times New Roman" pitchFamily="18" charset="0"/>
              </a:rPr>
              <a:t>Danh</a:t>
            </a:r>
            <a:r>
              <a:rPr lang="en-US" sz="2400" b="1" dirty="0" smtClean="0">
                <a:solidFill>
                  <a:srgbClr val="0F1F61"/>
                </a:solidFill>
                <a:latin typeface="Times New Roman" pitchFamily="18" charset="0"/>
                <a:cs typeface="Times New Roman" pitchFamily="18" charset="0"/>
              </a:rPr>
              <a:t> </a:t>
            </a:r>
            <a:r>
              <a:rPr lang="en-US" sz="2400" b="1" dirty="0" err="1" smtClean="0">
                <a:solidFill>
                  <a:srgbClr val="0F1F61"/>
                </a:solidFill>
                <a:latin typeface="Times New Roman" pitchFamily="18" charset="0"/>
                <a:cs typeface="Times New Roman" pitchFamily="18" charset="0"/>
              </a:rPr>
              <a:t>Phương</a:t>
            </a:r>
            <a:endParaRPr lang="en-US" sz="2400" b="1" dirty="0">
              <a:solidFill>
                <a:srgbClr val="0F1F61"/>
              </a:solidFill>
              <a:latin typeface="Times New Roman" pitchFamily="18" charset="0"/>
              <a:cs typeface="Times New Roman" pitchFamily="18" charset="0"/>
            </a:endParaRPr>
          </a:p>
        </p:txBody>
      </p:sp>
      <p:pic>
        <p:nvPicPr>
          <p:cNvPr id="9" name="Picture 8"/>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10"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93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0" y="533400"/>
            <a:ext cx="5076056" cy="6324600"/>
          </a:xfrm>
          <a:prstGeom prst="foldedCorner">
            <a:avLst>
              <a:gd name="adj" fmla="val 12500"/>
            </a:avLst>
          </a:prstGeom>
          <a:blipFill dpi="0" rotWithShape="0">
            <a:blip r:embed="rId2"/>
            <a:srcRect/>
            <a:tile tx="0" ty="0" sx="100000" sy="100000" flip="none" algn="tl"/>
          </a:blipFill>
          <a:ln w="57150">
            <a:solidFill>
              <a:srgbClr val="0066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smtClean="0">
                <a:solidFill>
                  <a:srgbClr val="FF00FF"/>
                </a:solidFill>
                <a:latin typeface="Times New Roman" pitchFamily="18" charset="0"/>
                <a:cs typeface="Times New Roman" pitchFamily="18" charset="0"/>
              </a:rPr>
              <a:t>CÁC PHƯƠNG PHÁP NHÂN GIỐNG VÔ TÍNH CÂY TRỒNG</a:t>
            </a:r>
            <a:endParaRPr lang="en-GB" sz="2000" b="1" dirty="0">
              <a:solidFill>
                <a:srgbClr val="FF00FF"/>
              </a:solidFill>
              <a:latin typeface="Times New Roman" pitchFamily="18" charset="0"/>
              <a:cs typeface="Times New Roman" pitchFamily="18" charset="0"/>
            </a:endParaRPr>
          </a:p>
        </p:txBody>
      </p:sp>
      <p:sp>
        <p:nvSpPr>
          <p:cNvPr id="10" name="Rectangle 9"/>
          <p:cNvSpPr/>
          <p:nvPr/>
        </p:nvSpPr>
        <p:spPr>
          <a:xfrm>
            <a:off x="61348" y="692696"/>
            <a:ext cx="5184576" cy="1938992"/>
          </a:xfrm>
          <a:prstGeom prst="rect">
            <a:avLst/>
          </a:prstGeom>
        </p:spPr>
        <p:txBody>
          <a:bodyPr wrap="square">
            <a:spAutoFit/>
          </a:bodyPr>
          <a:lstStyle/>
          <a:p>
            <a:pPr marL="457200" indent="-457200">
              <a:spcBef>
                <a:spcPct val="50000"/>
              </a:spcBef>
              <a:buAutoNum type="alphaLcPeriod"/>
            </a:pPr>
            <a:r>
              <a:rPr lang="en-US" sz="2000" b="1" dirty="0" err="1" smtClean="0">
                <a:solidFill>
                  <a:srgbClr val="0000FF"/>
                </a:solidFill>
                <a:latin typeface="Times New Roman" pitchFamily="18" charset="0"/>
                <a:cs typeface="Times New Roman" pitchFamily="18" charset="0"/>
              </a:rPr>
              <a:t>Giâm</a:t>
            </a:r>
            <a:r>
              <a:rPr lang="en-US" sz="2000" b="1" dirty="0" smtClean="0">
                <a:solidFill>
                  <a:srgbClr val="0000FF"/>
                </a:solidFill>
                <a:latin typeface="Times New Roman" pitchFamily="18" charset="0"/>
                <a:cs typeface="Times New Roman" pitchFamily="18" charset="0"/>
              </a:rPr>
              <a:t> </a:t>
            </a:r>
            <a:r>
              <a:rPr lang="en-US" sz="2000" b="1" dirty="0" err="1" smtClean="0">
                <a:solidFill>
                  <a:srgbClr val="0000FF"/>
                </a:solidFill>
                <a:latin typeface="Times New Roman" pitchFamily="18" charset="0"/>
                <a:cs typeface="Times New Roman" pitchFamily="18" charset="0"/>
              </a:rPr>
              <a:t>cành</a:t>
            </a:r>
            <a:r>
              <a:rPr lang="en-US" sz="2000" b="1" dirty="0" smtClean="0">
                <a:solidFill>
                  <a:srgbClr val="0000FF"/>
                </a:solidFill>
                <a:latin typeface="Times New Roman" pitchFamily="18" charset="0"/>
                <a:cs typeface="Times New Roman" pitchFamily="18" charset="0"/>
              </a:rPr>
              <a:t>:</a:t>
            </a:r>
            <a:r>
              <a:rPr lang="en-US" sz="2000" dirty="0" smtClean="0">
                <a:solidFill>
                  <a:srgbClr val="0000FF"/>
                </a:solidFill>
                <a:latin typeface="Times New Roman" pitchFamily="18" charset="0"/>
                <a:cs typeface="Times New Roman" pitchFamily="18" charset="0"/>
              </a:rPr>
              <a:t> </a:t>
            </a:r>
            <a:endParaRPr lang="en-US" sz="2000" dirty="0" smtClean="0">
              <a:solidFill>
                <a:srgbClr val="0000FF"/>
              </a:solidFill>
              <a:latin typeface="Times New Roman" pitchFamily="18" charset="0"/>
              <a:cs typeface="Times New Roman" pitchFamily="18" charset="0"/>
            </a:endParaRPr>
          </a:p>
          <a:p>
            <a:pPr>
              <a:spcBef>
                <a:spcPct val="50000"/>
              </a:spcBef>
            </a:pPr>
            <a:r>
              <a:rPr lang="en-US" sz="2000" b="1" dirty="0" err="1" smtClean="0">
                <a:latin typeface="Times New Roman" pitchFamily="18" charset="0"/>
                <a:cs typeface="Times New Roman" pitchFamily="18" charset="0"/>
              </a:rPr>
              <a:t>C</a:t>
            </a:r>
            <a:r>
              <a:rPr lang="en-US" sz="2000" dirty="0" err="1" smtClean="0">
                <a:latin typeface="Times New Roman" pitchFamily="18" charset="0"/>
                <a:cs typeface="Times New Roman" pitchFamily="18" charset="0"/>
              </a:rPr>
              <a:t>ắt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mới</a:t>
            </a:r>
            <a:endParaRPr lang="en-US" sz="2000" dirty="0" smtClean="0">
              <a:latin typeface="Times New Roman" pitchFamily="18" charset="0"/>
              <a:cs typeface="Times New Roman" pitchFamily="18" charset="0"/>
            </a:endParaRPr>
          </a:p>
          <a:p>
            <a:pPr>
              <a:spcBef>
                <a:spcPct val="50000"/>
              </a:spcBef>
            </a:pPr>
            <a:r>
              <a:rPr lang="en-US" sz="2000" dirty="0" err="1" smtClean="0">
                <a:latin typeface="Times New Roman" pitchFamily="18" charset="0"/>
                <a:cs typeface="Times New Roman" pitchFamily="18" charset="0"/>
              </a:rPr>
              <a:t>Ví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thanh</a:t>
            </a:r>
            <a:r>
              <a:rPr lang="en-US" sz="2000" dirty="0" smtClean="0">
                <a:latin typeface="Times New Roman" pitchFamily="18" charset="0"/>
                <a:cs typeface="Times New Roman" pitchFamily="18" charset="0"/>
              </a:rPr>
              <a:t> long…</a:t>
            </a:r>
            <a:endParaRPr lang="en-US" sz="2000" dirty="0">
              <a:latin typeface="Times New Roman" pitchFamily="18" charset="0"/>
              <a:cs typeface="Times New Roman" pitchFamily="18" charset="0"/>
            </a:endParaRPr>
          </a:p>
        </p:txBody>
      </p:sp>
      <p:pic>
        <p:nvPicPr>
          <p:cNvPr id="11" name="Picture 11" descr="Book-09"/>
          <p:cNvPicPr>
            <a:picLocks noChangeAspect="1" noChangeArrowheads="1" noCrop="1"/>
          </p:cNvPicPr>
          <p:nvPr/>
        </p:nvPicPr>
        <p:blipFill>
          <a:blip r:embed="rId3"/>
          <a:srcRect/>
          <a:stretch>
            <a:fillRect/>
          </a:stretch>
        </p:blipFill>
        <p:spPr bwMode="auto">
          <a:xfrm>
            <a:off x="2461428" y="3232652"/>
            <a:ext cx="378220" cy="370342"/>
          </a:xfrm>
          <a:prstGeom prst="rect">
            <a:avLst/>
          </a:prstGeom>
          <a:noFill/>
        </p:spPr>
      </p:pic>
      <p:sp>
        <p:nvSpPr>
          <p:cNvPr id="18" name="Rectangle 17"/>
          <p:cNvSpPr/>
          <p:nvPr/>
        </p:nvSpPr>
        <p:spPr>
          <a:xfrm>
            <a:off x="89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b</a:t>
            </a:r>
            <a:r>
              <a:rPr lang="en-US" sz="2000" b="1" dirty="0" smtClean="0">
                <a:solidFill>
                  <a:srgbClr val="0000FF"/>
                </a:solidFill>
                <a:latin typeface="Times New Roman" pitchFamily="18" charset="0"/>
              </a:rPr>
              <a:t>. </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Ghép</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mắt</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cành</a:t>
            </a:r>
            <a:r>
              <a:rPr lang="en-US" sz="2000" b="1" dirty="0" smtClean="0">
                <a:solidFill>
                  <a:srgbClr val="0000FF"/>
                </a:solidFill>
                <a:latin typeface="Times New Roman" pitchFamily="18" charset="0"/>
              </a:rPr>
              <a:t>):</a:t>
            </a:r>
            <a:endParaRPr lang="en-US" sz="2000" dirty="0" smtClean="0">
              <a:latin typeface="Times New Roman" pitchFamily="18" charset="0"/>
            </a:endParaRPr>
          </a:p>
        </p:txBody>
      </p:sp>
      <p:sp>
        <p:nvSpPr>
          <p:cNvPr id="22" name="Rectangle 21"/>
          <p:cNvSpPr/>
          <p:nvPr/>
        </p:nvSpPr>
        <p:spPr>
          <a:xfrm>
            <a:off x="89756" y="2805359"/>
            <a:ext cx="4644008" cy="1477328"/>
          </a:xfrm>
          <a:prstGeom prst="rect">
            <a:avLst/>
          </a:prstGeom>
        </p:spPr>
        <p:txBody>
          <a:bodyPr wrap="square">
            <a:spAutoFit/>
          </a:bodyPr>
          <a:lstStyle/>
          <a:p>
            <a:pPr>
              <a:spcBef>
                <a:spcPct val="50000"/>
              </a:spcBef>
            </a:pPr>
            <a:r>
              <a:rPr lang="en-US" sz="2000" dirty="0" err="1" smtClean="0">
                <a:latin typeface="Times New Roman" pitchFamily="18" charset="0"/>
                <a:cs typeface="Times New Roman" pitchFamily="18" charset="0"/>
              </a:rPr>
              <a:t>Dùng</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spcBef>
                <a:spcPct val="50000"/>
              </a:spcBef>
            </a:pPr>
            <a:r>
              <a:rPr lang="en-US" sz="2000" dirty="0" err="1" smtClean="0">
                <a:latin typeface="Times New Roman" pitchFamily="18" charset="0"/>
              </a:rPr>
              <a:t>Ví</a:t>
            </a:r>
            <a:r>
              <a:rPr lang="en-US" sz="2000" dirty="0" smtClean="0">
                <a:latin typeface="Times New Roman" pitchFamily="18" charset="0"/>
              </a:rPr>
              <a:t> </a:t>
            </a:r>
            <a:r>
              <a:rPr lang="en-US" sz="2000" dirty="0" err="1" smtClean="0">
                <a:latin typeface="Times New Roman" pitchFamily="18" charset="0"/>
              </a:rPr>
              <a:t>dụ</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xoài</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lá</a:t>
            </a:r>
            <a:r>
              <a:rPr lang="en-US" sz="2000" dirty="0" smtClean="0">
                <a:latin typeface="Times New Roman" pitchFamily="18" charset="0"/>
              </a:rPr>
              <a:t> </a:t>
            </a:r>
            <a:r>
              <a:rPr lang="en-US" sz="2000" dirty="0" err="1" smtClean="0">
                <a:latin typeface="Times New Roman" pitchFamily="18" charset="0"/>
              </a:rPr>
              <a:t>màu</a:t>
            </a:r>
            <a:r>
              <a:rPr lang="en-US" sz="2000" dirty="0" smtClean="0">
                <a:latin typeface="Times New Roman" pitchFamily="18" charset="0"/>
              </a:rPr>
              <a:t>…</a:t>
            </a: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92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c</a:t>
            </a:r>
            <a:r>
              <a:rPr lang="en-US" sz="2000" b="1" dirty="0" smtClean="0">
                <a:solidFill>
                  <a:srgbClr val="0000FF"/>
                </a:solidFill>
                <a:latin typeface="Times New Roman" pitchFamily="18" charset="0"/>
              </a:rPr>
              <a:t>. </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Chiết</a:t>
            </a:r>
            <a:r>
              <a:rPr lang="en-US" sz="2000" b="1" dirty="0" smtClean="0">
                <a:solidFill>
                  <a:srgbClr val="0000FF"/>
                </a:solidFill>
                <a:latin typeface="Times New Roman" pitchFamily="18" charset="0"/>
              </a:rPr>
              <a:t> </a:t>
            </a:r>
            <a:r>
              <a:rPr lang="en-US" sz="2000" b="1" dirty="0" err="1" smtClean="0">
                <a:solidFill>
                  <a:srgbClr val="0000FF"/>
                </a:solidFill>
                <a:latin typeface="Times New Roman" pitchFamily="18" charset="0"/>
              </a:rPr>
              <a:t>cành</a:t>
            </a:r>
            <a:r>
              <a:rPr lang="en-US" sz="2000" b="1" dirty="0" smtClean="0">
                <a:solidFill>
                  <a:srgbClr val="0000FF"/>
                </a:solidFill>
                <a:latin typeface="Times New Roman" pitchFamily="18" charset="0"/>
              </a:rPr>
              <a:t>:</a:t>
            </a:r>
            <a:endParaRPr lang="en-US" sz="2000" dirty="0">
              <a:latin typeface="Times New Roman" pitchFamily="18" charset="0"/>
            </a:endParaRPr>
          </a:p>
        </p:txBody>
      </p:sp>
      <p:sp>
        <p:nvSpPr>
          <p:cNvPr id="23" name="Rectangle 22"/>
          <p:cNvSpPr/>
          <p:nvPr/>
        </p:nvSpPr>
        <p:spPr>
          <a:xfrm>
            <a:off x="162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 </a:t>
            </a:r>
            <a:r>
              <a:rPr lang="en-US" sz="2000" dirty="0" err="1" smtClean="0">
                <a:latin typeface="Times New Roman" pitchFamily="18" charset="0"/>
              </a:rPr>
              <a:t>Bóc</a:t>
            </a:r>
            <a:r>
              <a:rPr lang="en-US" sz="2000" dirty="0" smtClean="0">
                <a:latin typeface="Times New Roman" pitchFamily="18" charset="0"/>
              </a:rPr>
              <a:t> </a:t>
            </a:r>
            <a:r>
              <a:rPr lang="en-US" sz="2000" dirty="0" err="1" smtClean="0">
                <a:latin typeface="Times New Roman" pitchFamily="18" charset="0"/>
              </a:rPr>
              <a:t>khoanh</a:t>
            </a:r>
            <a:r>
              <a:rPr lang="en-US" sz="2000" dirty="0" smtClean="0">
                <a:latin typeface="Times New Roman" pitchFamily="18" charset="0"/>
              </a:rPr>
              <a:t> </a:t>
            </a:r>
            <a:r>
              <a:rPr lang="en-US" sz="2000" dirty="0" err="1" smtClean="0">
                <a:latin typeface="Times New Roman" pitchFamily="18" charset="0"/>
              </a:rPr>
              <a:t>vỏ</a:t>
            </a:r>
            <a:r>
              <a:rPr lang="en-US" sz="2000" dirty="0" smtClean="0">
                <a:latin typeface="Times New Roman" pitchFamily="18" charset="0"/>
              </a:rPr>
              <a:t> </a:t>
            </a:r>
            <a:r>
              <a:rPr lang="en-US" sz="2000" dirty="0" err="1" smtClean="0">
                <a:latin typeface="Times New Roman" pitchFamily="18" charset="0"/>
              </a:rPr>
              <a:t>của</a:t>
            </a:r>
            <a:r>
              <a:rPr lang="en-US" sz="2000" dirty="0" smtClean="0">
                <a:latin typeface="Times New Roman" pitchFamily="18" charset="0"/>
              </a:rPr>
              <a:t> </a:t>
            </a:r>
            <a:r>
              <a:rPr lang="en-US" sz="2000" dirty="0" err="1" smtClean="0">
                <a:latin typeface="Times New Roman" pitchFamily="18" charset="0"/>
              </a:rPr>
              <a:t>cành</a:t>
            </a:r>
            <a:r>
              <a:rPr lang="en-US" sz="2000" dirty="0" smtClean="0">
                <a:latin typeface="Times New Roman" pitchFamily="18" charset="0"/>
              </a:rPr>
              <a:t>, </a:t>
            </a:r>
            <a:r>
              <a:rPr lang="en-US" sz="2000" dirty="0" err="1" smtClean="0">
                <a:latin typeface="Times New Roman" pitchFamily="18" charset="0"/>
              </a:rPr>
              <a:t>sau</a:t>
            </a:r>
            <a:r>
              <a:rPr lang="en-US" sz="2000" dirty="0" smtClean="0">
                <a:latin typeface="Times New Roman" pitchFamily="18" charset="0"/>
              </a:rPr>
              <a:t> </a:t>
            </a:r>
            <a:r>
              <a:rPr lang="en-US" sz="2000" dirty="0" err="1" smtClean="0">
                <a:latin typeface="Times New Roman" pitchFamily="18" charset="0"/>
              </a:rPr>
              <a:t>đó</a:t>
            </a:r>
            <a:r>
              <a:rPr lang="en-US" sz="2000" dirty="0" smtClean="0">
                <a:latin typeface="Times New Roman" pitchFamily="18" charset="0"/>
              </a:rPr>
              <a:t> </a:t>
            </a:r>
            <a:r>
              <a:rPr lang="en-US" sz="2000" dirty="0" err="1" smtClean="0">
                <a:latin typeface="Times New Roman" pitchFamily="18" charset="0"/>
              </a:rPr>
              <a:t>bó</a:t>
            </a:r>
            <a:r>
              <a:rPr lang="en-US" sz="2000" dirty="0" smtClean="0">
                <a:latin typeface="Times New Roman" pitchFamily="18" charset="0"/>
              </a:rPr>
              <a:t> </a:t>
            </a:r>
            <a:r>
              <a:rPr lang="en-US" sz="2000" dirty="0" err="1" smtClean="0">
                <a:latin typeface="Times New Roman" pitchFamily="18" charset="0"/>
              </a:rPr>
              <a:t>đất</a:t>
            </a:r>
            <a:r>
              <a:rPr lang="en-US" sz="2000" dirty="0" smtClean="0">
                <a:latin typeface="Times New Roman" pitchFamily="18" charset="0"/>
              </a:rPr>
              <a:t>. </a:t>
            </a:r>
            <a:r>
              <a:rPr lang="en-US" sz="2000" dirty="0" err="1" smtClean="0">
                <a:latin typeface="Times New Roman" pitchFamily="18" charset="0"/>
              </a:rPr>
              <a:t>Khi</a:t>
            </a:r>
            <a:r>
              <a:rPr lang="en-US" sz="2000" dirty="0" smtClean="0">
                <a:latin typeface="Times New Roman" pitchFamily="18" charset="0"/>
              </a:rPr>
              <a:t> </a:t>
            </a:r>
            <a:r>
              <a:rPr lang="en-US" sz="2000" dirty="0" err="1" smtClean="0">
                <a:latin typeface="Times New Roman" pitchFamily="18" charset="0"/>
              </a:rPr>
              <a:t>cành</a:t>
            </a:r>
            <a:r>
              <a:rPr lang="en-US" sz="2000" dirty="0" smtClean="0">
                <a:latin typeface="Times New Roman" pitchFamily="18" charset="0"/>
              </a:rPr>
              <a:t> </a:t>
            </a:r>
            <a:r>
              <a:rPr lang="en-US" sz="2000" dirty="0" err="1" smtClean="0">
                <a:latin typeface="Times New Roman" pitchFamily="18" charset="0"/>
              </a:rPr>
              <a:t>ra</a:t>
            </a:r>
            <a:r>
              <a:rPr lang="en-US" sz="2000" dirty="0" smtClean="0">
                <a:latin typeface="Times New Roman" pitchFamily="18" charset="0"/>
              </a:rPr>
              <a:t> </a:t>
            </a:r>
            <a:r>
              <a:rPr lang="en-US" sz="2000" dirty="0" err="1" smtClean="0">
                <a:latin typeface="Times New Roman" pitchFamily="18" charset="0"/>
              </a:rPr>
              <a:t>rễ</a:t>
            </a:r>
            <a:r>
              <a:rPr lang="en-US" sz="2000" dirty="0" smtClean="0">
                <a:latin typeface="Times New Roman" pitchFamily="18" charset="0"/>
              </a:rPr>
              <a:t> </a:t>
            </a:r>
            <a:r>
              <a:rPr lang="en-US" sz="2000" dirty="0" err="1" smtClean="0">
                <a:latin typeface="Times New Roman" pitchFamily="18" charset="0"/>
              </a:rPr>
              <a:t>cắt</a:t>
            </a:r>
            <a:r>
              <a:rPr lang="en-US" sz="2000" dirty="0" smtClean="0">
                <a:latin typeface="Times New Roman" pitchFamily="18" charset="0"/>
              </a:rPr>
              <a:t> </a:t>
            </a:r>
            <a:r>
              <a:rPr lang="en-US" sz="2000" dirty="0" err="1" smtClean="0">
                <a:latin typeface="Times New Roman" pitchFamily="18" charset="0"/>
              </a:rPr>
              <a:t>khỏi</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mẹ</a:t>
            </a:r>
            <a:r>
              <a:rPr lang="en-US" sz="2000" dirty="0" smtClean="0">
                <a:latin typeface="Times New Roman" pitchFamily="18" charset="0"/>
              </a:rPr>
              <a:t>, </a:t>
            </a:r>
            <a:r>
              <a:rPr lang="en-US" sz="2000" dirty="0" err="1" smtClean="0">
                <a:latin typeface="Times New Roman" pitchFamily="18" charset="0"/>
              </a:rPr>
              <a:t>đem</a:t>
            </a:r>
            <a:r>
              <a:rPr lang="en-US" sz="2000" dirty="0" smtClean="0">
                <a:latin typeface="Times New Roman" pitchFamily="18" charset="0"/>
              </a:rPr>
              <a:t> </a:t>
            </a:r>
            <a:r>
              <a:rPr lang="en-US" sz="2000" dirty="0" err="1" smtClean="0">
                <a:latin typeface="Times New Roman" pitchFamily="18" charset="0"/>
              </a:rPr>
              <a:t>trồng</a:t>
            </a:r>
            <a:r>
              <a:rPr lang="en-US" sz="2000" dirty="0" smtClean="0">
                <a:latin typeface="Times New Roman" pitchFamily="18" charset="0"/>
              </a:rPr>
              <a:t> </a:t>
            </a:r>
            <a:r>
              <a:rPr lang="en-US" sz="2000" dirty="0" err="1" smtClean="0">
                <a:latin typeface="Times New Roman" pitchFamily="18" charset="0"/>
              </a:rPr>
              <a:t>xuống</a:t>
            </a:r>
            <a:r>
              <a:rPr lang="en-US" sz="2000" dirty="0" smtClean="0">
                <a:latin typeface="Times New Roman" pitchFamily="18" charset="0"/>
              </a:rPr>
              <a:t> </a:t>
            </a:r>
            <a:r>
              <a:rPr lang="en-US" sz="2000" dirty="0" err="1" smtClean="0">
                <a:latin typeface="Times New Roman" pitchFamily="18" charset="0"/>
              </a:rPr>
              <a:t>đất</a:t>
            </a:r>
            <a:r>
              <a:rPr lang="en-US" sz="2000" dirty="0" smtClean="0">
                <a:latin typeface="Times New Roman" pitchFamily="18" charset="0"/>
              </a:rPr>
              <a:t>. </a:t>
            </a:r>
            <a:endParaRPr lang="en-US" sz="2000" dirty="0" smtClean="0">
              <a:latin typeface="Times New Roman" pitchFamily="18" charset="0"/>
            </a:endParaRPr>
          </a:p>
          <a:p>
            <a:pPr>
              <a:spcBef>
                <a:spcPct val="50000"/>
              </a:spcBef>
            </a:pPr>
            <a:r>
              <a:rPr lang="en-US" sz="2000" dirty="0" err="1" smtClean="0">
                <a:latin typeface="Times New Roman" pitchFamily="18" charset="0"/>
              </a:rPr>
              <a:t>Ví</a:t>
            </a:r>
            <a:r>
              <a:rPr lang="en-US" sz="2000" dirty="0" smtClean="0">
                <a:latin typeface="Times New Roman" pitchFamily="18" charset="0"/>
              </a:rPr>
              <a:t> </a:t>
            </a:r>
            <a:r>
              <a:rPr lang="en-US" sz="2000" dirty="0" err="1" smtClean="0">
                <a:latin typeface="Times New Roman" pitchFamily="18" charset="0"/>
              </a:rPr>
              <a:t>dụ</a:t>
            </a:r>
            <a:r>
              <a:rPr lang="en-US" sz="2000" dirty="0" smtClean="0">
                <a:latin typeface="Times New Roman" pitchFamily="18" charset="0"/>
              </a:rPr>
              <a:t>: </a:t>
            </a:r>
            <a:r>
              <a:rPr lang="en-US" sz="2000" dirty="0" err="1" smtClean="0">
                <a:latin typeface="Times New Roman" pitchFamily="18" charset="0"/>
              </a:rPr>
              <a:t>cây</a:t>
            </a:r>
            <a:r>
              <a:rPr lang="en-US" sz="2000" dirty="0" smtClean="0">
                <a:latin typeface="Times New Roman" pitchFamily="18" charset="0"/>
              </a:rPr>
              <a:t> </a:t>
            </a:r>
            <a:r>
              <a:rPr lang="en-US" sz="2000" dirty="0" err="1" smtClean="0">
                <a:latin typeface="Times New Roman" pitchFamily="18" charset="0"/>
              </a:rPr>
              <a:t>bưởi</a:t>
            </a:r>
            <a:r>
              <a:rPr lang="en-US" sz="2000" dirty="0" smtClean="0">
                <a:latin typeface="Times New Roman" pitchFamily="18" charset="0"/>
              </a:rPr>
              <a:t>, </a:t>
            </a:r>
            <a:r>
              <a:rPr lang="en-US" sz="2000" dirty="0" err="1" smtClean="0">
                <a:latin typeface="Times New Roman" pitchFamily="18" charset="0"/>
              </a:rPr>
              <a:t>chanh</a:t>
            </a:r>
            <a:r>
              <a:rPr lang="en-US" sz="2000" dirty="0" smtClean="0">
                <a:latin typeface="Times New Roman" pitchFamily="18" charset="0"/>
              </a:rPr>
              <a:t>…</a:t>
            </a:r>
            <a:endParaRPr lang="en-US" sz="2000" dirty="0">
              <a:latin typeface="Times New Roman" pitchFamily="18" charset="0"/>
            </a:endParaRPr>
          </a:p>
        </p:txBody>
      </p:sp>
      <p:pic>
        <p:nvPicPr>
          <p:cNvPr id="18434" name="Picture 2" descr="cách chiết cành chanh tứ quý ra rễ đạt 99,8%.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682797"/>
            <a:ext cx="3672408" cy="16265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34324" y="6237312"/>
            <a:ext cx="3286148" cy="461665"/>
          </a:xfrm>
          <a:prstGeom prst="rect">
            <a:avLst/>
          </a:prstGeom>
          <a:noFill/>
        </p:spPr>
        <p:txBody>
          <a:bodyPr wrap="square" rtlCol="0">
            <a:spAutoFit/>
          </a:bodyPr>
          <a:lstStyle/>
          <a:p>
            <a:r>
              <a:rPr lang="en-GB" sz="2400" b="1" dirty="0">
                <a:solidFill>
                  <a:srgbClr val="FF00FF"/>
                </a:solidFill>
                <a:latin typeface="Times New Roman" pitchFamily="18" charset="0"/>
                <a:cs typeface="Times New Roman" pitchFamily="18" charset="0"/>
              </a:rPr>
              <a:t> </a:t>
            </a:r>
            <a:r>
              <a:rPr lang="en-GB" sz="2400" b="1" dirty="0" smtClean="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a:t>
            </a:r>
            <a:r>
              <a:rPr lang="en-GB" sz="2400" b="1" dirty="0" err="1" smtClean="0">
                <a:solidFill>
                  <a:srgbClr val="FF00FF"/>
                </a:solidFill>
                <a:latin typeface="Times New Roman" pitchFamily="18" charset="0"/>
                <a:cs typeface="Times New Roman" pitchFamily="18" charset="0"/>
              </a:rPr>
              <a:t>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chanh</a:t>
            </a:r>
            <a:endParaRPr lang="en-GB" sz="2400" b="1" dirty="0">
              <a:solidFill>
                <a:srgbClr val="FF00FF"/>
              </a:solidFill>
              <a:latin typeface="Times New Roman" pitchFamily="18" charset="0"/>
              <a:cs typeface="Times New Roman" pitchFamily="18" charset="0"/>
            </a:endParaRPr>
          </a:p>
        </p:txBody>
      </p:sp>
      <p:sp>
        <p:nvSpPr>
          <p:cNvPr id="27" name="TextBox 26"/>
          <p:cNvSpPr txBox="1"/>
          <p:nvPr/>
        </p:nvSpPr>
        <p:spPr>
          <a:xfrm>
            <a:off x="6406804" y="4165600"/>
            <a:ext cx="2125636" cy="461665"/>
          </a:xfrm>
          <a:prstGeom prst="rect">
            <a:avLst/>
          </a:prstGeom>
          <a:noFill/>
        </p:spPr>
        <p:txBody>
          <a:bodyPr wrap="square" rtlCol="0">
            <a:spAutoFit/>
          </a:bodyPr>
          <a:lstStyle/>
          <a:p>
            <a:r>
              <a:rPr lang="en-GB" sz="2400" b="1" dirty="0" err="1" smtClean="0">
                <a:solidFill>
                  <a:srgbClr val="0000FF"/>
                </a:solidFill>
                <a:latin typeface="Times New Roman" pitchFamily="18" charset="0"/>
                <a:cs typeface="Times New Roman" pitchFamily="18" charset="0"/>
              </a:rPr>
              <a:t>Cây</a:t>
            </a:r>
            <a:r>
              <a:rPr lang="en-GB" sz="2400" b="1" dirty="0" smtClean="0">
                <a:solidFill>
                  <a:srgbClr val="0000FF"/>
                </a:solidFill>
                <a:latin typeface="Times New Roman" pitchFamily="18" charset="0"/>
                <a:cs typeface="Times New Roman" pitchFamily="18" charset="0"/>
              </a:rPr>
              <a:t> </a:t>
            </a:r>
            <a:r>
              <a:rPr lang="en-GB" sz="2400" b="1" dirty="0" err="1" smtClean="0">
                <a:solidFill>
                  <a:srgbClr val="0000FF"/>
                </a:solidFill>
                <a:latin typeface="Times New Roman" pitchFamily="18" charset="0"/>
                <a:cs typeface="Times New Roman" pitchFamily="18" charset="0"/>
              </a:rPr>
              <a:t>xoài</a:t>
            </a:r>
            <a:endParaRPr lang="en-GB" sz="2400" b="1" dirty="0">
              <a:solidFill>
                <a:srgbClr val="0000FF"/>
              </a:solidFill>
              <a:latin typeface="Times New Roman" pitchFamily="18" charset="0"/>
              <a:cs typeface="Times New Roman" pitchFamily="18" charset="0"/>
            </a:endParaRPr>
          </a:p>
        </p:txBody>
      </p:sp>
      <p:pic>
        <p:nvPicPr>
          <p:cNvPr id="28" name="Picture 11" descr="Book-09"/>
          <p:cNvPicPr>
            <a:picLocks noChangeAspect="1" noChangeArrowheads="1" noCrop="1"/>
          </p:cNvPicPr>
          <p:nvPr/>
        </p:nvPicPr>
        <p:blipFill>
          <a:blip r:embed="rId3"/>
          <a:srcRect/>
          <a:stretch>
            <a:fillRect/>
          </a:stretch>
        </p:blipFill>
        <p:spPr bwMode="auto">
          <a:xfrm>
            <a:off x="1691680" y="5013176"/>
            <a:ext cx="378220" cy="370342"/>
          </a:xfrm>
          <a:prstGeom prst="rect">
            <a:avLst/>
          </a:prstGeom>
          <a:noFill/>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924" y="2546285"/>
            <a:ext cx="37905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6028" y="511579"/>
            <a:ext cx="37404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031436" y="2122442"/>
            <a:ext cx="2789036" cy="461665"/>
          </a:xfrm>
          <a:prstGeom prst="rect">
            <a:avLst/>
          </a:prstGeom>
          <a:noFill/>
        </p:spPr>
        <p:txBody>
          <a:bodyPr wrap="square" rtlCol="0">
            <a:spAutoFit/>
          </a:bodyPr>
          <a:lstStyle/>
          <a:p>
            <a:r>
              <a:rPr lang="en-GB" sz="2400" b="1" dirty="0" err="1" smtClean="0">
                <a:solidFill>
                  <a:srgbClr val="FFC000"/>
                </a:solidFill>
                <a:latin typeface="Times New Roman" pitchFamily="18" charset="0"/>
                <a:cs typeface="Times New Roman" pitchFamily="18" charset="0"/>
              </a:rPr>
              <a:t>Cây</a:t>
            </a:r>
            <a:r>
              <a:rPr lang="en-GB" sz="2400" b="1" dirty="0" smtClean="0">
                <a:solidFill>
                  <a:srgbClr val="FFC000"/>
                </a:solidFill>
                <a:latin typeface="Times New Roman" pitchFamily="18" charset="0"/>
                <a:cs typeface="Times New Roman" pitchFamily="18" charset="0"/>
              </a:rPr>
              <a:t> </a:t>
            </a:r>
            <a:r>
              <a:rPr lang="en-GB" sz="2400" b="1" dirty="0" err="1" smtClean="0">
                <a:solidFill>
                  <a:srgbClr val="FFC000"/>
                </a:solidFill>
                <a:latin typeface="Times New Roman" pitchFamily="18" charset="0"/>
                <a:cs typeface="Times New Roman" pitchFamily="18" charset="0"/>
              </a:rPr>
              <a:t>thanh</a:t>
            </a:r>
            <a:r>
              <a:rPr lang="en-GB" sz="2400" b="1" dirty="0" smtClean="0">
                <a:solidFill>
                  <a:srgbClr val="FFC000"/>
                </a:solidFill>
                <a:latin typeface="Times New Roman" pitchFamily="18" charset="0"/>
                <a:cs typeface="Times New Roman" pitchFamily="18" charset="0"/>
              </a:rPr>
              <a:t> long</a:t>
            </a:r>
            <a:endParaRPr lang="en-GB" sz="24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2184283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4"/>
          <a:srcRect/>
          <a:stretch>
            <a:fillRect/>
          </a:stretch>
        </p:blipFill>
        <p:spPr bwMode="auto">
          <a:xfrm>
            <a:off x="35496" y="-2403648"/>
            <a:ext cx="809642" cy="388843"/>
          </a:xfrm>
          <a:prstGeom prst="rect">
            <a:avLst/>
          </a:prstGeom>
          <a:noFill/>
        </p:spPr>
      </p:pic>
      <p:sp>
        <p:nvSpPr>
          <p:cNvPr id="11" name="Rectangle 10"/>
          <p:cNvSpPr/>
          <p:nvPr/>
        </p:nvSpPr>
        <p:spPr>
          <a:xfrm>
            <a:off x="890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itchFamily="18" charset="0"/>
                <a:cs typeface="Times New Roman" pitchFamily="18" charset="0"/>
              </a:rPr>
              <a:t>Câu</a:t>
            </a:r>
            <a:r>
              <a:rPr lang="en-GB" sz="3200" dirty="0" smtClean="0">
                <a:solidFill>
                  <a:schemeClr val="tx1"/>
                </a:solidFill>
                <a:latin typeface="Times New Roman" pitchFamily="18" charset="0"/>
                <a:cs typeface="Times New Roman" pitchFamily="18" charset="0"/>
              </a:rPr>
              <a:t> </a:t>
            </a:r>
            <a:r>
              <a:rPr lang="en-GB" sz="3200" dirty="0" smtClean="0">
                <a:solidFill>
                  <a:schemeClr val="tx1"/>
                </a:solidFill>
                <a:latin typeface="Times New Roman" pitchFamily="18" charset="0"/>
                <a:cs typeface="Times New Roman" pitchFamily="18" charset="0"/>
              </a:rPr>
              <a:t>1. </a:t>
            </a:r>
            <a:r>
              <a:rPr lang="en-GB" sz="3200" dirty="0" err="1" smtClean="0">
                <a:solidFill>
                  <a:schemeClr val="tx1"/>
                </a:solidFill>
                <a:latin typeface="Times New Roman" pitchFamily="18" charset="0"/>
                <a:cs typeface="Times New Roman" pitchFamily="18" charset="0"/>
              </a:rPr>
              <a:t>Loại</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cây</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nào</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thường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sử</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dụng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phương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pháp</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sản</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xuất</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giống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cây</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trồng</a:t>
            </a:r>
            <a:r>
              <a:rPr lang="en-GB" sz="3200" dirty="0" smtClean="0">
                <a:solidFill>
                  <a:schemeClr val="tx1"/>
                </a:solidFill>
                <a:latin typeface="Times New Roman" pitchFamily="18" charset="0"/>
                <a:cs typeface="Times New Roman" pitchFamily="18" charset="0"/>
              </a:rPr>
              <a:t>?</a:t>
            </a:r>
            <a:endParaRPr lang="en-GB" sz="3200" dirty="0">
              <a:solidFill>
                <a:schemeClr val="tx1"/>
              </a:solidFill>
              <a:latin typeface="Times New Roman" pitchFamily="18" charset="0"/>
              <a:cs typeface="Times New Roman" pitchFamily="18" charset="0"/>
            </a:endParaRP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hoa</a:t>
            </a:r>
            <a:r>
              <a:rPr lang="en-GB" sz="2800" dirty="0" smtClean="0">
                <a:latin typeface="Times New Roman" pitchFamily="18" charset="0"/>
                <a:cs typeface="Times New Roman" pitchFamily="18" charset="0"/>
              </a:rPr>
              <a:t>				b.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lấy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gỗ</a:t>
            </a:r>
            <a:endParaRPr lang="en-GB" sz="2800" dirty="0" smtClean="0">
              <a:latin typeface="Times New Roman" pitchFamily="18" charset="0"/>
              <a:cs typeface="Times New Roman" pitchFamily="18" charset="0"/>
            </a:endParaRPr>
          </a:p>
          <a:p>
            <a:pPr marL="342900" indent="-342900"/>
            <a:r>
              <a:rPr lang="en-GB" sz="2800" dirty="0" smtClean="0">
                <a:latin typeface="Times New Roman" pitchFamily="18" charset="0"/>
                <a:cs typeface="Times New Roman" pitchFamily="18" charset="0"/>
              </a:rPr>
              <a:t>c. </a:t>
            </a:r>
            <a:r>
              <a:rPr lang="en-GB" sz="2800" dirty="0" err="1" smtClean="0">
                <a:latin typeface="Times New Roman" pitchFamily="18" charset="0"/>
                <a:cs typeface="Times New Roman" pitchFamily="18" charset="0"/>
              </a:rPr>
              <a:t>Các</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ngũ</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cốc</a:t>
            </a:r>
            <a:r>
              <a:rPr lang="en-GB" sz="2800" dirty="0" smtClean="0">
                <a:latin typeface="Times New Roman" pitchFamily="18" charset="0"/>
                <a:cs typeface="Times New Roman" pitchFamily="18" charset="0"/>
              </a:rPr>
              <a:t>		          d. </a:t>
            </a:r>
            <a:r>
              <a:rPr lang="en-GB" sz="2800" dirty="0" err="1" smtClean="0">
                <a:latin typeface="Times New Roman" pitchFamily="18" charset="0"/>
                <a:cs typeface="Times New Roman" pitchFamily="18" charset="0"/>
              </a:rPr>
              <a:t>Cây</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xanh</a:t>
            </a:r>
            <a:endParaRPr lang="en-GB" sz="2800" dirty="0">
              <a:latin typeface="Times New Roman" pitchFamily="18" charset="0"/>
              <a:cs typeface="Times New Roman"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smtClean="0">
                <a:solidFill>
                  <a:schemeClr val="tx1"/>
                </a:solidFill>
                <a:latin typeface="Times New Roman" pitchFamily="18" charset="0"/>
                <a:cs typeface="Times New Roman" pitchFamily="18" charset="0"/>
              </a:rPr>
              <a:t>Câu</a:t>
            </a:r>
            <a:r>
              <a:rPr lang="en-GB" sz="2800" dirty="0" smtClean="0">
                <a:solidFill>
                  <a:schemeClr val="tx1"/>
                </a:solidFill>
                <a:latin typeface="Times New Roman" pitchFamily="18" charset="0"/>
                <a:cs typeface="Times New Roman" pitchFamily="18" charset="0"/>
              </a:rPr>
              <a:t> </a:t>
            </a:r>
            <a:r>
              <a:rPr lang="en-GB" sz="2800" dirty="0" smtClean="0">
                <a:solidFill>
                  <a:schemeClr val="tx1"/>
                </a:solidFill>
                <a:latin typeface="Times New Roman" pitchFamily="18" charset="0"/>
                <a:cs typeface="Times New Roman" pitchFamily="18" charset="0"/>
              </a:rPr>
              <a:t>2. </a:t>
            </a:r>
            <a:r>
              <a:rPr lang="en-GB" sz="2800" dirty="0" err="1" smtClean="0">
                <a:solidFill>
                  <a:schemeClr val="tx1"/>
                </a:solidFill>
                <a:latin typeface="Times New Roman" pitchFamily="18" charset="0"/>
                <a:cs typeface="Times New Roman" pitchFamily="18" charset="0"/>
              </a:rPr>
              <a:t>Biện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pháp</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nào</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dưới</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đây</a:t>
            </a:r>
            <a:r>
              <a:rPr lang="en-GB" sz="2800" dirty="0" smtClean="0">
                <a:solidFill>
                  <a:schemeClr val="tx1"/>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không</a:t>
            </a:r>
            <a:r>
              <a:rPr lang="en-GB" sz="2800" b="1" dirty="0" smtClean="0">
                <a:solidFill>
                  <a:srgbClr val="FF0000"/>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phải</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sản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xuất</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giống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cây</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trồng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bằng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nhân</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giống</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vô</a:t>
            </a:r>
            <a:r>
              <a:rPr lang="en-GB" sz="2800" dirty="0" smtClean="0">
                <a:solidFill>
                  <a:schemeClr val="tx1"/>
                </a:solidFill>
                <a:latin typeface="Times New Roman" pitchFamily="18" charset="0"/>
                <a:cs typeface="Times New Roman" pitchFamily="18" charset="0"/>
              </a:rPr>
              <a:t> </a:t>
            </a:r>
            <a:r>
              <a:rPr lang="en-GB" sz="2800" dirty="0" err="1" smtClean="0">
                <a:solidFill>
                  <a:schemeClr val="tx1"/>
                </a:solidFill>
                <a:latin typeface="Times New Roman" pitchFamily="18" charset="0"/>
                <a:cs typeface="Times New Roman" pitchFamily="18" charset="0"/>
              </a:rPr>
              <a:t>tính</a:t>
            </a:r>
            <a:r>
              <a:rPr lang="en-GB" sz="2800" dirty="0" smtClean="0">
                <a:solidFill>
                  <a:schemeClr val="tx1"/>
                </a:solidFill>
                <a:latin typeface="Times New Roman" pitchFamily="18" charset="0"/>
                <a:cs typeface="Times New Roman" pitchFamily="18" charset="0"/>
              </a:rPr>
              <a:t>?</a:t>
            </a:r>
            <a:endParaRPr lang="en-GB" sz="2800" dirty="0">
              <a:solidFill>
                <a:schemeClr val="tx1"/>
              </a:solidFill>
              <a:latin typeface="Times New Roman" pitchFamily="18" charset="0"/>
              <a:cs typeface="Times New Roman" pitchFamily="18" charset="0"/>
            </a:endParaRP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smtClean="0">
                <a:latin typeface="Times New Roman" pitchFamily="18" charset="0"/>
                <a:cs typeface="Times New Roman" pitchFamily="18" charset="0"/>
              </a:rPr>
              <a:t>a. </a:t>
            </a:r>
            <a:r>
              <a:rPr lang="en-GB" sz="2800" dirty="0" err="1" smtClean="0">
                <a:latin typeface="Times New Roman" pitchFamily="18" charset="0"/>
                <a:cs typeface="Times New Roman" pitchFamily="18" charset="0"/>
              </a:rPr>
              <a:t>Giâm</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cành</a:t>
            </a:r>
            <a:r>
              <a:rPr lang="en-GB" sz="2800" dirty="0" smtClean="0">
                <a:latin typeface="Times New Roman" pitchFamily="18" charset="0"/>
                <a:cs typeface="Times New Roman" pitchFamily="18" charset="0"/>
              </a:rPr>
              <a:t>			b. </a:t>
            </a:r>
            <a:r>
              <a:rPr lang="en-GB" sz="2800" dirty="0" err="1" smtClean="0">
                <a:latin typeface="Times New Roman" pitchFamily="18" charset="0"/>
                <a:cs typeface="Times New Roman" pitchFamily="18" charset="0"/>
              </a:rPr>
              <a:t>Ghép</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mắt</a:t>
            </a:r>
            <a:endParaRPr lang="en-GB" sz="2800" dirty="0" smtClean="0">
              <a:latin typeface="Times New Roman" pitchFamily="18" charset="0"/>
              <a:cs typeface="Times New Roman" pitchFamily="18" charset="0"/>
            </a:endParaRPr>
          </a:p>
          <a:p>
            <a:pPr marL="514350" indent="-514350"/>
            <a:r>
              <a:rPr lang="en-GB" sz="2800" dirty="0" smtClean="0">
                <a:latin typeface="Times New Roman" pitchFamily="18" charset="0"/>
                <a:cs typeface="Times New Roman" pitchFamily="18" charset="0"/>
              </a:rPr>
              <a:t>c. </a:t>
            </a:r>
            <a:r>
              <a:rPr lang="en-GB" sz="2800" dirty="0" err="1" smtClean="0">
                <a:latin typeface="Times New Roman" pitchFamily="18" charset="0"/>
                <a:cs typeface="Times New Roman" pitchFamily="18" charset="0"/>
              </a:rPr>
              <a:t>Chiết</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cành</a:t>
            </a:r>
            <a:r>
              <a:rPr lang="en-GB" sz="2800" dirty="0" smtClean="0">
                <a:latin typeface="Times New Roman" pitchFamily="18" charset="0"/>
                <a:cs typeface="Times New Roman" pitchFamily="18" charset="0"/>
              </a:rPr>
              <a:t>			d. </a:t>
            </a:r>
            <a:r>
              <a:rPr lang="en-GB" sz="2800" dirty="0" err="1" smtClean="0">
                <a:latin typeface="Times New Roman" pitchFamily="18" charset="0"/>
                <a:cs typeface="Times New Roman" pitchFamily="18" charset="0"/>
              </a:rPr>
              <a:t>Gieo</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trồng</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hạt</a:t>
            </a:r>
            <a:endParaRPr lang="en-GB" sz="2800" dirty="0">
              <a:latin typeface="Times New Roman" pitchFamily="18" charset="0"/>
              <a:cs typeface="Times New Roman" pitchFamily="18" charset="0"/>
            </a:endParaRPr>
          </a:p>
        </p:txBody>
      </p:sp>
      <p:sp>
        <p:nvSpPr>
          <p:cNvPr id="15" name="Title 1"/>
          <p:cNvSpPr txBox="1">
            <a:spLocks/>
          </p:cNvSpPr>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smtClean="0">
                <a:solidFill>
                  <a:schemeClr val="bg1"/>
                </a:solidFill>
                <a:latin typeface="Times New Roman" pitchFamily="18" charset="0"/>
                <a:cs typeface="Times New Roman" pitchFamily="18" charset="0"/>
              </a:rPr>
              <a:t>Củng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cố</a:t>
            </a:r>
            <a:endParaRPr lang="en-US" sz="2800" b="1" dirty="0">
              <a:solidFill>
                <a:schemeClr val="bg1"/>
              </a:solidFill>
              <a:latin typeface="Times New Roman" pitchFamily="18" charset="0"/>
              <a:cs typeface="Times New Roman"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itchFamily="18" charset="0"/>
                <a:cs typeface="Times New Roman" pitchFamily="18" charset="0"/>
              </a:rPr>
              <a:t>Câu</a:t>
            </a:r>
            <a:r>
              <a:rPr lang="en-GB" sz="3200" dirty="0" smtClean="0">
                <a:solidFill>
                  <a:schemeClr val="tx1"/>
                </a:solidFill>
                <a:latin typeface="Times New Roman" pitchFamily="18" charset="0"/>
                <a:cs typeface="Times New Roman" pitchFamily="18" charset="0"/>
              </a:rPr>
              <a:t> </a:t>
            </a:r>
            <a:r>
              <a:rPr lang="en-GB" sz="3200" dirty="0" smtClean="0">
                <a:solidFill>
                  <a:schemeClr val="tx1"/>
                </a:solidFill>
                <a:latin typeface="Times New Roman" pitchFamily="18" charset="0"/>
                <a:cs typeface="Times New Roman" pitchFamily="18" charset="0"/>
              </a:rPr>
              <a:t>3. So </a:t>
            </a:r>
            <a:r>
              <a:rPr lang="en-GB" sz="3200" dirty="0" err="1" smtClean="0">
                <a:solidFill>
                  <a:schemeClr val="tx1"/>
                </a:solidFill>
                <a:latin typeface="Times New Roman" pitchFamily="18" charset="0"/>
                <a:cs typeface="Times New Roman" pitchFamily="18" charset="0"/>
              </a:rPr>
              <a:t>sánh</a:t>
            </a:r>
            <a:r>
              <a:rPr lang="en-GB" sz="3200" dirty="0" smtClean="0">
                <a:solidFill>
                  <a:schemeClr val="tx1"/>
                </a:solidFill>
                <a:latin typeface="Times New Roman" pitchFamily="18" charset="0"/>
                <a:cs typeface="Times New Roman" pitchFamily="18" charset="0"/>
              </a:rPr>
              <a:t> 3 </a:t>
            </a:r>
            <a:r>
              <a:rPr lang="en-GB" sz="3200" dirty="0" err="1" smtClean="0">
                <a:solidFill>
                  <a:schemeClr val="tx1"/>
                </a:solidFill>
                <a:latin typeface="Times New Roman" pitchFamily="18" charset="0"/>
                <a:cs typeface="Times New Roman" pitchFamily="18" charset="0"/>
              </a:rPr>
              <a:t>phương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pháp</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nhân</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giống</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vô</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tính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giâm</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cành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chiết</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cành</a:t>
            </a:r>
            <a:r>
              <a:rPr lang="en-GB" sz="3200" dirty="0" smtClean="0">
                <a:solidFill>
                  <a:schemeClr val="tx1"/>
                </a:solidFill>
                <a:latin typeface="Times New Roman" pitchFamily="18" charset="0"/>
                <a:cs typeface="Times New Roman" pitchFamily="18" charset="0"/>
              </a:rPr>
              <a:t>, </a:t>
            </a:r>
            <a:r>
              <a:rPr lang="en-GB" sz="3200" dirty="0" err="1" smtClean="0">
                <a:solidFill>
                  <a:schemeClr val="tx1"/>
                </a:solidFill>
                <a:latin typeface="Times New Roman" pitchFamily="18" charset="0"/>
                <a:cs typeface="Times New Roman" pitchFamily="18" charset="0"/>
              </a:rPr>
              <a:t>ghép</a:t>
            </a:r>
            <a:r>
              <a:rPr lang="en-GB" sz="3200" dirty="0" smtClean="0">
                <a:solidFill>
                  <a:schemeClr val="tx1"/>
                </a:solidFill>
                <a:latin typeface="Times New Roman" pitchFamily="18" charset="0"/>
                <a:cs typeface="Times New Roman" pitchFamily="18" charset="0"/>
              </a:rPr>
              <a:t>?</a:t>
            </a:r>
            <a:endParaRPr lang="en-GB" sz="3200" dirty="0">
              <a:solidFill>
                <a:schemeClr val="tx1"/>
              </a:solidFill>
              <a:latin typeface="Times New Roman" pitchFamily="18" charset="0"/>
              <a:cs typeface="Times New Roman" pitchFamily="18" charset="0"/>
            </a:endParaRP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p>
          <a:p>
            <a:r>
              <a:rPr lang="vi-VN" sz="2800" dirty="0">
                <a:latin typeface="+mj-lt"/>
              </a:rPr>
              <a:t>Khác </a:t>
            </a:r>
            <a:r>
              <a:rPr lang="vi-VN" sz="2800" dirty="0" smtClean="0">
                <a:latin typeface="+mj-lt"/>
              </a:rPr>
              <a:t>nhau:</a:t>
            </a:r>
            <a:r>
              <a:rPr lang="en-US" sz="2800" dirty="0" smtClean="0">
                <a:latin typeface="+mj-lt"/>
              </a:rPr>
              <a:t>  </a:t>
            </a:r>
            <a:r>
              <a:rPr lang="vi-VN" sz="2800" dirty="0" smtClean="0">
                <a:latin typeface="+mj-lt"/>
              </a:rPr>
              <a:t>Giâm </a:t>
            </a:r>
            <a:r>
              <a:rPr lang="vi-VN" sz="2800" dirty="0">
                <a:latin typeface="+mj-lt"/>
              </a:rPr>
              <a:t>cành : Cắt một đoạn cánh bành tẻ</a:t>
            </a:r>
          </a:p>
          <a:p>
            <a:r>
              <a:rPr lang="en-US" sz="2800" dirty="0" smtClean="0">
                <a:latin typeface="+mj-lt"/>
              </a:rPr>
              <a:t>                      </a:t>
            </a:r>
            <a:r>
              <a:rPr lang="vi-VN" sz="2800" dirty="0" smtClean="0">
                <a:latin typeface="+mj-lt"/>
              </a:rPr>
              <a:t>Ghép </a:t>
            </a:r>
            <a:r>
              <a:rPr lang="vi-VN" sz="2800" dirty="0">
                <a:latin typeface="+mj-lt"/>
              </a:rPr>
              <a:t>cành : Dùng một bộ phận sinh dưỡng</a:t>
            </a:r>
          </a:p>
          <a:p>
            <a:r>
              <a:rPr lang="en-US" sz="2800" dirty="0" smtClean="0">
                <a:latin typeface="+mj-lt"/>
              </a:rPr>
              <a:t>                      </a:t>
            </a:r>
            <a:r>
              <a:rPr lang="vi-VN" sz="2800" dirty="0" smtClean="0">
                <a:latin typeface="+mj-lt"/>
              </a:rPr>
              <a:t>Chiết </a:t>
            </a:r>
            <a:r>
              <a:rPr lang="vi-VN" sz="2800" dirty="0">
                <a:latin typeface="+mj-lt"/>
              </a:rPr>
              <a:t>cành : Tách một đoạn vỏ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smtClean="0">
                <a:solidFill>
                  <a:srgbClr val="FF0000"/>
                </a:solidFill>
                <a:latin typeface="Times New Roman" pitchFamily="18" charset="0"/>
                <a:cs typeface="Times New Roman" pitchFamily="18" charset="0"/>
              </a:rPr>
              <a:t>HƯỚNG DẪN HỌC TẬP</a:t>
            </a:r>
            <a:endParaRPr lang="en-GB" sz="4000" b="1" dirty="0">
              <a:solidFill>
                <a:srgbClr val="FF0000"/>
              </a:solidFill>
              <a:latin typeface="Times New Roman" pitchFamily="18" charset="0"/>
              <a:cs typeface="Times New Roman" pitchFamily="18" charset="0"/>
            </a:endParaRP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a:t>
            </a:r>
            <a:r>
              <a:rPr lang="en-GB" sz="2800" b="1" dirty="0" err="1" smtClean="0">
                <a:latin typeface="Times New Roman" pitchFamily="18" charset="0"/>
                <a:cs typeface="Times New Roman" pitchFamily="18" charset="0"/>
              </a:rPr>
              <a:t>Đối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với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bài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ở </a:t>
            </a:r>
            <a:r>
              <a:rPr lang="en-GB" sz="2800" b="1" dirty="0" err="1" smtClean="0">
                <a:latin typeface="Times New Roman" pitchFamily="18" charset="0"/>
                <a:cs typeface="Times New Roman" pitchFamily="18" charset="0"/>
              </a:rPr>
              <a:t>tiết</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này</a:t>
            </a:r>
            <a:r>
              <a:rPr lang="en-GB" sz="2800" b="1" dirty="0" smtClean="0">
                <a:latin typeface="Times New Roman" pitchFamily="18" charset="0"/>
                <a:cs typeface="Times New Roman" pitchFamily="18" charset="0"/>
              </a:rPr>
              <a:t>:</a:t>
            </a:r>
          </a:p>
          <a:p>
            <a:pPr marL="514350" indent="-514350"/>
            <a:r>
              <a:rPr lang="en-GB" sz="2800" dirty="0" smtClean="0">
                <a:latin typeface="Times New Roman" pitchFamily="18" charset="0"/>
                <a:cs typeface="Times New Roman" pitchFamily="18" charset="0"/>
              </a:rPr>
              <a:t>	</a:t>
            </a:r>
            <a:r>
              <a:rPr lang="en-GB" sz="2800" b="1" dirty="0" smtClean="0">
                <a:solidFill>
                  <a:srgbClr val="0000FF"/>
                </a:solidFill>
                <a:latin typeface="Times New Roman" pitchFamily="18" charset="0"/>
                <a:cs typeface="Times New Roman" pitchFamily="18" charset="0"/>
              </a:rPr>
              <a:t>- </a:t>
            </a:r>
            <a:r>
              <a:rPr lang="en-GB" sz="2800" b="1" dirty="0" err="1" smtClean="0">
                <a:solidFill>
                  <a:srgbClr val="0000FF"/>
                </a:solidFill>
                <a:latin typeface="Times New Roman" pitchFamily="18" charset="0"/>
                <a:cs typeface="Times New Roman" pitchFamily="18" charset="0"/>
              </a:rPr>
              <a:t>Học</a:t>
            </a:r>
            <a:r>
              <a:rPr lang="en-GB" sz="2800" b="1" dirty="0" smtClean="0">
                <a:solidFill>
                  <a:srgbClr val="0000FF"/>
                </a:solidFill>
                <a:latin typeface="Times New Roman" pitchFamily="18" charset="0"/>
                <a:cs typeface="Times New Roman" pitchFamily="18" charset="0"/>
              </a:rPr>
              <a:t> </a:t>
            </a:r>
            <a:r>
              <a:rPr lang="en-GB" sz="2800" b="1" dirty="0" err="1" smtClean="0">
                <a:solidFill>
                  <a:srgbClr val="0000FF"/>
                </a:solidFill>
                <a:latin typeface="Times New Roman" pitchFamily="18" charset="0"/>
                <a:cs typeface="Times New Roman" pitchFamily="18" charset="0"/>
              </a:rPr>
              <a:t>bài</a:t>
            </a:r>
            <a:r>
              <a:rPr lang="en-GB" sz="2800" b="1" dirty="0" smtClean="0">
                <a:solidFill>
                  <a:srgbClr val="0000FF"/>
                </a:solidFill>
                <a:latin typeface="Times New Roman" pitchFamily="18" charset="0"/>
                <a:cs typeface="Times New Roman" pitchFamily="18" charset="0"/>
              </a:rPr>
              <a:t>.</a:t>
            </a:r>
          </a:p>
          <a:p>
            <a:pPr marL="514350" indent="-514350"/>
            <a:r>
              <a:rPr lang="en-GB" sz="2800" b="1" dirty="0" smtClean="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T</a:t>
            </a:r>
            <a:r>
              <a:rPr lang="en-US" sz="2800" b="1" dirty="0" err="1">
                <a:solidFill>
                  <a:srgbClr val="0000FF"/>
                </a:solidFill>
                <a:latin typeface="Times New Roman" pitchFamily="18" charset="0"/>
                <a:cs typeface="Times New Roman" pitchFamily="18" charset="0"/>
              </a:rPr>
              <a: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giống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cành</a:t>
            </a:r>
            <a:r>
              <a:rPr lang="en-US" sz="2800" b="1" dirty="0" smtClean="0">
                <a:solidFill>
                  <a:srgbClr val="0000FF"/>
                </a:solidFill>
                <a:latin typeface="Times New Roman" pitchFamily="18" charset="0"/>
                <a:cs typeface="Times New Roman" pitchFamily="18" charset="0"/>
              </a:rPr>
              <a:t>.</a:t>
            </a:r>
          </a:p>
          <a:p>
            <a:pPr marL="514350" indent="-514350"/>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 </a:t>
            </a:r>
            <a:r>
              <a:rPr lang="en-US" sz="2800" b="1" dirty="0" err="1" smtClean="0">
                <a:solidFill>
                  <a:srgbClr val="0000FF"/>
                </a:solidFill>
                <a:latin typeface="Times New Roman" pitchFamily="18" charset="0"/>
                <a:cs typeface="Times New Roman" pitchFamily="18" charset="0"/>
              </a:rPr>
              <a:t>Chuẩn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sau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r>
              <a:rPr lang="en-US" sz="2800" b="1" dirty="0" smtClean="0">
                <a:solidFill>
                  <a:srgbClr val="0000FF"/>
                </a:solidFill>
                <a:latin typeface="Times New Roman" pitchFamily="18" charset="0"/>
                <a:cs typeface="Times New Roman" pitchFamily="18" charset="0"/>
              </a:rPr>
              <a:t>.</a:t>
            </a:r>
            <a:endParaRPr lang="en-GB" sz="2800" b="1" dirty="0">
              <a:solidFill>
                <a:srgbClr val="0000FF"/>
              </a:solidFill>
              <a:latin typeface="Times New Roman" pitchFamily="18" charset="0"/>
              <a:cs typeface="Times New Roman" pitchFamily="18" charset="0"/>
            </a:endParaRPr>
          </a:p>
        </p:txBody>
      </p:sp>
      <p:sp>
        <p:nvSpPr>
          <p:cNvPr id="5" name="TextBox 4"/>
          <p:cNvSpPr txBox="1"/>
          <p:nvPr/>
        </p:nvSpPr>
        <p:spPr>
          <a:xfrm>
            <a:off x="780257" y="3593341"/>
            <a:ext cx="7896199" cy="2677656"/>
          </a:xfrm>
          <a:prstGeom prst="rect">
            <a:avLst/>
          </a:prstGeom>
          <a:noFill/>
        </p:spPr>
        <p:txBody>
          <a:bodyPr wrap="square" rtlCol="0">
            <a:spAutoFit/>
          </a:bodyPr>
          <a:lstStyle/>
          <a:p>
            <a:r>
              <a:rPr lang="en-GB" sz="2800" b="1" dirty="0" smtClean="0">
                <a:latin typeface="Times New Roman" pitchFamily="18" charset="0"/>
                <a:cs typeface="Times New Roman" pitchFamily="18" charset="0"/>
              </a:rPr>
              <a:t>*</a:t>
            </a:r>
            <a:r>
              <a:rPr lang="en-GB" sz="2800" b="1" dirty="0" err="1" smtClean="0">
                <a:latin typeface="Times New Roman" pitchFamily="18" charset="0"/>
                <a:cs typeface="Times New Roman" pitchFamily="18" charset="0"/>
              </a:rPr>
              <a:t>Đối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với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bài</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ở </a:t>
            </a:r>
            <a:r>
              <a:rPr lang="en-GB" sz="2800" b="1" dirty="0" err="1" smtClean="0">
                <a:latin typeface="Times New Roman" pitchFamily="18" charset="0"/>
                <a:cs typeface="Times New Roman" pitchFamily="18" charset="0"/>
              </a:rPr>
              <a:t>tiết</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học</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tiếp</a:t>
            </a:r>
            <a:r>
              <a:rPr lang="en-GB" sz="2800" b="1" dirty="0" smtClean="0">
                <a:latin typeface="Times New Roman" pitchFamily="18" charset="0"/>
                <a:cs typeface="Times New Roman" pitchFamily="18" charset="0"/>
              </a:rPr>
              <a:t> </a:t>
            </a:r>
            <a:r>
              <a:rPr lang="en-GB" sz="2800" b="1" dirty="0" err="1" smtClean="0">
                <a:latin typeface="Times New Roman" pitchFamily="18" charset="0"/>
                <a:cs typeface="Times New Roman" pitchFamily="18" charset="0"/>
              </a:rPr>
              <a:t>theo</a:t>
            </a:r>
            <a:r>
              <a:rPr lang="en-GB" sz="2800" b="1"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tẻ</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20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a:t>
            </a:r>
            <a:r>
              <a:rPr lang="en-GB"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Dao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khay</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endParaRPr lang="en-GB" sz="28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2"/>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3"/>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4"/>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itchFamily="18" charset="0"/>
                <a:cs typeface="Times New Roman" pitchFamily="18" charset="0"/>
              </a:rPr>
              <a:t>Giâm cành</a:t>
            </a:r>
            <a:endParaRPr lang="en-GB" sz="32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49470520"/>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2"/>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3"/>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4"/>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latin typeface="Times New Roman" pitchFamily="18" charset="0"/>
                <a:cs typeface="Times New Roman" pitchFamily="18" charset="0"/>
              </a:rPr>
              <a:t>Ghép cành</a:t>
            </a:r>
            <a:endParaRPr lang="en-GB" sz="2800">
              <a:solidFill>
                <a:schemeClr val="tx1"/>
              </a:solidFill>
              <a:latin typeface="Times New Roman" pitchFamily="18" charset="0"/>
              <a:cs typeface="Times New Roman" pitchFamily="18" charset="0"/>
            </a:endParaRPr>
          </a:p>
        </p:txBody>
      </p:sp>
      <p:pic>
        <p:nvPicPr>
          <p:cNvPr id="2054" name="Picture 6" descr="C:\Users\user\Pictures\gccx.jpg"/>
          <p:cNvPicPr>
            <a:picLocks noChangeAspect="1" noChangeArrowheads="1"/>
          </p:cNvPicPr>
          <p:nvPr/>
        </p:nvPicPr>
        <p:blipFill>
          <a:blip r:embed="rId5"/>
          <a:srcRect/>
          <a:stretch>
            <a:fillRect/>
          </a:stretch>
        </p:blipFill>
        <p:spPr bwMode="auto">
          <a:xfrm>
            <a:off x="0" y="1643050"/>
            <a:ext cx="3929058" cy="2643206"/>
          </a:xfrm>
          <a:prstGeom prst="rect">
            <a:avLst/>
          </a:prstGeom>
          <a:noFill/>
        </p:spPr>
      </p:pic>
    </p:spTree>
    <p:extLst>
      <p:ext uri="{BB962C8B-B14F-4D97-AF65-F5344CB8AC3E}">
        <p14:creationId xmlns:p14="http://schemas.microsoft.com/office/powerpoint/2010/main" val="589422639"/>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mtClean="0">
                <a:latin typeface="Times New Roman" pitchFamily="18" charset="0"/>
                <a:cs typeface="Times New Roman" pitchFamily="18" charset="0"/>
              </a:rPr>
              <a:t>Chiết cành </a:t>
            </a:r>
            <a:endParaRPr lang="en-GB" sz="2400">
              <a:latin typeface="Times New Roman" pitchFamily="18" charset="0"/>
              <a:cs typeface="Times New Roman" pitchFamily="18" charset="0"/>
            </a:endParaRPr>
          </a:p>
        </p:txBody>
      </p:sp>
      <p:pic>
        <p:nvPicPr>
          <p:cNvPr id="11" name="Picture 2" descr="C:\Users\user\Pictures\chiet anh.jpg"/>
          <p:cNvPicPr>
            <a:picLocks noChangeAspect="1" noChangeArrowheads="1"/>
          </p:cNvPicPr>
          <p:nvPr/>
        </p:nvPicPr>
        <p:blipFill>
          <a:blip r:embed="rId2"/>
          <a:srcRect/>
          <a:stretch>
            <a:fillRect/>
          </a:stretch>
        </p:blipFill>
        <p:spPr bwMode="auto">
          <a:xfrm>
            <a:off x="0" y="1571612"/>
            <a:ext cx="7884368" cy="4143404"/>
          </a:xfrm>
          <a:prstGeom prst="rect">
            <a:avLst/>
          </a:prstGeom>
          <a:noFill/>
        </p:spPr>
      </p:pic>
    </p:spTree>
    <p:extLst>
      <p:ext uri="{BB962C8B-B14F-4D97-AF65-F5344CB8AC3E}">
        <p14:creationId xmlns:p14="http://schemas.microsoft.com/office/powerpoint/2010/main" val="416745577"/>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2"/>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3"/>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4"/>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latin typeface="Times New Roman" pitchFamily="18" charset="0"/>
                <a:cs typeface="Times New Roman" pitchFamily="18" charset="0"/>
              </a:rPr>
              <a:t>Nuôi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cấy</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mô</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6902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2214554"/>
            <a:ext cx="9786974" cy="2071702"/>
          </a:xfrm>
        </p:spPr>
        <p:txBody>
          <a:bodyPr>
            <a:noAutofit/>
          </a:bodyPr>
          <a:lstStyle/>
          <a:p>
            <a:r>
              <a:rPr lang="en-GB" sz="4600" b="1" dirty="0" err="1" smtClean="0">
                <a:latin typeface="Times New Roman" pitchFamily="18" charset="0"/>
                <a:cs typeface="Times New Roman" pitchFamily="18" charset="0"/>
              </a:rPr>
              <a:t>Bài</a:t>
            </a:r>
            <a:r>
              <a:rPr lang="en-GB" sz="4600" b="1" dirty="0" smtClean="0">
                <a:latin typeface="Times New Roman" pitchFamily="18" charset="0"/>
                <a:cs typeface="Times New Roman" pitchFamily="18" charset="0"/>
              </a:rPr>
              <a:t> 5 </a:t>
            </a:r>
            <a:r>
              <a:rPr lang="en-GB" sz="4600" b="1" dirty="0" smtClean="0">
                <a:latin typeface="Times New Roman" pitchFamily="18" charset="0"/>
                <a:cs typeface="Times New Roman" pitchFamily="18" charset="0"/>
              </a:rPr>
              <a:t/>
            </a:r>
            <a:br>
              <a:rPr lang="en-GB" sz="4600" b="1" dirty="0" smtClean="0">
                <a:latin typeface="Times New Roman" pitchFamily="18" charset="0"/>
                <a:cs typeface="Times New Roman" pitchFamily="18" charset="0"/>
              </a:rPr>
            </a:br>
            <a:r>
              <a:rPr lang="en-US" sz="4600" b="1" dirty="0" smtClean="0">
                <a:solidFill>
                  <a:srgbClr val="FF0000"/>
                </a:solidFill>
                <a:latin typeface="Times New Roman" pitchFamily="18" charset="0"/>
                <a:cs typeface="Times New Roman" pitchFamily="18" charset="0"/>
              </a:rPr>
              <a:t>NHÂN GIỐNG VÔ TÍNH</a:t>
            </a:r>
            <a:br>
              <a:rPr lang="en-US" sz="4600" b="1" dirty="0" smtClean="0">
                <a:solidFill>
                  <a:srgbClr val="FF0000"/>
                </a:solidFill>
                <a:latin typeface="Times New Roman" pitchFamily="18" charset="0"/>
                <a:cs typeface="Times New Roman" pitchFamily="18" charset="0"/>
              </a:rPr>
            </a:br>
            <a:r>
              <a:rPr lang="en-GB" sz="4600" b="1" dirty="0" smtClean="0">
                <a:solidFill>
                  <a:srgbClr val="FF0000"/>
                </a:solidFill>
                <a:latin typeface="Times New Roman" pitchFamily="18" charset="0"/>
                <a:cs typeface="Times New Roman" pitchFamily="18" charset="0"/>
              </a:rPr>
              <a:t>CÂY </a:t>
            </a:r>
            <a:r>
              <a:rPr lang="en-GB" sz="4600" b="1" dirty="0" smtClean="0">
                <a:solidFill>
                  <a:srgbClr val="FF0000"/>
                </a:solidFill>
                <a:latin typeface="Times New Roman" pitchFamily="18" charset="0"/>
                <a:cs typeface="Times New Roman" pitchFamily="18" charset="0"/>
              </a:rPr>
              <a:t>TRỒNG</a:t>
            </a:r>
            <a:endParaRPr lang="en-GB" sz="4600" b="1" dirty="0">
              <a:solidFill>
                <a:srgbClr val="FF0000"/>
              </a:solidFill>
              <a:latin typeface="Times New Roman" pitchFamily="18" charset="0"/>
              <a:cs typeface="Times New Roman" pitchFamily="18" charset="0"/>
            </a:endParaRPr>
          </a:p>
        </p:txBody>
      </p:sp>
      <p:pic>
        <p:nvPicPr>
          <p:cNvPr id="3" name="Picture 6"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362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lumenpflanzen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68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4419600"/>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itchFamily="18" charset="0"/>
                <a:cs typeface="Times New Roman" pitchFamily="18" charset="0"/>
              </a:rPr>
              <a:t>MỘT SỐ KĨ THUẬT NHÂN GIỐNG VÔ TÍNH CÂY TRỒNG</a:t>
            </a:r>
            <a:endParaRPr lang="en-US" sz="2400" dirty="0">
              <a:latin typeface="Times New Roman" pitchFamily="18" charset="0"/>
              <a:cs typeface="Times New Roman" pitchFamily="18" charset="0"/>
            </a:endParaRPr>
          </a:p>
        </p:txBody>
      </p:sp>
      <p:sp>
        <p:nvSpPr>
          <p:cNvPr id="13" name="Rounded Rectangle 12"/>
          <p:cNvSpPr/>
          <p:nvPr/>
        </p:nvSpPr>
        <p:spPr>
          <a:xfrm>
            <a:off x="765175"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Giâm</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0" name="Rounded Rectangle 19"/>
          <p:cNvSpPr/>
          <p:nvPr/>
        </p:nvSpPr>
        <p:spPr>
          <a:xfrm>
            <a:off x="5868143"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Nuôi</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cấy</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mô</a:t>
            </a:r>
            <a:endParaRPr lang="en-US" sz="2300" b="1" dirty="0">
              <a:solidFill>
                <a:srgbClr val="FF0000"/>
              </a:solidFill>
              <a:latin typeface="Times New Roman" pitchFamily="18" charset="0"/>
              <a:cs typeface="Times New Roman" pitchFamily="18" charset="0"/>
            </a:endParaRPr>
          </a:p>
        </p:txBody>
      </p:sp>
      <p:sp>
        <p:nvSpPr>
          <p:cNvPr id="21" name="Rounded Rectangle 20"/>
          <p:cNvSpPr/>
          <p:nvPr/>
        </p:nvSpPr>
        <p:spPr>
          <a:xfrm>
            <a:off x="644457"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Chiết</a:t>
            </a:r>
            <a:r>
              <a:rPr lang="en-US" sz="2300" b="1" dirty="0" smtClean="0">
                <a:solidFill>
                  <a:srgbClr val="FF0000"/>
                </a:solidFill>
                <a:latin typeface="Times New Roman" pitchFamily="18" charset="0"/>
                <a:cs typeface="Times New Roman" pitchFamily="18" charset="0"/>
              </a:rPr>
              <a:t> </a:t>
            </a:r>
            <a:r>
              <a:rPr lang="en-US" sz="2300" b="1" dirty="0" err="1" smtClean="0">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2" name="Rounded Rectangle 21"/>
          <p:cNvSpPr/>
          <p:nvPr/>
        </p:nvSpPr>
        <p:spPr>
          <a:xfrm>
            <a:off x="6084168"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itchFamily="18" charset="0"/>
                <a:cs typeface="Times New Roman" pitchFamily="18" charset="0"/>
              </a:rPr>
              <a:t>Ghép</a:t>
            </a:r>
            <a:endParaRPr lang="en-US" sz="23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 </a:t>
            </a:r>
            <a:r>
              <a:rPr lang="en-GB" sz="2400" b="1" dirty="0" err="1" smtClean="0">
                <a:solidFill>
                  <a:srgbClr val="FF0000"/>
                </a:solidFill>
                <a:latin typeface="Times New Roman" pitchFamily="18" charset="0"/>
                <a:cs typeface="Times New Roman" pitchFamily="18" charset="0"/>
              </a:rPr>
              <a:t>Khái</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niệm</a:t>
            </a:r>
            <a:endParaRPr lang="en-GB" sz="2400" b="1" dirty="0">
              <a:solidFill>
                <a:srgbClr val="FF0000"/>
              </a:solidFill>
              <a:latin typeface="Times New Roman" pitchFamily="18" charset="0"/>
              <a:cs typeface="Times New Roman"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smtClean="0">
                <a:latin typeface="Times New Roman" pitchFamily="18" charset="0"/>
                <a:cs typeface="Times New Roman" pitchFamily="18" charset="0"/>
              </a:rPr>
              <a:t>  -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a:t>
            </a: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t>
            </a:r>
            <a:r>
              <a:rPr lang="en-US" sz="2400" dirty="0" err="1">
                <a:latin typeface="Times New Roman" pitchFamily="18" charset="0"/>
                <a:cs typeface="Times New Roman" pitchFamily="18" charset="0"/>
              </a:rPr>
              <a: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1. </a:t>
            </a:r>
            <a:r>
              <a:rPr lang="en-GB" sz="2400" b="1" dirty="0" err="1" smtClean="0">
                <a:solidFill>
                  <a:srgbClr val="0070C0"/>
                </a:solidFill>
                <a:latin typeface="Times New Roman" pitchFamily="18" charset="0"/>
                <a:cs typeface="Times New Roman" pitchFamily="18" charset="0"/>
              </a:rPr>
              <a:t>Giâm</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969205"/>
            <a:ext cx="296900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161" y="3332504"/>
            <a:ext cx="2944017" cy="29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6670" y="3475650"/>
            <a:ext cx="4501474" cy="1609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smtClean="0">
                <a:solidFill>
                  <a:srgbClr val="FF00FF"/>
                </a:solidFill>
                <a:latin typeface="Times New Roman" pitchFamily="18" charset="0"/>
                <a:cs typeface="Times New Roman" pitchFamily="18" charset="0"/>
              </a:rPr>
              <a:t>Trình</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bày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kĩ</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thuật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giâm</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cành</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một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số</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loại</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phổ</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biến</a:t>
            </a:r>
            <a:r>
              <a:rPr lang="en-GB" sz="2400" b="1" dirty="0" smtClean="0">
                <a:solidFill>
                  <a:srgbClr val="FF00FF"/>
                </a:solidFill>
                <a:latin typeface="Times New Roman" pitchFamily="18" charset="0"/>
                <a:cs typeface="Times New Roman" pitchFamily="18" charset="0"/>
              </a:rPr>
              <a:t> ở </a:t>
            </a:r>
            <a:r>
              <a:rPr lang="en-GB" sz="2400" b="1" dirty="0" err="1" smtClean="0">
                <a:solidFill>
                  <a:srgbClr val="FF00FF"/>
                </a:solidFill>
                <a:latin typeface="Times New Roman" pitchFamily="18" charset="0"/>
                <a:cs typeface="Times New Roman" pitchFamily="18" charset="0"/>
              </a:rPr>
              <a:t>địa</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phương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em</a:t>
            </a:r>
            <a:r>
              <a:rPr lang="en-GB" sz="2400" b="1" dirty="0" smtClean="0">
                <a:solidFill>
                  <a:srgbClr val="FF00FF"/>
                </a:solidFill>
                <a:latin typeface="Times New Roman" pitchFamily="18" charset="0"/>
                <a:cs typeface="Times New Roman" pitchFamily="18" charset="0"/>
              </a:rPr>
              <a:t>?</a:t>
            </a:r>
            <a:endParaRPr lang="en-GB" sz="24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27466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2. </a:t>
            </a:r>
            <a:r>
              <a:rPr lang="en-GB" sz="2400" b="1" dirty="0" err="1" smtClean="0">
                <a:solidFill>
                  <a:srgbClr val="0070C0"/>
                </a:solidFill>
                <a:latin typeface="Times New Roman" pitchFamily="18" charset="0"/>
                <a:cs typeface="Times New Roman" pitchFamily="18" charset="0"/>
              </a:rPr>
              <a:t>Ghép</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3356993"/>
            <a:ext cx="3944918"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70000"/>
              </a:lnSpc>
            </a:pPr>
            <a:r>
              <a:rPr lang="en-GB" sz="2400" b="1" dirty="0" err="1" smtClean="0">
                <a:solidFill>
                  <a:srgbClr val="FF00FF"/>
                </a:solidFill>
                <a:latin typeface="Times New Roman" pitchFamily="18" charset="0"/>
                <a:cs typeface="Times New Roman" pitchFamily="18" charset="0"/>
              </a:rPr>
              <a:t>Kĩ</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thuật</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ghép</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thường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dùng</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cho</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loại</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cây</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nào</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Nêu</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ví</a:t>
            </a:r>
            <a:r>
              <a:rPr lang="en-GB" sz="2400" b="1" dirty="0" smtClean="0">
                <a:solidFill>
                  <a:srgbClr val="FF00FF"/>
                </a:solidFill>
                <a:latin typeface="Times New Roman" pitchFamily="18" charset="0"/>
                <a:cs typeface="Times New Roman" pitchFamily="18" charset="0"/>
              </a:rPr>
              <a:t> </a:t>
            </a:r>
            <a:r>
              <a:rPr lang="en-GB" sz="2400" b="1" dirty="0" err="1" smtClean="0">
                <a:solidFill>
                  <a:srgbClr val="FF00FF"/>
                </a:solidFill>
                <a:latin typeface="Times New Roman" pitchFamily="18" charset="0"/>
                <a:cs typeface="Times New Roman" pitchFamily="18" charset="0"/>
              </a:rPr>
              <a:t>dụ</a:t>
            </a:r>
            <a:r>
              <a:rPr lang="en-GB" sz="2400" b="1" dirty="0" smtClean="0">
                <a:solidFill>
                  <a:srgbClr val="FF00FF"/>
                </a:solidFill>
                <a:latin typeface="Times New Roman" pitchFamily="18" charset="0"/>
                <a:cs typeface="Times New Roman" pitchFamily="18" charset="0"/>
              </a:rPr>
              <a:t>.</a:t>
            </a:r>
            <a:endParaRPr lang="en-GB" sz="2400" b="1" dirty="0">
              <a:solidFill>
                <a:srgbClr val="FF00FF"/>
              </a:solidFill>
              <a:latin typeface="Times New Roman" pitchFamily="18" charset="0"/>
              <a:cs typeface="Times New Roman" pitchFamily="18" charset="0"/>
            </a:endParaRPr>
          </a:p>
        </p:txBody>
      </p:sp>
      <p:pic>
        <p:nvPicPr>
          <p:cNvPr id="4098" name="Picture 2" descr="Các phương pháp và kỹ thuật ghép cây trồng hiệu quả nhất 2022 - Hoa Cảnh  Quang V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445" y="969205"/>
            <a:ext cx="3600400" cy="26038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445" y="3789040"/>
            <a:ext cx="36058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hỗn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bọc</a:t>
            </a:r>
            <a:r>
              <a:rPr lang="en-US" sz="2400" dirty="0">
                <a:latin typeface="Times New Roman" pitchFamily="18" charset="0"/>
                <a:cs typeface="Times New Roman" pitchFamily="18" charset="0"/>
              </a:rPr>
              <a:t> nylon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3. </a:t>
            </a:r>
            <a:r>
              <a:rPr lang="en-GB" sz="2400" b="1" dirty="0" err="1" smtClean="0">
                <a:solidFill>
                  <a:srgbClr val="0070C0"/>
                </a:solidFill>
                <a:latin typeface="Times New Roman" pitchFamily="18" charset="0"/>
                <a:cs typeface="Times New Roman" pitchFamily="18" charset="0"/>
              </a:rPr>
              <a:t>Chiết</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512" y="5307600"/>
            <a:ext cx="1035325" cy="92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5111299"/>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itchFamily="18" charset="0"/>
                <a:cs typeface="Times New Roman" pitchFamily="18" charset="0"/>
              </a:rPr>
              <a:t>Kể</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tên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một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số</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được</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nhân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giống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bằng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chiết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cành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phổ</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biến</a:t>
            </a:r>
            <a:r>
              <a:rPr lang="en-GB" sz="2400" b="1" dirty="0">
                <a:solidFill>
                  <a:srgbClr val="FF00FF"/>
                </a:solidFill>
                <a:latin typeface="Times New Roman" pitchFamily="18" charset="0"/>
                <a:cs typeface="Times New Roman" pitchFamily="18" charset="0"/>
              </a:rPr>
              <a:t> ở </a:t>
            </a:r>
            <a:r>
              <a:rPr lang="en-GB" sz="2400" b="1" dirty="0" err="1">
                <a:solidFill>
                  <a:srgbClr val="FF00FF"/>
                </a:solidFill>
                <a:latin typeface="Times New Roman" pitchFamily="18" charset="0"/>
                <a:cs typeface="Times New Roman" pitchFamily="18" charset="0"/>
              </a:rPr>
              <a:t>địa</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phương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em</a:t>
            </a:r>
            <a:r>
              <a:rPr lang="en-GB" sz="2400" b="1" dirty="0">
                <a:solidFill>
                  <a:srgbClr val="FF00FF"/>
                </a:solidFill>
                <a:latin typeface="Times New Roman" pitchFamily="18" charset="0"/>
                <a:cs typeface="Times New Roman" pitchFamily="18" charset="0"/>
              </a:rPr>
              <a:t>?</a:t>
            </a:r>
            <a:endParaRPr lang="en-GB" sz="2400" b="1" dirty="0">
              <a:solidFill>
                <a:srgbClr val="FF00FF"/>
              </a:solidFill>
              <a:latin typeface="Times New Roman" pitchFamily="18" charset="0"/>
              <a:cs typeface="Times New Roman" pitchFamily="18" charset="0"/>
            </a:endParaRPr>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734" y="2943716"/>
            <a:ext cx="3315762" cy="2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734" y="769938"/>
            <a:ext cx="3423265" cy="21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6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 </a:t>
            </a:r>
            <a:r>
              <a:rPr lang="en-GB" sz="2400" b="1" dirty="0" err="1" smtClean="0">
                <a:solidFill>
                  <a:srgbClr val="FF0000"/>
                </a:solidFill>
                <a:latin typeface="Times New Roman" pitchFamily="18" charset="0"/>
                <a:cs typeface="Times New Roman" pitchFamily="18" charset="0"/>
              </a:rPr>
              <a:t>Các</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vô</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Char char="-"/>
            </a:pP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r>
              <a:rPr lang="en-US" sz="2400" dirty="0" smtClean="0">
                <a:latin typeface="Times New Roman" pitchFamily="18" charset="0"/>
                <a:cs typeface="Times New Roman" pitchFamily="18" charset="0"/>
              </a:rPr>
              <a:t>.</a:t>
            </a:r>
          </a:p>
          <a:p>
            <a:pPr algn="just">
              <a:buFontTx/>
              <a:buChar char="-"/>
            </a:pP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itchFamily="18" charset="0"/>
                <a:cs typeface="Times New Roman" pitchFamily="18" charset="0"/>
              </a:rPr>
              <a:t>4. </a:t>
            </a:r>
            <a:r>
              <a:rPr lang="en-GB" sz="2400" b="1" dirty="0" err="1" smtClean="0">
                <a:solidFill>
                  <a:srgbClr val="0070C0"/>
                </a:solidFill>
                <a:latin typeface="Times New Roman" pitchFamily="18" charset="0"/>
                <a:cs typeface="Times New Roman" pitchFamily="18" charset="0"/>
              </a:rPr>
              <a:t>Nuôi</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cấy</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mô</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tế</a:t>
            </a:r>
            <a:r>
              <a:rPr lang="en-GB" sz="2400" b="1" dirty="0" smtClean="0">
                <a:solidFill>
                  <a:srgbClr val="0070C0"/>
                </a:solidFill>
                <a:latin typeface="Times New Roman" pitchFamily="18" charset="0"/>
                <a:cs typeface="Times New Roman" pitchFamily="18" charset="0"/>
              </a:rPr>
              <a:t> </a:t>
            </a:r>
            <a:r>
              <a:rPr lang="en-GB" sz="2400" b="1" dirty="0" err="1" smtClean="0">
                <a:solidFill>
                  <a:srgbClr val="0070C0"/>
                </a:solidFill>
                <a:latin typeface="Times New Roman" pitchFamily="18" charset="0"/>
                <a:cs typeface="Times New Roman" pitchFamily="18" charset="0"/>
              </a:rPr>
              <a:t>bào</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865" y="3789040"/>
            <a:ext cx="3820683"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865" y="1124744"/>
            <a:ext cx="3818135" cy="28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itchFamily="18" charset="0"/>
                <a:cs typeface="Times New Roman" pitchFamily="18" charset="0"/>
              </a:rPr>
              <a:t>III. </a:t>
            </a:r>
            <a:r>
              <a:rPr lang="en-GB" sz="2400" b="1" dirty="0" err="1" smtClean="0">
                <a:solidFill>
                  <a:srgbClr val="FF0000"/>
                </a:solidFill>
                <a:latin typeface="Times New Roman" pitchFamily="18" charset="0"/>
                <a:cs typeface="Times New Roman" pitchFamily="18" charset="0"/>
              </a:rPr>
              <a:t>Nhân</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giống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bằng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phương</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pháp</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giâm</a:t>
            </a:r>
            <a:r>
              <a:rPr lang="en-GB" sz="2400" b="1" dirty="0" smtClean="0">
                <a:solidFill>
                  <a:srgbClr val="FF0000"/>
                </a:solidFill>
                <a:latin typeface="Times New Roman" pitchFamily="18" charset="0"/>
                <a:cs typeface="Times New Roman" pitchFamily="18" charset="0"/>
              </a:rPr>
              <a:t> </a:t>
            </a:r>
            <a:r>
              <a:rPr lang="en-GB" sz="2400" b="1" dirty="0" err="1" smtClean="0">
                <a:solidFill>
                  <a:srgbClr val="FF0000"/>
                </a:solidFill>
                <a:latin typeface="Times New Roman" pitchFamily="18" charset="0"/>
                <a:cs typeface="Times New Roman" pitchFamily="18" charset="0"/>
              </a:rPr>
              <a:t>cành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itchFamily="18" charset="0"/>
                <a:cs typeface="Times New Roman" pitchFamily="18" charset="0"/>
              </a:rPr>
              <a:t>BÀI 5: NHÂN GIỐNG VÔ TÍNH CÂY TRỒNG</a:t>
            </a:r>
            <a:endParaRPr lang="en-US" sz="2400" b="1" dirty="0">
              <a:latin typeface="Times New Roman" pitchFamily="18" charset="0"/>
              <a:cs typeface="Times New Roman" pitchFamily="18" charset="0"/>
            </a:endParaRPr>
          </a:p>
        </p:txBody>
      </p:sp>
      <p:sp>
        <p:nvSpPr>
          <p:cNvPr id="9" name="Content Placeholder 2"/>
          <p:cNvSpPr txBox="1">
            <a:spLocks/>
          </p:cNvSpPr>
          <p:nvPr/>
        </p:nvSpPr>
        <p:spPr>
          <a:xfrm>
            <a:off x="83082" y="1894651"/>
            <a:ext cx="509003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2.</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5 - 10 cm,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4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bớt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phiến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85421" y="1223003"/>
            <a:ext cx="5688632"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1.</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non hay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bệnh</a:t>
            </a:r>
            <a:r>
              <a:rPr lang="en-US" sz="2000" b="1" dirty="0">
                <a:latin typeface="Times New Roman" pitchFamily="18" charset="0"/>
                <a:cs typeface="Times New Roman" pitchFamily="18" charset="0"/>
              </a:rPr>
              <a:t>.</a:t>
            </a:r>
          </a:p>
          <a:p>
            <a:pPr algn="l"/>
            <a:endParaRPr lang="en-GB" sz="20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237" y="1219014"/>
            <a:ext cx="3635896" cy="46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loud Callout 9"/>
          <p:cNvSpPr/>
          <p:nvPr/>
        </p:nvSpPr>
        <p:spPr>
          <a:xfrm>
            <a:off x="1619672" y="-356207"/>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rgbClr val="FF0000"/>
                </a:solidFill>
                <a:latin typeface="Times New Roman" pitchFamily="18" charset="0"/>
                <a:cs typeface="Times New Roman" pitchFamily="18" charset="0"/>
              </a:rPr>
              <a:t>Quan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sát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ảnh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nêu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giống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bằng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phương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pháp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cành</a:t>
            </a:r>
            <a:endParaRPr lang="en-US" sz="2400" b="1" dirty="0">
              <a:solidFill>
                <a:srgbClr val="FF0000"/>
              </a:solidFill>
              <a:latin typeface="Times New Roman" pitchFamily="18" charset="0"/>
              <a:cs typeface="Times New Roman" pitchFamily="18" charset="0"/>
            </a:endParaRPr>
          </a:p>
        </p:txBody>
      </p:sp>
      <p:sp>
        <p:nvSpPr>
          <p:cNvPr id="15" name="Content Placeholder 2"/>
          <p:cNvSpPr txBox="1">
            <a:spLocks/>
          </p:cNvSpPr>
          <p:nvPr/>
        </p:nvSpPr>
        <p:spPr>
          <a:xfrm>
            <a:off x="67632" y="2892900"/>
            <a:ext cx="515244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3.</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Xử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Nhúng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1-2 </a:t>
            </a:r>
            <a:r>
              <a:rPr lang="en-US" sz="2000" b="1" dirty="0">
                <a:latin typeface="Times New Roman" pitchFamily="18" charset="0"/>
                <a:cs typeface="Times New Roman" pitchFamily="18" charset="0"/>
              </a:rPr>
              <a:t>cm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dung </a:t>
            </a:r>
            <a:r>
              <a:rPr lang="en-US" sz="2000" b="1" dirty="0" err="1">
                <a:latin typeface="Times New Roman" pitchFamily="18" charset="0"/>
                <a:cs typeface="Times New Roman" pitchFamily="18" charset="0"/>
              </a:rPr>
              <a:t>dịch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5-10 </a:t>
            </a:r>
            <a:r>
              <a:rPr lang="en-US" sz="2000" b="1" dirty="0" err="1">
                <a:latin typeface="Times New Roman" pitchFamily="18" charset="0"/>
                <a:cs typeface="Times New Roman" pitchFamily="18" charset="0"/>
              </a:rPr>
              <a:t>giây</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16" name="Content Placeholder 2"/>
          <p:cNvSpPr txBox="1">
            <a:spLocks/>
          </p:cNvSpPr>
          <p:nvPr/>
        </p:nvSpPr>
        <p:spPr>
          <a:xfrm>
            <a:off x="131189"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5.</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sóc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10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15 </a:t>
            </a:r>
            <a:r>
              <a:rPr lang="en-US" sz="2000" b="1" dirty="0" err="1">
                <a:latin typeface="Times New Roman" pitchFamily="18" charset="0"/>
                <a:cs typeface="Times New Roman" pitchFamily="18" charset="0"/>
              </a:rPr>
              <a:t>ngày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kiẻm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trắng</a:t>
            </a:r>
            <a:r>
              <a:rPr lang="en-US" sz="2000" b="1" dirty="0">
                <a:latin typeface="Times New Roman" pitchFamily="18" charset="0"/>
                <a:cs typeface="Times New Roman" pitchFamily="18" charset="0"/>
              </a:rPr>
              <a:t> sang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vườn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ươm</a:t>
            </a:r>
            <a:r>
              <a:rPr lang="en-US" sz="2000" b="1" dirty="0">
                <a:latin typeface="Times New Roman" pitchFamily="18" charset="0"/>
                <a:cs typeface="Times New Roman" pitchFamily="18" charset="0"/>
              </a:rPr>
              <a:t>.</a:t>
            </a:r>
          </a:p>
        </p:txBody>
      </p:sp>
      <p:sp>
        <p:nvSpPr>
          <p:cNvPr id="17" name="Content Placeholder 2"/>
          <p:cNvSpPr txBox="1">
            <a:spLocks/>
          </p:cNvSpPr>
          <p:nvPr/>
        </p:nvSpPr>
        <p:spPr>
          <a:xfrm>
            <a:off x="126629"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4.</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chếch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hay </a:t>
            </a:r>
            <a:r>
              <a:rPr lang="en-US" sz="2000" b="1" dirty="0" err="1">
                <a:latin typeface="Times New Roman" pitchFamily="18" charset="0"/>
                <a:cs typeface="Times New Roman" pitchFamily="18" charset="0"/>
              </a:rPr>
              <a:t>luống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3-5 cm,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cách</a:t>
            </a:r>
            <a:r>
              <a:rPr lang="en-US" sz="2000" b="1" dirty="0">
                <a:latin typeface="Times New Roman" pitchFamily="18" charset="0"/>
                <a:cs typeface="Times New Roman" pitchFamily="18" charset="0"/>
              </a:rPr>
              <a:t> 5 cm X 5 cm </a:t>
            </a:r>
            <a:r>
              <a:rPr lang="en-US" sz="2000" b="1" dirty="0" err="1">
                <a:latin typeface="Times New Roman" pitchFamily="18" charset="0"/>
                <a:cs typeface="Times New Roman" pitchFamily="18" charset="0"/>
              </a:rPr>
              <a:t>hoậc</a:t>
            </a:r>
            <a:r>
              <a:rPr lang="en-US" sz="2000" b="1" dirty="0">
                <a:latin typeface="Times New Roman" pitchFamily="18" charset="0"/>
                <a:cs typeface="Times New Roman" pitchFamily="18" charset="0"/>
              </a:rPr>
              <a:t> 10 cm X 10 cm.</a:t>
            </a:r>
          </a:p>
          <a:p>
            <a:pPr algn="just">
              <a:buFontTx/>
              <a:buChar char="-"/>
            </a:pP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7227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1029</Words>
  <PresentationFormat>On-screen Show (4:3)</PresentationFormat>
  <Paragraphs>83</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Bài 5  NHÂN GIỐNG VÔ TÍNH CÂY TRỒNG</vt:lpstr>
      <vt:lpstr>PowerPoint Presentation</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PowerPoint Presentation</vt:lpstr>
      <vt:lpstr>PowerPoint Presentation</vt:lpstr>
      <vt:lpstr>HƯỚNG DẪN HỌC TẬP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2015-11-02T15:22:46Z</dcterms:created>
  <dcterms:modified xsi:type="dcterms:W3CDTF">2022-07-07T09:06:58Z</dcterms:modified>
</cp:coreProperties>
</file>