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02" r:id="rId6"/>
    <p:sldId id="257" r:id="rId7"/>
    <p:sldId id="283" r:id="rId8"/>
    <p:sldId id="285" r:id="rId9"/>
    <p:sldId id="308" r:id="rId10"/>
    <p:sldId id="306" r:id="rId11"/>
    <p:sldId id="307" r:id="rId12"/>
    <p:sldId id="290" r:id="rId13"/>
    <p:sldId id="296" r:id="rId14"/>
    <p:sldId id="270" r:id="rId15"/>
    <p:sldId id="293" r:id="rId16"/>
    <p:sldId id="297" r:id="rId17"/>
    <p:sldId id="294" r:id="rId18"/>
    <p:sldId id="304" r:id="rId19"/>
    <p:sldId id="295" r:id="rId20"/>
    <p:sldId id="305" r:id="rId21"/>
    <p:sldId id="298" r:id="rId22"/>
    <p:sldId id="299" r:id="rId23"/>
    <p:sldId id="300" r:id="rId24"/>
    <p:sldId id="301" r:id="rId25"/>
    <p:sldId id="27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9FF99"/>
    <a:srgbClr val="FFFFCC"/>
    <a:srgbClr val="008000"/>
    <a:srgbClr val="FAED3B"/>
    <a:srgbClr val="15142A"/>
    <a:srgbClr val="3CDFE6"/>
    <a:srgbClr val="99CCFF"/>
    <a:srgbClr val="6699FF"/>
    <a:srgbClr val="A7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94222" autoAdjust="0"/>
  </p:normalViewPr>
  <p:slideViewPr>
    <p:cSldViewPr snapToGrid="0">
      <p:cViewPr varScale="1">
        <p:scale>
          <a:sx n="93" d="100"/>
          <a:sy n="93" d="100"/>
        </p:scale>
        <p:origin x="256" y="72"/>
      </p:cViewPr>
      <p:guideLst>
        <p:guide orient="horz" pos="2160"/>
        <p:guide pos="3840"/>
      </p:guideLst>
    </p:cSldViewPr>
  </p:slideViewPr>
  <p:notesTextViewPr>
    <p:cViewPr>
      <p:scale>
        <a:sx n="1" d="1"/>
        <a:sy n="1" d="1"/>
      </p:scale>
      <p:origin x="0" y="-1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345412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23</a:t>
            </a:fld>
            <a:endParaRPr lang="en-US"/>
          </a:p>
        </p:txBody>
      </p:sp>
    </p:spTree>
    <p:extLst>
      <p:ext uri="{BB962C8B-B14F-4D97-AF65-F5344CB8AC3E}">
        <p14:creationId xmlns:p14="http://schemas.microsoft.com/office/powerpoint/2010/main" val="60985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242651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07156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370597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48711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416514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9201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66820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0.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5.png"/><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5.bin"/><Relationship Id="rId17" Type="http://schemas.openxmlformats.org/officeDocument/2006/relationships/image" Target="../media/image32.wmf"/><Relationship Id="rId25" Type="http://schemas.openxmlformats.org/officeDocument/2006/relationships/image" Target="../media/image36.wmf"/><Relationship Id="rId2" Type="http://schemas.openxmlformats.org/officeDocument/2006/relationships/notesSlide" Target="../notesSlides/notesSlide8.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29.wmf"/><Relationship Id="rId24" Type="http://schemas.openxmlformats.org/officeDocument/2006/relationships/oleObject" Target="../embeddings/oleObject11.bin"/><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10" Type="http://schemas.openxmlformats.org/officeDocument/2006/relationships/oleObject" Target="../embeddings/oleObject4.bin"/><Relationship Id="rId19" Type="http://schemas.openxmlformats.org/officeDocument/2006/relationships/image" Target="../media/image33.wmf"/><Relationship Id="rId4" Type="http://schemas.openxmlformats.org/officeDocument/2006/relationships/oleObject" Target="../embeddings/oleObject1.bin"/><Relationship Id="rId9" Type="http://schemas.openxmlformats.org/officeDocument/2006/relationships/image" Target="../media/image28.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image" Target="../media/image8.gif"/><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1</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5246AF-33A3-499A-A4CF-9B37F2DC3CEE}"/>
              </a:ext>
            </a:extLst>
          </p:cNvPr>
          <p:cNvPicPr>
            <a:picLocks noChangeAspect="1"/>
          </p:cNvPicPr>
          <p:nvPr/>
        </p:nvPicPr>
        <p:blipFill>
          <a:blip r:embed="rId2"/>
          <a:stretch>
            <a:fillRect/>
          </a:stretch>
        </p:blipFill>
        <p:spPr>
          <a:xfrm rot="20179340">
            <a:off x="1883510" y="-1417009"/>
            <a:ext cx="8017758" cy="9609222"/>
          </a:xfrm>
          <a:prstGeom prst="rect">
            <a:avLst/>
          </a:prstGeom>
        </p:spPr>
      </p:pic>
    </p:spTree>
    <p:extLst>
      <p:ext uri="{BB962C8B-B14F-4D97-AF65-F5344CB8AC3E}">
        <p14:creationId xmlns:p14="http://schemas.microsoft.com/office/powerpoint/2010/main" val="29967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694685" y="591090"/>
            <a:ext cx="8384345" cy="584775"/>
          </a:xfrm>
          <a:prstGeom prst="rect">
            <a:avLst/>
          </a:prstGeom>
          <a:noFill/>
        </p:spPr>
        <p:txBody>
          <a:bodyPr wrap="square">
            <a:spAutoFit/>
          </a:bodyPr>
          <a:lstStyle/>
          <a:p>
            <a:r>
              <a:rPr lang="en-US" sz="3200" b="1">
                <a:solidFill>
                  <a:srgbClr val="0070C0"/>
                </a:solidFill>
                <a:latin typeface="Arial" panose="020B0604020202020204" pitchFamily="34" charset="0"/>
                <a:cs typeface="Arial" panose="020B0604020202020204" pitchFamily="34" charset="0"/>
              </a:rPr>
              <a:t>Các bạn hãy làm bài 2/SGK/Tr50 nào!</a:t>
            </a:r>
            <a:endParaRPr lang="en-US" sz="3200">
              <a:latin typeface="Arial" panose="020B0604020202020204" pitchFamily="34" charset="0"/>
              <a:cs typeface="Arial" panose="020B0604020202020204"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6" name="TextBox 5">
            <a:extLst>
              <a:ext uri="{FF2B5EF4-FFF2-40B4-BE49-F238E27FC236}">
                <a16:creationId xmlns:a16="http://schemas.microsoft.com/office/drawing/2014/main" id="{9A5CFB4F-CBAB-4E38-ACD8-1B23C49ED3F4}"/>
              </a:ext>
            </a:extLst>
          </p:cNvPr>
          <p:cNvSpPr txBox="1"/>
          <p:nvPr/>
        </p:nvSpPr>
        <p:spPr>
          <a:xfrm>
            <a:off x="666750"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 2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55DB7CC-2E21-46E0-B266-0A36ED180280}"/>
              </a:ext>
            </a:extLst>
          </p:cNvPr>
          <p:cNvSpPr txBox="1"/>
          <p:nvPr/>
        </p:nvSpPr>
        <p:spPr>
          <a:xfrm>
            <a:off x="4362785"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 47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F5C8AF9-E6F9-4023-BA16-63071B74F3E9}"/>
              </a:ext>
            </a:extLst>
          </p:cNvPr>
          <p:cNvSpPr txBox="1"/>
          <p:nvPr/>
        </p:nvSpPr>
        <p:spPr>
          <a:xfrm>
            <a:off x="666750" y="2945880"/>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 a </a:t>
            </a:r>
            <a:r>
              <a:rPr lang="en-US" sz="4000">
                <a:latin typeface="Arial" panose="020B0604020202020204" pitchFamily="34" charset="0"/>
                <a:cs typeface="Arial" panose="020B0604020202020204" pitchFamily="34" charset="0"/>
                <a:sym typeface="Wingdings" panose="05000000000000000000" pitchFamily="2" charset="2"/>
              </a:rPr>
              <a:t> P với a = 3.5.7.9 +20</a:t>
            </a:r>
            <a:endParaRPr lang="en-US" sz="4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9CCF44-6EF3-4543-908E-2D1161EEE285}"/>
              </a:ext>
            </a:extLst>
          </p:cNvPr>
          <p:cNvSpPr txBox="1"/>
          <p:nvPr/>
        </p:nvSpPr>
        <p:spPr>
          <a:xfrm>
            <a:off x="705185" y="3901742"/>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d) b </a:t>
            </a:r>
            <a:r>
              <a:rPr lang="en-US" sz="4000">
                <a:latin typeface="Arial" panose="020B0604020202020204" pitchFamily="34" charset="0"/>
                <a:cs typeface="Arial" panose="020B0604020202020204" pitchFamily="34" charset="0"/>
                <a:sym typeface="Wingdings" panose="05000000000000000000" pitchFamily="2" charset="2"/>
              </a:rPr>
              <a:t> P với b = 5.7.11 + 13.17</a:t>
            </a:r>
            <a:endParaRPr lang="en-US" sz="4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A280E09-38BF-4339-9016-C0FBB7292B16}"/>
              </a:ext>
            </a:extLst>
          </p:cNvPr>
          <p:cNvSpPr txBox="1"/>
          <p:nvPr/>
        </p:nvSpPr>
        <p:spPr>
          <a:xfrm>
            <a:off x="282953" y="638134"/>
            <a:ext cx="11540278" cy="1323439"/>
          </a:xfrm>
          <a:prstGeom prst="rect">
            <a:avLst/>
          </a:prstGeom>
          <a:noFill/>
        </p:spPr>
        <p:txBody>
          <a:bodyPr wrap="square" rtlCol="0">
            <a:spAutoFit/>
          </a:bodyPr>
          <a:lstStyle/>
          <a:p>
            <a:r>
              <a:rPr lang="en-US" sz="4000" u="sng">
                <a:latin typeface="Arial" panose="020B0604020202020204" pitchFamily="34" charset="0"/>
                <a:cs typeface="Arial" panose="020B0604020202020204" pitchFamily="34" charset="0"/>
              </a:rPr>
              <a:t>Bài 2</a:t>
            </a:r>
            <a:r>
              <a:rPr lang="en-US" sz="4000">
                <a:latin typeface="Arial" panose="020B0604020202020204" pitchFamily="34" charset="0"/>
                <a:cs typeface="Arial" panose="020B0604020202020204" pitchFamily="34" charset="0"/>
              </a:rPr>
              <a:t>. Gọi P là tập hợp các số nguyên tố. Chọn kí hiệu “ </a:t>
            </a:r>
            <a:r>
              <a:rPr lang="en-US" sz="4000">
                <a:latin typeface="Arial" panose="020B0604020202020204" pitchFamily="34" charset="0"/>
                <a:cs typeface="Arial" panose="020B0604020202020204" pitchFamily="34" charset="0"/>
                <a:sym typeface="Symbol" panose="05050102010706020507" pitchFamily="18" charset="2"/>
              </a:rPr>
              <a:t>” , “</a:t>
            </a:r>
            <a:r>
              <a:rPr lang="en-US" sz="4000">
                <a:latin typeface="Arial" panose="020B0604020202020204" pitchFamily="34" charset="0"/>
                <a:cs typeface="Arial" panose="020B0604020202020204" pitchFamily="34" charset="0"/>
              </a:rPr>
              <a:t>” thích hợp vào </a:t>
            </a:r>
            <a:r>
              <a:rPr lang="en-US" sz="4000">
                <a:latin typeface="Arial" panose="020B0604020202020204" pitchFamily="34" charset="0"/>
                <a:cs typeface="Arial" panose="020B0604020202020204" pitchFamily="34" charset="0"/>
                <a:sym typeface="Wingdings" panose="05000000000000000000" pitchFamily="2" charset="2"/>
              </a:rPr>
              <a:t></a:t>
            </a:r>
            <a:endParaRPr lang="en-US" sz="40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7F6DDE0-98E7-4925-865D-3AE2111D61D5}"/>
              </a:ext>
            </a:extLst>
          </p:cNvPr>
          <p:cNvSpPr txBox="1"/>
          <p:nvPr/>
        </p:nvSpPr>
        <p:spPr>
          <a:xfrm>
            <a:off x="1771650" y="2039130"/>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8" name="TextBox 17">
            <a:extLst>
              <a:ext uri="{FF2B5EF4-FFF2-40B4-BE49-F238E27FC236}">
                <a16:creationId xmlns:a16="http://schemas.microsoft.com/office/drawing/2014/main" id="{F35BFD63-44F4-455B-9A3F-263674E08B68}"/>
              </a:ext>
            </a:extLst>
          </p:cNvPr>
          <p:cNvSpPr txBox="1"/>
          <p:nvPr/>
        </p:nvSpPr>
        <p:spPr>
          <a:xfrm>
            <a:off x="5734050" y="2032655"/>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9" name="TextBox 18">
            <a:extLst>
              <a:ext uri="{FF2B5EF4-FFF2-40B4-BE49-F238E27FC236}">
                <a16:creationId xmlns:a16="http://schemas.microsoft.com/office/drawing/2014/main" id="{7EE2EA6F-25B4-4AAE-B270-01CFCCD65C93}"/>
              </a:ext>
            </a:extLst>
          </p:cNvPr>
          <p:cNvSpPr txBox="1"/>
          <p:nvPr/>
        </p:nvSpPr>
        <p:spPr>
          <a:xfrm>
            <a:off x="1708150" y="2985259"/>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20" name="TextBox 19">
            <a:extLst>
              <a:ext uri="{FF2B5EF4-FFF2-40B4-BE49-F238E27FC236}">
                <a16:creationId xmlns:a16="http://schemas.microsoft.com/office/drawing/2014/main" id="{4DA2A5F8-2280-469D-820D-632D0C0F1A5B}"/>
              </a:ext>
            </a:extLst>
          </p:cNvPr>
          <p:cNvSpPr txBox="1"/>
          <p:nvPr/>
        </p:nvSpPr>
        <p:spPr>
          <a:xfrm>
            <a:off x="1771650" y="3932443"/>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12" grpId="0"/>
      <p:bldP spid="13" grpId="0"/>
      <p:bldP spid="14" grpId="0"/>
      <p:bldP spid="15"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15" name="TextBox 14">
            <a:extLst>
              <a:ext uri="{FF2B5EF4-FFF2-40B4-BE49-F238E27FC236}">
                <a16:creationId xmlns:a16="http://schemas.microsoft.com/office/drawing/2014/main" id="{7A280E09-38BF-4339-9016-C0FBB7292B16}"/>
              </a:ext>
            </a:extLst>
          </p:cNvPr>
          <p:cNvSpPr txBox="1"/>
          <p:nvPr/>
        </p:nvSpPr>
        <p:spPr>
          <a:xfrm>
            <a:off x="303850" y="687306"/>
            <a:ext cx="11540278" cy="2462213"/>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(sgk/60)</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Hệ mặt trời gồm tám hành tinh, đó là: Sao Thủy, Sao Kim, Trái Đất, Sao Hỏa, Sao Mộc, Sao Thổ, Sao Thiên Vương, Sao Hải Vương. Các hành tinh trong Hệ Mặt Trời chia thành hai nhóm. Nhóm trong gồm: Sao Thủy, Sao Kim, Trái Đất, Sao Hỏa. Nhóm ngoài gồm: Sao Mộc, Sao Thổ, Sao Thiên Vương, Sao Hải Vương. Các hành tinh nhóm trong có khối lượng và kích thước khá nhỏ so với các hành tinh nhóm ngoài. Hai nhóm hành tinh ngăn cách nhau bởi một vành đai tiểu thành tinh và vô số các thiên thạch nhỏ cùng quay quanh mặt trời.</a:t>
            </a:r>
          </a:p>
        </p:txBody>
      </p:sp>
      <p:pic>
        <p:nvPicPr>
          <p:cNvPr id="4" name="Picture 3">
            <a:extLst>
              <a:ext uri="{FF2B5EF4-FFF2-40B4-BE49-F238E27FC236}">
                <a16:creationId xmlns:a16="http://schemas.microsoft.com/office/drawing/2014/main" id="{E2AA174E-CA11-4DF1-A2A4-E5D7CEF88BCD}"/>
              </a:ext>
            </a:extLst>
          </p:cNvPr>
          <p:cNvPicPr>
            <a:picLocks noChangeAspect="1"/>
          </p:cNvPicPr>
          <p:nvPr/>
        </p:nvPicPr>
        <p:blipFill>
          <a:blip r:embed="rId3"/>
          <a:stretch>
            <a:fillRect/>
          </a:stretch>
        </p:blipFill>
        <p:spPr>
          <a:xfrm>
            <a:off x="2447925" y="3149519"/>
            <a:ext cx="7639050" cy="3543300"/>
          </a:xfrm>
          <a:prstGeom prst="rect">
            <a:avLst/>
          </a:prstGeom>
        </p:spPr>
      </p:pic>
    </p:spTree>
    <p:extLst>
      <p:ext uri="{BB962C8B-B14F-4D97-AF65-F5344CB8AC3E}">
        <p14:creationId xmlns:p14="http://schemas.microsoft.com/office/powerpoint/2010/main" val="1364769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118EF-F5F8-45C1-9286-E1711D29B383}"/>
              </a:ext>
            </a:extLst>
          </p:cNvPr>
          <p:cNvPicPr>
            <a:picLocks noChangeAspect="1"/>
          </p:cNvPicPr>
          <p:nvPr/>
        </p:nvPicPr>
        <p:blipFill>
          <a:blip r:embed="rId2"/>
          <a:stretch>
            <a:fillRect/>
          </a:stretch>
        </p:blipFill>
        <p:spPr>
          <a:xfrm>
            <a:off x="1895475" y="3429000"/>
            <a:ext cx="7639050" cy="3543300"/>
          </a:xfrm>
          <a:prstGeom prst="rect">
            <a:avLst/>
          </a:prstGeom>
        </p:spPr>
      </p:pic>
      <p:sp>
        <p:nvSpPr>
          <p:cNvPr id="6" name="TextBox 5">
            <a:extLst>
              <a:ext uri="{FF2B5EF4-FFF2-40B4-BE49-F238E27FC236}">
                <a16:creationId xmlns:a16="http://schemas.microsoft.com/office/drawing/2014/main" id="{E80F06D1-D1F1-46C8-9FF1-CEFC3AA90F9B}"/>
              </a:ext>
            </a:extLst>
          </p:cNvPr>
          <p:cNvSpPr txBox="1"/>
          <p:nvPr/>
        </p:nvSpPr>
        <p:spPr>
          <a:xfrm>
            <a:off x="325861" y="172956"/>
            <a:ext cx="11540278" cy="769441"/>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(sgk/7)</a:t>
            </a:r>
            <a:r>
              <a:rPr lang="en-US" sz="2200" b="1">
                <a:latin typeface="Arial" panose="020B0604020202020204" pitchFamily="34" charset="0"/>
                <a:cs typeface="Arial" panose="020B0604020202020204" pitchFamily="34" charset="0"/>
              </a:rPr>
              <a:t>. </a:t>
            </a:r>
          </a:p>
          <a:p>
            <a:pPr algn="just"/>
            <a:r>
              <a:rPr lang="en-US" sz="2200">
                <a:latin typeface="Arial" panose="020B0604020202020204" pitchFamily="34" charset="0"/>
                <a:cs typeface="Arial" panose="020B0604020202020204" pitchFamily="34" charset="0"/>
              </a:rPr>
              <a:t>a) Viết tập hợp A gồm tám hành tinh trong hệ Mặt Trời.</a:t>
            </a:r>
          </a:p>
        </p:txBody>
      </p:sp>
      <p:sp>
        <p:nvSpPr>
          <p:cNvPr id="7" name="TextBox 6">
            <a:extLst>
              <a:ext uri="{FF2B5EF4-FFF2-40B4-BE49-F238E27FC236}">
                <a16:creationId xmlns:a16="http://schemas.microsoft.com/office/drawing/2014/main" id="{448669BF-1894-4E50-9082-BC238D21AAFE}"/>
              </a:ext>
            </a:extLst>
          </p:cNvPr>
          <p:cNvSpPr txBox="1"/>
          <p:nvPr/>
        </p:nvSpPr>
        <p:spPr>
          <a:xfrm>
            <a:off x="325861" y="1366898"/>
            <a:ext cx="11540278" cy="430887"/>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b) Sắp xếp kích thước của tám hành tinh trong Hệ Mặt Trời theo thứ tự tăng dần.</a:t>
            </a:r>
          </a:p>
        </p:txBody>
      </p:sp>
      <p:sp>
        <p:nvSpPr>
          <p:cNvPr id="8" name="TextBox 7">
            <a:extLst>
              <a:ext uri="{FF2B5EF4-FFF2-40B4-BE49-F238E27FC236}">
                <a16:creationId xmlns:a16="http://schemas.microsoft.com/office/drawing/2014/main" id="{41E51F83-4B0C-4B59-AEBA-CD1AE6932CCF}"/>
              </a:ext>
            </a:extLst>
          </p:cNvPr>
          <p:cNvSpPr txBox="1"/>
          <p:nvPr/>
        </p:nvSpPr>
        <p:spPr>
          <a:xfrm>
            <a:off x="325860" y="2204344"/>
            <a:ext cx="11540278" cy="769441"/>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c) Viết tập hợp B gồm bốn hành tinh có kích thước nhỏ nhất và tập hợp C gồm bốn hành tinh có kích thước lớn nhất.</a:t>
            </a:r>
          </a:p>
        </p:txBody>
      </p:sp>
      <p:sp>
        <p:nvSpPr>
          <p:cNvPr id="10" name="TextBox 9">
            <a:extLst>
              <a:ext uri="{FF2B5EF4-FFF2-40B4-BE49-F238E27FC236}">
                <a16:creationId xmlns:a16="http://schemas.microsoft.com/office/drawing/2014/main" id="{95198EF3-7F22-482E-B449-7A521E56CDF9}"/>
              </a:ext>
            </a:extLst>
          </p:cNvPr>
          <p:cNvSpPr txBox="1"/>
          <p:nvPr/>
        </p:nvSpPr>
        <p:spPr>
          <a:xfrm>
            <a:off x="325861" y="918389"/>
            <a:ext cx="11540277" cy="416204"/>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{Sao Thủy; Sao Kim; Trái Đất; Sao Hỏa; Sao Mộc; Sao Thổ; Sao Thiên Vương; Sao Hải Vương}</a:t>
            </a:r>
          </a:p>
        </p:txBody>
      </p:sp>
      <p:sp>
        <p:nvSpPr>
          <p:cNvPr id="12" name="TextBox 11">
            <a:extLst>
              <a:ext uri="{FF2B5EF4-FFF2-40B4-BE49-F238E27FC236}">
                <a16:creationId xmlns:a16="http://schemas.microsoft.com/office/drawing/2014/main" id="{F1DF1673-4117-4423-9068-AEC682218D43}"/>
              </a:ext>
            </a:extLst>
          </p:cNvPr>
          <p:cNvSpPr txBox="1"/>
          <p:nvPr/>
        </p:nvSpPr>
        <p:spPr>
          <a:xfrm>
            <a:off x="838200" y="1779100"/>
            <a:ext cx="10039350" cy="416204"/>
          </a:xfrm>
          <a:prstGeom prst="rect">
            <a:avLst/>
          </a:prstGeom>
          <a:noFill/>
        </p:spPr>
        <p:txBody>
          <a:bodyPr wrap="square">
            <a:spAutoFit/>
          </a:bodyPr>
          <a:lstStyle/>
          <a:p>
            <a:pPr marL="45720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 Kim; Trái Đất; Sao Hải Vương; Sao Thiên Vương; Sao Thổ; Sao Mộc.</a:t>
            </a:r>
          </a:p>
        </p:txBody>
      </p:sp>
      <p:sp>
        <p:nvSpPr>
          <p:cNvPr id="14" name="TextBox 13">
            <a:extLst>
              <a:ext uri="{FF2B5EF4-FFF2-40B4-BE49-F238E27FC236}">
                <a16:creationId xmlns:a16="http://schemas.microsoft.com/office/drawing/2014/main" id="{95EC98CC-1D72-4AE5-B280-042C2495F4C3}"/>
              </a:ext>
            </a:extLst>
          </p:cNvPr>
          <p:cNvSpPr txBox="1"/>
          <p:nvPr/>
        </p:nvSpPr>
        <p:spPr>
          <a:xfrm>
            <a:off x="4076700" y="2650519"/>
            <a:ext cx="8991600" cy="772006"/>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B = {Sao Thủy; Sao Hỏa; Sao Kim; Trái Đất}</a:t>
            </a:r>
          </a:p>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C = { Sao Hải Vương; Sao Thiên Vương; Sao Thổ; Sao Mộc}</a:t>
            </a:r>
          </a:p>
        </p:txBody>
      </p:sp>
      <p:sp>
        <p:nvSpPr>
          <p:cNvPr id="15" name="!!4">
            <a:extLst>
              <a:ext uri="{FF2B5EF4-FFF2-40B4-BE49-F238E27FC236}">
                <a16:creationId xmlns:a16="http://schemas.microsoft.com/office/drawing/2014/main" id="{76B7C2F3-BD3A-4318-A7F7-302B3596CA11}"/>
              </a:ext>
            </a:extLst>
          </p:cNvPr>
          <p:cNvSpPr/>
          <p:nvPr/>
        </p:nvSpPr>
        <p:spPr>
          <a:xfrm>
            <a:off x="-2294" y="51949"/>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85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168571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 (sgk/59)</a:t>
                </a:r>
                <a:r>
                  <a:rPr lang="en-US" sz="2400" b="1">
                    <a:latin typeface="Arial" panose="020B0604020202020204" pitchFamily="34" charset="0"/>
                    <a:cs typeface="Arial" panose="020B0604020202020204" pitchFamily="34" charset="0"/>
                  </a:rPr>
                  <a:t>. Thực hiện các phép tính sau</a:t>
                </a:r>
              </a:p>
              <a:p>
                <a:pPr algn="just">
                  <a:lnSpc>
                    <a:spcPct val="150000"/>
                  </a:lnSpc>
                </a:pPr>
                <a:r>
                  <a:rPr lang="en-US" sz="2400">
                    <a:latin typeface="Arial" panose="020B0604020202020204" pitchFamily="34" charset="0"/>
                    <a:cs typeface="Arial" panose="020B0604020202020204" pitchFamily="34" charset="0"/>
                  </a:rPr>
                  <a:t>.</a:t>
                </a:r>
                <a14:m>
                  <m:oMath xmlns:m="http://schemas.openxmlformats.org/officeDocument/2006/math">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4.25 −12.5+170:10 </m:t>
                    </m:r>
                  </m:oMath>
                </a14:m>
                <a:r>
                  <a:rPr lang="en-US" sz="2400">
                    <a:latin typeface="Arial" panose="020B0604020202020204" pitchFamily="34" charset="0"/>
                    <a:cs typeface="Arial" panose="020B0604020202020204" pitchFamily="34" charset="0"/>
                  </a:rPr>
                  <a:t>				b) </a:t>
                </a:r>
                <a14:m>
                  <m:oMath xmlns:m="http://schemas.openxmlformats.org/officeDocument/2006/math">
                    <m:d>
                      <m:dPr>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7+</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3</m:t>
                            </m:r>
                          </m:sup>
                        </m:sSup>
                      </m:e>
                    </m:d>
                    <m:r>
                      <a:rPr lang="en-US" sz="2400" b="0" i="1" smtClean="0">
                        <a:latin typeface="Cambria Math" panose="02040503050406030204" pitchFamily="18" charset="0"/>
                        <a:cs typeface="Arial" panose="020B0604020202020204" pitchFamily="34" charset="0"/>
                      </a:rPr>
                      <m:t>.4 −3</m:t>
                    </m:r>
                  </m:oMath>
                </a14:m>
                <a:endParaRPr lang="en-US" sz="2400" b="0">
                  <a:latin typeface="Arial" panose="020B0604020202020204" pitchFamily="34" charset="0"/>
                  <a:cs typeface="Arial" panose="020B0604020202020204" pitchFamily="34" charset="0"/>
                </a:endParaRPr>
              </a:p>
              <a:p>
                <a:pPr algn="just">
                  <a:lnSpc>
                    <a:spcPct val="150000"/>
                  </a:lnSpc>
                </a:pPr>
                <a:r>
                  <a:rPr lang="en-US" sz="2400">
                    <a:latin typeface="Arial" panose="020B0604020202020204" pitchFamily="34" charset="0"/>
                    <a:cs typeface="Arial" panose="020B0604020202020204" pitchFamily="34" charset="0"/>
                  </a:rPr>
                  <a:t>c) 12: {400:[500-(125+25.7]} 			d) </a:t>
                </a:r>
                <a14:m>
                  <m:oMath xmlns:m="http://schemas.openxmlformats.org/officeDocument/2006/math">
                    <m:r>
                      <a:rPr lang="en-US" sz="2400" b="0" i="1" smtClean="0">
                        <a:latin typeface="Cambria Math" panose="02040503050406030204" pitchFamily="18" charset="0"/>
                        <a:cs typeface="Arial" panose="020B0604020202020204" pitchFamily="34" charset="0"/>
                      </a:rPr>
                      <m:t>168+{[2. </m:t>
                    </m:r>
                    <m:d>
                      <m:dPr>
                        <m:endChr m:val="]"/>
                        <m:ctrlPr>
                          <a:rPr lang="en-US" sz="2400" b="0" i="1" smtClean="0">
                            <a:latin typeface="Cambria Math" panose="02040503050406030204" pitchFamily="18" charset="0"/>
                            <a:cs typeface="Arial" panose="020B0604020202020204" pitchFamily="34" charset="0"/>
                          </a:rPr>
                        </m:ctrlPr>
                      </m:dPr>
                      <m:e>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2</m:t>
                            </m:r>
                          </m:e>
                          <m:sup>
                            <m:r>
                              <a:rPr lang="en-US" sz="2400" b="0" i="1" smtClean="0">
                                <a:latin typeface="Cambria Math" panose="02040503050406030204" pitchFamily="18" charset="0"/>
                                <a:cs typeface="Arial" panose="020B0604020202020204" pitchFamily="34" charset="0"/>
                              </a:rPr>
                              <m:t>4</m:t>
                            </m:r>
                          </m:sup>
                        </m:sSup>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256</m:t>
                            </m:r>
                          </m:e>
                          <m:sup>
                            <m:r>
                              <a:rPr lang="en-US" sz="2400" i="1">
                                <a:latin typeface="Cambria Math" panose="02040503050406030204" pitchFamily="18" charset="0"/>
                                <a:cs typeface="Arial" panose="020B0604020202020204" pitchFamily="34" charset="0"/>
                              </a:rPr>
                              <m:t>0</m:t>
                            </m:r>
                          </m:sup>
                        </m:sSup>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7</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oMath>
                </a14:m>
                <a:endParaRPr lang="en-US" sz="240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7E78F31C-3CAD-4C21-B44B-6EF2910B576D}"/>
                  </a:ext>
                </a:extLst>
              </p:cNvPr>
              <p:cNvSpPr txBox="1">
                <a:spLocks noRot="1" noChangeAspect="1" noMove="1" noResize="1" noEditPoints="1" noAdjustHandles="1" noChangeArrowheads="1" noChangeShapeType="1" noTextEdit="1"/>
              </p:cNvSpPr>
              <p:nvPr/>
            </p:nvSpPr>
            <p:spPr>
              <a:xfrm>
                <a:off x="369995" y="617785"/>
                <a:ext cx="11540278" cy="1685718"/>
              </a:xfrm>
              <a:prstGeom prst="rect">
                <a:avLst/>
              </a:prstGeom>
              <a:blipFill>
                <a:blip r:embed="rId7"/>
                <a:stretch>
                  <a:fillRect l="-845" b="-7581"/>
                </a:stretch>
              </a:blipFill>
            </p:spPr>
            <p:txBody>
              <a:bodyPr/>
              <a:lstStyle/>
              <a:p>
                <a:r>
                  <a:rPr lang="en-US">
                    <a:noFill/>
                  </a:rPr>
                  <a:t> </a:t>
                </a:r>
              </a:p>
            </p:txBody>
          </p:sp>
        </mc:Fallback>
      </mc:AlternateContent>
    </p:spTree>
    <p:extLst>
      <p:ext uri="{BB962C8B-B14F-4D97-AF65-F5344CB8AC3E}">
        <p14:creationId xmlns:p14="http://schemas.microsoft.com/office/powerpoint/2010/main" val="2220073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170108" y="111664"/>
            <a:ext cx="4556323" cy="493774"/>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HOẠT ĐỘNG LUYỆN TẬP</a:t>
            </a:r>
          </a:p>
        </p:txBody>
      </p:sp>
      <p:sp>
        <p:nvSpPr>
          <p:cNvPr id="6" name="TextBox 5"/>
          <p:cNvSpPr txBox="1"/>
          <p:nvPr/>
        </p:nvSpPr>
        <p:spPr>
          <a:xfrm>
            <a:off x="658354" y="707043"/>
            <a:ext cx="7355760" cy="523220"/>
          </a:xfrm>
          <a:prstGeom prst="rect">
            <a:avLst/>
          </a:prstGeom>
          <a:noFill/>
        </p:spPr>
        <p:txBody>
          <a:bodyPr wrap="square" rtlCol="0">
            <a:spAutoFit/>
          </a:bodyPr>
          <a:lstStyle/>
          <a:p>
            <a:r>
              <a:rPr lang="en-US" sz="2800" b="1" dirty="0" err="1">
                <a:solidFill>
                  <a:srgbClr val="C00000"/>
                </a:solidFill>
                <a:latin typeface="Arial" pitchFamily="34" charset="0"/>
                <a:cs typeface="Arial" pitchFamily="34" charset="0"/>
              </a:rPr>
              <a:t>Bài</a:t>
            </a:r>
            <a:r>
              <a:rPr lang="en-US" sz="2800" b="1" dirty="0">
                <a:solidFill>
                  <a:srgbClr val="C00000"/>
                </a:solidFill>
                <a:latin typeface="Arial" pitchFamily="34" charset="0"/>
                <a:cs typeface="Arial" pitchFamily="34" charset="0"/>
              </a:rPr>
              <a:t> 1: (SGK – 59) </a:t>
            </a:r>
            <a:r>
              <a:rPr lang="en-US" sz="2800" b="1" dirty="0" err="1">
                <a:solidFill>
                  <a:srgbClr val="C00000"/>
                </a:solidFill>
                <a:latin typeface="Arial" pitchFamily="34" charset="0"/>
                <a:cs typeface="Arial" pitchFamily="34" charset="0"/>
              </a:rPr>
              <a:t>Thực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hiện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phép</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tính</a:t>
            </a:r>
            <a:r>
              <a:rPr lang="en-US" sz="2800" b="1" dirty="0">
                <a:solidFill>
                  <a:srgbClr val="C00000"/>
                </a:solidFill>
                <a:latin typeface="Arial" pitchFamily="34" charset="0"/>
                <a:cs typeface="Arial" pitchFamily="34" charset="0"/>
              </a:rPr>
              <a:t> </a:t>
            </a:r>
          </a:p>
        </p:txBody>
      </p:sp>
      <p:pic>
        <p:nvPicPr>
          <p:cNvPr id="23" name="Picture 22">
            <a:extLst>
              <a:ext uri="{FF2B5EF4-FFF2-40B4-BE49-F238E27FC236}">
                <a16:creationId xmlns:a16="http://schemas.microsoft.com/office/drawing/2014/main" id="{8132B08C-3428-4F17-9CAA-F484A8F72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42383"/>
            <a:ext cx="1524013" cy="1524277"/>
          </a:xfrm>
          <a:prstGeom prst="rect">
            <a:avLst/>
          </a:prstGeom>
        </p:spPr>
      </p:pic>
      <p:sp>
        <p:nvSpPr>
          <p:cNvPr id="4" name="Rectangle 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24379241"/>
              </p:ext>
            </p:extLst>
          </p:nvPr>
        </p:nvGraphicFramePr>
        <p:xfrm>
          <a:off x="389235" y="1369062"/>
          <a:ext cx="3200400" cy="400050"/>
        </p:xfrm>
        <a:graphic>
          <a:graphicData uri="http://schemas.openxmlformats.org/presentationml/2006/ole">
            <mc:AlternateContent xmlns:mc="http://schemas.openxmlformats.org/markup-compatibility/2006">
              <mc:Choice xmlns:v="urn:schemas-microsoft-com:vml" Requires="v">
                <p:oleObj name="Equation" r:id="rId4" imgW="3200400" imgH="393480" progId="Equation.DSMT4">
                  <p:embed/>
                </p:oleObj>
              </mc:Choice>
              <mc:Fallback>
                <p:oleObj name="Equation" r:id="rId4" imgW="3200400" imgH="393480" progId="Equation.DSMT4">
                  <p:embed/>
                  <p:pic>
                    <p:nvPicPr>
                      <p:cNvPr id="5" name="Object 4"/>
                      <p:cNvPicPr>
                        <a:picLocks noChangeAspect="1" noChangeArrowheads="1"/>
                      </p:cNvPicPr>
                      <p:nvPr/>
                    </p:nvPicPr>
                    <p:blipFill>
                      <a:blip r:embed="rId5"/>
                      <a:srcRect/>
                      <a:stretch>
                        <a:fillRect/>
                      </a:stretch>
                    </p:blipFill>
                    <p:spPr bwMode="auto">
                      <a:xfrm>
                        <a:off x="389235" y="1369062"/>
                        <a:ext cx="3200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82839915"/>
              </p:ext>
            </p:extLst>
          </p:nvPr>
        </p:nvGraphicFramePr>
        <p:xfrm>
          <a:off x="389235" y="1951821"/>
          <a:ext cx="3067050" cy="322263"/>
        </p:xfrm>
        <a:graphic>
          <a:graphicData uri="http://schemas.openxmlformats.org/presentationml/2006/ole">
            <mc:AlternateContent xmlns:mc="http://schemas.openxmlformats.org/markup-compatibility/2006">
              <mc:Choice xmlns:v="urn:schemas-microsoft-com:vml" Requires="v">
                <p:oleObj name="Equation" r:id="rId6" imgW="3073320" imgH="317160" progId="Equation.DSMT4">
                  <p:embed/>
                </p:oleObj>
              </mc:Choice>
              <mc:Fallback>
                <p:oleObj name="Equation" r:id="rId6" imgW="3073320" imgH="317160" progId="Equation.DSMT4">
                  <p:embed/>
                  <p:pic>
                    <p:nvPicPr>
                      <p:cNvPr id="8" name="Object 7"/>
                      <p:cNvPicPr>
                        <a:picLocks noChangeAspect="1" noChangeArrowheads="1"/>
                      </p:cNvPicPr>
                      <p:nvPr/>
                    </p:nvPicPr>
                    <p:blipFill>
                      <a:blip r:embed="rId7"/>
                      <a:srcRect/>
                      <a:stretch>
                        <a:fillRect/>
                      </a:stretch>
                    </p:blipFill>
                    <p:spPr bwMode="auto">
                      <a:xfrm>
                        <a:off x="389235" y="1951821"/>
                        <a:ext cx="30670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42579409"/>
              </p:ext>
            </p:extLst>
          </p:nvPr>
        </p:nvGraphicFramePr>
        <p:xfrm>
          <a:off x="7217584" y="1308191"/>
          <a:ext cx="3055938" cy="862012"/>
        </p:xfrm>
        <a:graphic>
          <a:graphicData uri="http://schemas.openxmlformats.org/presentationml/2006/ole">
            <mc:AlternateContent xmlns:mc="http://schemas.openxmlformats.org/markup-compatibility/2006">
              <mc:Choice xmlns:v="urn:schemas-microsoft-com:vml" Requires="v">
                <p:oleObj name="Equation" r:id="rId8" imgW="2997000" imgH="838080" progId="Equation.DSMT4">
                  <p:embed/>
                </p:oleObj>
              </mc:Choice>
              <mc:Fallback>
                <p:oleObj name="Equation" r:id="rId8" imgW="2997000" imgH="838080" progId="Equation.DSMT4">
                  <p:embed/>
                  <p:pic>
                    <p:nvPicPr>
                      <p:cNvPr id="10" name="Object 9"/>
                      <p:cNvPicPr>
                        <a:picLocks noChangeAspect="1" noChangeArrowheads="1"/>
                      </p:cNvPicPr>
                      <p:nvPr/>
                    </p:nvPicPr>
                    <p:blipFill>
                      <a:blip r:embed="rId9"/>
                      <a:srcRect/>
                      <a:stretch>
                        <a:fillRect/>
                      </a:stretch>
                    </p:blipFill>
                    <p:spPr bwMode="auto">
                      <a:xfrm>
                        <a:off x="7217584" y="1308191"/>
                        <a:ext cx="3055938" cy="8620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0452308"/>
              </p:ext>
            </p:extLst>
          </p:nvPr>
        </p:nvGraphicFramePr>
        <p:xfrm>
          <a:off x="7843853" y="2016656"/>
          <a:ext cx="1803400" cy="317500"/>
        </p:xfrm>
        <a:graphic>
          <a:graphicData uri="http://schemas.openxmlformats.org/presentationml/2006/ole">
            <mc:AlternateContent xmlns:mc="http://schemas.openxmlformats.org/markup-compatibility/2006">
              <mc:Choice xmlns:v="urn:schemas-microsoft-com:vml" Requires="v">
                <p:oleObj name="Equation" r:id="rId10" imgW="1803240" imgH="317160" progId="Equation.DSMT4">
                  <p:embed/>
                </p:oleObj>
              </mc:Choice>
              <mc:Fallback>
                <p:oleObj name="Equation" r:id="rId10" imgW="1803240" imgH="317160" progId="Equation.DSMT4">
                  <p:embed/>
                  <p:pic>
                    <p:nvPicPr>
                      <p:cNvPr id="11" name="Object 10"/>
                      <p:cNvPicPr/>
                      <p:nvPr/>
                    </p:nvPicPr>
                    <p:blipFill>
                      <a:blip r:embed="rId11"/>
                      <a:stretch>
                        <a:fillRect/>
                      </a:stretch>
                    </p:blipFill>
                    <p:spPr>
                      <a:xfrm>
                        <a:off x="7843853" y="2016656"/>
                        <a:ext cx="1803400" cy="317500"/>
                      </a:xfrm>
                      <a:prstGeom prst="rect">
                        <a:avLst/>
                      </a:prstGeom>
                    </p:spPr>
                  </p:pic>
                </p:oleObj>
              </mc:Fallback>
            </mc:AlternateContent>
          </a:graphicData>
        </a:graphic>
      </p:graphicFrame>
      <p:sp>
        <p:nvSpPr>
          <p:cNvPr id="12" name="Rectangle 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14185822"/>
              </p:ext>
            </p:extLst>
          </p:nvPr>
        </p:nvGraphicFramePr>
        <p:xfrm>
          <a:off x="962218" y="3449211"/>
          <a:ext cx="3441700" cy="731838"/>
        </p:xfrm>
        <a:graphic>
          <a:graphicData uri="http://schemas.openxmlformats.org/presentationml/2006/ole">
            <mc:AlternateContent xmlns:mc="http://schemas.openxmlformats.org/markup-compatibility/2006">
              <mc:Choice xmlns:v="urn:schemas-microsoft-com:vml" Requires="v">
                <p:oleObj name="Equation" r:id="rId12" imgW="3441600" imgH="736560" progId="Equation.DSMT4">
                  <p:embed/>
                </p:oleObj>
              </mc:Choice>
              <mc:Fallback>
                <p:oleObj name="Equation" r:id="rId12" imgW="3441600" imgH="736560" progId="Equation.DSMT4">
                  <p:embed/>
                  <p:pic>
                    <p:nvPicPr>
                      <p:cNvPr id="13" name="Object 12"/>
                      <p:cNvPicPr>
                        <a:picLocks noChangeAspect="1" noChangeArrowheads="1"/>
                      </p:cNvPicPr>
                      <p:nvPr/>
                    </p:nvPicPr>
                    <p:blipFill>
                      <a:blip r:embed="rId13"/>
                      <a:srcRect/>
                      <a:stretch>
                        <a:fillRect/>
                      </a:stretch>
                    </p:blipFill>
                    <p:spPr bwMode="auto">
                      <a:xfrm>
                        <a:off x="962218" y="3449211"/>
                        <a:ext cx="34417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12794514"/>
              </p:ext>
            </p:extLst>
          </p:nvPr>
        </p:nvGraphicFramePr>
        <p:xfrm>
          <a:off x="434371" y="2770489"/>
          <a:ext cx="4457700" cy="782637"/>
        </p:xfrm>
        <a:graphic>
          <a:graphicData uri="http://schemas.openxmlformats.org/presentationml/2006/ole">
            <mc:AlternateContent xmlns:mc="http://schemas.openxmlformats.org/markup-compatibility/2006">
              <mc:Choice xmlns:v="urn:schemas-microsoft-com:vml" Requires="v">
                <p:oleObj name="Equation" r:id="rId14" imgW="4457520" imgH="787320" progId="Equation.DSMT4">
                  <p:embed/>
                </p:oleObj>
              </mc:Choice>
              <mc:Fallback>
                <p:oleObj name="Equation" r:id="rId14" imgW="4457520" imgH="787320" progId="Equation.DSMT4">
                  <p:embed/>
                  <p:pic>
                    <p:nvPicPr>
                      <p:cNvPr id="15" name="Object 14"/>
                      <p:cNvPicPr>
                        <a:picLocks noChangeAspect="1" noChangeArrowheads="1"/>
                      </p:cNvPicPr>
                      <p:nvPr/>
                    </p:nvPicPr>
                    <p:blipFill>
                      <a:blip r:embed="rId15"/>
                      <a:srcRect/>
                      <a:stretch>
                        <a:fillRect/>
                      </a:stretch>
                    </p:blipFill>
                    <p:spPr bwMode="auto">
                      <a:xfrm>
                        <a:off x="434371" y="2770489"/>
                        <a:ext cx="445770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90644174"/>
              </p:ext>
            </p:extLst>
          </p:nvPr>
        </p:nvGraphicFramePr>
        <p:xfrm>
          <a:off x="962218" y="4101553"/>
          <a:ext cx="2495550" cy="889000"/>
        </p:xfrm>
        <a:graphic>
          <a:graphicData uri="http://schemas.openxmlformats.org/presentationml/2006/ole">
            <mc:AlternateContent xmlns:mc="http://schemas.openxmlformats.org/markup-compatibility/2006">
              <mc:Choice xmlns:v="urn:schemas-microsoft-com:vml" Requires="v">
                <p:oleObj name="Equation" r:id="rId16" imgW="2489040" imgH="888840" progId="Equation.DSMT4">
                  <p:embed/>
                </p:oleObj>
              </mc:Choice>
              <mc:Fallback>
                <p:oleObj name="Equation" r:id="rId16" imgW="2489040" imgH="888840" progId="Equation.DSMT4">
                  <p:embed/>
                  <p:pic>
                    <p:nvPicPr>
                      <p:cNvPr id="17" name="Object 16"/>
                      <p:cNvPicPr>
                        <a:picLocks noChangeAspect="1" noChangeArrowheads="1"/>
                      </p:cNvPicPr>
                      <p:nvPr/>
                    </p:nvPicPr>
                    <p:blipFill>
                      <a:blip r:embed="rId17"/>
                      <a:srcRect/>
                      <a:stretch>
                        <a:fillRect/>
                      </a:stretch>
                    </p:blipFill>
                    <p:spPr bwMode="auto">
                      <a:xfrm>
                        <a:off x="962218" y="4101553"/>
                        <a:ext cx="24955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186509374"/>
              </p:ext>
            </p:extLst>
          </p:nvPr>
        </p:nvGraphicFramePr>
        <p:xfrm>
          <a:off x="986140" y="4712263"/>
          <a:ext cx="1260475" cy="317500"/>
        </p:xfrm>
        <a:graphic>
          <a:graphicData uri="http://schemas.openxmlformats.org/presentationml/2006/ole">
            <mc:AlternateContent xmlns:mc="http://schemas.openxmlformats.org/markup-compatibility/2006">
              <mc:Choice xmlns:v="urn:schemas-microsoft-com:vml" Requires="v">
                <p:oleObj name="Equation" r:id="rId18" imgW="1257120" imgH="317160" progId="Equation.DSMT4">
                  <p:embed/>
                </p:oleObj>
              </mc:Choice>
              <mc:Fallback>
                <p:oleObj name="Equation" r:id="rId18" imgW="1257120" imgH="317160" progId="Equation.DSMT4">
                  <p:embed/>
                  <p:pic>
                    <p:nvPicPr>
                      <p:cNvPr id="19" name="Object 18"/>
                      <p:cNvPicPr>
                        <a:picLocks noChangeAspect="1" noChangeArrowheads="1"/>
                      </p:cNvPicPr>
                      <p:nvPr/>
                    </p:nvPicPr>
                    <p:blipFill>
                      <a:blip r:embed="rId19"/>
                      <a:srcRect/>
                      <a:stretch>
                        <a:fillRect/>
                      </a:stretch>
                    </p:blipFill>
                    <p:spPr bwMode="auto">
                      <a:xfrm>
                        <a:off x="986140" y="4712263"/>
                        <a:ext cx="12604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2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4271695451"/>
              </p:ext>
            </p:extLst>
          </p:nvPr>
        </p:nvGraphicFramePr>
        <p:xfrm>
          <a:off x="7465256" y="2547719"/>
          <a:ext cx="4613275" cy="1778000"/>
        </p:xfrm>
        <a:graphic>
          <a:graphicData uri="http://schemas.openxmlformats.org/presentationml/2006/ole">
            <mc:AlternateContent xmlns:mc="http://schemas.openxmlformats.org/markup-compatibility/2006">
              <mc:Choice xmlns:v="urn:schemas-microsoft-com:vml" Requires="v">
                <p:oleObj name="Equation" r:id="rId20" imgW="4622760" imgH="1777680" progId="Equation.DSMT4">
                  <p:embed/>
                </p:oleObj>
              </mc:Choice>
              <mc:Fallback>
                <p:oleObj name="Equation" r:id="rId20" imgW="4622760" imgH="1777680" progId="Equation.DSMT4">
                  <p:embed/>
                  <p:pic>
                    <p:nvPicPr>
                      <p:cNvPr id="21" name="Object 20"/>
                      <p:cNvPicPr>
                        <a:picLocks noChangeAspect="1" noChangeArrowheads="1"/>
                      </p:cNvPicPr>
                      <p:nvPr/>
                    </p:nvPicPr>
                    <p:blipFill>
                      <a:blip r:embed="rId21"/>
                      <a:srcRect/>
                      <a:stretch>
                        <a:fillRect/>
                      </a:stretch>
                    </p:blipFill>
                    <p:spPr bwMode="auto">
                      <a:xfrm>
                        <a:off x="7465256" y="2547719"/>
                        <a:ext cx="4613275"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04273528"/>
              </p:ext>
            </p:extLst>
          </p:nvPr>
        </p:nvGraphicFramePr>
        <p:xfrm>
          <a:off x="7843853" y="2936704"/>
          <a:ext cx="3282950" cy="1117600"/>
        </p:xfrm>
        <a:graphic>
          <a:graphicData uri="http://schemas.openxmlformats.org/presentationml/2006/ole">
            <mc:AlternateContent xmlns:mc="http://schemas.openxmlformats.org/markup-compatibility/2006">
              <mc:Choice xmlns:v="urn:schemas-microsoft-com:vml" Requires="v">
                <p:oleObj name="Equation" r:id="rId22" imgW="3288960" imgH="1117440" progId="Equation.DSMT4">
                  <p:embed/>
                </p:oleObj>
              </mc:Choice>
              <mc:Fallback>
                <p:oleObj name="Equation" r:id="rId22" imgW="3288960" imgH="1117440" progId="Equation.DSMT4">
                  <p:embed/>
                  <p:pic>
                    <p:nvPicPr>
                      <p:cNvPr id="24" name="Object 23"/>
                      <p:cNvPicPr>
                        <a:picLocks noChangeAspect="1" noChangeArrowheads="1"/>
                      </p:cNvPicPr>
                      <p:nvPr/>
                    </p:nvPicPr>
                    <p:blipFill>
                      <a:blip r:embed="rId23"/>
                      <a:srcRect/>
                      <a:stretch>
                        <a:fillRect/>
                      </a:stretch>
                    </p:blipFill>
                    <p:spPr bwMode="auto">
                      <a:xfrm>
                        <a:off x="7843853" y="2936704"/>
                        <a:ext cx="328295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750439195"/>
              </p:ext>
            </p:extLst>
          </p:nvPr>
        </p:nvGraphicFramePr>
        <p:xfrm>
          <a:off x="7843853" y="3983805"/>
          <a:ext cx="2193925" cy="990600"/>
        </p:xfrm>
        <a:graphic>
          <a:graphicData uri="http://schemas.openxmlformats.org/presentationml/2006/ole">
            <mc:AlternateContent xmlns:mc="http://schemas.openxmlformats.org/markup-compatibility/2006">
              <mc:Choice xmlns:v="urn:schemas-microsoft-com:vml" Requires="v">
                <p:oleObj name="Equation" r:id="rId24" imgW="2197080" imgH="990360" progId="Equation.DSMT4">
                  <p:embed/>
                </p:oleObj>
              </mc:Choice>
              <mc:Fallback>
                <p:oleObj name="Equation" r:id="rId24" imgW="2197080" imgH="990360" progId="Equation.DSMT4">
                  <p:embed/>
                  <p:pic>
                    <p:nvPicPr>
                      <p:cNvPr id="27" name="Object 26"/>
                      <p:cNvPicPr>
                        <a:picLocks noChangeAspect="1" noChangeArrowheads="1"/>
                      </p:cNvPicPr>
                      <p:nvPr/>
                    </p:nvPicPr>
                    <p:blipFill>
                      <a:blip r:embed="rId25"/>
                      <a:srcRect/>
                      <a:stretch>
                        <a:fillRect/>
                      </a:stretch>
                    </p:blipFill>
                    <p:spPr bwMode="auto">
                      <a:xfrm>
                        <a:off x="7843853" y="3983805"/>
                        <a:ext cx="2193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27401457"/>
              </p:ext>
            </p:extLst>
          </p:nvPr>
        </p:nvGraphicFramePr>
        <p:xfrm>
          <a:off x="7860071" y="4703235"/>
          <a:ext cx="1816100" cy="317500"/>
        </p:xfrm>
        <a:graphic>
          <a:graphicData uri="http://schemas.openxmlformats.org/presentationml/2006/ole">
            <mc:AlternateContent xmlns:mc="http://schemas.openxmlformats.org/markup-compatibility/2006">
              <mc:Choice xmlns:v="urn:schemas-microsoft-com:vml" Requires="v">
                <p:oleObj name="Equation" r:id="rId26" imgW="1815840" imgH="317160" progId="Equation.DSMT4">
                  <p:embed/>
                </p:oleObj>
              </mc:Choice>
              <mc:Fallback>
                <p:oleObj name="Equation" r:id="rId26" imgW="1815840" imgH="317160" progId="Equation.DSMT4">
                  <p:embed/>
                  <p:pic>
                    <p:nvPicPr>
                      <p:cNvPr id="29" name="Object 28"/>
                      <p:cNvPicPr/>
                      <p:nvPr/>
                    </p:nvPicPr>
                    <p:blipFill>
                      <a:blip r:embed="rId27"/>
                      <a:stretch>
                        <a:fillRect/>
                      </a:stretch>
                    </p:blipFill>
                    <p:spPr>
                      <a:xfrm>
                        <a:off x="7860071" y="4703235"/>
                        <a:ext cx="1816100" cy="317500"/>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DEAC0E1E-50D5-48F7-8449-EF3C31CD2512}"/>
              </a:ext>
            </a:extLst>
          </p:cNvPr>
          <p:cNvSpPr txBox="1"/>
          <p:nvPr/>
        </p:nvSpPr>
        <p:spPr>
          <a:xfrm>
            <a:off x="2922716" y="5961506"/>
            <a:ext cx="9048890" cy="1569660"/>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2 </a:t>
            </a:r>
            <a:r>
              <a:rPr lang="en-US" sz="2400" b="1" i="1" dirty="0" err="1">
                <a:solidFill>
                  <a:srgbClr val="7030A0"/>
                </a:solidFill>
                <a:latin typeface="Arial" pitchFamily="34" charset="0"/>
                <a:cs typeface="Arial" pitchFamily="34" charset="0"/>
              </a:rPr>
              <a:t>phần</a:t>
            </a:r>
            <a:r>
              <a:rPr lang="en-US" sz="2400" b="1" i="1" dirty="0">
                <a:solidFill>
                  <a:srgbClr val="7030A0"/>
                </a:solidFill>
                <a:latin typeface="Arial" pitchFamily="34" charset="0"/>
                <a:cs typeface="Arial" pitchFamily="34" charset="0"/>
              </a:rPr>
              <a:t>,</a:t>
            </a: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a,c</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b,d</a:t>
            </a:r>
            <a:endParaRPr lang="en-US" sz="2400" b="1" i="1" dirty="0">
              <a:solidFill>
                <a:srgbClr val="7030A0"/>
              </a:solidFill>
              <a:latin typeface="Arial" pitchFamily="34" charset="0"/>
              <a:cs typeface="Arial" pitchFamily="34" charset="0"/>
            </a:endParaRPr>
          </a:p>
          <a:p>
            <a:r>
              <a:rPr lang="en-US" sz="2400" b="1" i="1" dirty="0">
                <a:solidFill>
                  <a:srgbClr val="7030A0"/>
                </a:solidFill>
                <a:latin typeface="Arial" pitchFamily="34" charset="0"/>
                <a:cs typeface="Arial" pitchFamily="34" charset="0"/>
              </a:rPr>
              <a:t>.</a:t>
            </a: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590859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childTnLst>
                          </p:cTn>
                        </p:par>
                        <p:par>
                          <p:cTn id="61" fill="hold">
                            <p:stCondLst>
                              <p:cond delay="10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pic>
        <p:nvPicPr>
          <p:cNvPr id="4" name="Picture 3">
            <a:extLst>
              <a:ext uri="{FF2B5EF4-FFF2-40B4-BE49-F238E27FC236}">
                <a16:creationId xmlns:a16="http://schemas.microsoft.com/office/drawing/2014/main" id="{3BF5323C-1773-492D-9F0B-304F3964F57F}"/>
              </a:ext>
            </a:extLst>
          </p:cNvPr>
          <p:cNvPicPr>
            <a:picLocks noChangeAspect="1"/>
          </p:cNvPicPr>
          <p:nvPr/>
        </p:nvPicPr>
        <p:blipFill>
          <a:blip r:embed="rId7"/>
          <a:stretch>
            <a:fillRect/>
          </a:stretch>
        </p:blipFill>
        <p:spPr>
          <a:xfrm>
            <a:off x="306862" y="548591"/>
            <a:ext cx="8163257" cy="5985559"/>
          </a:xfrm>
          <a:prstGeom prst="rect">
            <a:avLst/>
          </a:prstGeom>
        </p:spPr>
      </p:pic>
    </p:spTree>
    <p:extLst>
      <p:ext uri="{BB962C8B-B14F-4D97-AF65-F5344CB8AC3E}">
        <p14:creationId xmlns:p14="http://schemas.microsoft.com/office/powerpoint/2010/main" val="369239532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FA562D1-02A1-45A7-B78D-F29A55A28576}"/>
              </a:ext>
            </a:extLst>
          </p:cNvPr>
          <p:cNvGraphicFramePr>
            <a:graphicFrameLocks noGrp="1"/>
          </p:cNvGraphicFramePr>
          <p:nvPr>
            <p:extLst>
              <p:ext uri="{D42A27DB-BD31-4B8C-83A1-F6EECF244321}">
                <p14:modId xmlns:p14="http://schemas.microsoft.com/office/powerpoint/2010/main" val="651176875"/>
              </p:ext>
            </p:extLst>
          </p:nvPr>
        </p:nvGraphicFramePr>
        <p:xfrm>
          <a:off x="250093" y="860344"/>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graphicFrame>
        <p:nvGraphicFramePr>
          <p:cNvPr id="8" name="Table 6">
            <a:extLst>
              <a:ext uri="{FF2B5EF4-FFF2-40B4-BE49-F238E27FC236}">
                <a16:creationId xmlns:a16="http://schemas.microsoft.com/office/drawing/2014/main" id="{4B7BE027-EA51-4EA3-A7A3-B99791812F03}"/>
              </a:ext>
            </a:extLst>
          </p:cNvPr>
          <p:cNvGraphicFramePr>
            <a:graphicFrameLocks noGrp="1"/>
          </p:cNvGraphicFramePr>
          <p:nvPr>
            <p:extLst>
              <p:ext uri="{D42A27DB-BD31-4B8C-83A1-F6EECF244321}">
                <p14:modId xmlns:p14="http://schemas.microsoft.com/office/powerpoint/2010/main" val="4006123894"/>
              </p:ext>
            </p:extLst>
          </p:nvPr>
        </p:nvGraphicFramePr>
        <p:xfrm>
          <a:off x="609600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sp>
        <p:nvSpPr>
          <p:cNvPr id="9" name="TextBox 8">
            <a:extLst>
              <a:ext uri="{FF2B5EF4-FFF2-40B4-BE49-F238E27FC236}">
                <a16:creationId xmlns:a16="http://schemas.microsoft.com/office/drawing/2014/main" id="{0DAE0187-1FF6-4D3E-B136-382D9BD89496}"/>
              </a:ext>
            </a:extLst>
          </p:cNvPr>
          <p:cNvSpPr txBox="1"/>
          <p:nvPr/>
        </p:nvSpPr>
        <p:spPr>
          <a:xfrm>
            <a:off x="482991" y="4437578"/>
            <a:ext cx="11226018" cy="1218539"/>
          </a:xfrm>
          <a:prstGeom prst="rect">
            <a:avLst/>
          </a:prstGeom>
          <a:noFill/>
        </p:spPr>
        <p:txBody>
          <a:bodyPr wrap="square" rtlCol="0">
            <a:spAutoFit/>
          </a:bodyPr>
          <a:lstStyle/>
          <a:p>
            <a:pPr>
              <a:lnSpc>
                <a:spcPct val="150000"/>
              </a:lnSpc>
            </a:pPr>
            <a:r>
              <a:rPr lang="en-US" sz="2600">
                <a:latin typeface="Arial" panose="020B0604020202020204" pitchFamily="34" charset="0"/>
                <a:cs typeface="Arial" panose="020B0604020202020204" pitchFamily="34" charset="0"/>
              </a:rPr>
              <a:t>Nếu tháng 4/2019, gia đình bác Vân vẫn tiêu thụ 540 kWh thì theo giá mới, số tiền phải trả tăng lên là:  1 318 780 – 1 210 890 = 107 890 (đồng)</a:t>
            </a:r>
          </a:p>
        </p:txBody>
      </p:sp>
      <p:sp>
        <p:nvSpPr>
          <p:cNvPr id="11" name="TextBox 10">
            <a:extLst>
              <a:ext uri="{FF2B5EF4-FFF2-40B4-BE49-F238E27FC236}">
                <a16:creationId xmlns:a16="http://schemas.microsoft.com/office/drawing/2014/main" id="{CC3813D9-F6F1-43DB-86CF-21C00A5CA820}"/>
              </a:ext>
            </a:extLst>
          </p:cNvPr>
          <p:cNvSpPr txBox="1"/>
          <p:nvPr/>
        </p:nvSpPr>
        <p:spPr>
          <a:xfrm>
            <a:off x="1508955" y="179307"/>
            <a:ext cx="2957733" cy="523220"/>
          </a:xfrm>
          <a:prstGeom prst="rect">
            <a:avLst/>
          </a:prstGeom>
          <a:noFill/>
        </p:spPr>
        <p:txBody>
          <a:bodyPr wrap="square">
            <a:spAutoFit/>
          </a:bodyPr>
          <a:lstStyle/>
          <a:p>
            <a:pPr algn="ctr"/>
            <a:r>
              <a:rPr lang="en-US" sz="2800" b="1">
                <a:solidFill>
                  <a:schemeClr val="accent1">
                    <a:lumMod val="75000"/>
                  </a:schemeClr>
                </a:solidFill>
                <a:latin typeface="Arial" panose="020B0604020202020204" pitchFamily="34" charset="0"/>
                <a:cs typeface="Arial" panose="020B0604020202020204" pitchFamily="34" charset="0"/>
              </a:rPr>
              <a:t>Tháng 2/2019</a:t>
            </a:r>
            <a:endParaRPr lang="en-US" sz="2800" b="1">
              <a:solidFill>
                <a:schemeClr val="accent1">
                  <a:lumMod val="75000"/>
                </a:schemeClr>
              </a:solidFill>
            </a:endParaRPr>
          </a:p>
        </p:txBody>
      </p:sp>
      <p:sp>
        <p:nvSpPr>
          <p:cNvPr id="12" name="TextBox 11">
            <a:extLst>
              <a:ext uri="{FF2B5EF4-FFF2-40B4-BE49-F238E27FC236}">
                <a16:creationId xmlns:a16="http://schemas.microsoft.com/office/drawing/2014/main" id="{41C41FF6-471D-42E7-A4C6-A6E6B040433A}"/>
              </a:ext>
            </a:extLst>
          </p:cNvPr>
          <p:cNvSpPr txBox="1"/>
          <p:nvPr/>
        </p:nvSpPr>
        <p:spPr>
          <a:xfrm>
            <a:off x="7353883" y="179043"/>
            <a:ext cx="2957733" cy="523220"/>
          </a:xfrm>
          <a:prstGeom prst="rect">
            <a:avLst/>
          </a:prstGeom>
          <a:noFill/>
        </p:spPr>
        <p:txBody>
          <a:bodyPr wrap="square">
            <a:spAutoFit/>
          </a:bodyPr>
          <a:lstStyle/>
          <a:p>
            <a:pPr algn="ctr"/>
            <a:r>
              <a:rPr lang="en-US" sz="2800" b="1">
                <a:solidFill>
                  <a:schemeClr val="accent6">
                    <a:lumMod val="75000"/>
                  </a:schemeClr>
                </a:solidFill>
                <a:latin typeface="Arial" panose="020B0604020202020204" pitchFamily="34" charset="0"/>
                <a:cs typeface="Arial" panose="020B0604020202020204" pitchFamily="34" charset="0"/>
              </a:rPr>
              <a:t>Tháng 4/2019</a:t>
            </a:r>
            <a:endParaRPr lang="en-US" sz="2800" b="1">
              <a:solidFill>
                <a:schemeClr val="accent6">
                  <a:lumMod val="75000"/>
                </a:schemeClr>
              </a:solidFill>
            </a:endParaRPr>
          </a:p>
        </p:txBody>
      </p:sp>
      <p:graphicFrame>
        <p:nvGraphicFramePr>
          <p:cNvPr id="13" name="Table 6">
            <a:extLst>
              <a:ext uri="{FF2B5EF4-FFF2-40B4-BE49-F238E27FC236}">
                <a16:creationId xmlns:a16="http://schemas.microsoft.com/office/drawing/2014/main" id="{E9578AD3-33B5-41D9-9BA8-55A3354F9623}"/>
              </a:ext>
            </a:extLst>
          </p:cNvPr>
          <p:cNvGraphicFramePr>
            <a:graphicFrameLocks noGrp="1"/>
          </p:cNvGraphicFramePr>
          <p:nvPr>
            <p:extLst>
              <p:ext uri="{D42A27DB-BD31-4B8C-83A1-F6EECF244321}">
                <p14:modId xmlns:p14="http://schemas.microsoft.com/office/powerpoint/2010/main" val="3108222944"/>
              </p:ext>
            </p:extLst>
          </p:nvPr>
        </p:nvGraphicFramePr>
        <p:xfrm>
          <a:off x="239155" y="860212"/>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77 450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185 800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234 000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261 500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378 140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1 210 890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graphicFrame>
        <p:nvGraphicFramePr>
          <p:cNvPr id="14" name="Table 6">
            <a:extLst>
              <a:ext uri="{FF2B5EF4-FFF2-40B4-BE49-F238E27FC236}">
                <a16:creationId xmlns:a16="http://schemas.microsoft.com/office/drawing/2014/main" id="{AFA9E5CB-DC8D-4331-AAB2-463C31E7CBE2}"/>
              </a:ext>
            </a:extLst>
          </p:cNvPr>
          <p:cNvGraphicFramePr>
            <a:graphicFrameLocks noGrp="1"/>
          </p:cNvGraphicFramePr>
          <p:nvPr>
            <p:extLst>
              <p:ext uri="{D42A27DB-BD31-4B8C-83A1-F6EECF244321}">
                <p14:modId xmlns:p14="http://schemas.microsoft.com/office/powerpoint/2010/main" val="2042796812"/>
              </p:ext>
            </p:extLst>
          </p:nvPr>
        </p:nvGraphicFramePr>
        <p:xfrm>
          <a:off x="610225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83 900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86 700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201 400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253 600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283 400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409 780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1 318 780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sp>
        <p:nvSpPr>
          <p:cNvPr id="15" name="TextBox 14">
            <a:extLst>
              <a:ext uri="{FF2B5EF4-FFF2-40B4-BE49-F238E27FC236}">
                <a16:creationId xmlns:a16="http://schemas.microsoft.com/office/drawing/2014/main" id="{A8CF8DC4-5FFA-46BA-A2A7-03E09D5F8134}"/>
              </a:ext>
            </a:extLst>
          </p:cNvPr>
          <p:cNvSpPr txBox="1"/>
          <p:nvPr/>
        </p:nvSpPr>
        <p:spPr>
          <a:xfrm>
            <a:off x="-57757" y="5997656"/>
            <a:ext cx="9048890" cy="1200329"/>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a:t>
            </a:r>
            <a:r>
              <a:rPr lang="en-US" sz="2400" b="1" i="1">
                <a:solidFill>
                  <a:srgbClr val="7030A0"/>
                </a:solidFill>
                <a:latin typeface="Arial" pitchFamily="34" charset="0"/>
                <a:cs typeface="Arial" pitchFamily="34" charset="0"/>
              </a:rPr>
              <a:t>2 nhóm</a:t>
            </a:r>
            <a:endParaRPr lang="en-US" sz="2400" b="1" i="1" dirty="0">
              <a:solidFill>
                <a:srgbClr val="7030A0"/>
              </a:solidFill>
              <a:latin typeface="Arial" pitchFamily="34" charset="0"/>
              <a:cs typeface="Arial" pitchFamily="34" charset="0"/>
            </a:endParaRP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2;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4</a:t>
            </a:r>
            <a:endParaRPr lang="en-US" sz="2400" b="1" i="1" dirty="0">
              <a:solidFill>
                <a:srgbClr val="7030A0"/>
              </a:solidFill>
              <a:latin typeface="Arial" pitchFamily="34" charset="0"/>
              <a:cs typeface="Arial" pitchFamily="34" charset="0"/>
            </a:endParaRP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1291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ịch âm 2021, Lịch Vạn Niên 2021, Lịch 2021">
            <a:extLst>
              <a:ext uri="{FF2B5EF4-FFF2-40B4-BE49-F238E27FC236}">
                <a16:creationId xmlns:a16="http://schemas.microsoft.com/office/drawing/2014/main" id="{013E2F16-A3A8-4C7E-944E-479674A8C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59" y="216289"/>
            <a:ext cx="9148469" cy="654898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BBFA1ED-216F-4E2E-977B-90BEF1C3581D}"/>
              </a:ext>
            </a:extLst>
          </p:cNvPr>
          <p:cNvSpPr/>
          <p:nvPr/>
        </p:nvSpPr>
        <p:spPr>
          <a:xfrm>
            <a:off x="6738425" y="4543221"/>
            <a:ext cx="1392702" cy="1083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ought Bubble: Cloud 6">
            <a:extLst>
              <a:ext uri="{FF2B5EF4-FFF2-40B4-BE49-F238E27FC236}">
                <a16:creationId xmlns:a16="http://schemas.microsoft.com/office/drawing/2014/main" id="{B28CF3BD-F8A4-42B6-9970-BAD12A77D375}"/>
              </a:ext>
            </a:extLst>
          </p:cNvPr>
          <p:cNvSpPr/>
          <p:nvPr/>
        </p:nvSpPr>
        <p:spPr>
          <a:xfrm>
            <a:off x="7723163" y="2841030"/>
            <a:ext cx="3601329" cy="1702191"/>
          </a:xfrm>
          <a:prstGeom prst="cloudCallout">
            <a:avLst>
              <a:gd name="adj1" fmla="val -45833"/>
              <a:gd name="adj2" fmla="val 64979"/>
            </a:avLst>
          </a:prstGeom>
          <a:solidFill>
            <a:srgbClr val="99FF99"/>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27-3-2021 đã diễn ra sự kiện nào?</a:t>
            </a:r>
          </a:p>
        </p:txBody>
      </p:sp>
    </p:spTree>
    <p:extLst>
      <p:ext uri="{BB962C8B-B14F-4D97-AF65-F5344CB8AC3E}">
        <p14:creationId xmlns:p14="http://schemas.microsoft.com/office/powerpoint/2010/main" val="223728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giờ trái đất1">
            <a:extLst>
              <a:ext uri="{FF2B5EF4-FFF2-40B4-BE49-F238E27FC236}">
                <a16:creationId xmlns:a16="http://schemas.microsoft.com/office/drawing/2014/main" id="{ECE44B75-8D56-4767-A34E-1D36D1648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7594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5A3F7-F2D3-43A5-A24C-537FFCDCFB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2" cy="1485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“TẶNG QUÀ CHO BẠN”</a:t>
            </a:r>
          </a:p>
        </p:txBody>
      </p:sp>
      <p:sp>
        <p:nvSpPr>
          <p:cNvPr id="6" name="TextBox 5">
            <a:extLst>
              <a:ext uri="{FF2B5EF4-FFF2-40B4-BE49-F238E27FC236}">
                <a16:creationId xmlns:a16="http://schemas.microsoft.com/office/drawing/2014/main" id="{5C8602C1-CF8C-467F-8CFD-1EE07BC92276}"/>
              </a:ext>
            </a:extLst>
          </p:cNvPr>
          <p:cNvSpPr txBox="1"/>
          <p:nvPr/>
        </p:nvSpPr>
        <p:spPr>
          <a:xfrm>
            <a:off x="436098" y="1336894"/>
            <a:ext cx="11272911" cy="5129289"/>
          </a:xfrm>
          <a:prstGeom prst="rect">
            <a:avLst/>
          </a:prstGeom>
          <a:noFill/>
        </p:spPr>
        <p:txBody>
          <a:bodyPr wrap="square" rtlCol="0">
            <a:spAutoFit/>
          </a:bodyPr>
          <a:lstStyle/>
          <a:p>
            <a:pPr algn="just">
              <a:lnSpc>
                <a:spcPct val="200000"/>
              </a:lnSpc>
            </a:pPr>
            <a:r>
              <a:rPr lang="en-US" sz="2800" u="sng">
                <a:latin typeface="Arial" panose="020B0604020202020204" pitchFamily="34" charset="0"/>
                <a:cs typeface="Arial" panose="020B0604020202020204" pitchFamily="34" charset="0"/>
              </a:rPr>
              <a:t>LUẬT CHƠI: </a:t>
            </a: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HS nghe nhạc, hát theo, đồng thời chuyền tay nhau hộp quà đựng số</a:t>
            </a:r>
            <a:r>
              <a:rPr lang="vi-VN" sz="2800">
                <a:effectLst/>
                <a:latin typeface="Arial" panose="020B0604020202020204" pitchFamily="34" charset="0"/>
                <a:ea typeface="Times New Roman" panose="02020603050405020304" pitchFamily="18" charset="0"/>
                <a:cs typeface="Arial" panose="020B0604020202020204" pitchFamily="34" charset="0"/>
              </a:rPr>
              <a:t> từ 1 </a:t>
            </a:r>
            <a:r>
              <a:rPr lang="en-US" sz="2800">
                <a:effectLst/>
                <a:latin typeface="Arial" panose="020B0604020202020204" pitchFamily="34" charset="0"/>
                <a:ea typeface="Times New Roman" panose="02020603050405020304" pitchFamily="18" charset="0"/>
                <a:cs typeface="Arial" panose="020B0604020202020204" pitchFamily="34" charset="0"/>
              </a:rPr>
              <a:t>đến 6</a:t>
            </a:r>
            <a:r>
              <a:rPr lang="vi-VN" sz="2800">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Khi nhạc dừng, hộp quà đang trên tay bạn nào, bạn đó sẽ bốc thăm 1 câu hỏi.</a:t>
            </a:r>
          </a:p>
          <a:p>
            <a:pPr>
              <a:lnSpc>
                <a:spcPct val="200000"/>
              </a:lnSpc>
            </a:pPr>
            <a:r>
              <a:rPr lang="en-US" sz="2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486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AFBB0-B830-4E3B-A0A3-9509FFBDF961}"/>
              </a:ext>
            </a:extLst>
          </p:cNvPr>
          <p:cNvPicPr>
            <a:picLocks noChangeAspect="1"/>
          </p:cNvPicPr>
          <p:nvPr/>
        </p:nvPicPr>
        <p:blipFill>
          <a:blip r:embed="rId2"/>
          <a:stretch>
            <a:fillRect/>
          </a:stretch>
        </p:blipFill>
        <p:spPr>
          <a:xfrm>
            <a:off x="2436448" y="0"/>
            <a:ext cx="7319104" cy="6858000"/>
          </a:xfrm>
          <a:prstGeom prst="rect">
            <a:avLst/>
          </a:prstGeom>
        </p:spPr>
      </p:pic>
    </p:spTree>
    <p:extLst>
      <p:ext uri="{BB962C8B-B14F-4D97-AF65-F5344CB8AC3E}">
        <p14:creationId xmlns:p14="http://schemas.microsoft.com/office/powerpoint/2010/main" val="28727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6EB44-A590-4353-A0C5-041AF93F2DB0}"/>
              </a:ext>
            </a:extLst>
          </p:cNvPr>
          <p:cNvPicPr>
            <a:picLocks noChangeAspect="1"/>
          </p:cNvPicPr>
          <p:nvPr/>
        </p:nvPicPr>
        <p:blipFill>
          <a:blip r:embed="rId2"/>
          <a:stretch>
            <a:fillRect/>
          </a:stretch>
        </p:blipFill>
        <p:spPr>
          <a:xfrm>
            <a:off x="839788" y="150070"/>
            <a:ext cx="10417883" cy="6250730"/>
          </a:xfrm>
          <a:prstGeom prst="rect">
            <a:avLst/>
          </a:prstGeom>
          <a:noFill/>
        </p:spPr>
      </p:pic>
    </p:spTree>
    <p:extLst>
      <p:ext uri="{BB962C8B-B14F-4D97-AF65-F5344CB8AC3E}">
        <p14:creationId xmlns:p14="http://schemas.microsoft.com/office/powerpoint/2010/main" val="289632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    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marL="457200" indent="-457200">
              <a:lnSpc>
                <a:spcPct val="150000"/>
              </a:lnSpc>
              <a:buFontTx/>
              <a:buChar char="-"/>
            </a:pPr>
            <a:r>
              <a:rPr lang="fr-FR" sz="2800">
                <a:effectLst/>
                <a:ea typeface="Times New Roman" panose="02020603050405020304" pitchFamily="18" charset="0"/>
                <a:cs typeface="Times New Roman" panose="02020603050405020304" pitchFamily="18" charset="0"/>
              </a:rPr>
              <a:t>Làm bài tập </a:t>
            </a:r>
            <a:r>
              <a:rPr lang="en-US" sz="2800">
                <a:effectLst/>
                <a:ea typeface="Times New Roman" panose="02020603050405020304" pitchFamily="18" charset="0"/>
                <a:cs typeface="Times New Roman" panose="02020603050405020304" pitchFamily="18" charset="0"/>
              </a:rPr>
              <a:t>128, 129, 135, 140 </a:t>
            </a:r>
            <a:r>
              <a:rPr lang="fr-FR" sz="2800">
                <a:effectLst/>
                <a:ea typeface="Times New Roman" panose="02020603050405020304" pitchFamily="18" charset="0"/>
                <a:cs typeface="Times New Roman" panose="02020603050405020304" pitchFamily="18" charset="0"/>
              </a:rPr>
              <a:t>SBT trang 37, 38 ; </a:t>
            </a:r>
          </a:p>
          <a:p>
            <a:pPr marL="457200" indent="-457200">
              <a:lnSpc>
                <a:spcPct val="150000"/>
              </a:lnSpc>
              <a:buFontTx/>
              <a:buChar char="-"/>
            </a:pPr>
            <a:r>
              <a:rPr lang="en-US" sz="2800"/>
              <a:t> Ôn lại các dạng BT về ước chung, bội chung, ƯCLN, BCNN</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7200">
                <a:solidFill>
                  <a:schemeClr val="bg1"/>
                </a:solidFill>
                <a:latin typeface="Rockwell" panose="02060603020205020403" pitchFamily="18" charset="0"/>
              </a:rPr>
              <a:t>ƯƠM MẦM TRI THỨC</a:t>
            </a:r>
            <a:endParaRPr lang="en-US" sz="7200" dirty="0">
              <a:solidFill>
                <a:schemeClr val="bg1"/>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5E37AE4-C1C0-4A68-A120-473C1711AA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9600" y="249606"/>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56FE443F-C0A5-4CC0-8266-23DCB53A300C}"/>
              </a:ext>
            </a:extLst>
          </p:cNvPr>
          <p:cNvSpPr>
            <a:spLocks noGrp="1"/>
          </p:cNvSpPr>
          <p:nvPr>
            <p:ph type="title"/>
          </p:nvPr>
        </p:nvSpPr>
        <p:spPr>
          <a:xfrm>
            <a:off x="761240" y="788907"/>
            <a:ext cx="10515600" cy="1325563"/>
          </a:xfrm>
        </p:spPr>
        <p:txBody>
          <a:bodyPr/>
          <a:lstStyle/>
          <a:p>
            <a:pPr algn="ctr"/>
            <a:r>
              <a:rPr lang="en-US" b="1">
                <a:solidFill>
                  <a:schemeClr val="accent1">
                    <a:lumMod val="50000"/>
                  </a:schemeClr>
                </a:solidFill>
              </a:rPr>
              <a:t>“TẶNG QUÀ CHO BẠN”</a:t>
            </a:r>
          </a:p>
        </p:txBody>
      </p:sp>
      <p:sp>
        <p:nvSpPr>
          <p:cNvPr id="14" name="Oval 13">
            <a:extLst>
              <a:ext uri="{FF2B5EF4-FFF2-40B4-BE49-F238E27FC236}">
                <a16:creationId xmlns:a16="http://schemas.microsoft.com/office/drawing/2014/main" id="{D45054BE-B222-4F96-A242-8BE44793C05C}"/>
              </a:ext>
            </a:extLst>
          </p:cNvPr>
          <p:cNvSpPr/>
          <p:nvPr/>
        </p:nvSpPr>
        <p:spPr>
          <a:xfrm>
            <a:off x="2929068" y="5735277"/>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TextBox 14">
            <a:hlinkClick r:id="rId6" action="ppaction://hlinksldjump"/>
            <a:extLst>
              <a:ext uri="{FF2B5EF4-FFF2-40B4-BE49-F238E27FC236}">
                <a16:creationId xmlns:a16="http://schemas.microsoft.com/office/drawing/2014/main" id="{448BB572-2F5F-4D02-B893-5D39026127CB}"/>
              </a:ext>
            </a:extLst>
          </p:cNvPr>
          <p:cNvSpPr txBox="1"/>
          <p:nvPr/>
        </p:nvSpPr>
        <p:spPr>
          <a:xfrm>
            <a:off x="3143990" y="576027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6" action="ppaction://hlinksldjump"/>
              </a:rPr>
              <a:t>1</a:t>
            </a:r>
            <a:endParaRPr lang="en-US" sz="4000" b="1">
              <a:ln/>
              <a:solidFill>
                <a:srgbClr val="15142A"/>
              </a:solidFill>
              <a:latin typeface="Aral"/>
            </a:endParaRPr>
          </a:p>
        </p:txBody>
      </p:sp>
      <p:sp>
        <p:nvSpPr>
          <p:cNvPr id="4" name="Arrow: Striped Right 3">
            <a:hlinkClick r:id="rId7" action="ppaction://hlinksldjump"/>
            <a:extLst>
              <a:ext uri="{FF2B5EF4-FFF2-40B4-BE49-F238E27FC236}">
                <a16:creationId xmlns:a16="http://schemas.microsoft.com/office/drawing/2014/main" id="{850A33D4-2608-4447-A006-0835A1C4434A}"/>
              </a:ext>
            </a:extLst>
          </p:cNvPr>
          <p:cNvSpPr/>
          <p:nvPr/>
        </p:nvSpPr>
        <p:spPr>
          <a:xfrm>
            <a:off x="11305613" y="6027837"/>
            <a:ext cx="761841" cy="613686"/>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anhKhucToiTruong-VA-4510319">
            <a:hlinkClick r:id="" action="ppaction://media"/>
            <a:extLst>
              <a:ext uri="{FF2B5EF4-FFF2-40B4-BE49-F238E27FC236}">
                <a16:creationId xmlns:a16="http://schemas.microsoft.com/office/drawing/2014/main" id="{728492E8-452B-4E5D-A1E8-ECA421F5F51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3600" y="5598993"/>
            <a:ext cx="609600" cy="609600"/>
          </a:xfrm>
          <a:prstGeom prst="rect">
            <a:avLst/>
          </a:prstGeom>
        </p:spPr>
      </p:pic>
      <p:sp>
        <p:nvSpPr>
          <p:cNvPr id="46" name="Oval 45">
            <a:extLst>
              <a:ext uri="{FF2B5EF4-FFF2-40B4-BE49-F238E27FC236}">
                <a16:creationId xmlns:a16="http://schemas.microsoft.com/office/drawing/2014/main" id="{2F15800D-17EC-4287-8435-C8EFD578F3E7}"/>
              </a:ext>
            </a:extLst>
          </p:cNvPr>
          <p:cNvSpPr/>
          <p:nvPr/>
        </p:nvSpPr>
        <p:spPr>
          <a:xfrm>
            <a:off x="3920553" y="5761457"/>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TextBox 46">
            <a:hlinkClick r:id="rId6" action="ppaction://hlinksldjump"/>
            <a:extLst>
              <a:ext uri="{FF2B5EF4-FFF2-40B4-BE49-F238E27FC236}">
                <a16:creationId xmlns:a16="http://schemas.microsoft.com/office/drawing/2014/main" id="{F65F8B22-F496-48CA-98F1-2DF5F265EF55}"/>
              </a:ext>
            </a:extLst>
          </p:cNvPr>
          <p:cNvSpPr txBox="1"/>
          <p:nvPr/>
        </p:nvSpPr>
        <p:spPr>
          <a:xfrm>
            <a:off x="4135475" y="578645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9" action="ppaction://hlinksldjump"/>
              </a:rPr>
              <a:t>2</a:t>
            </a:r>
            <a:endParaRPr lang="en-US" sz="4000" b="1">
              <a:ln/>
              <a:solidFill>
                <a:srgbClr val="15142A"/>
              </a:solidFill>
              <a:latin typeface="Aral"/>
            </a:endParaRPr>
          </a:p>
        </p:txBody>
      </p:sp>
      <p:sp>
        <p:nvSpPr>
          <p:cNvPr id="48" name="Oval 47">
            <a:extLst>
              <a:ext uri="{FF2B5EF4-FFF2-40B4-BE49-F238E27FC236}">
                <a16:creationId xmlns:a16="http://schemas.microsoft.com/office/drawing/2014/main" id="{5ABEE953-B3CF-4D61-82E7-830674D57411}"/>
              </a:ext>
            </a:extLst>
          </p:cNvPr>
          <p:cNvSpPr/>
          <p:nvPr/>
        </p:nvSpPr>
        <p:spPr>
          <a:xfrm>
            <a:off x="4912038" y="5794586"/>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xtBox 48">
            <a:hlinkClick r:id="rId6" action="ppaction://hlinksldjump"/>
            <a:extLst>
              <a:ext uri="{FF2B5EF4-FFF2-40B4-BE49-F238E27FC236}">
                <a16:creationId xmlns:a16="http://schemas.microsoft.com/office/drawing/2014/main" id="{D29E2209-4C75-474A-BA3B-F03A472C5DD7}"/>
              </a:ext>
            </a:extLst>
          </p:cNvPr>
          <p:cNvSpPr txBox="1"/>
          <p:nvPr/>
        </p:nvSpPr>
        <p:spPr>
          <a:xfrm>
            <a:off x="5126960" y="581958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0" action="ppaction://hlinksldjump"/>
              </a:rPr>
              <a:t>3</a:t>
            </a:r>
            <a:endParaRPr lang="en-US" sz="4000" b="1">
              <a:ln/>
              <a:solidFill>
                <a:srgbClr val="15142A"/>
              </a:solidFill>
              <a:latin typeface="Aral"/>
            </a:endParaRPr>
          </a:p>
        </p:txBody>
      </p:sp>
      <p:sp>
        <p:nvSpPr>
          <p:cNvPr id="50" name="Oval 49">
            <a:extLst>
              <a:ext uri="{FF2B5EF4-FFF2-40B4-BE49-F238E27FC236}">
                <a16:creationId xmlns:a16="http://schemas.microsoft.com/office/drawing/2014/main" id="{9D8BEA06-4ACE-40E4-B35D-08CD310E518B}"/>
              </a:ext>
            </a:extLst>
          </p:cNvPr>
          <p:cNvSpPr/>
          <p:nvPr/>
        </p:nvSpPr>
        <p:spPr>
          <a:xfrm>
            <a:off x="5912294" y="5796276"/>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TextBox 50">
            <a:hlinkClick r:id="rId6" action="ppaction://hlinksldjump"/>
            <a:extLst>
              <a:ext uri="{FF2B5EF4-FFF2-40B4-BE49-F238E27FC236}">
                <a16:creationId xmlns:a16="http://schemas.microsoft.com/office/drawing/2014/main" id="{658F7540-4132-4683-A2CB-F19CB76262BE}"/>
              </a:ext>
            </a:extLst>
          </p:cNvPr>
          <p:cNvSpPr txBox="1"/>
          <p:nvPr/>
        </p:nvSpPr>
        <p:spPr>
          <a:xfrm>
            <a:off x="6127216" y="582127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1" action="ppaction://hlinksldjump"/>
              </a:rPr>
              <a:t>4</a:t>
            </a:r>
            <a:endParaRPr lang="en-US" sz="4000" b="1">
              <a:ln/>
              <a:solidFill>
                <a:srgbClr val="15142A"/>
              </a:solidFill>
              <a:latin typeface="Aral"/>
            </a:endParaRPr>
          </a:p>
        </p:txBody>
      </p:sp>
      <p:sp>
        <p:nvSpPr>
          <p:cNvPr id="52" name="Oval 51">
            <a:extLst>
              <a:ext uri="{FF2B5EF4-FFF2-40B4-BE49-F238E27FC236}">
                <a16:creationId xmlns:a16="http://schemas.microsoft.com/office/drawing/2014/main" id="{BB5D5C16-A9F4-41AE-AED9-DF449D5036D8}"/>
              </a:ext>
            </a:extLst>
          </p:cNvPr>
          <p:cNvSpPr/>
          <p:nvPr/>
        </p:nvSpPr>
        <p:spPr>
          <a:xfrm>
            <a:off x="6858607" y="5819585"/>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TextBox 52">
            <a:hlinkClick r:id="rId6" action="ppaction://hlinksldjump"/>
            <a:extLst>
              <a:ext uri="{FF2B5EF4-FFF2-40B4-BE49-F238E27FC236}">
                <a16:creationId xmlns:a16="http://schemas.microsoft.com/office/drawing/2014/main" id="{D8298F85-0591-45E2-B9A6-205D9D16F733}"/>
              </a:ext>
            </a:extLst>
          </p:cNvPr>
          <p:cNvSpPr txBox="1"/>
          <p:nvPr/>
        </p:nvSpPr>
        <p:spPr>
          <a:xfrm>
            <a:off x="7073529" y="5844584"/>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2" action="ppaction://hlinksldjump"/>
              </a:rPr>
              <a:t>5</a:t>
            </a:r>
            <a:endParaRPr lang="en-US" sz="4000" b="1">
              <a:ln/>
              <a:solidFill>
                <a:srgbClr val="15142A"/>
              </a:solidFill>
              <a:latin typeface="Aral"/>
            </a:endParaRPr>
          </a:p>
        </p:txBody>
      </p:sp>
      <p:sp>
        <p:nvSpPr>
          <p:cNvPr id="54" name="Oval 53">
            <a:extLst>
              <a:ext uri="{FF2B5EF4-FFF2-40B4-BE49-F238E27FC236}">
                <a16:creationId xmlns:a16="http://schemas.microsoft.com/office/drawing/2014/main" id="{962E58C1-8405-47A5-9975-18BAC5AD1502}"/>
              </a:ext>
            </a:extLst>
          </p:cNvPr>
          <p:cNvSpPr/>
          <p:nvPr/>
        </p:nvSpPr>
        <p:spPr>
          <a:xfrm>
            <a:off x="7783415" y="5844584"/>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TextBox 54">
            <a:hlinkClick r:id="rId6" action="ppaction://hlinksldjump"/>
            <a:extLst>
              <a:ext uri="{FF2B5EF4-FFF2-40B4-BE49-F238E27FC236}">
                <a16:creationId xmlns:a16="http://schemas.microsoft.com/office/drawing/2014/main" id="{B457301B-BA32-4ADA-9AF7-9C615DB0E8BA}"/>
              </a:ext>
            </a:extLst>
          </p:cNvPr>
          <p:cNvSpPr txBox="1"/>
          <p:nvPr/>
        </p:nvSpPr>
        <p:spPr>
          <a:xfrm>
            <a:off x="7998337" y="5869583"/>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3" action="ppaction://hlinksldjump"/>
              </a:rPr>
              <a:t>6</a:t>
            </a:r>
            <a:endParaRPr lang="en-US" sz="4000" b="1">
              <a:ln/>
              <a:solidFill>
                <a:srgbClr val="15142A"/>
              </a:solidFill>
              <a:latin typeface="Aral"/>
            </a:endParaRP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
                                        </p:tgtEl>
                                      </p:cBhvr>
                                    </p:animEffect>
                                    <p:set>
                                      <p:cBhvr>
                                        <p:cTn id="40" dur="1" fill="hold">
                                          <p:stCondLst>
                                            <p:cond delay="499"/>
                                          </p:stCondLst>
                                        </p:cTn>
                                        <p:tgtEl>
                                          <p:spTgt spid="5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54"/>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15" grpId="0"/>
      <p:bldP spid="47" grpId="0"/>
      <p:bldP spid="49" grpId="0"/>
      <p:bldP spid="51" grpId="0"/>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pic>
        <p:nvPicPr>
          <p:cNvPr id="15" name="Picture 14" descr="Cover">
            <a:extLst>
              <a:ext uri="{FF2B5EF4-FFF2-40B4-BE49-F238E27FC236}">
                <a16:creationId xmlns:a16="http://schemas.microsoft.com/office/drawing/2014/main" id="{3452D10A-6719-4B3F-A08A-4B241011C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5"/>
          <a:stretch/>
        </p:blipFill>
        <p:spPr bwMode="auto">
          <a:xfrm>
            <a:off x="5535854" y="4791898"/>
            <a:ext cx="5796208" cy="8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over">
            <a:extLst>
              <a:ext uri="{FF2B5EF4-FFF2-40B4-BE49-F238E27FC236}">
                <a16:creationId xmlns:a16="http://schemas.microsoft.com/office/drawing/2014/main" id="{F04EA90F-478E-486F-97E4-87E4A9FB1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64" y="4330870"/>
            <a:ext cx="6640115" cy="4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Cover">
            <a:extLst>
              <a:ext uri="{FF2B5EF4-FFF2-40B4-BE49-F238E27FC236}">
                <a16:creationId xmlns:a16="http://schemas.microsoft.com/office/drawing/2014/main" id="{8B5F5A33-F5F7-416C-B63E-A93F029B9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063" y="3368792"/>
            <a:ext cx="3837472" cy="12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2A07F680-178A-4A97-A154-E337BFF9AD04}"/>
              </a:ext>
            </a:extLst>
          </p:cNvPr>
          <p:cNvSpPr/>
          <p:nvPr/>
        </p:nvSpPr>
        <p:spPr>
          <a:xfrm>
            <a:off x="6506020" y="3183115"/>
            <a:ext cx="5465847" cy="1111555"/>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00">
                <a:solidFill>
                  <a:schemeClr val="tx1"/>
                </a:solidFill>
              </a:rPr>
              <a:t>Tập hợp các số tự nhiên không vượt quá 10:</a:t>
            </a:r>
          </a:p>
          <a:p>
            <a:pPr algn="ctr">
              <a:lnSpc>
                <a:spcPct val="120000"/>
              </a:lnSpc>
            </a:pPr>
            <a:r>
              <a:rPr lang="en-US" sz="2200">
                <a:solidFill>
                  <a:schemeClr val="tx1"/>
                </a:solidFill>
              </a:rPr>
              <a:t>A = {0; 1; 2; 3; 4; 5; 6; 7; 8; 9; 10}</a:t>
            </a:r>
          </a:p>
        </p:txBody>
      </p:sp>
      <p:sp>
        <p:nvSpPr>
          <p:cNvPr id="6" name="Rectangle: Rounded Corners 5">
            <a:extLst>
              <a:ext uri="{FF2B5EF4-FFF2-40B4-BE49-F238E27FC236}">
                <a16:creationId xmlns:a16="http://schemas.microsoft.com/office/drawing/2014/main" id="{7C33B027-581F-4F58-BDD5-F2CAF3E6B62F}"/>
              </a:ext>
            </a:extLst>
          </p:cNvPr>
          <p:cNvSpPr/>
          <p:nvPr/>
        </p:nvSpPr>
        <p:spPr>
          <a:xfrm>
            <a:off x="674181" y="4137682"/>
            <a:ext cx="2008881"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CÁC CÁCH VIẾT TẬP HỢP</a:t>
            </a:r>
          </a:p>
        </p:txBody>
      </p:sp>
      <p:sp>
        <p:nvSpPr>
          <p:cNvPr id="2" name="Action Button: Go Home 1">
            <a:hlinkClick r:id="rId6" action="ppaction://hlinksldjump" highlightClick="1"/>
            <a:extLst>
              <a:ext uri="{FF2B5EF4-FFF2-40B4-BE49-F238E27FC236}">
                <a16:creationId xmlns:a16="http://schemas.microsoft.com/office/drawing/2014/main" id="{9E9F1E92-DBE3-4F41-8BC7-A5B0F68C7052}"/>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36EF56-FEEC-4E22-9627-CCEDE2C9CF64}"/>
              </a:ext>
            </a:extLst>
          </p:cNvPr>
          <p:cNvSpPr txBox="1"/>
          <p:nvPr/>
        </p:nvSpPr>
        <p:spPr>
          <a:xfrm>
            <a:off x="2683062" y="1324550"/>
            <a:ext cx="7882998" cy="1131848"/>
          </a:xfrm>
          <a:prstGeom prst="rect">
            <a:avLst/>
          </a:prstGeom>
          <a:noFill/>
        </p:spPr>
        <p:txBody>
          <a:bodyPr wrap="square" rtlCol="0">
            <a:spAutoFit/>
          </a:bodyPr>
          <a:lstStyle/>
          <a:p>
            <a:pPr algn="ctr">
              <a:lnSpc>
                <a:spcPct val="150000"/>
              </a:lnSpc>
            </a:pPr>
            <a:r>
              <a:rPr lang="en-US" sz="2400">
                <a:latin typeface="Arial" panose="020B0604020202020204" pitchFamily="34" charset="0"/>
                <a:cs typeface="Arial" panose="020B0604020202020204" pitchFamily="34" charset="0"/>
              </a:rPr>
              <a:t>Hãy viết tập hợp các số tự nhiên không vượt quá 10? Có mấy cách viết?</a:t>
            </a:r>
          </a:p>
        </p:txBody>
      </p:sp>
      <p:pic>
        <p:nvPicPr>
          <p:cNvPr id="1026" name="Picture 2" descr="Cartoon Question Mark GIF - Cartoon QuestionMark - Discover &amp; Share GIFs |  Cartoon question mark, Cartoons questions, Question mark gif">
            <a:extLst>
              <a:ext uri="{FF2B5EF4-FFF2-40B4-BE49-F238E27FC236}">
                <a16:creationId xmlns:a16="http://schemas.microsoft.com/office/drawing/2014/main" id="{48CBB064-8FBF-4367-B85C-1012CF4CC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01" y="91892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71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7" name="Action Button: Go Home 6">
            <a:hlinkClick r:id="rId2" action="ppaction://hlinksldjump" highlightClick="1"/>
            <a:extLst>
              <a:ext uri="{FF2B5EF4-FFF2-40B4-BE49-F238E27FC236}">
                <a16:creationId xmlns:a16="http://schemas.microsoft.com/office/drawing/2014/main" id="{DB9F1C8B-6924-4949-A2AD-BB16A38E896B}"/>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rời mát tiền điện tăng cao: Đừng kêu ca? - Kinh doanh">
            <a:extLst>
              <a:ext uri="{FF2B5EF4-FFF2-40B4-BE49-F238E27FC236}">
                <a16:creationId xmlns:a16="http://schemas.microsoft.com/office/drawing/2014/main" id="{E1591AB0-817D-45EE-B98F-C965D4399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1" r="15489"/>
          <a:stretch/>
        </p:blipFill>
        <p:spPr bwMode="auto">
          <a:xfrm>
            <a:off x="6486531" y="2043126"/>
            <a:ext cx="433581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Tiền điện tăng vọt hàng triệu: Dân đề nghị thay công tơ">
            <a:extLst>
              <a:ext uri="{FF2B5EF4-FFF2-40B4-BE49-F238E27FC236}">
                <a16:creationId xmlns:a16="http://schemas.microsoft.com/office/drawing/2014/main" id="{8A64F2A8-1C86-4238-A334-AB67C609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5" y="2043126"/>
            <a:ext cx="466725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07CA81-9CF8-4EB5-B2E3-A18CF7848592}"/>
              </a:ext>
            </a:extLst>
          </p:cNvPr>
          <p:cNvSpPr txBox="1"/>
          <p:nvPr/>
        </p:nvSpPr>
        <p:spPr>
          <a:xfrm>
            <a:off x="1683992" y="1471626"/>
            <a:ext cx="4113909" cy="461665"/>
          </a:xfrm>
          <a:prstGeom prst="rect">
            <a:avLst/>
          </a:prstGeom>
          <a:solidFill>
            <a:schemeClr val="accent2">
              <a:lumMod val="20000"/>
              <a:lumOff val="8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An</a:t>
            </a:r>
          </a:p>
        </p:txBody>
      </p:sp>
      <p:sp>
        <p:nvSpPr>
          <p:cNvPr id="11" name="TextBox 10">
            <a:extLst>
              <a:ext uri="{FF2B5EF4-FFF2-40B4-BE49-F238E27FC236}">
                <a16:creationId xmlns:a16="http://schemas.microsoft.com/office/drawing/2014/main" id="{0382DAC6-D5A3-44E2-83A8-391EE9C7A3E0}"/>
              </a:ext>
            </a:extLst>
          </p:cNvPr>
          <p:cNvSpPr txBox="1"/>
          <p:nvPr/>
        </p:nvSpPr>
        <p:spPr>
          <a:xfrm>
            <a:off x="6597481" y="1471626"/>
            <a:ext cx="4113910" cy="461665"/>
          </a:xfrm>
          <a:prstGeom prst="rect">
            <a:avLst/>
          </a:prstGeom>
          <a:solidFill>
            <a:schemeClr val="accent5">
              <a:lumMod val="40000"/>
              <a:lumOff val="6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Bình</a:t>
            </a:r>
          </a:p>
        </p:txBody>
      </p:sp>
      <p:sp>
        <p:nvSpPr>
          <p:cNvPr id="13" name="TextBox 12">
            <a:extLst>
              <a:ext uri="{FF2B5EF4-FFF2-40B4-BE49-F238E27FC236}">
                <a16:creationId xmlns:a16="http://schemas.microsoft.com/office/drawing/2014/main" id="{3A6B8B86-4566-4E4F-9B95-142E7D2A94CD}"/>
              </a:ext>
            </a:extLst>
          </p:cNvPr>
          <p:cNvSpPr txBox="1"/>
          <p:nvPr/>
        </p:nvSpPr>
        <p:spPr>
          <a:xfrm>
            <a:off x="1683992" y="652773"/>
            <a:ext cx="8922099"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Gia đình nào tiêu thụ lượng điện nhiều hơn?</a:t>
            </a:r>
          </a:p>
        </p:txBody>
      </p:sp>
      <p:pic>
        <p:nvPicPr>
          <p:cNvPr id="14" name="图片 2">
            <a:extLst>
              <a:ext uri="{FF2B5EF4-FFF2-40B4-BE49-F238E27FC236}">
                <a16:creationId xmlns:a16="http://schemas.microsoft.com/office/drawing/2014/main" id="{413034E4-33C7-4AC5-A0E9-9F057A02D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25" y="5248964"/>
            <a:ext cx="675620" cy="1408916"/>
          </a:xfrm>
          <a:prstGeom prst="rect">
            <a:avLst/>
          </a:prstGeom>
        </p:spPr>
      </p:pic>
      <p:sp>
        <p:nvSpPr>
          <p:cNvPr id="15" name="Rectangle: Rounded Corners 14">
            <a:extLst>
              <a:ext uri="{FF2B5EF4-FFF2-40B4-BE49-F238E27FC236}">
                <a16:creationId xmlns:a16="http://schemas.microsoft.com/office/drawing/2014/main" id="{03C83CE9-C44D-4AE0-A4F4-1EE9E64440DB}"/>
              </a:ext>
            </a:extLst>
          </p:cNvPr>
          <p:cNvSpPr/>
          <p:nvPr/>
        </p:nvSpPr>
        <p:spPr>
          <a:xfrm>
            <a:off x="4006554" y="970381"/>
            <a:ext cx="3903732"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SO SÁNH SỐ TỰ NHIÊN</a:t>
            </a:r>
          </a:p>
        </p:txBody>
      </p:sp>
      <p:sp>
        <p:nvSpPr>
          <p:cNvPr id="16" name="Rectangle: Single Corner Snipped 15">
            <a:extLst>
              <a:ext uri="{FF2B5EF4-FFF2-40B4-BE49-F238E27FC236}">
                <a16:creationId xmlns:a16="http://schemas.microsoft.com/office/drawing/2014/main" id="{05897D55-0FD5-43FF-9DC8-F4C8000DCDC5}"/>
              </a:ext>
            </a:extLst>
          </p:cNvPr>
          <p:cNvSpPr/>
          <p:nvPr/>
        </p:nvSpPr>
        <p:spPr>
          <a:xfrm>
            <a:off x="1132114" y="2229244"/>
            <a:ext cx="9927772" cy="3445343"/>
          </a:xfrm>
          <a:prstGeom prst="snip1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2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0B8CA65-F7C2-4178-8FF2-6657A07FCFC4}"/>
              </a:ext>
            </a:extLst>
          </p:cNvPr>
          <p:cNvSpPr txBox="1"/>
          <p:nvPr/>
        </p:nvSpPr>
        <p:spPr>
          <a:xfrm>
            <a:off x="1393372" y="2413641"/>
            <a:ext cx="9216571"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Trong hai số tự nhiên có chữ số khác nhau: Số nào có nhiều chữ số hơn thì lớn hơn, số nào có ít chữ số hơn thì nhỏ hơn.</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Để so sánh hai số tự nhiên có số chữ số bằng nhau ta lần lượt so sánh từng cặp chữ số trên cùng một hàng (tính từ trái sang phải), cho đến khi xuất hiện cặp chữ số đầu tiên khác nhau. Ở cặp chữ khác nhau đó, chữ số nào lớn hơn thì số tự nhiên chứa chữ số đó lớn hơn.</a:t>
            </a:r>
          </a:p>
        </p:txBody>
      </p:sp>
    </p:spTree>
    <p:extLst>
      <p:ext uri="{BB962C8B-B14F-4D97-AF65-F5344CB8AC3E}">
        <p14:creationId xmlns:p14="http://schemas.microsoft.com/office/powerpoint/2010/main" val="901278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5" grpId="0" animBg="1"/>
      <p:bldP spid="16" grpId="0" animBg="1"/>
      <p:bldP spid="1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0559A8-1564-4905-8FA8-D9E6C0E2D432}"/>
              </a:ext>
            </a:extLst>
          </p:cNvPr>
          <p:cNvSpPr txBox="1"/>
          <p:nvPr/>
        </p:nvSpPr>
        <p:spPr>
          <a:xfrm>
            <a:off x="1037770" y="870858"/>
            <a:ext cx="9833429" cy="1305165"/>
          </a:xfrm>
          <a:prstGeom prst="rect">
            <a:avLst/>
          </a:prstGeom>
          <a:noFill/>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Bạn Minh thực hiện phép toán: </a:t>
            </a:r>
          </a:p>
          <a:p>
            <a:pPr>
              <a:lnSpc>
                <a:spcPct val="150000"/>
              </a:lnSpc>
            </a:pPr>
            <a:r>
              <a:rPr lang="en-US" sz="2800">
                <a:latin typeface="Arial" panose="020B0604020202020204" pitchFamily="34" charset="0"/>
                <a:cs typeface="Arial" panose="020B0604020202020204" pitchFamily="34" charset="0"/>
              </a:rPr>
              <a:t>124 – 4(28 – 2.3</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 120(28 – 18) = 120.10 = 1200</a:t>
            </a:r>
          </a:p>
        </p:txBody>
      </p:sp>
      <p:sp>
        <p:nvSpPr>
          <p:cNvPr id="3" name="Rectangle: Rounded Corners 2">
            <a:extLst>
              <a:ext uri="{FF2B5EF4-FFF2-40B4-BE49-F238E27FC236}">
                <a16:creationId xmlns:a16="http://schemas.microsoft.com/office/drawing/2014/main" id="{6CC180CD-EE57-4D06-8BC8-D2BE4E5E1EB9}"/>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Home 3">
            <a:hlinkClick r:id="rId2" action="ppaction://hlinksldjump" highlightClick="1"/>
            <a:extLst>
              <a:ext uri="{FF2B5EF4-FFF2-40B4-BE49-F238E27FC236}">
                <a16:creationId xmlns:a16="http://schemas.microsoft.com/office/drawing/2014/main" id="{0EF2AA38-ACF4-4783-8352-089D2E4B409D}"/>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AC70D55-464B-4F28-9668-436AFD210346}"/>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6148" name="Picture 4" descr="WH QUESTIONS on Make a GIF">
            <a:extLst>
              <a:ext uri="{FF2B5EF4-FFF2-40B4-BE49-F238E27FC236}">
                <a16:creationId xmlns:a16="http://schemas.microsoft.com/office/drawing/2014/main" id="{164839A7-3225-417D-B9F1-3B15C316A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4F432E10-40C5-4352-9D39-C84F39766267}"/>
              </a:ext>
            </a:extLst>
          </p:cNvPr>
          <p:cNvSpPr/>
          <p:nvPr/>
        </p:nvSpPr>
        <p:spPr>
          <a:xfrm>
            <a:off x="2096432" y="2645058"/>
            <a:ext cx="4615543" cy="2069817"/>
          </a:xfrm>
          <a:prstGeom prst="cloudCallout">
            <a:avLst>
              <a:gd name="adj1" fmla="val -61085"/>
              <a:gd name="adj2" fmla="val 90550"/>
            </a:avLst>
          </a:prstGeom>
          <a:solidFill>
            <a:srgbClr val="99FF99"/>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anose="020B0604020202020204" pitchFamily="34" charset="0"/>
                <a:cs typeface="Arial" panose="020B0604020202020204" pitchFamily="34" charset="0"/>
              </a:rPr>
              <a:t>Bạn Minh làm đúng hay sai?</a:t>
            </a:r>
          </a:p>
        </p:txBody>
      </p:sp>
      <p:sp>
        <p:nvSpPr>
          <p:cNvPr id="9" name="Rectangle: Rounded Corners 8">
            <a:extLst>
              <a:ext uri="{FF2B5EF4-FFF2-40B4-BE49-F238E27FC236}">
                <a16:creationId xmlns:a16="http://schemas.microsoft.com/office/drawing/2014/main" id="{5C1A2C77-1A44-4174-90AB-9DA347AB8B09}"/>
              </a:ext>
            </a:extLst>
          </p:cNvPr>
          <p:cNvSpPr/>
          <p:nvPr/>
        </p:nvSpPr>
        <p:spPr>
          <a:xfrm>
            <a:off x="4006553" y="970381"/>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THỨ TỰ THỰC HIỆN PHÉP TOÁN</a:t>
            </a:r>
          </a:p>
        </p:txBody>
      </p:sp>
      <p:sp>
        <p:nvSpPr>
          <p:cNvPr id="10" name="TextBox 9">
            <a:extLst>
              <a:ext uri="{FF2B5EF4-FFF2-40B4-BE49-F238E27FC236}">
                <a16:creationId xmlns:a16="http://schemas.microsoft.com/office/drawing/2014/main" id="{2063271C-89D2-4F07-A878-4A8E1B7281A4}"/>
              </a:ext>
            </a:extLst>
          </p:cNvPr>
          <p:cNvSpPr txBox="1"/>
          <p:nvPr/>
        </p:nvSpPr>
        <p:spPr>
          <a:xfrm>
            <a:off x="1828800" y="2229244"/>
            <a:ext cx="9216571" cy="2060885"/>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Với các biểu thức không chứa dấu ngoặc: Thực hiện phép tính nâng lên lũy thừa trước, rồi đến nhân và chia, cuối cùng đến cộng và trừ.</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Khi biểu thức có chứa dấu ngoặc, ta thực hiện các phép tính trong dấu ngoặc trước (theo thứ tự () </a:t>
            </a:r>
            <a:r>
              <a:rPr lang="en-US" sz="22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 </a:t>
            </a:r>
            <a:r>
              <a:rPr lang="en-US" sz="2200">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a:t>
            </a:r>
          </a:p>
        </p:txBody>
      </p:sp>
      <p:sp>
        <p:nvSpPr>
          <p:cNvPr id="7" name="Left Brace 6">
            <a:extLst>
              <a:ext uri="{FF2B5EF4-FFF2-40B4-BE49-F238E27FC236}">
                <a16:creationId xmlns:a16="http://schemas.microsoft.com/office/drawing/2014/main" id="{C8D40219-4232-4F50-B8BC-16261212470D}"/>
              </a:ext>
            </a:extLst>
          </p:cNvPr>
          <p:cNvSpPr/>
          <p:nvPr/>
        </p:nvSpPr>
        <p:spPr>
          <a:xfrm rot="16200000">
            <a:off x="1704770" y="1554880"/>
            <a:ext cx="153717" cy="108857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2947B1-B4E1-43A8-B813-827E306DB318}"/>
              </a:ext>
            </a:extLst>
          </p:cNvPr>
          <p:cNvSpPr txBox="1"/>
          <p:nvPr/>
        </p:nvSpPr>
        <p:spPr>
          <a:xfrm>
            <a:off x="1418331" y="2340917"/>
            <a:ext cx="1088571"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SAI</a:t>
            </a:r>
          </a:p>
        </p:txBody>
      </p:sp>
    </p:spTree>
    <p:extLst>
      <p:ext uri="{BB962C8B-B14F-4D97-AF65-F5344CB8AC3E}">
        <p14:creationId xmlns:p14="http://schemas.microsoft.com/office/powerpoint/2010/main" val="25254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uiExpand="1" build="allAtOnce"/>
      <p:bldP spid="7" grpId="0" animBg="1"/>
      <p:bldP spid="7"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173E1-D181-4E16-AC68-492D3545E63E}"/>
              </a:ext>
            </a:extLst>
          </p:cNvPr>
          <p:cNvPicPr>
            <a:picLocks noChangeAspect="1"/>
          </p:cNvPicPr>
          <p:nvPr/>
        </p:nvPicPr>
        <p:blipFill>
          <a:blip r:embed="rId2">
            <a:alphaModFix amt="35000"/>
          </a:blip>
          <a:stretch>
            <a:fillRect/>
          </a:stretch>
        </p:blipFill>
        <p:spPr>
          <a:xfrm>
            <a:off x="1327485" y="21907"/>
            <a:ext cx="9638984" cy="6257925"/>
          </a:xfrm>
          <a:prstGeom prst="rect">
            <a:avLst/>
          </a:prstGeom>
        </p:spPr>
      </p:pic>
      <p:sp>
        <p:nvSpPr>
          <p:cNvPr id="2" name="TextBox 1">
            <a:extLst>
              <a:ext uri="{FF2B5EF4-FFF2-40B4-BE49-F238E27FC236}">
                <a16:creationId xmlns:a16="http://schemas.microsoft.com/office/drawing/2014/main" id="{47BFE16C-8453-4895-9430-56C6A7833917}"/>
              </a:ext>
            </a:extLst>
          </p:cNvPr>
          <p:cNvSpPr txBox="1"/>
          <p:nvPr/>
        </p:nvSpPr>
        <p:spPr>
          <a:xfrm>
            <a:off x="1123950" y="2557461"/>
            <a:ext cx="9944100" cy="739754"/>
          </a:xfrm>
          <a:prstGeom prst="rect">
            <a:avLst/>
          </a:prstGeom>
          <a:solidFill>
            <a:schemeClr val="accent2">
              <a:lumMod val="60000"/>
              <a:lumOff val="40000"/>
            </a:schemeClr>
          </a:solidFill>
          <a:ln>
            <a:solidFill>
              <a:schemeClr val="tx2"/>
            </a:solidFill>
          </a:ln>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Từ năm 2020 đến năm 2032 năm nào là năm nhuận?</a:t>
            </a:r>
          </a:p>
        </p:txBody>
      </p:sp>
      <p:pic>
        <p:nvPicPr>
          <p:cNvPr id="13" name="Picture 12">
            <a:extLst>
              <a:ext uri="{FF2B5EF4-FFF2-40B4-BE49-F238E27FC236}">
                <a16:creationId xmlns:a16="http://schemas.microsoft.com/office/drawing/2014/main" id="{F641594C-F948-4673-8623-C9AA080D8D1D}"/>
              </a:ext>
            </a:extLst>
          </p:cNvPr>
          <p:cNvPicPr>
            <a:picLocks noChangeAspect="1"/>
          </p:cNvPicPr>
          <p:nvPr/>
        </p:nvPicPr>
        <p:blipFill>
          <a:blip r:embed="rId2">
            <a:alphaModFix/>
          </a:blip>
          <a:stretch>
            <a:fillRect/>
          </a:stretch>
        </p:blipFill>
        <p:spPr>
          <a:xfrm>
            <a:off x="1334743" y="29167"/>
            <a:ext cx="9638984" cy="6257925"/>
          </a:xfrm>
          <a:prstGeom prst="rect">
            <a:avLst/>
          </a:prstGeom>
        </p:spPr>
      </p:pic>
      <p:sp>
        <p:nvSpPr>
          <p:cNvPr id="9" name="Rectangle: Rounded Corners 8">
            <a:extLst>
              <a:ext uri="{FF2B5EF4-FFF2-40B4-BE49-F238E27FC236}">
                <a16:creationId xmlns:a16="http://schemas.microsoft.com/office/drawing/2014/main" id="{A5FCB10D-7F83-416E-842A-243E419D0868}"/>
              </a:ext>
            </a:extLst>
          </p:cNvPr>
          <p:cNvSpPr/>
          <p:nvPr/>
        </p:nvSpPr>
        <p:spPr>
          <a:xfrm>
            <a:off x="1814405" y="1817705"/>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68B5FF8-2E10-44D5-BA0B-70236315E975}"/>
              </a:ext>
            </a:extLst>
          </p:cNvPr>
          <p:cNvSpPr/>
          <p:nvPr/>
        </p:nvSpPr>
        <p:spPr>
          <a:xfrm>
            <a:off x="5735339" y="355280"/>
            <a:ext cx="483108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9511613-F0E1-4D93-BE5D-6FF4C4A2B9FA}"/>
              </a:ext>
            </a:extLst>
          </p:cNvPr>
          <p:cNvSpPr/>
          <p:nvPr/>
        </p:nvSpPr>
        <p:spPr>
          <a:xfrm>
            <a:off x="3032760" y="3198640"/>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ECEBC12-0BE1-4FAC-B41B-F715CC9BD184}"/>
              </a:ext>
            </a:extLst>
          </p:cNvPr>
          <p:cNvSpPr/>
          <p:nvPr/>
        </p:nvSpPr>
        <p:spPr>
          <a:xfrm>
            <a:off x="4251115" y="4563187"/>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inking Hyuke GIF - Thinking Hyuke Question - Discover &amp;amp; Share GIFs">
            <a:extLst>
              <a:ext uri="{FF2B5EF4-FFF2-40B4-BE49-F238E27FC236}">
                <a16:creationId xmlns:a16="http://schemas.microsoft.com/office/drawing/2014/main" id="{84034851-1B2B-45EC-BBA1-8C6F7D8D9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224" y="4951403"/>
            <a:ext cx="1698181" cy="1778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E3070F5F-3E18-47EC-87FB-4827103644C2}"/>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id="{1DB65AEF-B4B9-4F52-A0B9-D81019AA9129}"/>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E2F96CC-4E45-4959-AD6D-6AEF59565685}"/>
              </a:ext>
            </a:extLst>
          </p:cNvPr>
          <p:cNvSpPr/>
          <p:nvPr/>
        </p:nvSpPr>
        <p:spPr>
          <a:xfrm>
            <a:off x="790075" y="1232203"/>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2, CHO 5</a:t>
            </a:r>
          </a:p>
        </p:txBody>
      </p:sp>
      <p:sp>
        <p:nvSpPr>
          <p:cNvPr id="17" name="TextBox 16">
            <a:extLst>
              <a:ext uri="{FF2B5EF4-FFF2-40B4-BE49-F238E27FC236}">
                <a16:creationId xmlns:a16="http://schemas.microsoft.com/office/drawing/2014/main" id="{0AD06CB1-3CBC-4784-9A4E-EA7A16289452}"/>
              </a:ext>
            </a:extLst>
          </p:cNvPr>
          <p:cNvSpPr txBox="1"/>
          <p:nvPr/>
        </p:nvSpPr>
        <p:spPr>
          <a:xfrm>
            <a:off x="475562" y="2398557"/>
            <a:ext cx="4982703"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tận cùng là 0; 2; 4; 6; 8 thì chia hết cho 2 và chỉ những số đó mới chia hết cho 2.</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tận cùng là 0 hoặc 5 thì chia hết cho 5 và chỉ những số đó mới chia hết cho 5.</a:t>
            </a:r>
          </a:p>
        </p:txBody>
      </p:sp>
      <p:sp>
        <p:nvSpPr>
          <p:cNvPr id="18" name="Action Button: Go Home 17">
            <a:hlinkClick r:id="rId4" action="ppaction://hlinksldjump" highlightClick="1"/>
            <a:extLst>
              <a:ext uri="{FF2B5EF4-FFF2-40B4-BE49-F238E27FC236}">
                <a16:creationId xmlns:a16="http://schemas.microsoft.com/office/drawing/2014/main" id="{8141CEF9-08C7-4F90-B535-9F0A51B3A87A}"/>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D887EF1-A635-414E-8663-51179F70C233}"/>
              </a:ext>
            </a:extLst>
          </p:cNvPr>
          <p:cNvSpPr/>
          <p:nvPr/>
        </p:nvSpPr>
        <p:spPr>
          <a:xfrm>
            <a:off x="6673968" y="1218765"/>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3, CHO 9</a:t>
            </a:r>
          </a:p>
        </p:txBody>
      </p:sp>
      <p:sp>
        <p:nvSpPr>
          <p:cNvPr id="20" name="TextBox 19">
            <a:extLst>
              <a:ext uri="{FF2B5EF4-FFF2-40B4-BE49-F238E27FC236}">
                <a16:creationId xmlns:a16="http://schemas.microsoft.com/office/drawing/2014/main" id="{02F255DA-0898-428D-9A80-48F05DA99EFB}"/>
              </a:ext>
            </a:extLst>
          </p:cNvPr>
          <p:cNvSpPr txBox="1"/>
          <p:nvPr/>
        </p:nvSpPr>
        <p:spPr>
          <a:xfrm>
            <a:off x="6058369" y="2315199"/>
            <a:ext cx="5584874"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có tổng các chữ số chia hết cho ba thì chia hết cho 3 và chỉ những số đó mới chia hết cho 3.</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tổng các chữ số chia hết cho 9 thì thì chia hết cho 9 và chỉ những số đó mới chia hết cho 9.</a:t>
            </a:r>
          </a:p>
        </p:txBody>
      </p:sp>
    </p:spTree>
    <p:extLst>
      <p:ext uri="{BB962C8B-B14F-4D97-AF65-F5344CB8AC3E}">
        <p14:creationId xmlns:p14="http://schemas.microsoft.com/office/powerpoint/2010/main" val="14051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Effect transition="in" filter="fade">
                                      <p:cBhvr>
                                        <p:cTn id="81" dur="500"/>
                                        <p:tgtEl>
                                          <p:spTgt spid="1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xEl>
                                              <p:pRg st="1" end="1"/>
                                            </p:txEl>
                                          </p:spTgt>
                                        </p:tgtEl>
                                        <p:attrNameLst>
                                          <p:attrName>style.visibility</p:attrName>
                                        </p:attrNameLst>
                                      </p:cBhvr>
                                      <p:to>
                                        <p:strVal val="visible"/>
                                      </p:to>
                                    </p:set>
                                    <p:animEffect transition="in" filter="fade">
                                      <p:cBhvr>
                                        <p:cTn id="8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4" grpId="0" animBg="1"/>
      <p:bldP spid="4" grpId="1" animBg="1"/>
      <p:bldP spid="10" grpId="0" animBg="1"/>
      <p:bldP spid="10" grpId="1" animBg="1"/>
      <p:bldP spid="11" grpId="0" animBg="1"/>
      <p:bldP spid="11" grpId="1" animBg="1"/>
      <p:bldP spid="14" grpId="0" animBg="1"/>
      <p:bldP spid="15" grpId="0"/>
      <p:bldP spid="16" grpId="0" animBg="1"/>
      <p:bldP spid="17" grpId="0" uiExpand="1" build="allAtOnce"/>
      <p:bldP spid="19" grpId="0" animBg="1"/>
      <p:bldP spid="20"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07ED9-9572-47A4-BCAE-2D943564FDF5}"/>
              </a:ext>
            </a:extLst>
          </p:cNvPr>
          <p:cNvSpPr txBox="1"/>
          <p:nvPr/>
        </p:nvSpPr>
        <p:spPr>
          <a:xfrm>
            <a:off x="827649" y="1160773"/>
            <a:ext cx="9840351" cy="1478418"/>
          </a:xfrm>
          <a:prstGeom prst="rect">
            <a:avLst/>
          </a:prstGeom>
          <a:noFill/>
        </p:spPr>
        <p:txBody>
          <a:bodyPr wrap="square" rtlCol="0">
            <a:spAutoFit/>
          </a:bodyPr>
          <a:lstStyle/>
          <a:p>
            <a:pPr algn="ctr">
              <a:lnSpc>
                <a:spcPct val="150000"/>
              </a:lnSpc>
            </a:pPr>
            <a:r>
              <a:rPr lang="en-US" sz="3200" b="1">
                <a:latin typeface="Arial" panose="020B0604020202020204" pitchFamily="34" charset="0"/>
                <a:cs typeface="Arial" panose="020B0604020202020204" pitchFamily="34" charset="0"/>
              </a:rPr>
              <a:t>Không tính kết quả, xét xem hiệu 5.7.8.11 - 132 là số nguyên tố hay hợp số?</a:t>
            </a:r>
          </a:p>
        </p:txBody>
      </p:sp>
      <p:sp>
        <p:nvSpPr>
          <p:cNvPr id="3" name="Rectangle: Rounded Corners 2">
            <a:extLst>
              <a:ext uri="{FF2B5EF4-FFF2-40B4-BE49-F238E27FC236}">
                <a16:creationId xmlns:a16="http://schemas.microsoft.com/office/drawing/2014/main" id="{DBFDF9CA-480B-40BB-951A-B8CDFEDCA2A8}"/>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a16="http://schemas.microsoft.com/office/drawing/2014/main" id="{70290BC2-E277-4DF0-A975-48034F92E842}"/>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a16="http://schemas.microsoft.com/office/drawing/2014/main" id="{22E5B7B7-BD2B-4496-8A7A-E20FD925DB2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a:extLst>
              <a:ext uri="{FF2B5EF4-FFF2-40B4-BE49-F238E27FC236}">
                <a16:creationId xmlns:a16="http://schemas.microsoft.com/office/drawing/2014/main" id="{6FA186C6-51A8-441B-9AC9-E67E8D899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25142"/>
            <a:ext cx="1714619" cy="1607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84FBB5E0-E117-46F3-BD3C-EC13B04FEC97}"/>
              </a:ext>
            </a:extLst>
          </p:cNvPr>
          <p:cNvSpPr/>
          <p:nvPr/>
        </p:nvSpPr>
        <p:spPr>
          <a:xfrm>
            <a:off x="624726" y="1471507"/>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SỐ NGUYÊN TỐ</a:t>
            </a:r>
          </a:p>
        </p:txBody>
      </p:sp>
      <p:sp>
        <p:nvSpPr>
          <p:cNvPr id="10" name="Rectangle: Rounded Corners 9">
            <a:extLst>
              <a:ext uri="{FF2B5EF4-FFF2-40B4-BE49-F238E27FC236}">
                <a16:creationId xmlns:a16="http://schemas.microsoft.com/office/drawing/2014/main" id="{3B2FBBE4-8CA4-43F1-B2FB-A67DFE614319}"/>
              </a:ext>
            </a:extLst>
          </p:cNvPr>
          <p:cNvSpPr/>
          <p:nvPr/>
        </p:nvSpPr>
        <p:spPr>
          <a:xfrm>
            <a:off x="624726" y="3757759"/>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HỢP SỐ</a:t>
            </a:r>
          </a:p>
        </p:txBody>
      </p:sp>
      <p:cxnSp>
        <p:nvCxnSpPr>
          <p:cNvPr id="11" name="Connector: Elbow 10">
            <a:extLst>
              <a:ext uri="{FF2B5EF4-FFF2-40B4-BE49-F238E27FC236}">
                <a16:creationId xmlns:a16="http://schemas.microsoft.com/office/drawing/2014/main" id="{57F45727-8281-4B6A-A191-41177B109609}"/>
              </a:ext>
            </a:extLst>
          </p:cNvPr>
          <p:cNvCxnSpPr>
            <a:stCxn id="9" idx="3"/>
          </p:cNvCxnSpPr>
          <p:nvPr/>
        </p:nvCxnSpPr>
        <p:spPr>
          <a:xfrm flipV="1">
            <a:off x="3439886" y="1320800"/>
            <a:ext cx="1741714" cy="64672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A2CAEAC-1D0A-4BCE-83FF-DBA002E85F06}"/>
              </a:ext>
            </a:extLst>
          </p:cNvPr>
          <p:cNvCxnSpPr>
            <a:stCxn id="9" idx="3"/>
          </p:cNvCxnSpPr>
          <p:nvPr/>
        </p:nvCxnSpPr>
        <p:spPr>
          <a:xfrm>
            <a:off x="3439886" y="1967528"/>
            <a:ext cx="1741714" cy="7176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DF90DB-7892-446C-916A-DEE74362C23B}"/>
              </a:ext>
            </a:extLst>
          </p:cNvPr>
          <p:cNvSpPr txBox="1"/>
          <p:nvPr/>
        </p:nvSpPr>
        <p:spPr>
          <a:xfrm>
            <a:off x="5181601" y="1052104"/>
            <a:ext cx="2931886"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8533F9B-6E9A-4040-8597-FDE6CA557B00}"/>
              </a:ext>
            </a:extLst>
          </p:cNvPr>
          <p:cNvSpPr txBox="1"/>
          <p:nvPr/>
        </p:nvSpPr>
        <p:spPr>
          <a:xfrm>
            <a:off x="5181601" y="2413419"/>
            <a:ext cx="4078514"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Chỉ có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id="{C27B8895-FAAE-4DF8-933D-533650FAADBC}"/>
              </a:ext>
            </a:extLst>
          </p:cNvPr>
          <p:cNvCxnSpPr/>
          <p:nvPr/>
        </p:nvCxnSpPr>
        <p:spPr>
          <a:xfrm flipV="1">
            <a:off x="3439886" y="3600567"/>
            <a:ext cx="1741714" cy="646728"/>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381B19E4-B296-4AD3-8CC8-6640650DC6BF}"/>
              </a:ext>
            </a:extLst>
          </p:cNvPr>
          <p:cNvCxnSpPr/>
          <p:nvPr/>
        </p:nvCxnSpPr>
        <p:spPr>
          <a:xfrm>
            <a:off x="3439886" y="4247295"/>
            <a:ext cx="1741714" cy="717615"/>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16B2E3-EF69-42CD-A4F3-683EA0AE8A57}"/>
              </a:ext>
            </a:extLst>
          </p:cNvPr>
          <p:cNvSpPr txBox="1"/>
          <p:nvPr/>
        </p:nvSpPr>
        <p:spPr>
          <a:xfrm>
            <a:off x="5181601" y="3331871"/>
            <a:ext cx="2931886"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4EEAF83-9E8B-4921-B447-DCA3475F1128}"/>
              </a:ext>
            </a:extLst>
          </p:cNvPr>
          <p:cNvSpPr txBox="1"/>
          <p:nvPr/>
        </p:nvSpPr>
        <p:spPr>
          <a:xfrm>
            <a:off x="5181600" y="4693186"/>
            <a:ext cx="5050971"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Có nhiều hơn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8"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500"/>
                                        <p:tgtEl>
                                          <p:spTgt spid="14"/>
                                        </p:tgtEl>
                                      </p:cBhvr>
                                    </p:animEffect>
                                  </p:childTnLst>
                                </p:cTn>
                              </p:par>
                              <p:par>
                                <p:cTn id="21" presetID="18" presetClass="entr" presetSubtype="3"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upRight)">
                                      <p:cBhvr>
                                        <p:cTn id="23" dur="500"/>
                                        <p:tgtEl>
                                          <p:spTgt spid="15"/>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500"/>
                                        <p:tgtEl>
                                          <p:spTgt spid="17"/>
                                        </p:tgtEl>
                                      </p:cBhvr>
                                    </p:animEffect>
                                  </p:childTnLst>
                                </p:cTn>
                              </p:par>
                              <p:par>
                                <p:cTn id="27" presetID="18" presetClass="entr" presetSubtype="3"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upRight)">
                                      <p:cBhvr>
                                        <p:cTn id="29" dur="500"/>
                                        <p:tgtEl>
                                          <p:spTgt spid="16"/>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B2570B7-40A0-43CB-8DEA-BB2E2094CC15}"/>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37316D02-3E7C-439D-9AC0-06B99678A968}"/>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6" name="Rectangle: Rounded Corners 5">
            <a:extLst>
              <a:ext uri="{FF2B5EF4-FFF2-40B4-BE49-F238E27FC236}">
                <a16:creationId xmlns:a16="http://schemas.microsoft.com/office/drawing/2014/main" id="{FA7A184C-176D-4D45-89C4-ED7B9138F96F}"/>
              </a:ext>
            </a:extLst>
          </p:cNvPr>
          <p:cNvSpPr/>
          <p:nvPr/>
        </p:nvSpPr>
        <p:spPr>
          <a:xfrm>
            <a:off x="323409" y="2683557"/>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ƯỚC CHUNG LỚN NHẤT</a:t>
            </a:r>
          </a:p>
        </p:txBody>
      </p:sp>
      <p:sp>
        <p:nvSpPr>
          <p:cNvPr id="7" name="Freeform: Shape 6">
            <a:extLst>
              <a:ext uri="{FF2B5EF4-FFF2-40B4-BE49-F238E27FC236}">
                <a16:creationId xmlns:a16="http://schemas.microsoft.com/office/drawing/2014/main" id="{A70803B1-2A62-46FE-8340-F90F1B6B7A67}"/>
              </a:ext>
            </a:extLst>
          </p:cNvPr>
          <p:cNvSpPr/>
          <p:nvPr/>
        </p:nvSpPr>
        <p:spPr>
          <a:xfrm>
            <a:off x="3506734" y="859490"/>
            <a:ext cx="8101043" cy="7841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8" name="Oval 7">
            <a:extLst>
              <a:ext uri="{FF2B5EF4-FFF2-40B4-BE49-F238E27FC236}">
                <a16:creationId xmlns:a16="http://schemas.microsoft.com/office/drawing/2014/main" id="{8348094B-5976-460A-8CE8-22EBD02A1176}"/>
              </a:ext>
            </a:extLst>
          </p:cNvPr>
          <p:cNvSpPr/>
          <p:nvPr/>
        </p:nvSpPr>
        <p:spPr>
          <a:xfrm>
            <a:off x="3083265" y="832853"/>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E96FA0A1-FF19-4378-9F75-A9F23FBF2B86}"/>
              </a:ext>
            </a:extLst>
          </p:cNvPr>
          <p:cNvSpPr/>
          <p:nvPr/>
        </p:nvSpPr>
        <p:spPr>
          <a:xfrm>
            <a:off x="3992247" y="2122231"/>
            <a:ext cx="7615530" cy="784127"/>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a:t>
            </a:r>
            <a:endParaRPr lang="en-US" sz="2000" kern="1200"/>
          </a:p>
        </p:txBody>
      </p:sp>
      <p:sp>
        <p:nvSpPr>
          <p:cNvPr id="10" name="Oval 9">
            <a:extLst>
              <a:ext uri="{FF2B5EF4-FFF2-40B4-BE49-F238E27FC236}">
                <a16:creationId xmlns:a16="http://schemas.microsoft.com/office/drawing/2014/main" id="{65C052A5-8351-4432-B21B-40270614E049}"/>
              </a:ext>
            </a:extLst>
          </p:cNvPr>
          <p:cNvSpPr/>
          <p:nvPr/>
        </p:nvSpPr>
        <p:spPr>
          <a:xfrm>
            <a:off x="3568778" y="208107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F9C4DDE-F399-421C-8B5B-46217D4AA258}"/>
              </a:ext>
            </a:extLst>
          </p:cNvPr>
          <p:cNvSpPr/>
          <p:nvPr/>
        </p:nvSpPr>
        <p:spPr>
          <a:xfrm>
            <a:off x="4141260" y="3457548"/>
            <a:ext cx="7466517" cy="846936"/>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ta chọn lũy thừa với số mũ nhỏ nhất.</a:t>
            </a:r>
            <a:endParaRPr lang="en-US" sz="2000" kern="1200"/>
          </a:p>
        </p:txBody>
      </p:sp>
      <p:sp>
        <p:nvSpPr>
          <p:cNvPr id="12" name="Oval 11">
            <a:extLst>
              <a:ext uri="{FF2B5EF4-FFF2-40B4-BE49-F238E27FC236}">
                <a16:creationId xmlns:a16="http://schemas.microsoft.com/office/drawing/2014/main" id="{86FE4712-0DD8-41AE-B9BA-0565775C45BC}"/>
              </a:ext>
            </a:extLst>
          </p:cNvPr>
          <p:cNvSpPr/>
          <p:nvPr/>
        </p:nvSpPr>
        <p:spPr>
          <a:xfrm>
            <a:off x="3717791" y="3459938"/>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6B6C180B-7F34-4646-890A-50A2FB2DD598}"/>
              </a:ext>
            </a:extLst>
          </p:cNvPr>
          <p:cNvSpPr/>
          <p:nvPr/>
        </p:nvSpPr>
        <p:spPr>
          <a:xfrm>
            <a:off x="3658419" y="4773593"/>
            <a:ext cx="7949357" cy="798416"/>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ước chung lớn nhất cần tìm.</a:t>
            </a:r>
            <a:endParaRPr lang="en-US" sz="2000" kern="1200"/>
          </a:p>
        </p:txBody>
      </p:sp>
      <p:sp>
        <p:nvSpPr>
          <p:cNvPr id="14" name="Oval 13">
            <a:extLst>
              <a:ext uri="{FF2B5EF4-FFF2-40B4-BE49-F238E27FC236}">
                <a16:creationId xmlns:a16="http://schemas.microsoft.com/office/drawing/2014/main" id="{8FF594BF-7438-4B50-B5A5-28DA4EA6E66B}"/>
              </a:ext>
            </a:extLst>
          </p:cNvPr>
          <p:cNvSpPr/>
          <p:nvPr/>
        </p:nvSpPr>
        <p:spPr>
          <a:xfrm>
            <a:off x="3234951" y="475170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C59B6FDF-7EC8-452D-95B4-22197279E286}"/>
              </a:ext>
            </a:extLst>
          </p:cNvPr>
          <p:cNvSpPr txBox="1"/>
          <p:nvPr/>
        </p:nvSpPr>
        <p:spPr>
          <a:xfrm>
            <a:off x="3254645" y="782854"/>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18" name="TextBox 17">
            <a:extLst>
              <a:ext uri="{FF2B5EF4-FFF2-40B4-BE49-F238E27FC236}">
                <a16:creationId xmlns:a16="http://schemas.microsoft.com/office/drawing/2014/main" id="{D8E87BA0-1D75-44E4-A502-55463D72D247}"/>
              </a:ext>
            </a:extLst>
          </p:cNvPr>
          <p:cNvSpPr txBox="1"/>
          <p:nvPr/>
        </p:nvSpPr>
        <p:spPr>
          <a:xfrm>
            <a:off x="3732509" y="2051529"/>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19" name="TextBox 18">
            <a:extLst>
              <a:ext uri="{FF2B5EF4-FFF2-40B4-BE49-F238E27FC236}">
                <a16:creationId xmlns:a16="http://schemas.microsoft.com/office/drawing/2014/main" id="{7FDFE982-AD99-48A4-9ECE-E990165CDB0C}"/>
              </a:ext>
            </a:extLst>
          </p:cNvPr>
          <p:cNvSpPr txBox="1"/>
          <p:nvPr/>
        </p:nvSpPr>
        <p:spPr>
          <a:xfrm>
            <a:off x="3918490" y="3420621"/>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20" name="TextBox 19">
            <a:extLst>
              <a:ext uri="{FF2B5EF4-FFF2-40B4-BE49-F238E27FC236}">
                <a16:creationId xmlns:a16="http://schemas.microsoft.com/office/drawing/2014/main" id="{6AB8DDAD-504A-4F7F-BE3A-DC78541E565E}"/>
              </a:ext>
            </a:extLst>
          </p:cNvPr>
          <p:cNvSpPr txBox="1"/>
          <p:nvPr/>
        </p:nvSpPr>
        <p:spPr>
          <a:xfrm>
            <a:off x="3398682" y="471553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
        <p:nvSpPr>
          <p:cNvPr id="24" name="Block Arc 23">
            <a:extLst>
              <a:ext uri="{FF2B5EF4-FFF2-40B4-BE49-F238E27FC236}">
                <a16:creationId xmlns:a16="http://schemas.microsoft.com/office/drawing/2014/main" id="{D5B3FCB1-1A20-4F14-98CF-56115F95B21E}"/>
              </a:ext>
            </a:extLst>
          </p:cNvPr>
          <p:cNvSpPr/>
          <p:nvPr/>
        </p:nvSpPr>
        <p:spPr>
          <a:xfrm>
            <a:off x="-3129964" y="-358421"/>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Action Button: Go Home 20">
            <a:hlinkClick r:id="rId2" action="ppaction://hlinksldjump" highlightClick="1"/>
            <a:extLst>
              <a:ext uri="{FF2B5EF4-FFF2-40B4-BE49-F238E27FC236}">
                <a16:creationId xmlns:a16="http://schemas.microsoft.com/office/drawing/2014/main" id="{380983DE-E9F1-489E-8956-C0BAF0D9DCC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3F4DCD0-C86D-465A-BA25-6CCF516EEE02}"/>
              </a:ext>
            </a:extLst>
          </p:cNvPr>
          <p:cNvSpPr/>
          <p:nvPr/>
        </p:nvSpPr>
        <p:spPr>
          <a:xfrm>
            <a:off x="76264" y="42621"/>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
            <a:extLst>
              <a:ext uri="{FF2B5EF4-FFF2-40B4-BE49-F238E27FC236}">
                <a16:creationId xmlns:a16="http://schemas.microsoft.com/office/drawing/2014/main" id="{CF0F9EEF-E799-4829-B0A4-68447B80B685}"/>
              </a:ext>
            </a:extLst>
          </p:cNvPr>
          <p:cNvSpPr txBox="1"/>
          <p:nvPr/>
        </p:nvSpPr>
        <p:spPr>
          <a:xfrm>
            <a:off x="236950" y="100016"/>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BE0DCBB2-D764-4F32-9C88-D4365ADC86F6}"/>
              </a:ext>
            </a:extLst>
          </p:cNvPr>
          <p:cNvSpPr/>
          <p:nvPr/>
        </p:nvSpPr>
        <p:spPr>
          <a:xfrm>
            <a:off x="330663" y="2665608"/>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BỘI CHUNG NHỎ NHẤT</a:t>
            </a:r>
          </a:p>
        </p:txBody>
      </p:sp>
      <p:sp>
        <p:nvSpPr>
          <p:cNvPr id="26" name="Freeform: Shape 25">
            <a:extLst>
              <a:ext uri="{FF2B5EF4-FFF2-40B4-BE49-F238E27FC236}">
                <a16:creationId xmlns:a16="http://schemas.microsoft.com/office/drawing/2014/main" id="{84D32B27-605A-4336-AA4B-CE9FDAB5BC1D}"/>
              </a:ext>
            </a:extLst>
          </p:cNvPr>
          <p:cNvSpPr/>
          <p:nvPr/>
        </p:nvSpPr>
        <p:spPr>
          <a:xfrm>
            <a:off x="3499480" y="910293"/>
            <a:ext cx="8101043" cy="6709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27" name="Oval 26">
            <a:extLst>
              <a:ext uri="{FF2B5EF4-FFF2-40B4-BE49-F238E27FC236}">
                <a16:creationId xmlns:a16="http://schemas.microsoft.com/office/drawing/2014/main" id="{64D7C5D5-39BD-40AA-B5E1-75D59CCB79FE}"/>
              </a:ext>
            </a:extLst>
          </p:cNvPr>
          <p:cNvSpPr/>
          <p:nvPr/>
        </p:nvSpPr>
        <p:spPr>
          <a:xfrm>
            <a:off x="3076011" y="82559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A12CEC4B-D146-4EE4-A23A-22AED8675DD7}"/>
              </a:ext>
            </a:extLst>
          </p:cNvPr>
          <p:cNvSpPr/>
          <p:nvPr/>
        </p:nvSpPr>
        <p:spPr>
          <a:xfrm>
            <a:off x="3911236" y="2086882"/>
            <a:ext cx="7615530" cy="804653"/>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 và các thừa số nguyên tố riêng.</a:t>
            </a:r>
            <a:endParaRPr lang="en-US" sz="2000" kern="1200"/>
          </a:p>
        </p:txBody>
      </p:sp>
      <p:sp>
        <p:nvSpPr>
          <p:cNvPr id="29" name="Oval 28">
            <a:extLst>
              <a:ext uri="{FF2B5EF4-FFF2-40B4-BE49-F238E27FC236}">
                <a16:creationId xmlns:a16="http://schemas.microsoft.com/office/drawing/2014/main" id="{AC0B1139-E9E7-44EB-ABE2-B2AACC8A0321}"/>
              </a:ext>
            </a:extLst>
          </p:cNvPr>
          <p:cNvSpPr/>
          <p:nvPr/>
        </p:nvSpPr>
        <p:spPr>
          <a:xfrm>
            <a:off x="3561524" y="207382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17527D30-A51E-4B76-A38B-2D104497D070}"/>
              </a:ext>
            </a:extLst>
          </p:cNvPr>
          <p:cNvSpPr/>
          <p:nvPr/>
        </p:nvSpPr>
        <p:spPr>
          <a:xfrm>
            <a:off x="4134006" y="3479802"/>
            <a:ext cx="7466517" cy="793182"/>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và riêng, ta chọn lũy thừa với số mũ lớn nhất.</a:t>
            </a:r>
            <a:endParaRPr lang="en-US" sz="2000" kern="1200"/>
          </a:p>
        </p:txBody>
      </p:sp>
      <p:sp>
        <p:nvSpPr>
          <p:cNvPr id="31" name="Oval 30">
            <a:extLst>
              <a:ext uri="{FF2B5EF4-FFF2-40B4-BE49-F238E27FC236}">
                <a16:creationId xmlns:a16="http://schemas.microsoft.com/office/drawing/2014/main" id="{637BB09C-AAAD-4892-BBF4-C01FA2FA5BB3}"/>
              </a:ext>
            </a:extLst>
          </p:cNvPr>
          <p:cNvSpPr/>
          <p:nvPr/>
        </p:nvSpPr>
        <p:spPr>
          <a:xfrm>
            <a:off x="3710537" y="3452684"/>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id="{0475AC96-6FFF-4B34-BA9E-681289C7E6D8}"/>
              </a:ext>
            </a:extLst>
          </p:cNvPr>
          <p:cNvSpPr/>
          <p:nvPr/>
        </p:nvSpPr>
        <p:spPr>
          <a:xfrm>
            <a:off x="3651165" y="4790388"/>
            <a:ext cx="7949357" cy="788881"/>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bội chung nhỏ nhất cần tìm.</a:t>
            </a:r>
            <a:endParaRPr lang="en-US" sz="2000" kern="1200"/>
          </a:p>
        </p:txBody>
      </p:sp>
      <p:sp>
        <p:nvSpPr>
          <p:cNvPr id="33" name="Oval 32">
            <a:extLst>
              <a:ext uri="{FF2B5EF4-FFF2-40B4-BE49-F238E27FC236}">
                <a16:creationId xmlns:a16="http://schemas.microsoft.com/office/drawing/2014/main" id="{B50C9D71-8911-4CA7-A734-5C2AA943F3C2}"/>
              </a:ext>
            </a:extLst>
          </p:cNvPr>
          <p:cNvSpPr/>
          <p:nvPr/>
        </p:nvSpPr>
        <p:spPr>
          <a:xfrm>
            <a:off x="3227697" y="474445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A10C51D2-694A-4FDE-BCC9-5E790AD7ED9B}"/>
              </a:ext>
            </a:extLst>
          </p:cNvPr>
          <p:cNvSpPr txBox="1"/>
          <p:nvPr/>
        </p:nvSpPr>
        <p:spPr>
          <a:xfrm>
            <a:off x="3247391" y="775600"/>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35" name="TextBox 34">
            <a:extLst>
              <a:ext uri="{FF2B5EF4-FFF2-40B4-BE49-F238E27FC236}">
                <a16:creationId xmlns:a16="http://schemas.microsoft.com/office/drawing/2014/main" id="{606C66FD-FF42-4CA3-B532-A6ADE4558AB4}"/>
              </a:ext>
            </a:extLst>
          </p:cNvPr>
          <p:cNvSpPr txBox="1"/>
          <p:nvPr/>
        </p:nvSpPr>
        <p:spPr>
          <a:xfrm>
            <a:off x="3725255" y="2044275"/>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36" name="TextBox 35">
            <a:extLst>
              <a:ext uri="{FF2B5EF4-FFF2-40B4-BE49-F238E27FC236}">
                <a16:creationId xmlns:a16="http://schemas.microsoft.com/office/drawing/2014/main" id="{BB056B7F-05DE-4BAF-A465-321F00E7CC87}"/>
              </a:ext>
            </a:extLst>
          </p:cNvPr>
          <p:cNvSpPr txBox="1"/>
          <p:nvPr/>
        </p:nvSpPr>
        <p:spPr>
          <a:xfrm>
            <a:off x="3911236" y="341336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37" name="TextBox 36">
            <a:extLst>
              <a:ext uri="{FF2B5EF4-FFF2-40B4-BE49-F238E27FC236}">
                <a16:creationId xmlns:a16="http://schemas.microsoft.com/office/drawing/2014/main" id="{13F7D322-6BC8-4A1F-B655-63924992D4A0}"/>
              </a:ext>
            </a:extLst>
          </p:cNvPr>
          <p:cNvSpPr txBox="1"/>
          <p:nvPr/>
        </p:nvSpPr>
        <p:spPr>
          <a:xfrm>
            <a:off x="3391428" y="4708283"/>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Tree>
    <p:extLst>
      <p:ext uri="{BB962C8B-B14F-4D97-AF65-F5344CB8AC3E}">
        <p14:creationId xmlns:p14="http://schemas.microsoft.com/office/powerpoint/2010/main" val="12112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par>
                                <p:cTn id="131" presetID="10"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500"/>
                                        <p:tgtEl>
                                          <p:spTgt spid="30"/>
                                        </p:tgtEl>
                                      </p:cBhvr>
                                    </p:animEffect>
                                  </p:childTnLst>
                                </p:cTn>
                              </p:par>
                              <p:par>
                                <p:cTn id="140" presetID="10"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par>
                                <p:cTn id="149" presetID="10" presetClass="entr" presetSubtype="0" fill="hold"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fade">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7" grpId="1" animBg="1"/>
      <p:bldP spid="9" grpId="0" animBg="1"/>
      <p:bldP spid="9" grpId="1" animBg="1"/>
      <p:bldP spid="11" grpId="0" animBg="1"/>
      <p:bldP spid="11" grpId="1" animBg="1"/>
      <p:bldP spid="13" grpId="0" animBg="1"/>
      <p:bldP spid="13" grpId="1" animBg="1"/>
      <p:bldP spid="17" grpId="0"/>
      <p:bldP spid="17" grpId="1"/>
      <p:bldP spid="18" grpId="0"/>
      <p:bldP spid="18" grpId="1"/>
      <p:bldP spid="19" grpId="0"/>
      <p:bldP spid="19" grpId="1"/>
      <p:bldP spid="20" grpId="0"/>
      <p:bldP spid="20" grpId="1"/>
      <p:bldP spid="25" grpId="0" animBg="1"/>
      <p:bldP spid="26" grpId="0" animBg="1"/>
      <p:bldP spid="28" grpId="0" animBg="1"/>
      <p:bldP spid="30" grpId="0" animBg="1"/>
      <p:bldP spid="32" grpId="0" animBg="1"/>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http://www.w3.org/XML/1998/namespace"/>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1225</TotalTime>
  <Words>1898</Words>
  <Application>Microsoft Office PowerPoint</Application>
  <PresentationFormat>Widescreen</PresentationFormat>
  <Paragraphs>236</Paragraphs>
  <Slides>23</Slides>
  <Notes>11</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Aral</vt:lpstr>
      <vt:lpstr>Arial</vt:lpstr>
      <vt:lpstr>Calibri</vt:lpstr>
      <vt:lpstr>Calibri Light</vt:lpstr>
      <vt:lpstr>Cambria Math</vt:lpstr>
      <vt:lpstr>Roboto</vt:lpstr>
      <vt:lpstr>Rockwell</vt:lpstr>
      <vt:lpstr>Sylfaen</vt:lpstr>
      <vt:lpstr>Tahoma</vt:lpstr>
      <vt:lpstr>Times New Roman</vt:lpstr>
      <vt:lpstr>Wingdings</vt:lpstr>
      <vt:lpstr>Office Theme</vt:lpstr>
      <vt:lpstr>Equation</vt:lpstr>
      <vt:lpstr> Chương I: SỐ TỰ NHIÊN BÀI TẬP CUỐI CHƯƠNG I Tiết 1</vt:lpstr>
      <vt:lpstr>PowerPoint Presentation</vt:lpstr>
      <vt:lpstr>“TẶNG QUÀ CHO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ƯƠM MẦM TRI THỨC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51</cp:revision>
  <dcterms:created xsi:type="dcterms:W3CDTF">2021-06-07T13:44:30Z</dcterms:created>
  <dcterms:modified xsi:type="dcterms:W3CDTF">2021-08-21T12:43:58Z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