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334" r:id="rId4"/>
    <p:sldId id="324" r:id="rId5"/>
    <p:sldId id="280" r:id="rId6"/>
    <p:sldId id="374" r:id="rId7"/>
    <p:sldId id="329" r:id="rId8"/>
    <p:sldId id="368" r:id="rId9"/>
    <p:sldId id="369" r:id="rId10"/>
    <p:sldId id="370" r:id="rId11"/>
    <p:sldId id="371" r:id="rId12"/>
    <p:sldId id="379" r:id="rId13"/>
    <p:sldId id="372" r:id="rId14"/>
    <p:sldId id="373" r:id="rId15"/>
    <p:sldId id="333" r:id="rId16"/>
    <p:sldId id="375" r:id="rId17"/>
    <p:sldId id="356" r:id="rId18"/>
    <p:sldId id="376" r:id="rId19"/>
    <p:sldId id="358" r:id="rId20"/>
    <p:sldId id="377" r:id="rId21"/>
    <p:sldId id="360" r:id="rId22"/>
    <p:sldId id="378" r:id="rId23"/>
    <p:sldId id="362" r:id="rId24"/>
    <p:sldId id="363" r:id="rId25"/>
    <p:sldId id="364" r:id="rId26"/>
    <p:sldId id="261" r:id="rId27"/>
  </p:sldIdLst>
  <p:sldSz cx="9144000" cy="5143500" type="screen16x9"/>
  <p:notesSz cx="6858000" cy="9144000"/>
  <p:embeddedFontLst>
    <p:embeddedFont>
      <p:font typeface="Lato" charset="0"/>
      <p:regular r:id="rId29"/>
      <p:bold r:id="rId30"/>
      <p:italic r:id="rId31"/>
      <p:boldItalic r:id="rId32"/>
    </p:embeddedFont>
    <p:embeddedFont>
      <p:font typeface="Quicksand Medium" charset="0"/>
      <p:regular r:id="rId33"/>
    </p:embeddedFont>
    <p:embeddedFont>
      <p:font typeface="Arial-Rounded" charset="0"/>
      <p:regular r:id="rId34"/>
      <p:bold r:id="rId35"/>
    </p:embeddedFont>
    <p:embeddedFont>
      <p:font typeface="HP001 4 hàng" pitchFamily="34" charset="0"/>
      <p:regular r:id="rId36"/>
      <p:bold r:id="rId37"/>
    </p:embeddedFont>
    <p:embeddedFont>
      <p:font typeface="Calibri" pitchFamily="34" charset="0"/>
      <p:regular r:id="rId38"/>
      <p:bold r:id="rId39"/>
      <p:italic r:id="rId40"/>
      <p:boldItalic r:id="rId41"/>
    </p:embeddedFont>
    <p:embeddedFont>
      <p:font typeface="Calibri Light"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D50D8E"/>
    <a:srgbClr val="8D3A96"/>
    <a:srgbClr val="C86AC1"/>
    <a:srgbClr val="FFD1FF"/>
    <a:srgbClr val="84F05E"/>
    <a:srgbClr val="009242"/>
    <a:srgbClr val="FEE7EF"/>
    <a:srgbClr val="8BBD31"/>
    <a:srgbClr val="3FA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5501" autoAdjust="0"/>
  </p:normalViewPr>
  <p:slideViewPr>
    <p:cSldViewPr snapToGrid="0">
      <p:cViewPr>
        <p:scale>
          <a:sx n="91" d="100"/>
          <a:sy n="91" d="100"/>
        </p:scale>
        <p:origin x="-642"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00404" y="490141"/>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sp>
        <p:nvSpPr>
          <p:cNvPr id="19" name="TextBox 18"/>
          <p:cNvSpPr txBox="1"/>
          <p:nvPr/>
        </p:nvSpPr>
        <p:spPr>
          <a:xfrm>
            <a:off x="500404" y="2030332"/>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4" name="TextBox 3"/>
          <p:cNvSpPr txBox="1"/>
          <p:nvPr/>
        </p:nvSpPr>
        <p:spPr>
          <a:xfrm>
            <a:off x="210538" y="4560483"/>
            <a:ext cx="1354858" cy="400110"/>
          </a:xfrm>
          <a:prstGeom prst="rect">
            <a:avLst/>
          </a:prstGeom>
          <a:solidFill>
            <a:schemeClr val="bg1"/>
          </a:solidFill>
        </p:spPr>
        <p:txBody>
          <a:bodyPr wrap="none" rtlCol="0">
            <a:spAutoFit/>
          </a:bodyPr>
          <a:lstStyle/>
          <a:p>
            <a:r>
              <a:rPr lang="en-US" sz="2000" smtClean="0">
                <a:solidFill>
                  <a:schemeClr val="tx1"/>
                </a:solidFill>
              </a:rPr>
              <a:t>Chia đoạn</a:t>
            </a:r>
            <a:endParaRPr lang="en-US" sz="2000">
              <a:solidFill>
                <a:schemeClr val="tx1"/>
              </a:solidFill>
            </a:endParaRPr>
          </a:p>
        </p:txBody>
      </p:sp>
      <p:grpSp>
        <p:nvGrpSpPr>
          <p:cNvPr id="11" name="Group 10"/>
          <p:cNvGrpSpPr/>
          <p:nvPr/>
        </p:nvGrpSpPr>
        <p:grpSpPr>
          <a:xfrm>
            <a:off x="4718166" y="1595127"/>
            <a:ext cx="289311" cy="338554"/>
            <a:chOff x="4395278" y="4165439"/>
            <a:chExt cx="438551" cy="404025"/>
          </a:xfrm>
        </p:grpSpPr>
        <p:grpSp>
          <p:nvGrpSpPr>
            <p:cNvPr id="7" name="Group 6"/>
            <p:cNvGrpSpPr/>
            <p:nvPr/>
          </p:nvGrpSpPr>
          <p:grpSpPr>
            <a:xfrm>
              <a:off x="4395278" y="4189694"/>
              <a:ext cx="214708" cy="379770"/>
              <a:chOff x="4036634" y="3613350"/>
              <a:chExt cx="189104" cy="296494"/>
            </a:xfrm>
          </p:grpSpPr>
          <p:cxnSp>
            <p:nvCxnSpPr>
              <p:cNvPr id="9" name="Straight Connector 8"/>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535349" y="4165439"/>
              <a:ext cx="298480" cy="338554"/>
            </a:xfrm>
            <a:prstGeom prst="rect">
              <a:avLst/>
            </a:prstGeom>
            <a:noFill/>
          </p:spPr>
          <p:txBody>
            <a:bodyPr wrap="none" rtlCol="0">
              <a:spAutoFit/>
            </a:bodyPr>
            <a:lstStyle/>
            <a:p>
              <a:r>
                <a:rPr lang="en-US" sz="1600" b="1" smtClean="0">
                  <a:solidFill>
                    <a:srgbClr val="FF0000"/>
                  </a:solidFill>
                </a:rPr>
                <a:t>1</a:t>
              </a:r>
              <a:endParaRPr lang="en-US" sz="1600" b="1">
                <a:solidFill>
                  <a:srgbClr val="FF0000"/>
                </a:solidFill>
              </a:endParaRPr>
            </a:p>
          </p:txBody>
        </p:sp>
      </p:grpSp>
      <p:grpSp>
        <p:nvGrpSpPr>
          <p:cNvPr id="12" name="Group 11"/>
          <p:cNvGrpSpPr/>
          <p:nvPr/>
        </p:nvGrpSpPr>
        <p:grpSpPr>
          <a:xfrm>
            <a:off x="6249705" y="3902632"/>
            <a:ext cx="390884" cy="338554"/>
            <a:chOff x="4395278" y="4165439"/>
            <a:chExt cx="592520" cy="404025"/>
          </a:xfrm>
        </p:grpSpPr>
        <p:grpSp>
          <p:nvGrpSpPr>
            <p:cNvPr id="13" name="Group 12"/>
            <p:cNvGrpSpPr/>
            <p:nvPr/>
          </p:nvGrpSpPr>
          <p:grpSpPr>
            <a:xfrm>
              <a:off x="4395278" y="4189694"/>
              <a:ext cx="214708" cy="379770"/>
              <a:chOff x="4036634" y="3613350"/>
              <a:chExt cx="189104" cy="296494"/>
            </a:xfrm>
          </p:grpSpPr>
          <p:cxnSp>
            <p:nvCxnSpPr>
              <p:cNvPr id="15" name="Straight Connector 1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535348" y="4165439"/>
              <a:ext cx="452450" cy="404025"/>
            </a:xfrm>
            <a:prstGeom prst="rect">
              <a:avLst/>
            </a:prstGeom>
            <a:noFill/>
          </p:spPr>
          <p:txBody>
            <a:bodyPr wrap="none" rtlCol="0">
              <a:spAutoFit/>
            </a:bodyPr>
            <a:lstStyle/>
            <a:p>
              <a:r>
                <a:rPr lang="en-US" sz="1600" b="1" smtClean="0">
                  <a:solidFill>
                    <a:srgbClr val="FF0000"/>
                  </a:solidFill>
                </a:rPr>
                <a:t>2</a:t>
              </a:r>
              <a:endParaRPr lang="en-US" sz="1600" b="1">
                <a:solidFill>
                  <a:srgbClr val="FF0000"/>
                </a:solidFill>
              </a:endParaRPr>
            </a:p>
          </p:txBody>
        </p:sp>
      </p:grpSp>
      <p:sp>
        <p:nvSpPr>
          <p:cNvPr id="17" name="TextBox 16"/>
          <p:cNvSpPr txBox="1"/>
          <p:nvPr/>
        </p:nvSpPr>
        <p:spPr>
          <a:xfrm>
            <a:off x="210538" y="4569987"/>
            <a:ext cx="8994770" cy="400110"/>
          </a:xfrm>
          <a:prstGeom prst="rect">
            <a:avLst/>
          </a:prstGeom>
          <a:solidFill>
            <a:schemeClr val="bg1"/>
          </a:solidFill>
        </p:spPr>
        <p:txBody>
          <a:bodyPr wrap="none" rtlCol="0">
            <a:spAutoFit/>
          </a:bodyPr>
          <a:lstStyle/>
          <a:p>
            <a:r>
              <a:rPr lang="en-US" sz="2000" smtClean="0">
                <a:solidFill>
                  <a:schemeClr val="tx1"/>
                </a:solidFill>
              </a:rPr>
              <a:t>Đọc nối tiếp từng đoạn. Giải nghĩa: </a:t>
            </a:r>
            <a:r>
              <a:rPr lang="en-US" sz="2000" smtClean="0">
                <a:solidFill>
                  <a:srgbClr val="FF0000"/>
                </a:solidFill>
              </a:rPr>
              <a:t>hí hoáy, tỉ mỉ, nắn nót, sáng tạo, nhuỵ hoa</a:t>
            </a:r>
            <a:endParaRPr lang="en-US" sz="2000">
              <a:solidFill>
                <a:srgbClr val="FF0000"/>
              </a:solidFill>
            </a:endParaRPr>
          </a:p>
        </p:txBody>
      </p:sp>
      <p:sp>
        <p:nvSpPr>
          <p:cNvPr id="18" name="TextBox 17"/>
          <p:cNvSpPr txBox="1"/>
          <p:nvPr/>
        </p:nvSpPr>
        <p:spPr>
          <a:xfrm>
            <a:off x="210538" y="4569987"/>
            <a:ext cx="8981946" cy="400110"/>
          </a:xfrm>
          <a:prstGeom prst="rect">
            <a:avLst/>
          </a:prstGeom>
          <a:solidFill>
            <a:schemeClr val="bg1"/>
          </a:solidFill>
        </p:spPr>
        <p:txBody>
          <a:bodyPr wrap="none" rtlCol="0">
            <a:spAutoFit/>
          </a:bodyPr>
          <a:lstStyle/>
          <a:p>
            <a:r>
              <a:rPr lang="en-US" sz="2000" smtClean="0">
                <a:solidFill>
                  <a:schemeClr val="tx1"/>
                </a:solidFill>
              </a:rPr>
              <a:t>Đọc đoạn theo nhóm                                                                                           </a:t>
            </a:r>
            <a:endParaRPr lang="en-US" sz="2000">
              <a:solidFill>
                <a:srgbClr val="FF0000"/>
              </a:solidFill>
            </a:endParaRPr>
          </a:p>
        </p:txBody>
      </p:sp>
      <p:sp>
        <p:nvSpPr>
          <p:cNvPr id="20" name="TextBox 19"/>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pic>
        <p:nvPicPr>
          <p:cNvPr id="22"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QUYNH\anh tai ve poiwer oint\nhị nhuỵ.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663303"/>
            <a:ext cx="5279010" cy="29837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QUYNH\anh tai ve poiwer oint\nhị.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92059" y="759043"/>
            <a:ext cx="3973567" cy="262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9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38" y="4655076"/>
            <a:ext cx="2480166" cy="400110"/>
          </a:xfrm>
          <a:prstGeom prst="rect">
            <a:avLst/>
          </a:prstGeom>
          <a:solidFill>
            <a:schemeClr val="bg1"/>
          </a:solidFill>
        </p:spPr>
        <p:txBody>
          <a:bodyPr wrap="none" rtlCol="0">
            <a:spAutoFit/>
          </a:bodyPr>
          <a:lstStyle/>
          <a:p>
            <a:r>
              <a:rPr lang="en-US" sz="2000" smtClean="0">
                <a:solidFill>
                  <a:schemeClr val="tx1"/>
                </a:solidFill>
              </a:rPr>
              <a:t>Đọc toàn bài CN/ĐT</a:t>
            </a:r>
            <a:endParaRPr lang="en-US" sz="2000">
              <a:solidFill>
                <a:schemeClr val="tx1"/>
              </a:solidFill>
            </a:endParaRPr>
          </a:p>
        </p:txBody>
      </p:sp>
      <p:sp>
        <p:nvSpPr>
          <p:cNvPr id="5" name="TextBox 4"/>
          <p:cNvSpPr txBox="1"/>
          <p:nvPr/>
        </p:nvSpPr>
        <p:spPr>
          <a:xfrm>
            <a:off x="500404" y="490141"/>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sp>
        <p:nvSpPr>
          <p:cNvPr id="7" name="TextBox 6"/>
          <p:cNvSpPr txBox="1"/>
          <p:nvPr/>
        </p:nvSpPr>
        <p:spPr>
          <a:xfrm>
            <a:off x="500404" y="2030332"/>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8" name="TextBox 7"/>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pic>
        <p:nvPicPr>
          <p:cNvPr id="9"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6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5600072"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Trả lời câu hỏi</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3</a:t>
            </a:r>
            <a:endParaRPr lang="en-US" sz="4800" b="1">
              <a:solidFill>
                <a:srgbClr val="7030A0"/>
              </a:solidFill>
              <a:latin typeface="Arial" pitchFamily="34" charset="0"/>
              <a:cs typeface="Arial" pitchFamily="34" charset="0"/>
            </a:endParaRPr>
          </a:p>
        </p:txBody>
      </p:sp>
      <p:sp>
        <p:nvSpPr>
          <p:cNvPr id="7" name="TextBox 6"/>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2</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654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9" name="TextBox 8"/>
          <p:cNvSpPr txBox="1"/>
          <p:nvPr/>
        </p:nvSpPr>
        <p:spPr>
          <a:xfrm>
            <a:off x="238745" y="552631"/>
            <a:ext cx="8831683" cy="461665"/>
          </a:xfrm>
          <a:prstGeom prst="rect">
            <a:avLst/>
          </a:prstGeom>
          <a:noFill/>
        </p:spPr>
        <p:txBody>
          <a:bodyPr wrap="square" rtlCol="0">
            <a:spAutoFit/>
          </a:bodyPr>
          <a:lstStyle/>
          <a:p>
            <a:r>
              <a:rPr lang="en-US" sz="2400" smtClean="0">
                <a:solidFill>
                  <a:schemeClr val="tx1"/>
                </a:solidFill>
              </a:rPr>
              <a:t>a. </a:t>
            </a:r>
            <a:r>
              <a:rPr lang="en-US" sz="2400">
                <a:solidFill>
                  <a:schemeClr val="tx1"/>
                </a:solidFill>
              </a:rPr>
              <a:t>L</a:t>
            </a:r>
            <a:r>
              <a:rPr lang="en-US" sz="2400" smtClean="0">
                <a:solidFill>
                  <a:schemeClr val="tx1"/>
                </a:solidFill>
              </a:rPr>
              <a:t>ớp của bạn nhỏ có mấy tổ ? </a:t>
            </a:r>
            <a:endParaRPr lang="en-US" sz="2400">
              <a:solidFill>
                <a:schemeClr val="tx1"/>
              </a:solidFill>
            </a:endParaRPr>
          </a:p>
        </p:txBody>
      </p:sp>
      <p:sp>
        <p:nvSpPr>
          <p:cNvPr id="11" name="TextBox 10"/>
          <p:cNvSpPr txBox="1"/>
          <p:nvPr/>
        </p:nvSpPr>
        <p:spPr>
          <a:xfrm>
            <a:off x="280107" y="2982529"/>
            <a:ext cx="5958374" cy="830997"/>
          </a:xfrm>
          <a:prstGeom prst="rect">
            <a:avLst/>
          </a:prstGeom>
          <a:noFill/>
        </p:spPr>
        <p:txBody>
          <a:bodyPr wrap="square" rtlCol="0">
            <a:spAutoFit/>
          </a:bodyPr>
          <a:lstStyle/>
          <a:p>
            <a:r>
              <a:rPr lang="en-US" sz="2400" smtClean="0">
                <a:solidFill>
                  <a:schemeClr val="tx1"/>
                </a:solidFill>
              </a:rPr>
              <a:t>c. Theo em, có thể đặt tên nào khác cho bức tranh ? </a:t>
            </a:r>
            <a:endParaRPr lang="en-US" sz="2400">
              <a:solidFill>
                <a:schemeClr val="tx1"/>
              </a:solidFill>
            </a:endParaRPr>
          </a:p>
        </p:txBody>
      </p:sp>
      <p:sp>
        <p:nvSpPr>
          <p:cNvPr id="12" name="TextBox 11"/>
          <p:cNvSpPr txBox="1"/>
          <p:nvPr/>
        </p:nvSpPr>
        <p:spPr>
          <a:xfrm>
            <a:off x="285917" y="961135"/>
            <a:ext cx="8364097" cy="461665"/>
          </a:xfrm>
          <a:prstGeom prst="rect">
            <a:avLst/>
          </a:prstGeom>
          <a:noFill/>
        </p:spPr>
        <p:txBody>
          <a:bodyPr wrap="square" rtlCol="0">
            <a:spAutoFit/>
          </a:bodyPr>
          <a:lstStyle/>
          <a:p>
            <a:r>
              <a:rPr lang="en-US" sz="2400" smtClean="0">
                <a:solidFill>
                  <a:srgbClr val="0418AC"/>
                </a:solidFill>
              </a:rPr>
              <a:t>Lớp của bạn nhỏ có bốn tổ</a:t>
            </a:r>
            <a:endParaRPr lang="en-US" sz="2400">
              <a:solidFill>
                <a:srgbClr val="0418AC"/>
              </a:solidFill>
            </a:endParaRPr>
          </a:p>
        </p:txBody>
      </p:sp>
      <p:sp>
        <p:nvSpPr>
          <p:cNvPr id="13" name="TextBox 12"/>
          <p:cNvSpPr txBox="1"/>
          <p:nvPr/>
        </p:nvSpPr>
        <p:spPr>
          <a:xfrm>
            <a:off x="229322" y="2151532"/>
            <a:ext cx="5404223" cy="830997"/>
          </a:xfrm>
          <a:prstGeom prst="rect">
            <a:avLst/>
          </a:prstGeom>
          <a:noFill/>
        </p:spPr>
        <p:txBody>
          <a:bodyPr wrap="square" rtlCol="0">
            <a:spAutoFit/>
          </a:bodyPr>
          <a:lstStyle/>
          <a:p>
            <a:r>
              <a:rPr lang="en-US" sz="2400">
                <a:solidFill>
                  <a:srgbClr val="0418AC"/>
                </a:solidFill>
              </a:rPr>
              <a:t>Bức tranh bông hoa bốn cánh được đặt tên </a:t>
            </a:r>
            <a:r>
              <a:rPr lang="en-US" sz="2400" smtClean="0">
                <a:solidFill>
                  <a:srgbClr val="0418AC"/>
                </a:solidFill>
              </a:rPr>
              <a:t>là “Hoa yêu thương”</a:t>
            </a:r>
            <a:endParaRPr lang="en-US" sz="2400">
              <a:solidFill>
                <a:srgbClr val="0418AC"/>
              </a:solidFill>
            </a:endParaRPr>
          </a:p>
        </p:txBody>
      </p:sp>
      <p:sp>
        <p:nvSpPr>
          <p:cNvPr id="14" name="TextBox 13"/>
          <p:cNvSpPr txBox="1"/>
          <p:nvPr/>
        </p:nvSpPr>
        <p:spPr>
          <a:xfrm>
            <a:off x="271215" y="3813526"/>
            <a:ext cx="8799213" cy="830997"/>
          </a:xfrm>
          <a:prstGeom prst="rect">
            <a:avLst/>
          </a:prstGeom>
          <a:noFill/>
        </p:spPr>
        <p:txBody>
          <a:bodyPr wrap="square" rtlCol="0">
            <a:spAutoFit/>
          </a:bodyPr>
          <a:lstStyle/>
          <a:p>
            <a:r>
              <a:rPr lang="en-US" sz="2400" smtClean="0">
                <a:solidFill>
                  <a:srgbClr val="0418AC"/>
                </a:solidFill>
              </a:rPr>
              <a:t>Có </a:t>
            </a:r>
            <a:r>
              <a:rPr lang="en-US" sz="2400">
                <a:solidFill>
                  <a:srgbClr val="0418AC"/>
                </a:solidFill>
              </a:rPr>
              <a:t>thể đặt </a:t>
            </a:r>
            <a:r>
              <a:rPr lang="en-US" sz="2400" smtClean="0">
                <a:solidFill>
                  <a:srgbClr val="0418AC"/>
                </a:solidFill>
              </a:rPr>
              <a:t>tên khác </a:t>
            </a:r>
            <a:r>
              <a:rPr lang="en-US" sz="2400">
                <a:solidFill>
                  <a:srgbClr val="0418AC"/>
                </a:solidFill>
              </a:rPr>
              <a:t>cho bức </a:t>
            </a:r>
            <a:r>
              <a:rPr lang="en-US" sz="2400" smtClean="0">
                <a:solidFill>
                  <a:srgbClr val="0418AC"/>
                </a:solidFill>
              </a:rPr>
              <a:t>tranh là: Hoa tình thương/ Hoa đoàn kết/ Lớp học yêu thương/ Bức tranh đặc biệt…</a:t>
            </a:r>
            <a:endParaRPr lang="en-US" sz="2400">
              <a:solidFill>
                <a:srgbClr val="0418AC"/>
              </a:solidFill>
            </a:endParaRPr>
          </a:p>
        </p:txBody>
      </p:sp>
      <p:sp>
        <p:nvSpPr>
          <p:cNvPr id="15" name="Oval 14"/>
          <p:cNvSpPr/>
          <p:nvPr/>
        </p:nvSpPr>
        <p:spPr>
          <a:xfrm>
            <a:off x="238745"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pic>
        <p:nvPicPr>
          <p:cNvPr id="4098" name="Picture 2" descr="E:\QUYNH\BAI GIANG DIEN TU\bài giảng điện tử học kì II\cắt\7.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73817" y="143373"/>
            <a:ext cx="3696611" cy="2608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8745" y="1427435"/>
            <a:ext cx="5394800" cy="830997"/>
          </a:xfrm>
          <a:prstGeom prst="rect">
            <a:avLst/>
          </a:prstGeom>
          <a:noFill/>
        </p:spPr>
        <p:txBody>
          <a:bodyPr wrap="square" rtlCol="0">
            <a:spAutoFit/>
          </a:bodyPr>
          <a:lstStyle/>
          <a:p>
            <a:r>
              <a:rPr lang="en-US" sz="2400" smtClean="0">
                <a:solidFill>
                  <a:schemeClr val="tx1"/>
                </a:solidFill>
              </a:rPr>
              <a:t>b. Bức tranh bông hoa bốn cánh được đặt tên là gì ? </a:t>
            </a:r>
            <a:endParaRPr lang="en-US" sz="2400">
              <a:solidFill>
                <a:schemeClr val="tx1"/>
              </a:solidFill>
            </a:endParaRPr>
          </a:p>
        </p:txBody>
      </p:sp>
    </p:spTree>
    <p:extLst>
      <p:ext uri="{BB962C8B-B14F-4D97-AF65-F5344CB8AC3E}">
        <p14:creationId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378058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Viết</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4</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34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smtClean="0">
                <a:solidFill>
                  <a:schemeClr val="tx1"/>
                </a:solidFill>
              </a:rPr>
              <a:t>   Viết vào vở câu trả lời cho câu hỏi c ở mục 3</a:t>
            </a:r>
            <a:endParaRPr lang="en-US" sz="2400">
              <a:solidFill>
                <a:schemeClr val="tx1"/>
              </a:solidFill>
            </a:endParaRPr>
          </a:p>
        </p:txBody>
      </p:sp>
      <p:sp>
        <p:nvSpPr>
          <p:cNvPr id="7" name="TextBox 6"/>
          <p:cNvSpPr txBox="1"/>
          <p:nvPr/>
        </p:nvSpPr>
        <p:spPr>
          <a:xfrm>
            <a:off x="949806" y="997030"/>
            <a:ext cx="4785284" cy="430887"/>
          </a:xfrm>
          <a:prstGeom prst="rect">
            <a:avLst/>
          </a:prstGeom>
          <a:noFill/>
        </p:spPr>
        <p:txBody>
          <a:bodyPr wrap="none" rtlCol="0">
            <a:spAutoFit/>
          </a:bodyPr>
          <a:lstStyle/>
          <a:p>
            <a:r>
              <a:rPr lang="en-US" sz="2200" smtClean="0">
                <a:solidFill>
                  <a:schemeClr val="tx1"/>
                </a:solidFill>
              </a:rPr>
              <a:t>Bức tranh có thể đặt tên khác là ……</a:t>
            </a:r>
            <a:endParaRPr lang="en-US" sz="2200">
              <a:solidFill>
                <a:schemeClr val="tx1"/>
              </a:solidFill>
            </a:endParaRPr>
          </a:p>
        </p:txBody>
      </p:sp>
      <p:sp>
        <p:nvSpPr>
          <p:cNvPr id="8" name="TextBox 7"/>
          <p:cNvSpPr txBox="1"/>
          <p:nvPr/>
        </p:nvSpPr>
        <p:spPr>
          <a:xfrm>
            <a:off x="5024359" y="997030"/>
            <a:ext cx="1864613" cy="430887"/>
          </a:xfrm>
          <a:prstGeom prst="rect">
            <a:avLst/>
          </a:prstGeom>
          <a:noFill/>
        </p:spPr>
        <p:txBody>
          <a:bodyPr wrap="none" rtlCol="0">
            <a:spAutoFit/>
          </a:bodyPr>
          <a:lstStyle/>
          <a:p>
            <a:r>
              <a:rPr lang="en-US" sz="2200" smtClean="0">
                <a:solidFill>
                  <a:srgbClr val="0418AC"/>
                </a:solidFill>
              </a:rPr>
              <a:t>Hoa đoàn kết</a:t>
            </a:r>
            <a:endParaRPr lang="en-US" sz="2200">
              <a:solidFill>
                <a:srgbClr val="0418AC"/>
              </a:solidFill>
            </a:endParaRPr>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59776" y="2714678"/>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Bức tranh có thể đặt tên khác là Hoa đoàn </a:t>
            </a:r>
            <a:endParaRPr lang="en-US" sz="3200" b="1">
              <a:solidFill>
                <a:srgbClr val="0418AC"/>
              </a:solidFill>
              <a:latin typeface="HP001 4 hàng" pitchFamily="34" charset="0"/>
              <a:ea typeface="Arial-Rounded" pitchFamily="34" charset="0"/>
              <a:cs typeface="Arial-Rounded" pitchFamily="34" charset="0"/>
            </a:endParaRP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Oval 8"/>
          <p:cNvSpPr/>
          <p:nvPr/>
        </p:nvSpPr>
        <p:spPr>
          <a:xfrm>
            <a:off x="519388" y="40088"/>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4</a:t>
            </a:r>
            <a:endParaRPr lang="en-US" sz="2400">
              <a:solidFill>
                <a:schemeClr val="bg1"/>
              </a:solidFill>
            </a:endParaRPr>
          </a:p>
        </p:txBody>
      </p:sp>
      <p:sp>
        <p:nvSpPr>
          <p:cNvPr id="10" name="Rectangle 9"/>
          <p:cNvSpPr/>
          <p:nvPr/>
        </p:nvSpPr>
        <p:spPr>
          <a:xfrm>
            <a:off x="194040" y="3383533"/>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kết.</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465294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Chọn từ ngữ</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5</a:t>
            </a:r>
            <a:endParaRPr lang="en-US" sz="4800" b="1">
              <a:solidFill>
                <a:srgbClr val="7030A0"/>
              </a:solidFill>
              <a:latin typeface="Arial" pitchFamily="34" charset="0"/>
              <a:cs typeface="Arial" pitchFamily="34" charset="0"/>
            </a:endParaRPr>
          </a:p>
        </p:txBody>
      </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3</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001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02525" y="753626"/>
            <a:ext cx="7055286"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18AC"/>
              </a:solidFill>
            </a:endParaRPr>
          </a:p>
        </p:txBody>
      </p:sp>
      <p:sp>
        <p:nvSpPr>
          <p:cNvPr id="3" name="TextBox 2"/>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để hoàn thiện câu và viết câu vào vở</a:t>
            </a:r>
            <a:endParaRPr lang="en-US" sz="2400">
              <a:solidFill>
                <a:schemeClr val="tx1"/>
              </a:solidFill>
            </a:endParaRPr>
          </a:p>
        </p:txBody>
      </p:sp>
      <p:sp>
        <p:nvSpPr>
          <p:cNvPr id="5" name="Rounded Rectangle 4"/>
          <p:cNvSpPr/>
          <p:nvPr/>
        </p:nvSpPr>
        <p:spPr>
          <a:xfrm>
            <a:off x="1034981" y="753626"/>
            <a:ext cx="2532184"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tô vẽ</a:t>
            </a:r>
            <a:endParaRPr lang="en-US" sz="2800">
              <a:solidFill>
                <a:srgbClr val="0418AC"/>
              </a:solidFill>
            </a:endParaRPr>
          </a:p>
        </p:txBody>
      </p:sp>
      <p:sp>
        <p:nvSpPr>
          <p:cNvPr id="6" name="Rounded Rectangle 5"/>
          <p:cNvSpPr/>
          <p:nvPr/>
        </p:nvSpPr>
        <p:spPr>
          <a:xfrm>
            <a:off x="3697794"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dòng chữ</a:t>
            </a:r>
            <a:endParaRPr lang="en-US" sz="2800">
              <a:solidFill>
                <a:srgbClr val="0418AC"/>
              </a:solidFill>
            </a:endParaRPr>
          </a:p>
        </p:txBody>
      </p:sp>
      <p:sp>
        <p:nvSpPr>
          <p:cNvPr id="7" name="Rounded Rectangle 6"/>
          <p:cNvSpPr/>
          <p:nvPr/>
        </p:nvSpPr>
        <p:spPr>
          <a:xfrm>
            <a:off x="5777803"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hí hoáy</a:t>
            </a:r>
            <a:endParaRPr lang="en-US" sz="2800">
              <a:solidFill>
                <a:srgbClr val="0418AC"/>
              </a:solidFill>
            </a:endParaRPr>
          </a:p>
        </p:txBody>
      </p:sp>
      <p:sp>
        <p:nvSpPr>
          <p:cNvPr id="8" name="Rounded Rectangle 7"/>
          <p:cNvSpPr/>
          <p:nvPr/>
        </p:nvSpPr>
        <p:spPr>
          <a:xfrm>
            <a:off x="263431" y="1417146"/>
            <a:ext cx="8418114" cy="924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rPr>
              <a:t>Phượng ngắm nhìn ……………. nắn nót trên bảng.</a:t>
            </a:r>
            <a:endParaRPr lang="en-US" sz="2800">
              <a:solidFill>
                <a:schemeClr val="tx1"/>
              </a:solidFill>
            </a:endParaRPr>
          </a:p>
        </p:txBody>
      </p:sp>
      <p:sp>
        <p:nvSpPr>
          <p:cNvPr id="10" name="Rectangle 9"/>
          <p:cNvSpPr/>
          <p:nvPr/>
        </p:nvSpPr>
        <p:spPr>
          <a:xfrm>
            <a:off x="604595" y="3208360"/>
            <a:ext cx="8286130"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Phượng ngắm nhìn dòng chữ nắn nót trên </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3" name="Oval 12"/>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5</a:t>
            </a:r>
            <a:endParaRPr lang="en-US" sz="2400">
              <a:solidFill>
                <a:schemeClr val="bg1"/>
              </a:solidFill>
            </a:endParaRPr>
          </a:p>
        </p:txBody>
      </p:sp>
      <p:sp>
        <p:nvSpPr>
          <p:cNvPr id="18" name="Rectangle 17"/>
          <p:cNvSpPr/>
          <p:nvPr/>
        </p:nvSpPr>
        <p:spPr>
          <a:xfrm>
            <a:off x="245524" y="3873180"/>
            <a:ext cx="7612287"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bảng .</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1996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6 -3.18098E-6 L -0.01077 -3.18098E-6 C -0.01563 -3.18098E-6 -0.02153 0.03892 -0.02153 0.07165 L -0.02153 0.14577 " pathEditMode="relative" rAng="0" ptsTypes="FfFF">
                                      <p:cBhvr>
                                        <p:cTn id="6" dur="2000" fill="hold"/>
                                        <p:tgtEl>
                                          <p:spTgt spid="6"/>
                                        </p:tgtEl>
                                        <p:attrNameLst>
                                          <p:attrName>ppt_x</p:attrName>
                                          <p:attrName>ppt_y</p:attrName>
                                        </p:attrNameLst>
                                      </p:cBhvr>
                                      <p:rCtr x="-1076" y="7288"/>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Nói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6</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387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1</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90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27" y="82176"/>
            <a:ext cx="8082203" cy="430887"/>
          </a:xfrm>
          <a:prstGeom prst="rect">
            <a:avLst/>
          </a:prstGeom>
          <a:solidFill>
            <a:schemeClr val="bg1"/>
          </a:solidFill>
        </p:spPr>
        <p:txBody>
          <a:bodyPr wrap="square" rtlCol="0">
            <a:spAutoFit/>
          </a:bodyPr>
          <a:lstStyle/>
          <a:p>
            <a:r>
              <a:rPr lang="en-US" sz="2200" smtClean="0">
                <a:solidFill>
                  <a:schemeClr val="tx1"/>
                </a:solidFill>
              </a:rPr>
              <a:t>   Quan sát tranh và dùng từ ngữ trong khung để nói theo tranh </a:t>
            </a:r>
            <a:endParaRPr lang="en-US" sz="2200">
              <a:solidFill>
                <a:schemeClr val="tx1"/>
              </a:solidFill>
            </a:endParaRPr>
          </a:p>
        </p:txBody>
      </p:sp>
      <p:sp>
        <p:nvSpPr>
          <p:cNvPr id="13" name="TextBox 12"/>
          <p:cNvSpPr txBox="1"/>
          <p:nvPr/>
        </p:nvSpPr>
        <p:spPr>
          <a:xfrm>
            <a:off x="2328377" y="666967"/>
            <a:ext cx="4330204" cy="461665"/>
          </a:xfrm>
          <a:prstGeom prst="rect">
            <a:avLst/>
          </a:prstGeom>
          <a:solidFill>
            <a:schemeClr val="bg1"/>
          </a:solidFill>
          <a:ln w="19050">
            <a:solidFill>
              <a:schemeClr val="tx1"/>
            </a:solidFill>
          </a:ln>
        </p:spPr>
        <p:txBody>
          <a:bodyPr wrap="square" rtlCol="0">
            <a:spAutoFit/>
          </a:bodyPr>
          <a:lstStyle/>
          <a:p>
            <a:r>
              <a:rPr lang="en-US" sz="2400">
                <a:solidFill>
                  <a:schemeClr val="tx1"/>
                </a:solidFill>
              </a:rPr>
              <a:t>â</a:t>
            </a:r>
            <a:r>
              <a:rPr lang="en-US" sz="2400" smtClean="0">
                <a:solidFill>
                  <a:schemeClr val="tx1"/>
                </a:solidFill>
              </a:rPr>
              <a:t>u yếm                   chúc mừng</a:t>
            </a:r>
            <a:endParaRPr lang="en-US" sz="2400">
              <a:solidFill>
                <a:schemeClr val="tx1"/>
              </a:solidFill>
            </a:endParaRPr>
          </a:p>
        </p:txBody>
      </p:sp>
      <p:sp>
        <p:nvSpPr>
          <p:cNvPr id="9" name="Oval 8"/>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6</a:t>
            </a:r>
            <a:endParaRPr lang="en-US" sz="2400">
              <a:solidFill>
                <a:schemeClr val="bg1"/>
              </a:solidFill>
            </a:endParaRPr>
          </a:p>
        </p:txBody>
      </p:sp>
      <p:sp>
        <p:nvSpPr>
          <p:cNvPr id="2" name="TextBox 1"/>
          <p:cNvSpPr txBox="1"/>
          <p:nvPr/>
        </p:nvSpPr>
        <p:spPr>
          <a:xfrm>
            <a:off x="358024" y="4048571"/>
            <a:ext cx="3940707" cy="707886"/>
          </a:xfrm>
          <a:prstGeom prst="rect">
            <a:avLst/>
          </a:prstGeom>
          <a:noFill/>
        </p:spPr>
        <p:txBody>
          <a:bodyPr wrap="square" rtlCol="0">
            <a:spAutoFit/>
          </a:bodyPr>
          <a:lstStyle/>
          <a:p>
            <a:r>
              <a:rPr lang="en-US" sz="2000" smtClean="0"/>
              <a:t>Cô giáo âu yếm ngắm nhìn các học trò</a:t>
            </a:r>
            <a:endParaRPr lang="en-US" sz="2000"/>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5651" y="1433432"/>
            <a:ext cx="3365452" cy="2333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6252" y="1765737"/>
            <a:ext cx="3584658" cy="2192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688228" y="4048571"/>
            <a:ext cx="4308627" cy="707886"/>
          </a:xfrm>
          <a:prstGeom prst="rect">
            <a:avLst/>
          </a:prstGeom>
          <a:noFill/>
        </p:spPr>
        <p:txBody>
          <a:bodyPr wrap="square" rtlCol="0">
            <a:spAutoFit/>
          </a:bodyPr>
          <a:lstStyle/>
          <a:p>
            <a:r>
              <a:rPr lang="en-US" sz="2000" smtClean="0"/>
              <a:t>Các bạn nhỏ tặng hoa chúc mừng Ngày nhà giáo Việt Nam 20/11</a:t>
            </a:r>
            <a:endParaRPr lang="en-US" sz="2000"/>
          </a:p>
        </p:txBody>
      </p:sp>
    </p:spTree>
    <p:extLst>
      <p:ext uri="{BB962C8B-B14F-4D97-AF65-F5344CB8AC3E}">
        <p14:creationId xmlns:p14="http://schemas.microsoft.com/office/powerpoint/2010/main" val="14474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Viết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7</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4</a:t>
            </a:r>
            <a:endParaRPr lang="en-US" sz="2400">
              <a:solidFill>
                <a:srgbClr val="FF0000"/>
              </a:solidFill>
            </a:endParaRPr>
          </a:p>
        </p:txBody>
      </p:sp>
    </p:spTree>
    <p:extLst>
      <p:ext uri="{BB962C8B-B14F-4D97-AF65-F5344CB8AC3E}">
        <p14:creationId xmlns:p14="http://schemas.microsoft.com/office/powerpoint/2010/main" val="309952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QUYNH\BAI GIANG DIEN TU\bài giảng điện tử học kì II\cắt\9.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447" t="9279" r="6614" b="7652"/>
          <a:stretch/>
        </p:blipFill>
        <p:spPr bwMode="auto">
          <a:xfrm>
            <a:off x="5502165" y="516472"/>
            <a:ext cx="3473730" cy="1989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6" name="Rectangle 5"/>
          <p:cNvSpPr/>
          <p:nvPr/>
        </p:nvSpPr>
        <p:spPr>
          <a:xfrm>
            <a:off x="180552" y="586433"/>
            <a:ext cx="5321613" cy="1200329"/>
          </a:xfrm>
          <a:prstGeom prst="rect">
            <a:avLst/>
          </a:prstGeom>
        </p:spPr>
        <p:txBody>
          <a:bodyPr wrap="square">
            <a:spAutoFit/>
          </a:bodyPr>
          <a:lstStyle/>
          <a:p>
            <a:r>
              <a:rPr lang="en-US" sz="2400" smtClean="0"/>
              <a:t>     Các bạn đều thích bức tranh bông hoa bốn cánh. Bức tranh được treo ở góc sáng tạo của lớp.</a:t>
            </a:r>
            <a:endParaRPr lang="en-US" sz="240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00657" y="2961354"/>
            <a:ext cx="8472195"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Các bạn đều thích bức tranh bông hoa bốn</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2" name="Rectangle 1"/>
          <p:cNvSpPr/>
          <p:nvPr/>
        </p:nvSpPr>
        <p:spPr>
          <a:xfrm>
            <a:off x="-118473" y="3842042"/>
            <a:ext cx="8919429" cy="584775"/>
          </a:xfrm>
          <a:prstGeom prst="rect">
            <a:avLst/>
          </a:prstGeom>
        </p:spPr>
        <p:txBody>
          <a:bodyPr wrap="none">
            <a:spAutoFit/>
          </a:bodyPr>
          <a:lstStyle/>
          <a:p>
            <a:r>
              <a:rPr lang="en-US" sz="3200" b="1">
                <a:solidFill>
                  <a:srgbClr val="0418AC"/>
                </a:solidFill>
                <a:latin typeface="HP001 4 hàng" pitchFamily="34" charset="0"/>
                <a:ea typeface="Arial-Rounded" pitchFamily="34" charset="0"/>
                <a:cs typeface="Arial-Rounded" pitchFamily="34" charset="0"/>
              </a:rPr>
              <a:t> </a:t>
            </a:r>
            <a:r>
              <a:rPr lang="en-US" sz="3200" b="1" smtClean="0">
                <a:solidFill>
                  <a:srgbClr val="0418AC"/>
                </a:solidFill>
                <a:latin typeface="HP001 4 hàng" pitchFamily="34" charset="0"/>
                <a:ea typeface="Arial-Rounded" pitchFamily="34" charset="0"/>
                <a:cs typeface="Arial-Rounded" pitchFamily="34" charset="0"/>
              </a:rPr>
              <a:t>cánh. Bức tranh được treo ở góc sáng tạo của lớp.</a:t>
            </a:r>
            <a:endParaRPr lang="en-US" sz="3200"/>
          </a:p>
        </p:txBody>
      </p:sp>
      <p:sp>
        <p:nvSpPr>
          <p:cNvPr id="15" name="Oval 14"/>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7</a:t>
            </a:r>
            <a:endParaRPr lang="en-US" sz="2400">
              <a:solidFill>
                <a:schemeClr val="bg1"/>
              </a:solidFill>
            </a:endParaRPr>
          </a:p>
        </p:txBody>
      </p:sp>
    </p:spTree>
    <p:extLst>
      <p:ext uri="{BB962C8B-B14F-4D97-AF65-F5344CB8AC3E}">
        <p14:creationId xmlns:p14="http://schemas.microsoft.com/office/powerpoint/2010/main" val="21317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thích hợp thay cho bông hoa</a:t>
            </a:r>
            <a:endParaRPr lang="en-US" sz="2400" i="1">
              <a:solidFill>
                <a:srgbClr val="FF0000"/>
              </a:solidFill>
            </a:endParaRPr>
          </a:p>
        </p:txBody>
      </p:sp>
      <p:sp>
        <p:nvSpPr>
          <p:cNvPr id="50" name="Oval 49"/>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8</a:t>
            </a:r>
            <a:endParaRPr lang="en-US" sz="2400">
              <a:solidFill>
                <a:schemeClr val="bg1"/>
              </a:solidFill>
            </a:endParaRPr>
          </a:p>
        </p:txBody>
      </p:sp>
      <p:sp>
        <p:nvSpPr>
          <p:cNvPr id="16" name="TextBox 15"/>
          <p:cNvSpPr txBox="1"/>
          <p:nvPr/>
        </p:nvSpPr>
        <p:spPr>
          <a:xfrm>
            <a:off x="238746" y="552631"/>
            <a:ext cx="2335518" cy="523220"/>
          </a:xfrm>
          <a:prstGeom prst="rect">
            <a:avLst/>
          </a:prstGeom>
          <a:noFill/>
        </p:spPr>
        <p:txBody>
          <a:bodyPr wrap="square" rtlCol="0">
            <a:spAutoFit/>
          </a:bodyPr>
          <a:lstStyle/>
          <a:p>
            <a:r>
              <a:rPr lang="en-US" sz="2800" smtClean="0">
                <a:solidFill>
                  <a:schemeClr val="tx1"/>
                </a:solidFill>
              </a:rPr>
              <a:t>a. </a:t>
            </a:r>
            <a:r>
              <a:rPr lang="en-US" sz="2800">
                <a:solidFill>
                  <a:schemeClr val="tx1"/>
                </a:solidFill>
              </a:rPr>
              <a:t>n</a:t>
            </a:r>
            <a:r>
              <a:rPr lang="en-US" sz="2800" smtClean="0">
                <a:solidFill>
                  <a:schemeClr val="tx1"/>
                </a:solidFill>
              </a:rPr>
              <a:t> hay l ?</a:t>
            </a:r>
            <a:endParaRPr lang="en-US" sz="2800">
              <a:solidFill>
                <a:schemeClr val="tx1"/>
              </a:solidFill>
            </a:endParaRPr>
          </a:p>
        </p:txBody>
      </p:sp>
      <p:sp>
        <p:nvSpPr>
          <p:cNvPr id="17" name="TextBox 16"/>
          <p:cNvSpPr txBox="1"/>
          <p:nvPr/>
        </p:nvSpPr>
        <p:spPr>
          <a:xfrm>
            <a:off x="263430" y="2213266"/>
            <a:ext cx="2647935" cy="523220"/>
          </a:xfrm>
          <a:prstGeom prst="rect">
            <a:avLst/>
          </a:prstGeom>
          <a:noFill/>
        </p:spPr>
        <p:txBody>
          <a:bodyPr wrap="square" rtlCol="0">
            <a:spAutoFit/>
          </a:bodyPr>
          <a:lstStyle/>
          <a:p>
            <a:r>
              <a:rPr lang="en-US" sz="2800" smtClean="0">
                <a:solidFill>
                  <a:schemeClr val="tx1"/>
                </a:solidFill>
              </a:rPr>
              <a:t>b. g hay gh ?</a:t>
            </a:r>
            <a:endParaRPr lang="en-US" sz="2800">
              <a:solidFill>
                <a:schemeClr val="tx1"/>
              </a:solidFill>
            </a:endParaRPr>
          </a:p>
        </p:txBody>
      </p:sp>
      <p:pic>
        <p:nvPicPr>
          <p:cNvPr id="19"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503820" y="1271752"/>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174167" y="1396125"/>
            <a:ext cx="1474440" cy="523220"/>
          </a:xfrm>
          <a:prstGeom prst="rect">
            <a:avLst/>
          </a:prstGeom>
          <a:noFill/>
        </p:spPr>
        <p:txBody>
          <a:bodyPr wrap="square" rtlCol="0">
            <a:spAutoFit/>
          </a:bodyPr>
          <a:lstStyle/>
          <a:p>
            <a:r>
              <a:rPr lang="en-US" sz="2800" smtClean="0">
                <a:solidFill>
                  <a:schemeClr val="tx1"/>
                </a:solidFill>
              </a:rPr>
              <a:t>ắn nót</a:t>
            </a:r>
            <a:endParaRPr lang="en-US" sz="2800">
              <a:solidFill>
                <a:schemeClr val="tx1"/>
              </a:solidFill>
            </a:endParaRPr>
          </a:p>
        </p:txBody>
      </p:sp>
      <p:sp>
        <p:nvSpPr>
          <p:cNvPr id="21" name="TextBox 20"/>
          <p:cNvSpPr txBox="1"/>
          <p:nvPr/>
        </p:nvSpPr>
        <p:spPr>
          <a:xfrm>
            <a:off x="3037489" y="1383864"/>
            <a:ext cx="2669627" cy="523220"/>
          </a:xfrm>
          <a:prstGeom prst="rect">
            <a:avLst/>
          </a:prstGeom>
          <a:noFill/>
        </p:spPr>
        <p:txBody>
          <a:bodyPr wrap="square" rtlCol="0">
            <a:spAutoFit/>
          </a:bodyPr>
          <a:lstStyle/>
          <a:p>
            <a:r>
              <a:rPr lang="en-US" sz="2800">
                <a:solidFill>
                  <a:schemeClr val="tx1"/>
                </a:solidFill>
              </a:rPr>
              <a:t>á</a:t>
            </a:r>
            <a:r>
              <a:rPr lang="en-US" sz="2800" smtClean="0">
                <a:solidFill>
                  <a:schemeClr val="tx1"/>
                </a:solidFill>
              </a:rPr>
              <a:t>nh        ắng</a:t>
            </a:r>
            <a:endParaRPr lang="en-US" sz="2800">
              <a:solidFill>
                <a:schemeClr val="tx1"/>
              </a:solidFill>
            </a:endParaRPr>
          </a:p>
        </p:txBody>
      </p:sp>
      <p:pic>
        <p:nvPicPr>
          <p:cNvPr id="22"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3783048" y="1271752"/>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906813" y="1383864"/>
            <a:ext cx="2669627"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m         ặng</a:t>
            </a:r>
            <a:endParaRPr lang="en-US" sz="2800">
              <a:solidFill>
                <a:schemeClr val="tx1"/>
              </a:solidFill>
            </a:endParaRPr>
          </a:p>
        </p:txBody>
      </p:sp>
      <p:pic>
        <p:nvPicPr>
          <p:cNvPr id="24"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6473692" y="1259490"/>
            <a:ext cx="809974" cy="7719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503819" y="2984938"/>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74167" y="3109311"/>
            <a:ext cx="1474440"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 chép</a:t>
            </a:r>
            <a:endParaRPr lang="en-US" sz="2800">
              <a:solidFill>
                <a:schemeClr val="tx1"/>
              </a:solidFill>
            </a:endParaRPr>
          </a:p>
        </p:txBody>
      </p:sp>
      <p:sp>
        <p:nvSpPr>
          <p:cNvPr id="27" name="TextBox 26"/>
          <p:cNvSpPr txBox="1"/>
          <p:nvPr/>
        </p:nvSpPr>
        <p:spPr>
          <a:xfrm>
            <a:off x="3781530" y="3043349"/>
            <a:ext cx="1474440" cy="523220"/>
          </a:xfrm>
          <a:prstGeom prst="rect">
            <a:avLst/>
          </a:prstGeom>
          <a:noFill/>
        </p:spPr>
        <p:txBody>
          <a:bodyPr wrap="square" rtlCol="0">
            <a:spAutoFit/>
          </a:bodyPr>
          <a:lstStyle/>
          <a:p>
            <a:r>
              <a:rPr lang="en-US" sz="2800" smtClean="0">
                <a:solidFill>
                  <a:schemeClr val="tx1"/>
                </a:solidFill>
              </a:rPr>
              <a:t>ần gũi</a:t>
            </a:r>
            <a:endParaRPr lang="en-US" sz="2800">
              <a:solidFill>
                <a:schemeClr val="tx1"/>
              </a:solidFill>
            </a:endParaRPr>
          </a:p>
        </p:txBody>
      </p:sp>
      <p:pic>
        <p:nvPicPr>
          <p:cNvPr id="28"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3115279" y="2918975"/>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906812" y="3109311"/>
            <a:ext cx="2385849" cy="523220"/>
          </a:xfrm>
          <a:prstGeom prst="rect">
            <a:avLst/>
          </a:prstGeom>
          <a:noFill/>
        </p:spPr>
        <p:txBody>
          <a:bodyPr wrap="square" rtlCol="0">
            <a:spAutoFit/>
          </a:bodyPr>
          <a:lstStyle/>
          <a:p>
            <a:r>
              <a:rPr lang="en-US" sz="2800" smtClean="0">
                <a:solidFill>
                  <a:schemeClr val="tx1"/>
                </a:solidFill>
              </a:rPr>
              <a:t>gọn        àng</a:t>
            </a:r>
            <a:endParaRPr lang="en-US" sz="2800">
              <a:solidFill>
                <a:schemeClr val="tx1"/>
              </a:solidFill>
            </a:endParaRPr>
          </a:p>
        </p:txBody>
      </p:sp>
      <p:pic>
        <p:nvPicPr>
          <p:cNvPr id="30"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6615224" y="3013569"/>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44207" y="1350583"/>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2" name="TextBox 31"/>
          <p:cNvSpPr txBox="1"/>
          <p:nvPr/>
        </p:nvSpPr>
        <p:spPr>
          <a:xfrm>
            <a:off x="4088790" y="1322309"/>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3" name="TextBox 32"/>
          <p:cNvSpPr txBox="1"/>
          <p:nvPr/>
        </p:nvSpPr>
        <p:spPr>
          <a:xfrm>
            <a:off x="6811666" y="1334570"/>
            <a:ext cx="429960" cy="584775"/>
          </a:xfrm>
          <a:prstGeom prst="rect">
            <a:avLst/>
          </a:prstGeom>
          <a:solidFill>
            <a:schemeClr val="bg1"/>
          </a:solidFill>
        </p:spPr>
        <p:txBody>
          <a:bodyPr wrap="square" rtlCol="0">
            <a:spAutoFit/>
          </a:bodyPr>
          <a:lstStyle/>
          <a:p>
            <a:pPr algn="ctr"/>
            <a:r>
              <a:rPr lang="en-US" sz="3200" b="1" smtClean="0">
                <a:solidFill>
                  <a:srgbClr val="0418AC"/>
                </a:solidFill>
              </a:rPr>
              <a:t>l</a:t>
            </a:r>
            <a:endParaRPr lang="en-US" sz="3200" b="1">
              <a:solidFill>
                <a:srgbClr val="0418AC"/>
              </a:solidFill>
            </a:endParaRPr>
          </a:p>
        </p:txBody>
      </p:sp>
      <p:sp>
        <p:nvSpPr>
          <p:cNvPr id="34" name="TextBox 33"/>
          <p:cNvSpPr txBox="1"/>
          <p:nvPr/>
        </p:nvSpPr>
        <p:spPr>
          <a:xfrm>
            <a:off x="503819" y="3086843"/>
            <a:ext cx="747870" cy="584775"/>
          </a:xfrm>
          <a:prstGeom prst="rect">
            <a:avLst/>
          </a:prstGeom>
          <a:solidFill>
            <a:schemeClr val="bg1"/>
          </a:solidFill>
        </p:spPr>
        <p:txBody>
          <a:bodyPr wrap="square" rtlCol="0">
            <a:spAutoFit/>
          </a:bodyPr>
          <a:lstStyle/>
          <a:p>
            <a:pPr algn="ctr"/>
            <a:r>
              <a:rPr lang="en-US" sz="3200" b="1" smtClean="0">
                <a:solidFill>
                  <a:srgbClr val="0418AC"/>
                </a:solidFill>
              </a:rPr>
              <a:t>gh</a:t>
            </a:r>
            <a:endParaRPr lang="en-US" sz="3200" b="1">
              <a:solidFill>
                <a:srgbClr val="0418AC"/>
              </a:solidFill>
            </a:endParaRPr>
          </a:p>
        </p:txBody>
      </p:sp>
      <p:sp>
        <p:nvSpPr>
          <p:cNvPr id="35" name="TextBox 34"/>
          <p:cNvSpPr txBox="1"/>
          <p:nvPr/>
        </p:nvSpPr>
        <p:spPr>
          <a:xfrm>
            <a:off x="3451057" y="3013569"/>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
        <p:nvSpPr>
          <p:cNvPr id="36" name="TextBox 35"/>
          <p:cNvSpPr txBox="1"/>
          <p:nvPr/>
        </p:nvSpPr>
        <p:spPr>
          <a:xfrm>
            <a:off x="6889188" y="3070830"/>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Tree>
    <p:extLst>
      <p:ext uri="{BB962C8B-B14F-4D97-AF65-F5344CB8AC3E}">
        <p14:creationId xmlns:p14="http://schemas.microsoft.com/office/powerpoint/2010/main" val="69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8034418" cy="830997"/>
          </a:xfrm>
          <a:prstGeom prst="rect">
            <a:avLst/>
          </a:prstGeom>
          <a:solidFill>
            <a:schemeClr val="bg1"/>
          </a:solidFill>
        </p:spPr>
        <p:txBody>
          <a:bodyPr wrap="square" rtlCol="0">
            <a:spAutoFit/>
          </a:bodyPr>
          <a:lstStyle/>
          <a:p>
            <a:r>
              <a:rPr lang="en-US" sz="2400" smtClean="0">
                <a:solidFill>
                  <a:schemeClr val="tx1"/>
                </a:solidFill>
              </a:rPr>
              <a:t>   Vẽ một bức tranh về lớp em ( lớp học, thầy cô, bạn bè) và đặt tên cho bức tranh em vẽ.</a:t>
            </a:r>
            <a:endParaRPr lang="en-US" sz="2400">
              <a:solidFill>
                <a:schemeClr val="tx1"/>
              </a:solidFill>
            </a:endParaRPr>
          </a:p>
        </p:txBody>
      </p:sp>
      <p:sp>
        <p:nvSpPr>
          <p:cNvPr id="6" name="Oval 5"/>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9</a:t>
            </a:r>
            <a:endParaRPr lang="en-US" sz="2400">
              <a:solidFill>
                <a:schemeClr val="bg1"/>
              </a:solidFill>
            </a:endParaRPr>
          </a:p>
        </p:txBody>
      </p:sp>
      <p:pic>
        <p:nvPicPr>
          <p:cNvPr id="8194" name="Picture 2" descr="E:\QUYNH\BAI GIANG DIEN TU\bài giảng điện tử học kì II\cắt\10.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60667" y="2261356"/>
            <a:ext cx="2764935" cy="17297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hvntuonglai.vn/wp-content/uploads/2019/11/nhung-buc-ve-tranh-de-tai-hoc-tap-don-gian-va-y-nghia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3" y="891730"/>
            <a:ext cx="2931081" cy="21983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Đến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53" y="3174124"/>
            <a:ext cx="2826114" cy="183697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menthanhgianhatrang.org/uploads/news/2020_07/buc-tranh-ve-ve-chu-de-hoc-tap_1102407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500" y="729200"/>
            <a:ext cx="3213045" cy="2157331"/>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E:\QUYNH\BAI GIANG DIEN TU\bài giảng điện tử học kì II\cắt\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934" y="2971169"/>
            <a:ext cx="2322074" cy="20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arn(inVertical)">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barn(inVertical)">
                                      <p:cBhvr>
                                        <p:cTn id="22"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0777" y="56338"/>
            <a:ext cx="1877437" cy="400110"/>
          </a:xfrm>
          <a:prstGeom prst="rect">
            <a:avLst/>
          </a:prstGeom>
          <a:solidFill>
            <a:schemeClr val="bg1"/>
          </a:solidFill>
        </p:spPr>
        <p:txBody>
          <a:bodyPr wrap="none" rtlCol="0">
            <a:spAutoFit/>
          </a:bodyPr>
          <a:lstStyle/>
          <a:p>
            <a:r>
              <a:rPr lang="en-US" sz="2000" smtClean="0"/>
              <a:t>Quan sát tranh</a:t>
            </a:r>
            <a:endParaRPr lang="en-US" sz="2000"/>
          </a:p>
        </p:txBody>
      </p:sp>
      <p:sp>
        <p:nvSpPr>
          <p:cNvPr id="16" name="Oval 15"/>
          <p:cNvSpPr/>
          <p:nvPr/>
        </p:nvSpPr>
        <p:spPr>
          <a:xfrm>
            <a:off x="1"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1</a:t>
            </a:r>
            <a:endParaRPr lang="en-US" sz="2400" b="1">
              <a:solidFill>
                <a:schemeClr val="bg1"/>
              </a:solidFill>
            </a:endParaRPr>
          </a:p>
        </p:txBody>
      </p:sp>
      <p:sp>
        <p:nvSpPr>
          <p:cNvPr id="19" name="TextBox 18"/>
          <p:cNvSpPr txBox="1"/>
          <p:nvPr/>
        </p:nvSpPr>
        <p:spPr>
          <a:xfrm>
            <a:off x="6858591" y="120885"/>
            <a:ext cx="1851789" cy="369332"/>
          </a:xfrm>
          <a:prstGeom prst="rect">
            <a:avLst/>
          </a:prstGeom>
          <a:solidFill>
            <a:schemeClr val="bg1"/>
          </a:solidFill>
        </p:spPr>
        <p:txBody>
          <a:bodyPr wrap="none" rtlCol="0">
            <a:spAutoFit/>
          </a:bodyPr>
          <a:lstStyle/>
          <a:p>
            <a:r>
              <a:rPr lang="en-US" sz="1800" smtClean="0">
                <a:solidFill>
                  <a:srgbClr val="FF0000"/>
                </a:solidFill>
              </a:rPr>
              <a:t>Thảo luận nhóm</a:t>
            </a:r>
            <a:endParaRPr lang="en-US" sz="1800">
              <a:solidFill>
                <a:srgbClr val="FF0000"/>
              </a:solidFill>
            </a:endParaRPr>
          </a:p>
        </p:txBody>
      </p:sp>
      <p:sp>
        <p:nvSpPr>
          <p:cNvPr id="11" name="TextBox 10"/>
          <p:cNvSpPr txBox="1"/>
          <p:nvPr/>
        </p:nvSpPr>
        <p:spPr>
          <a:xfrm>
            <a:off x="604532" y="4229187"/>
            <a:ext cx="5030544" cy="707886"/>
          </a:xfrm>
          <a:prstGeom prst="rect">
            <a:avLst/>
          </a:prstGeom>
          <a:solidFill>
            <a:schemeClr val="bg1"/>
          </a:solidFill>
        </p:spPr>
        <p:txBody>
          <a:bodyPr wrap="none" rtlCol="0">
            <a:spAutoFit/>
          </a:bodyPr>
          <a:lstStyle/>
          <a:p>
            <a:pPr marL="342900" indent="-342900">
              <a:buAutoNum type="alphaLcPeriod"/>
            </a:pPr>
            <a:r>
              <a:rPr lang="en-US" sz="2000" smtClean="0">
                <a:solidFill>
                  <a:schemeClr val="tx1"/>
                </a:solidFill>
              </a:rPr>
              <a:t>Nói về việc làm của cô giáo trong tranh.</a:t>
            </a:r>
          </a:p>
          <a:p>
            <a:pPr marL="342900" indent="-342900">
              <a:buAutoNum type="alphaLcPeriod"/>
            </a:pPr>
            <a:r>
              <a:rPr lang="en-US" sz="2000" smtClean="0">
                <a:solidFill>
                  <a:schemeClr val="tx1"/>
                </a:solidFill>
              </a:rPr>
              <a:t>Nói về cô giáo hoặc thầy giáo của em.</a:t>
            </a:r>
            <a:endParaRPr lang="en-US" sz="2000">
              <a:solidFill>
                <a:schemeClr val="tx1"/>
              </a:solidFill>
            </a:endParaRPr>
          </a:p>
        </p:txBody>
      </p:sp>
      <p:pic>
        <p:nvPicPr>
          <p:cNvPr id="2" name="Picture 2" descr="E:\QUYNH\BAI GIANG DIEN TU\bài giảng điện tử học kì II\cắt\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19495" y="702057"/>
            <a:ext cx="6678791" cy="352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8D3A96"/>
          </a:solidFill>
          <a:ln w="76200">
            <a:solidFill>
              <a:srgbClr val="C86AC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4800" b="1" smtClean="0"/>
              <a:t>MÁI TRƯỜNG MẾN YÊU</a:t>
            </a:r>
            <a:endParaRPr lang="en-US" sz="48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7030A0"/>
                </a:solidFill>
              </a:rPr>
              <a:t>3</a:t>
            </a:r>
            <a:endParaRPr lang="en-US" sz="6000" b="1">
              <a:solidFill>
                <a:srgbClr val="7030A0"/>
              </a:solidFill>
            </a:endParaRPr>
          </a:p>
        </p:txBody>
      </p:sp>
      <p:pic>
        <p:nvPicPr>
          <p:cNvPr id="8" name="Picture 5"/>
          <p:cNvPicPr>
            <a:picLocks noChangeAspect="1" noChangeArrowheads="1"/>
          </p:cNvPicPr>
          <p:nvPr/>
        </p:nvPicPr>
        <p:blipFill>
          <a:blip r:embed="rId5">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2048907" y="1762833"/>
            <a:ext cx="604405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1575557" y="1699341"/>
            <a:ext cx="1078229" cy="1017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609970" y="1915752"/>
            <a:ext cx="4745687" cy="584763"/>
          </a:xfrm>
          <a:prstGeom prst="rect">
            <a:avLst/>
          </a:prstGeom>
          <a:noFill/>
        </p:spPr>
        <p:txBody>
          <a:bodyPr wrap="square" lIns="91428" tIns="45714" rIns="91428" bIns="45714" rtlCol="0">
            <a:spAutoFit/>
          </a:bodyPr>
          <a:lstStyle/>
          <a:p>
            <a:pPr algn="ctr"/>
            <a:r>
              <a:rPr lang="en-US" sz="3200" b="1" smtClean="0">
                <a:solidFill>
                  <a:srgbClr val="7030A0"/>
                </a:solidFill>
                <a:latin typeface="Arial-Rounded" pitchFamily="34" charset="0"/>
                <a:ea typeface="Arial-Rounded" pitchFamily="34" charset="0"/>
                <a:cs typeface="Arial-Rounded" pitchFamily="34" charset="0"/>
              </a:rPr>
              <a:t>HOA YÊU THƯƠNG</a:t>
            </a:r>
            <a:endParaRPr lang="en-US" sz="3200" b="1">
              <a:solidFill>
                <a:srgbClr val="7030A0"/>
              </a:solidFill>
              <a:latin typeface="Arial-Rounded" pitchFamily="34" charset="0"/>
              <a:ea typeface="Arial-Rounded" pitchFamily="34" charset="0"/>
              <a:cs typeface="Arial-Rounded" pitchFamily="34" charset="0"/>
            </a:endParaRPr>
          </a:p>
        </p:txBody>
      </p:sp>
      <p:sp>
        <p:nvSpPr>
          <p:cNvPr id="11" name="TextBox 10"/>
          <p:cNvSpPr txBox="1"/>
          <p:nvPr/>
        </p:nvSpPr>
        <p:spPr>
          <a:xfrm>
            <a:off x="1619371" y="1747468"/>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Đọc </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2</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691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522236" y="26078"/>
            <a:ext cx="3164649" cy="584775"/>
          </a:xfrm>
          <a:prstGeom prst="rect">
            <a:avLst/>
          </a:prstGeom>
          <a:noFill/>
        </p:spPr>
        <p:txBody>
          <a:bodyPr wrap="none" rtlCol="0">
            <a:spAutoFit/>
          </a:bodyPr>
          <a:lstStyle/>
          <a:p>
            <a:r>
              <a:rPr lang="en-US" sz="3200" smtClean="0"/>
              <a:t>Hoa yêu thương</a:t>
            </a:r>
            <a:endParaRPr lang="en-US" sz="3200"/>
          </a:p>
        </p:txBody>
      </p:sp>
      <p:sp>
        <p:nvSpPr>
          <p:cNvPr id="4" name="TextBox 3"/>
          <p:cNvSpPr txBox="1"/>
          <p:nvPr/>
        </p:nvSpPr>
        <p:spPr>
          <a:xfrm>
            <a:off x="130761" y="4572894"/>
            <a:ext cx="1210588" cy="400110"/>
          </a:xfrm>
          <a:prstGeom prst="rect">
            <a:avLst/>
          </a:prstGeom>
          <a:solidFill>
            <a:schemeClr val="bg1"/>
          </a:solidFill>
        </p:spPr>
        <p:txBody>
          <a:bodyPr wrap="none" rtlCol="0">
            <a:spAutoFit/>
          </a:bodyPr>
          <a:lstStyle/>
          <a:p>
            <a:r>
              <a:rPr lang="en-US" sz="2000" smtClean="0">
                <a:solidFill>
                  <a:schemeClr val="tx1"/>
                </a:solidFill>
              </a:rPr>
              <a:t>Đọc mẫu</a:t>
            </a:r>
            <a:endParaRPr lang="en-US" sz="2000">
              <a:solidFill>
                <a:schemeClr val="tx1"/>
              </a:solidFill>
            </a:endParaRPr>
          </a:p>
        </p:txBody>
      </p:sp>
      <p:sp>
        <p:nvSpPr>
          <p:cNvPr id="6" name="TextBox 5"/>
          <p:cNvSpPr txBox="1"/>
          <p:nvPr/>
        </p:nvSpPr>
        <p:spPr>
          <a:xfrm>
            <a:off x="500402" y="623870"/>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pic>
        <p:nvPicPr>
          <p:cNvPr id="7"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761" y="4605319"/>
            <a:ext cx="3938899" cy="400110"/>
          </a:xfrm>
          <a:prstGeom prst="rect">
            <a:avLst/>
          </a:prstGeom>
          <a:solidFill>
            <a:schemeClr val="bg1"/>
          </a:solidFill>
        </p:spPr>
        <p:txBody>
          <a:bodyPr wrap="none" rtlCol="0">
            <a:spAutoFit/>
          </a:bodyPr>
          <a:lstStyle/>
          <a:p>
            <a:r>
              <a:rPr lang="en-US" sz="2000" smtClean="0">
                <a:solidFill>
                  <a:schemeClr val="tx1"/>
                </a:solidFill>
              </a:rPr>
              <a:t>Tìm từ ngữ có vần mới trong bài </a:t>
            </a:r>
            <a:endParaRPr lang="en-US" sz="2000">
              <a:solidFill>
                <a:schemeClr val="tx1"/>
              </a:solidFill>
            </a:endParaRPr>
          </a:p>
        </p:txBody>
      </p:sp>
      <p:sp>
        <p:nvSpPr>
          <p:cNvPr id="5" name="Rectangle 4"/>
          <p:cNvSpPr/>
          <p:nvPr/>
        </p:nvSpPr>
        <p:spPr>
          <a:xfrm>
            <a:off x="3149545" y="989564"/>
            <a:ext cx="1191227" cy="461665"/>
          </a:xfrm>
          <a:prstGeom prst="rect">
            <a:avLst/>
          </a:prstGeom>
          <a:solidFill>
            <a:schemeClr val="bg1"/>
          </a:solidFill>
        </p:spPr>
        <p:txBody>
          <a:bodyPr wrap="square">
            <a:spAutoFit/>
          </a:bodyPr>
          <a:lstStyle/>
          <a:p>
            <a:r>
              <a:rPr lang="en-US" sz="2400">
                <a:solidFill>
                  <a:srgbClr val="FF0000"/>
                </a:solidFill>
              </a:rPr>
              <a:t>hí hoáy </a:t>
            </a:r>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animBg="1"/>
      <p:bldP spid="6" grpId="0"/>
      <p:bldP spid="1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17076" y="1183823"/>
            <a:ext cx="3258207" cy="1303283"/>
            <a:chOff x="2617076" y="1183823"/>
            <a:chExt cx="3258207" cy="1303283"/>
          </a:xfrm>
        </p:grpSpPr>
        <p:sp>
          <p:nvSpPr>
            <p:cNvPr id="3" name="Rounded Rectangle 2"/>
            <p:cNvSpPr/>
            <p:nvPr/>
          </p:nvSpPr>
          <p:spPr>
            <a:xfrm>
              <a:off x="2617076" y="1183823"/>
              <a:ext cx="3258207"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44" y="1327632"/>
              <a:ext cx="2999150" cy="1015663"/>
            </a:xfrm>
            <a:prstGeom prst="rect">
              <a:avLst/>
            </a:prstGeom>
            <a:solidFill>
              <a:srgbClr val="FEE7EF"/>
            </a:solidFill>
            <a:ln w="19050">
              <a:solidFill>
                <a:srgbClr val="FFC000"/>
              </a:solidFill>
            </a:ln>
          </p:spPr>
          <p:txBody>
            <a:bodyPr wrap="square" rtlCol="0">
              <a:spAutoFit/>
            </a:bodyPr>
            <a:lstStyle/>
            <a:p>
              <a:pPr algn="ctr"/>
              <a:r>
                <a:rPr lang="en-US" sz="6000"/>
                <a:t>h</a:t>
              </a:r>
              <a:r>
                <a:rPr lang="en-US" sz="6000" smtClean="0"/>
                <a:t>í hoáy</a:t>
              </a:r>
              <a:endParaRPr lang="en-US" sz="6000"/>
            </a:p>
          </p:txBody>
        </p:sp>
      </p:grpSp>
      <p:sp>
        <p:nvSpPr>
          <p:cNvPr id="7" name="TextBox 6"/>
          <p:cNvSpPr txBox="1"/>
          <p:nvPr/>
        </p:nvSpPr>
        <p:spPr>
          <a:xfrm>
            <a:off x="4004444" y="1327632"/>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
        <p:nvSpPr>
          <p:cNvPr id="6" name="TextBox 5"/>
          <p:cNvSpPr txBox="1"/>
          <p:nvPr/>
        </p:nvSpPr>
        <p:spPr>
          <a:xfrm>
            <a:off x="336662" y="4370648"/>
            <a:ext cx="1635384" cy="400110"/>
          </a:xfrm>
          <a:prstGeom prst="rect">
            <a:avLst/>
          </a:prstGeom>
          <a:solidFill>
            <a:schemeClr val="bg1"/>
          </a:solidFill>
        </p:spPr>
        <p:txBody>
          <a:bodyPr wrap="none" rtlCol="0">
            <a:spAutoFit/>
          </a:bodyPr>
          <a:lstStyle/>
          <a:p>
            <a:r>
              <a:rPr lang="en-US" sz="2000" smtClean="0">
                <a:solidFill>
                  <a:schemeClr val="tx1"/>
                </a:solidFill>
              </a:rPr>
              <a:t>Đọc vần mới</a:t>
            </a:r>
            <a:endParaRPr lang="en-US" sz="2000">
              <a:solidFill>
                <a:schemeClr val="tx1"/>
              </a:solidFill>
            </a:endParaRPr>
          </a:p>
        </p:txBody>
      </p:sp>
      <p:cxnSp>
        <p:nvCxnSpPr>
          <p:cNvPr id="11" name="Straight Arrow Connector 10"/>
          <p:cNvCxnSpPr/>
          <p:nvPr/>
        </p:nvCxnSpPr>
        <p:spPr>
          <a:xfrm>
            <a:off x="5108028" y="2343295"/>
            <a:ext cx="574196" cy="820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2414" y="3163614"/>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Tree>
    <p:extLst>
      <p:ext uri="{BB962C8B-B14F-4D97-AF65-F5344CB8AC3E}">
        <p14:creationId xmlns:p14="http://schemas.microsoft.com/office/powerpoint/2010/main" val="7861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38" y="4528952"/>
            <a:ext cx="7313220" cy="400110"/>
          </a:xfrm>
          <a:prstGeom prst="rect">
            <a:avLst/>
          </a:prstGeom>
          <a:solidFill>
            <a:schemeClr val="bg1"/>
          </a:solidFill>
        </p:spPr>
        <p:txBody>
          <a:bodyPr wrap="none" rtlCol="0">
            <a:spAutoFit/>
          </a:bodyPr>
          <a:lstStyle/>
          <a:p>
            <a:r>
              <a:rPr lang="en-US" sz="2000" smtClean="0">
                <a:solidFill>
                  <a:schemeClr val="tx1"/>
                </a:solidFill>
              </a:rPr>
              <a:t>Đọc nối tiếp từng câu . Từ khó : </a:t>
            </a:r>
            <a:r>
              <a:rPr lang="en-US" sz="2000" smtClean="0">
                <a:solidFill>
                  <a:srgbClr val="FF0000"/>
                </a:solidFill>
              </a:rPr>
              <a:t>yêu, hí hoáy, nhuỵ, thích, Huy</a:t>
            </a:r>
            <a:r>
              <a:rPr lang="en-US" sz="2000" smtClean="0">
                <a:solidFill>
                  <a:schemeClr val="tx1"/>
                </a:solidFill>
              </a:rPr>
              <a:t>.</a:t>
            </a:r>
            <a:endParaRPr lang="en-US" sz="2000">
              <a:solidFill>
                <a:schemeClr val="tx1"/>
              </a:solidFill>
            </a:endParaRPr>
          </a:p>
        </p:txBody>
      </p:sp>
      <p:grpSp>
        <p:nvGrpSpPr>
          <p:cNvPr id="3" name="Group 2"/>
          <p:cNvGrpSpPr/>
          <p:nvPr/>
        </p:nvGrpSpPr>
        <p:grpSpPr>
          <a:xfrm>
            <a:off x="500402" y="9152"/>
            <a:ext cx="8265226" cy="4886815"/>
            <a:chOff x="500402" y="9152"/>
            <a:chExt cx="8265226" cy="4886815"/>
          </a:xfrm>
        </p:grpSpPr>
        <p:sp>
          <p:nvSpPr>
            <p:cNvPr id="5" name="TextBox 4"/>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sp>
          <p:nvSpPr>
            <p:cNvPr id="7" name="TextBox 6"/>
            <p:cNvSpPr txBox="1"/>
            <p:nvPr/>
          </p:nvSpPr>
          <p:spPr>
            <a:xfrm>
              <a:off x="500402" y="623870"/>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pic>
          <p:nvPicPr>
            <p:cNvPr id="8"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624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2627319" y="1730758"/>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55222" y="1719292"/>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974448" y="1647481"/>
            <a:ext cx="214708" cy="379770"/>
            <a:chOff x="4036634" y="3613350"/>
            <a:chExt cx="189104" cy="296494"/>
          </a:xfrm>
        </p:grpSpPr>
        <p:cxnSp>
          <p:nvCxnSpPr>
            <p:cNvPr id="23" name="Straight Connector 22"/>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228644" y="1672111"/>
            <a:ext cx="6853158" cy="461665"/>
          </a:xfrm>
          <a:prstGeom prst="rect">
            <a:avLst/>
          </a:prstGeom>
        </p:spPr>
        <p:txBody>
          <a:bodyPr wrap="none">
            <a:spAutoFit/>
          </a:bodyPr>
          <a:lstStyle/>
          <a:p>
            <a:r>
              <a:rPr lang="en-US" sz="2400">
                <a:solidFill>
                  <a:srgbClr val="0418AC"/>
                </a:solidFill>
              </a:rPr>
              <a:t>Chúng tôi treo bức tranh ở góc sáng tạo của lớp.</a:t>
            </a:r>
          </a:p>
        </p:txBody>
      </p:sp>
    </p:spTree>
    <p:extLst>
      <p:ext uri="{BB962C8B-B14F-4D97-AF65-F5344CB8AC3E}">
        <p14:creationId xmlns:p14="http://schemas.microsoft.com/office/powerpoint/2010/main" val="24333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1028</Words>
  <PresentationFormat>On-screen Show (16:9)</PresentationFormat>
  <Paragraphs>116</Paragraphs>
  <Slides>25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Times New Roman</vt:lpstr>
      <vt:lpstr>Lato</vt:lpstr>
      <vt:lpstr>Quicksand Medium</vt:lpstr>
      <vt:lpstr>Arial-Rounded</vt:lpstr>
      <vt:lpstr>HP001 4 hàng</vt:lpstr>
      <vt:lpstr>Calibri</vt:lpstr>
      <vt:lpstr>Calibri Light</vt:lpstr>
      <vt:lpstr>Arial Rounded MT Bold</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2021-02-20T15:15:38Z</dcterms:modified>
</cp:coreProperties>
</file>