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300" r:id="rId3"/>
    <p:sldId id="268" r:id="rId4"/>
    <p:sldId id="285" r:id="rId5"/>
    <p:sldId id="301" r:id="rId6"/>
    <p:sldId id="303" r:id="rId7"/>
    <p:sldId id="304" r:id="rId8"/>
    <p:sldId id="305" r:id="rId9"/>
    <p:sldId id="302" r:id="rId10"/>
    <p:sldId id="269" r:id="rId11"/>
    <p:sldId id="279" r:id="rId12"/>
    <p:sldId id="306" r:id="rId13"/>
    <p:sldId id="308" r:id="rId14"/>
    <p:sldId id="307" r:id="rId15"/>
    <p:sldId id="309" r:id="rId16"/>
    <p:sldId id="280" r:id="rId17"/>
    <p:sldId id="310" r:id="rId18"/>
    <p:sldId id="311" r:id="rId19"/>
    <p:sldId id="312" r:id="rId20"/>
    <p:sldId id="313"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ong Hung" initials="DH" lastIdx="1" clrIdx="0">
    <p:extLst>
      <p:ext uri="{19B8F6BF-5375-455C-9EA6-DF929625EA0E}">
        <p15:presenceInfo xmlns:p15="http://schemas.microsoft.com/office/powerpoint/2012/main" userId="159ce12b0739129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800080"/>
    <a:srgbClr val="FCFFEB"/>
    <a:srgbClr val="0000FF"/>
    <a:srgbClr val="3333FF"/>
    <a:srgbClr val="CCECFF"/>
    <a:srgbClr val="DFFED2"/>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60"/>
  </p:normalViewPr>
  <p:slideViewPr>
    <p:cSldViewPr snapToGrid="0">
      <p:cViewPr varScale="1">
        <p:scale>
          <a:sx n="60" d="100"/>
          <a:sy n="60"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1AB05-D0AD-4661-A563-ED0A973E87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4F8AAF-B3D6-43E0-8BE6-ACC045CA8D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ED0CB0-ACD0-4F2D-999E-A38C11D615D1}"/>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BC35AAC0-AB66-45C6-8716-DDDEB5A1E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5496D-219E-4DC5-B6CB-0D09372B80BB}"/>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CB525EB-EDE9-454B-97E8-BA4EA8A5BDAF}"/>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8" name="Picture 7">
            <a:extLst>
              <a:ext uri="{FF2B5EF4-FFF2-40B4-BE49-F238E27FC236}">
                <a16:creationId xmlns:a16="http://schemas.microsoft.com/office/drawing/2014/main" id="{0BD34CDC-813E-42F1-AF2B-E4C69DF07BAF}"/>
              </a:ext>
            </a:extLst>
          </p:cNvPr>
          <p:cNvPicPr>
            <a:picLocks noChangeAspect="1"/>
          </p:cNvPicPr>
          <p:nvPr userDrawn="1"/>
        </p:nvPicPr>
        <p:blipFill>
          <a:blip r:embed="rId4">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1176655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3267-A90C-45D6-BA22-0CF3557868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A3D663-20CA-49F7-9088-6A48A3D5AB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FDDACA-6EE9-4082-908E-56F4087D9393}"/>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1C134AFB-8600-422C-8FE6-3D694E843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D994D0-9BDB-4F1F-A1AB-6640755470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55908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F261DE-9197-4D26-B4B9-FF0D39134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83B291-7E96-497B-BF77-354A929E5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B0F37F-EFAB-474E-833C-F3A45D4CFC2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7B71406C-BE5D-4AF2-A987-F31D5F67FB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F6D1E-FD61-44A6-9E7F-192733997FC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39494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pic>
        <p:nvPicPr>
          <p:cNvPr id="7" name="Picture 6">
            <a:extLst>
              <a:ext uri="{FF2B5EF4-FFF2-40B4-BE49-F238E27FC236}">
                <a16:creationId xmlns:a16="http://schemas.microsoft.com/office/drawing/2014/main" id="{317DDAB8-4858-4218-A8DC-8FD3E20B70B0}"/>
              </a:ext>
            </a:extLst>
          </p:cNvPr>
          <p:cNvPicPr>
            <a:picLocks noChangeAspect="1"/>
          </p:cNvPicPr>
          <p:nvPr userDrawn="1"/>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colorTemperature colorTemp="3406"/>
                    </a14:imgEffect>
                    <a14:imgEffect>
                      <a14:brightnessContrast bright="20000" contrast="20000"/>
                    </a14:imgEffect>
                  </a14:imgLayer>
                </a14:imgProps>
              </a:ext>
            </a:extLst>
          </a:blip>
          <a:stretch>
            <a:fillRect/>
          </a:stretch>
        </p:blipFill>
        <p:spPr>
          <a:xfrm>
            <a:off x="-12292" y="1"/>
            <a:ext cx="12183770" cy="514349"/>
          </a:xfrm>
          <a:prstGeom prst="rect">
            <a:avLst/>
          </a:prstGeom>
        </p:spPr>
      </p:pic>
      <p:pic>
        <p:nvPicPr>
          <p:cNvPr id="9" name="Picture 8">
            <a:extLst>
              <a:ext uri="{FF2B5EF4-FFF2-40B4-BE49-F238E27FC236}">
                <a16:creationId xmlns:a16="http://schemas.microsoft.com/office/drawing/2014/main" id="{67A1FA8D-21B3-44D8-B273-98A7438BEA8B}"/>
              </a:ext>
            </a:extLst>
          </p:cNvPr>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r="21129"/>
          <a:stretch>
            <a:fillRect/>
          </a:stretch>
        </p:blipFill>
        <p:spPr>
          <a:xfrm rot="5400000" flipV="1">
            <a:off x="-2751421" y="3330291"/>
            <a:ext cx="5697036" cy="720206"/>
          </a:xfrm>
          <a:custGeom>
            <a:avLst/>
            <a:gdLst>
              <a:gd name="connsiteX0" fmla="*/ 0 w 3316895"/>
              <a:gd name="connsiteY0" fmla="*/ 0 h 1710480"/>
              <a:gd name="connsiteX1" fmla="*/ 0 w 3316895"/>
              <a:gd name="connsiteY1" fmla="*/ 1710480 h 1710480"/>
              <a:gd name="connsiteX2" fmla="*/ 3316895 w 3316895"/>
              <a:gd name="connsiteY2" fmla="*/ 1710480 h 1710480"/>
              <a:gd name="connsiteX3" fmla="*/ 3316895 w 3316895"/>
              <a:gd name="connsiteY3" fmla="*/ 0 h 1710480"/>
            </a:gdLst>
            <a:ahLst/>
            <a:cxnLst>
              <a:cxn ang="0">
                <a:pos x="connsiteX0" y="connsiteY0"/>
              </a:cxn>
              <a:cxn ang="0">
                <a:pos x="connsiteX1" y="connsiteY1"/>
              </a:cxn>
              <a:cxn ang="0">
                <a:pos x="connsiteX2" y="connsiteY2"/>
              </a:cxn>
              <a:cxn ang="0">
                <a:pos x="connsiteX3" y="connsiteY3"/>
              </a:cxn>
            </a:cxnLst>
            <a:rect l="l" t="t" r="r" b="b"/>
            <a:pathLst>
              <a:path w="3316895" h="1710480">
                <a:moveTo>
                  <a:pt x="0" y="0"/>
                </a:moveTo>
                <a:lnTo>
                  <a:pt x="0" y="1710480"/>
                </a:lnTo>
                <a:lnTo>
                  <a:pt x="3316895" y="1710480"/>
                </a:lnTo>
                <a:lnTo>
                  <a:pt x="3316895" y="0"/>
                </a:lnTo>
                <a:close/>
              </a:path>
            </a:pathLst>
          </a:custGeom>
        </p:spPr>
      </p:pic>
      <p:pic>
        <p:nvPicPr>
          <p:cNvPr id="10" name="Picture 9">
            <a:extLst>
              <a:ext uri="{FF2B5EF4-FFF2-40B4-BE49-F238E27FC236}">
                <a16:creationId xmlns:a16="http://schemas.microsoft.com/office/drawing/2014/main" id="{2502BBA3-2BFD-43FF-B8A0-E55627E9FA9A}"/>
              </a:ext>
            </a:extLst>
          </p:cNvPr>
          <p:cNvPicPr>
            <a:picLocks noChangeAspect="1"/>
          </p:cNvPicPr>
          <p:nvPr userDrawn="1"/>
        </p:nvPicPr>
        <p:blipFill>
          <a:blip r:embed="rId6">
            <a:clrChange>
              <a:clrFrom>
                <a:srgbClr val="000000">
                  <a:alpha val="0"/>
                </a:srgbClr>
              </a:clrFrom>
              <a:clrTo>
                <a:srgbClr val="000000">
                  <a:alpha val="0"/>
                </a:srgbClr>
              </a:clrTo>
            </a:clrChange>
          </a:blip>
          <a:stretch>
            <a:fillRect/>
          </a:stretch>
        </p:blipFill>
        <p:spPr>
          <a:xfrm flipH="1">
            <a:off x="0" y="6343650"/>
            <a:ext cx="12171478" cy="514349"/>
          </a:xfrm>
          <a:prstGeom prst="rect">
            <a:avLst/>
          </a:prstGeom>
        </p:spPr>
      </p:pic>
    </p:spTree>
    <p:extLst>
      <p:ext uri="{BB962C8B-B14F-4D97-AF65-F5344CB8AC3E}">
        <p14:creationId xmlns:p14="http://schemas.microsoft.com/office/powerpoint/2010/main" val="7096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375C5-0B2B-42C5-8A7D-B896CBF96D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F36B3-5183-422A-AD77-A0BDC58CCE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94324-618A-4DA5-987A-1BA333D19B7F}"/>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48829741-7706-4FF6-9DA1-5BAD77E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D27C4-AA06-401D-A02E-B9E7C786AE1C}"/>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268405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8B002-73E3-4A59-97CF-80D6E2B639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981138-737A-4841-991D-4A6DC18E6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25B2B0-16C2-4497-A60F-28ED6CA0504E}"/>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349DC5C9-9957-4FDF-BF89-2833D58B7C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B18C5-C816-4A36-B672-12859720B788}"/>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395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16FE-AFBF-4941-97DE-A1D2C9219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DDBE-57EF-48AF-AD79-133927320C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9D72-66A3-4407-8621-82423B2348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1A51D-CA18-4B33-8FE1-25BC167DBA65}"/>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E3BD2AA3-3E11-44B8-8421-726D3EB6A0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3108C-8C3E-47F3-B675-38C54FF9AE4D}"/>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076805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834F3-A85C-45D5-8A6A-6F06AD2F94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BB03-7E04-4A15-9F04-3E57667AE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36E7-DB1F-4044-9DF4-57AC3C1584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02FB26-7839-4EF2-9099-450DDC9680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149131-45CB-4AAD-B16F-CF3E54DC60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32D7F6-EE1D-4AD4-9744-9AEDBDB01E6D}"/>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8" name="Footer Placeholder 7">
            <a:extLst>
              <a:ext uri="{FF2B5EF4-FFF2-40B4-BE49-F238E27FC236}">
                <a16:creationId xmlns:a16="http://schemas.microsoft.com/office/drawing/2014/main" id="{180DB634-987D-4F59-8D47-1C4B935A1E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18064A-455F-4C62-8123-2DDC2D165A62}"/>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165830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62BC-2C50-485B-97B0-378993786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AA93BF-A87D-4B1C-ABB9-A67F6BED403A}"/>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4" name="Footer Placeholder 3">
            <a:extLst>
              <a:ext uri="{FF2B5EF4-FFF2-40B4-BE49-F238E27FC236}">
                <a16:creationId xmlns:a16="http://schemas.microsoft.com/office/drawing/2014/main" id="{67FE16EC-2185-4091-8D15-DBCF6C3CA0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DF470-98F0-4603-A341-9C53C55A3A9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1261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EAA94-1BDC-42DD-B24B-C4FA5C707DB9}"/>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3" name="Footer Placeholder 2">
            <a:extLst>
              <a:ext uri="{FF2B5EF4-FFF2-40B4-BE49-F238E27FC236}">
                <a16:creationId xmlns:a16="http://schemas.microsoft.com/office/drawing/2014/main" id="{1113B2FC-2C28-419E-8F7B-005F39D58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8D0AE7-0247-4B68-B6B7-C9CA5C7A101A}"/>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1597672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1FA3F-BF8D-4D4C-ADB2-5579AACD6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3F2AFD-C213-4B15-9A0E-745342CE28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9834B-3759-4C6C-AEED-6B13CA338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64F9FD-D2C6-4CA2-8083-7E832774D564}"/>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53BC3B6B-A0E1-41D3-97AF-D8653D2C3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4B3D31-D4E1-4232-AA98-8EAE7789EB26}"/>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942542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DC08-0059-434E-A005-8567C32A5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759BE8-FACC-4FFF-8F02-32E6E6F704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6B837E-755E-4B80-9050-49344F333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33D91-2280-4452-B770-9F1222173A20}"/>
              </a:ext>
            </a:extLst>
          </p:cNvPr>
          <p:cNvSpPr>
            <a:spLocks noGrp="1"/>
          </p:cNvSpPr>
          <p:nvPr>
            <p:ph type="dt" sz="half" idx="10"/>
          </p:nvPr>
        </p:nvSpPr>
        <p:spPr/>
        <p:txBody>
          <a:bodyPr/>
          <a:lstStyle/>
          <a:p>
            <a:fld id="{B70ECD91-F9DD-4E35-8C18-96CD1F729712}" type="datetimeFigureOut">
              <a:rPr lang="en-US" smtClean="0"/>
              <a:t>8/1/2023</a:t>
            </a:fld>
            <a:endParaRPr lang="en-US"/>
          </a:p>
        </p:txBody>
      </p:sp>
      <p:sp>
        <p:nvSpPr>
          <p:cNvPr id="6" name="Footer Placeholder 5">
            <a:extLst>
              <a:ext uri="{FF2B5EF4-FFF2-40B4-BE49-F238E27FC236}">
                <a16:creationId xmlns:a16="http://schemas.microsoft.com/office/drawing/2014/main" id="{B719EA15-6A4F-45B2-AC34-7EB39A0417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541D7-3872-4DFC-AC84-07869D29A6AE}"/>
              </a:ext>
            </a:extLst>
          </p:cNvPr>
          <p:cNvSpPr>
            <a:spLocks noGrp="1"/>
          </p:cNvSpPr>
          <p:nvPr>
            <p:ph type="sldNum" sz="quarter" idx="12"/>
          </p:nvPr>
        </p:nvSpPr>
        <p:spPr/>
        <p:txBody>
          <a:bodyPr/>
          <a:lstStyle/>
          <a:p>
            <a:fld id="{8D7719CC-8A80-4C58-9A09-9E734CA1AA2D}" type="slidenum">
              <a:rPr lang="en-US" smtClean="0"/>
              <a:t>‹#›</a:t>
            </a:fld>
            <a:endParaRPr lang="en-US"/>
          </a:p>
        </p:txBody>
      </p:sp>
    </p:spTree>
    <p:extLst>
      <p:ext uri="{BB962C8B-B14F-4D97-AF65-F5344CB8AC3E}">
        <p14:creationId xmlns:p14="http://schemas.microsoft.com/office/powerpoint/2010/main" val="3441067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4">
                <a:lumMod val="0"/>
                <a:lumOff val="100000"/>
              </a:schemeClr>
            </a:gs>
            <a:gs pos="100000">
              <a:srgbClr val="FCFFEB"/>
            </a:gs>
            <a:gs pos="0">
              <a:srgbClr val="FFFFFF"/>
            </a:gs>
            <a:gs pos="60000">
              <a:schemeClr val="bg1"/>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2AE268-8DC3-45A7-AC9B-F0654C96B7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23FA5-FF0A-4701-89C0-67D667D95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8BED3-A4CA-478B-8CB8-08D7BF863D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CD91-F9DD-4E35-8C18-96CD1F729712}" type="datetimeFigureOut">
              <a:rPr lang="en-US" smtClean="0"/>
              <a:t>8/1/2023</a:t>
            </a:fld>
            <a:endParaRPr lang="en-US"/>
          </a:p>
        </p:txBody>
      </p:sp>
      <p:sp>
        <p:nvSpPr>
          <p:cNvPr id="5" name="Footer Placeholder 4">
            <a:extLst>
              <a:ext uri="{FF2B5EF4-FFF2-40B4-BE49-F238E27FC236}">
                <a16:creationId xmlns:a16="http://schemas.microsoft.com/office/drawing/2014/main" id="{E4BDB85B-639E-44C8-B825-D3A7C36C4F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EB2C0-62B7-4AE6-B9B9-AB1E080B8C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719CC-8A80-4C58-9A09-9E734CA1AA2D}" type="slidenum">
              <a:rPr lang="en-US" smtClean="0"/>
              <a:t>‹#›</a:t>
            </a:fld>
            <a:endParaRPr lang="en-US"/>
          </a:p>
        </p:txBody>
      </p:sp>
      <p:pic>
        <p:nvPicPr>
          <p:cNvPr id="8" name="Picture 7">
            <a:extLst>
              <a:ext uri="{FF2B5EF4-FFF2-40B4-BE49-F238E27FC236}">
                <a16:creationId xmlns:a16="http://schemas.microsoft.com/office/drawing/2014/main" id="{8FB91FBD-4AD4-42F2-918E-E98DC24A8C70}"/>
              </a:ext>
            </a:extLst>
          </p:cNvPr>
          <p:cNvPicPr>
            <a:picLocks noChangeAspect="1"/>
          </p:cNvPicPr>
          <p:nvPr userDrawn="1"/>
        </p:nvPicPr>
        <p:blipFill>
          <a:blip r:embed="rId14"/>
          <a:stretch>
            <a:fillRect/>
          </a:stretch>
        </p:blipFill>
        <p:spPr>
          <a:xfrm>
            <a:off x="0" y="136525"/>
            <a:ext cx="1162049" cy="519724"/>
          </a:xfrm>
          <a:prstGeom prst="rect">
            <a:avLst/>
          </a:prstGeom>
        </p:spPr>
      </p:pic>
    </p:spTree>
    <p:extLst>
      <p:ext uri="{BB962C8B-B14F-4D97-AF65-F5344CB8AC3E}">
        <p14:creationId xmlns:p14="http://schemas.microsoft.com/office/powerpoint/2010/main" val="145894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1 </a:t>
            </a:r>
            <a:r>
              <a:rPr lang="vi-VN" sz="3200" b="1">
                <a:solidFill>
                  <a:srgbClr val="000099"/>
                </a:solidFill>
                <a:ea typeface="Calibri" panose="020F0502020204030204" pitchFamily="34" charset="0"/>
                <a:cs typeface="Times New Roman" panose="02020603050405020304" pitchFamily="18" charset="0"/>
              </a:rPr>
              <a:t>: Chứng minh đường thẳng song song hoặc đồng quy</a:t>
            </a: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902552" y="1674716"/>
            <a:ext cx="7705872" cy="4962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0"/>
              </a:spcBef>
              <a:spcAft>
                <a:spcPts val="800"/>
              </a:spcAft>
            </a:pPr>
            <a:r>
              <a:rPr lang="en-US" b="1" dirty="0">
                <a:solidFill>
                  <a:srgbClr val="0000FF"/>
                </a:solidFill>
                <a:ea typeface="Times New Roman" panose="02020603050405020304" pitchFamily="18" charset="0"/>
              </a:rPr>
              <a:t> Phương </a:t>
            </a:r>
            <a:r>
              <a:rPr lang="en-US" b="1" err="1">
                <a:solidFill>
                  <a:srgbClr val="0000FF"/>
                </a:solidFill>
                <a:ea typeface="Times New Roman" panose="02020603050405020304" pitchFamily="18" charset="0"/>
              </a:rPr>
              <a:t>pháp</a:t>
            </a:r>
            <a:r>
              <a:rPr lang="en-US" b="1">
                <a:solidFill>
                  <a:srgbClr val="0000FF"/>
                </a:solidFill>
                <a:ea typeface="Times New Roman" panose="02020603050405020304" pitchFamily="18" charset="0"/>
              </a:rPr>
              <a:t> </a:t>
            </a:r>
          </a:p>
          <a:p>
            <a:pPr marL="0" marR="0" algn="just">
              <a:lnSpc>
                <a:spcPct val="107000"/>
              </a:lnSpc>
              <a:spcBef>
                <a:spcPts val="0"/>
              </a:spcBef>
              <a:spcAft>
                <a:spcPts val="800"/>
              </a:spcAft>
            </a:pPr>
            <a:r>
              <a:rPr lang="en-US" b="1" i="1">
                <a:ea typeface="Calibri" panose="020F0502020204030204" pitchFamily="34" charset="0"/>
              </a:rPr>
              <a:t> </a:t>
            </a:r>
            <a:r>
              <a:rPr lang="en-US" i="1">
                <a:ea typeface="Calibri" panose="020F0502020204030204" pitchFamily="34" charset="0"/>
              </a:rPr>
              <a:t>Nếu ba mp phân biệt đôi một cắt nhau theo ba giao tuyến phân biệt thì ba giao tuyến ấy hoặc dồng qui hoặc đôi một song song với nhau.</a:t>
            </a:r>
            <a:endParaRPr lang="en-US" sz="2800">
              <a:latin typeface="Calibri" panose="020F0502020204030204" pitchFamily="34" charset="0"/>
              <a:ea typeface="Calibri" panose="020F0502020204030204" pitchFamily="34" charset="0"/>
            </a:endParaRPr>
          </a:p>
          <a:p>
            <a:r>
              <a:rPr lang="en-US" b="1" i="1">
                <a:ea typeface="Calibri" panose="020F0502020204030204" pitchFamily="34" charset="0"/>
              </a:rPr>
              <a:t>Hệ quả:</a:t>
            </a:r>
            <a:r>
              <a:rPr lang="en-US" i="1">
                <a:ea typeface="Calibri" panose="020F0502020204030204" pitchFamily="34" charset="0"/>
              </a:rPr>
              <a:t> Nếu hai mp phân biệt lần lượt chứa hai đt song song thì giao tuyến của chúng (nếu có) cũng song song với hai đt đó hoặc trùng với một trong hai đt đó.</a:t>
            </a:r>
            <a:endParaRPr lang="en-US" sz="2800" dirty="0">
              <a:latin typeface="Aarial"/>
              <a:ea typeface="Calibri" panose="020F0502020204030204" pitchFamily="34" charset="0"/>
            </a:endParaRPr>
          </a:p>
        </p:txBody>
      </p:sp>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653D0DD-CF1F-4592-A3DB-1E6567C8EF1D}"/>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8778241" y="2336981"/>
            <a:ext cx="2948292" cy="1216115"/>
          </a:xfrm>
          <a:prstGeom prst="rect">
            <a:avLst/>
          </a:prstGeom>
        </p:spPr>
      </p:pic>
      <p:pic>
        <p:nvPicPr>
          <p:cNvPr id="10" name="Picture 9">
            <a:extLst>
              <a:ext uri="{FF2B5EF4-FFF2-40B4-BE49-F238E27FC236}">
                <a16:creationId xmlns:a16="http://schemas.microsoft.com/office/drawing/2014/main" id="{E39FA469-500B-4A66-B48A-93F4C77F4707}"/>
              </a:ext>
            </a:extLst>
          </p:cNvPr>
          <p:cNvPicPr>
            <a:picLocks noChangeAspect="1"/>
          </p:cNvPicPr>
          <p:nvPr/>
        </p:nvPicPr>
        <p:blipFill>
          <a:blip r:embed="rId5">
            <a:clrChange>
              <a:clrFrom>
                <a:srgbClr val="000000">
                  <a:alpha val="0"/>
                </a:srgbClr>
              </a:clrFrom>
              <a:clrTo>
                <a:srgbClr val="000000">
                  <a:alpha val="0"/>
                </a:srgbClr>
              </a:clrTo>
            </a:clrChange>
          </a:blip>
          <a:stretch>
            <a:fillRect/>
          </a:stretch>
        </p:blipFill>
        <p:spPr>
          <a:xfrm>
            <a:off x="8493190" y="4521019"/>
            <a:ext cx="3599662" cy="1153485"/>
          </a:xfrm>
          <a:prstGeom prst="rect">
            <a:avLst/>
          </a:prstGeom>
        </p:spPr>
      </p:pic>
    </p:spTree>
    <p:extLst>
      <p:ext uri="{BB962C8B-B14F-4D97-AF65-F5344CB8AC3E}">
        <p14:creationId xmlns:p14="http://schemas.microsoft.com/office/powerpoint/2010/main" val="2902056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a:t>
            </a:r>
            <a:r>
              <a:rPr lang="en-US" sz="3200" b="1" dirty="0">
                <a:solidFill>
                  <a:srgbClr val="000099"/>
                </a:solidFill>
                <a:ea typeface="Calibri" panose="020F0502020204030204" pitchFamily="34" charset="0"/>
                <a:cs typeface="Times New Roman" panose="02020603050405020304" pitchFamily="18" charset="0"/>
              </a:rPr>
              <a:t>2</a:t>
            </a:r>
            <a:r>
              <a:rPr lang="vi-VN" sz="3200" b="1" dirty="0">
                <a:solidFill>
                  <a:srgbClr val="000099"/>
                </a:solidFill>
                <a:ea typeface="Calibri" panose="020F0502020204030204" pitchFamily="34" charset="0"/>
                <a:cs typeface="Times New Roman" panose="02020603050405020304" pitchFamily="18" charset="0"/>
              </a:rPr>
              <a:t> </a:t>
            </a:r>
            <a:r>
              <a:rPr lang="vi-VN" sz="3200" b="1">
                <a:solidFill>
                  <a:srgbClr val="000099"/>
                </a:solidFill>
                <a:ea typeface="Calibri" panose="020F0502020204030204" pitchFamily="34" charset="0"/>
                <a:cs typeface="Times New Roman" panose="02020603050405020304" pitchFamily="18" charset="0"/>
              </a:rPr>
              <a:t>: </a:t>
            </a:r>
            <a:r>
              <a:rPr lang="en-US" sz="3200" b="1">
                <a:solidFill>
                  <a:srgbClr val="000099"/>
                </a:solidFill>
                <a:ea typeface="Times New Roman" panose="02020603050405020304" pitchFamily="18" charset="0"/>
                <a:cs typeface="Times New Roman" panose="02020603050405020304" pitchFamily="18" charset="0"/>
              </a:rPr>
              <a:t>Tìm giao điểm và thiết diện của hình chóp</a:t>
            </a:r>
            <a:endParaRPr lang="en-US" sz="3200" b="1" dirty="0">
              <a:solidFill>
                <a:srgbClr val="000099"/>
              </a:solidFill>
              <a:effectLst/>
              <a:ea typeface="Times New Roman" panose="02020603050405020304" pitchFamily="18" charset="0"/>
              <a:cs typeface="Times New Roman" panose="02020603050405020304" pitchFamily="18" charset="0"/>
            </a:endParaRPr>
          </a:p>
          <a:p>
            <a:pPr lvl="0" algn="just">
              <a:lnSpc>
                <a:spcPct val="112000"/>
              </a:lnSpc>
              <a:spcBef>
                <a:spcPts val="300"/>
              </a:spcBef>
              <a:spcAft>
                <a:spcPts val="300"/>
              </a:spcAft>
            </a:pPr>
            <a:endParaRPr lang="en-US" sz="3200" dirty="0">
              <a:solidFill>
                <a:srgbClr val="000099"/>
              </a:solidFill>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710793" y="1727089"/>
            <a:ext cx="10770414" cy="3935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1800"/>
              </a:spcBef>
              <a:spcAft>
                <a:spcPts val="800"/>
              </a:spcAft>
            </a:pPr>
            <a:r>
              <a:rPr lang="en-US" b="1" dirty="0">
                <a:solidFill>
                  <a:srgbClr val="0000FF"/>
                </a:solidFill>
                <a:ea typeface="Times New Roman" panose="02020603050405020304" pitchFamily="18" charset="0"/>
              </a:rPr>
              <a:t> Phương </a:t>
            </a:r>
            <a:r>
              <a:rPr lang="en-US" b="1" err="1">
                <a:solidFill>
                  <a:srgbClr val="0000FF"/>
                </a:solidFill>
                <a:ea typeface="Times New Roman" panose="02020603050405020304" pitchFamily="18" charset="0"/>
              </a:rPr>
              <a:t>pháp</a:t>
            </a:r>
            <a:r>
              <a:rPr lang="en-US" b="1">
                <a:solidFill>
                  <a:srgbClr val="0000FF"/>
                </a:solidFill>
                <a:ea typeface="Times New Roman" panose="02020603050405020304" pitchFamily="18" charset="0"/>
              </a:rPr>
              <a:t> </a:t>
            </a:r>
          </a:p>
          <a:p>
            <a:pPr marL="0" marR="0">
              <a:lnSpc>
                <a:spcPct val="107000"/>
              </a:lnSpc>
              <a:spcBef>
                <a:spcPts val="1800"/>
              </a:spcBef>
              <a:spcAft>
                <a:spcPts val="800"/>
              </a:spcAft>
            </a:pPr>
            <a:r>
              <a:rPr lang="en-US">
                <a:latin typeface="Chu Van An" panose="02020603050405020304" pitchFamily="18" charset="0"/>
                <a:ea typeface="Calibri" panose="020F0502020204030204" pitchFamily="34" charset="0"/>
              </a:rPr>
              <a:t>Sử dụng các tính chất và các kiến thức về xác định giao điểm và giao tuyến</a:t>
            </a: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4202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170439" y="1358636"/>
                <a:ext cx="11851122" cy="2104903"/>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170" marR="88900" algn="just">
                  <a:lnSpc>
                    <a:spcPct val="107000"/>
                  </a:lnSpc>
                  <a:spcBef>
                    <a:spcPts val="100"/>
                  </a:spcBef>
                  <a:spcAft>
                    <a:spcPts val="800"/>
                  </a:spcAft>
                  <a:tabLst>
                    <a:tab pos="18034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ea typeface="Calibri" panose="020F0502020204030204" pitchFamily="34" charset="0"/>
                  </a:rPr>
                  <a:t>Cho hình chóp S.ABC, gọi M, P và I lần lượt là trung điểm của AB, SC và SB. Một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𝛼</m:t>
                        </m:r>
                      </m:e>
                    </m:d>
                  </m:oMath>
                </a14:m>
                <a:r>
                  <a:rPr lang="en-US" sz="2800">
                    <a:ea typeface="Calibri" panose="020F0502020204030204" pitchFamily="34" charset="0"/>
                  </a:rPr>
                  <a:t> qua MP và song song với AC và cắt các cạnh SA, BC tại N, Q.</a:t>
                </a:r>
                <a:endParaRPr lang="en-US" sz="2800">
                  <a:latin typeface="Calibri" panose="020F0502020204030204" pitchFamily="34" charset="0"/>
                  <a:ea typeface="Calibri" panose="020F0502020204030204" pitchFamily="34" charset="0"/>
                </a:endParaRPr>
              </a:p>
              <a:p>
                <a:pPr marL="90170" marR="88900" algn="just">
                  <a:lnSpc>
                    <a:spcPct val="107000"/>
                  </a:lnSpc>
                  <a:spcBef>
                    <a:spcPts val="100"/>
                  </a:spcBef>
                  <a:spcAft>
                    <a:spcPts val="800"/>
                  </a:spcAft>
                  <a:tabLst>
                    <a:tab pos="180340" algn="l"/>
                  </a:tabLst>
                </a:pPr>
                <a:r>
                  <a:rPr lang="en-US" sz="2800">
                    <a:ea typeface="Calibri" panose="020F0502020204030204" pitchFamily="34" charset="0"/>
                  </a:rPr>
                  <a:t>a) Chứng minh đường thẳng BC song song với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𝐼𝑀𝑃</m:t>
                        </m:r>
                      </m:e>
                    </m:d>
                  </m:oMath>
                </a14:m>
                <a:r>
                  <a:rPr lang="en-US" sz="280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170439" y="1358636"/>
                <a:ext cx="11851122" cy="2104903"/>
              </a:xfrm>
              <a:prstGeom prst="rect">
                <a:avLst/>
              </a:prstGeom>
              <a:blipFill>
                <a:blip r:embed="rId2"/>
                <a:stretch>
                  <a:fillRect l="-1131" t="-3746" r="-206" b="-6052"/>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63539"/>
                <a:ext cx="11859521" cy="3423641"/>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339340" algn="just">
                  <a:lnSpc>
                    <a:spcPct val="107000"/>
                  </a:lnSpc>
                  <a:spcBef>
                    <a:spcPts val="100"/>
                  </a:spcBef>
                  <a:spcAft>
                    <a:spcPts val="800"/>
                  </a:spcAft>
                  <a:tabLst>
                    <a:tab pos="18034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2339340" algn="just">
                  <a:lnSpc>
                    <a:spcPct val="107000"/>
                  </a:lnSpc>
                  <a:spcBef>
                    <a:spcPts val="100"/>
                  </a:spcBef>
                  <a:spcAft>
                    <a:spcPts val="800"/>
                  </a:spcAft>
                  <a:tabLst>
                    <a:tab pos="180340" algn="l"/>
                  </a:tabLst>
                </a:pPr>
                <a:r>
                  <a:rPr lang="en-US">
                    <a:ea typeface="Calibri" panose="020F0502020204030204" pitchFamily="34" charset="0"/>
                  </a:rPr>
                  <a:t>a) Có IP là đường trung bình của </a:t>
                </a:r>
                <a14:m>
                  <m:oMath xmlns:m="http://schemas.openxmlformats.org/officeDocument/2006/math">
                    <m:r>
                      <a:rPr lang="en-US" i="1">
                        <a:latin typeface="Cambria Math" panose="02040503050406030204" pitchFamily="18" charset="0"/>
                        <a:ea typeface="Calibri" panose="020F0502020204030204" pitchFamily="34" charset="0"/>
                      </a:rPr>
                      <m:t>𝛥</m:t>
                    </m:r>
                    <m:r>
                      <a:rPr lang="en-US" i="1">
                        <a:latin typeface="Cambria Math" panose="02040503050406030204" pitchFamily="18" charset="0"/>
                        <a:ea typeface="Calibri" panose="020F0502020204030204" pitchFamily="34" charset="0"/>
                      </a:rPr>
                      <m:t>𝑆𝐵𝐶</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𝐼𝑃</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𝐵𝐶</m:t>
                    </m:r>
                  </m:oMath>
                </a14:m>
                <a:endParaRPr lang="en-US" sz="2800">
                  <a:latin typeface="Calibri" panose="020F0502020204030204" pitchFamily="34" charset="0"/>
                  <a:ea typeface="Calibri" panose="020F0502020204030204" pitchFamily="34" charset="0"/>
                </a:endParaRPr>
              </a:p>
              <a:p>
                <a:pPr marL="0" marR="2339340" algn="just">
                  <a:lnSpc>
                    <a:spcPct val="107000"/>
                  </a:lnSpc>
                  <a:spcBef>
                    <a:spcPts val="100"/>
                  </a:spcBef>
                  <a:spcAft>
                    <a:spcPts val="800"/>
                  </a:spcAft>
                  <a:tabLst>
                    <a:tab pos="180340" algn="l"/>
                  </a:tabLst>
                </a:pPr>
                <a:r>
                  <a:rPr lang="en-US">
                    <a:ea typeface="Calibri" panose="020F0502020204030204" pitchFamily="34" charset="0"/>
                  </a:rPr>
                  <a:t> mà </a:t>
                </a:r>
                <a14:m>
                  <m:oMath xmlns:m="http://schemas.openxmlformats.org/officeDocument/2006/math">
                    <m:r>
                      <a:rPr lang="en-US" i="1">
                        <a:latin typeface="Cambria Math" panose="02040503050406030204" pitchFamily="18" charset="0"/>
                        <a:ea typeface="Calibri" panose="020F0502020204030204" pitchFamily="34" charset="0"/>
                      </a:rPr>
                      <m:t>𝐼𝑃</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𝐼𝑀𝑃</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𝐵𝐶</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𝐼𝑀𝑃</m:t>
                    </m:r>
                    <m:r>
                      <a:rPr lang="en-US" i="1">
                        <a:latin typeface="Cambria Math" panose="02040503050406030204" pitchFamily="18" charset="0"/>
                        <a:ea typeface="Calibri" panose="020F0502020204030204" pitchFamily="34" charset="0"/>
                      </a:rPr>
                      <m:t>)</m:t>
                    </m:r>
                  </m:oMath>
                </a14:m>
                <a:r>
                  <a:rPr lang="en-US">
                    <a:ea typeface="Calibri" panose="020F0502020204030204" pitchFamily="34" charset="0"/>
                  </a:rPr>
                  <a:t>.</a:t>
                </a: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63539"/>
                <a:ext cx="11859521" cy="3423641"/>
              </a:xfrm>
              <a:prstGeom prst="rect">
                <a:avLst/>
              </a:prstGeom>
              <a:blipFill>
                <a:blip r:embed="rId3"/>
                <a:stretch>
                  <a:fillRect l="-1129" t="-2305"/>
                </a:stretch>
              </a:blipFill>
              <a:ln>
                <a:solidFill>
                  <a:srgbClr val="0000FF"/>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32B4173B-E001-4D6C-9815-AC040EAF1A5D}"/>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8823158" y="3758555"/>
            <a:ext cx="3198403" cy="2468703"/>
          </a:xfrm>
          <a:prstGeom prst="rect">
            <a:avLst/>
          </a:prstGeom>
        </p:spPr>
      </p:pic>
    </p:spTree>
    <p:extLst>
      <p:ext uri="{BB962C8B-B14F-4D97-AF65-F5344CB8AC3E}">
        <p14:creationId xmlns:p14="http://schemas.microsoft.com/office/powerpoint/2010/main" val="265111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ipe(up)">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wipe(up)">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wipe(up)">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170439" y="1358636"/>
                <a:ext cx="11851122" cy="2104903"/>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170" marR="88900" algn="just">
                  <a:lnSpc>
                    <a:spcPct val="107000"/>
                  </a:lnSpc>
                  <a:spcBef>
                    <a:spcPts val="100"/>
                  </a:spcBef>
                  <a:spcAft>
                    <a:spcPts val="800"/>
                  </a:spcAft>
                  <a:tabLst>
                    <a:tab pos="18034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ea typeface="Calibri" panose="020F0502020204030204" pitchFamily="34" charset="0"/>
                  </a:rPr>
                  <a:t>Cho hình chóp S.ABC, gọi M, P và I lần lượt là trung điểm của AB, SC và SB. Một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𝛼</m:t>
                        </m:r>
                      </m:e>
                    </m:d>
                  </m:oMath>
                </a14:m>
                <a:r>
                  <a:rPr lang="en-US" sz="2800">
                    <a:ea typeface="Calibri" panose="020F0502020204030204" pitchFamily="34" charset="0"/>
                  </a:rPr>
                  <a:t> qua MP và song song với AC và cắt các cạnh SA, BC tại N, Q.</a:t>
                </a:r>
                <a:endParaRPr lang="en-US" sz="2800">
                  <a:latin typeface="Calibri" panose="020F0502020204030204" pitchFamily="34" charset="0"/>
                  <a:ea typeface="Calibri" panose="020F0502020204030204" pitchFamily="34" charset="0"/>
                </a:endParaRPr>
              </a:p>
              <a:p>
                <a:pPr marL="90170" marR="88900" algn="just">
                  <a:lnSpc>
                    <a:spcPct val="107000"/>
                  </a:lnSpc>
                  <a:spcBef>
                    <a:spcPts val="100"/>
                  </a:spcBef>
                  <a:spcAft>
                    <a:spcPts val="800"/>
                  </a:spcAft>
                  <a:tabLst>
                    <a:tab pos="180340" algn="l"/>
                  </a:tabLst>
                </a:pPr>
                <a:r>
                  <a:rPr lang="en-US" sz="2800">
                    <a:ea typeface="Calibri" panose="020F0502020204030204" pitchFamily="34" charset="0"/>
                  </a:rPr>
                  <a:t>b) Xác định thiết diện của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𝛼</m:t>
                        </m:r>
                      </m:e>
                    </m:d>
                  </m:oMath>
                </a14:m>
                <a:r>
                  <a:rPr lang="en-US" sz="2800">
                    <a:ea typeface="Calibri" panose="020F0502020204030204" pitchFamily="34" charset="0"/>
                  </a:rPr>
                  <a:t>và hình chóp. Thiết diện này là hình gì?</a:t>
                </a:r>
                <a:endParaRPr lang="en-US" sz="24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170439" y="1358636"/>
                <a:ext cx="11851122" cy="2104903"/>
              </a:xfrm>
              <a:prstGeom prst="rect">
                <a:avLst/>
              </a:prstGeom>
              <a:blipFill>
                <a:blip r:embed="rId2"/>
                <a:stretch>
                  <a:fillRect l="-1131" t="-3746" r="-206" b="-6052"/>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63540"/>
                <a:ext cx="11859521" cy="334095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339340" algn="just">
                  <a:lnSpc>
                    <a:spcPct val="107000"/>
                  </a:lnSpc>
                  <a:spcBef>
                    <a:spcPts val="100"/>
                  </a:spcBef>
                  <a:spcAft>
                    <a:spcPts val="800"/>
                  </a:spcAft>
                  <a:tabLst>
                    <a:tab pos="18034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2339340" algn="just">
                  <a:lnSpc>
                    <a:spcPct val="107000"/>
                  </a:lnSpc>
                  <a:spcBef>
                    <a:spcPts val="100"/>
                  </a:spcBef>
                  <a:spcAft>
                    <a:spcPts val="800"/>
                  </a:spcAft>
                  <a:tabLst>
                    <a:tab pos="180340" algn="l"/>
                  </a:tabLst>
                </a:pPr>
                <a:r>
                  <a:rPr lang="en-US" sz="2800">
                    <a:ea typeface="Calibri" panose="020F0502020204030204" pitchFamily="34" charset="0"/>
                  </a:rPr>
                  <a:t>b) Có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𝐴𝐵𝐶</m:t>
                            </m:r>
                            <m:r>
                              <a:rPr lang="en-US" sz="2800" i="1">
                                <a:latin typeface="Cambria Math" panose="02040503050406030204" pitchFamily="18" charset="0"/>
                                <a:ea typeface="Calibri" panose="020F0502020204030204" pitchFamily="34" charset="0"/>
                              </a:rPr>
                              <m:t>)</m:t>
                            </m:r>
                          </m:e>
                          <m:e>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𝐴𝐶</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m:t>
                            </m:r>
                          </m:e>
                        </m:eqArr>
                      </m:e>
                    </m:d>
                  </m:oMath>
                </a14:m>
                <a:r>
                  <a:rPr lang="en-US" sz="280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2339340" algn="just">
                  <a:lnSpc>
                    <a:spcPct val="107000"/>
                  </a:lnSpc>
                  <a:spcBef>
                    <a:spcPts val="100"/>
                  </a:spcBef>
                  <a:spcAft>
                    <a:spcPts val="800"/>
                  </a:spcAft>
                  <a:tabLst>
                    <a:tab pos="18034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𝑀𝑄</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𝐴𝐶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𝑄</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2339340" algn="just">
                  <a:lnSpc>
                    <a:spcPct val="107000"/>
                  </a:lnSpc>
                  <a:spcBef>
                    <a:spcPts val="100"/>
                  </a:spcBef>
                  <a:spcAft>
                    <a:spcPts val="800"/>
                  </a:spcAft>
                  <a:tabLst>
                    <a:tab pos="180340" algn="l"/>
                  </a:tabLst>
                </a:pPr>
                <a:r>
                  <a:rPr lang="en-US" sz="2800">
                    <a:ea typeface="Calibri" panose="020F0502020204030204" pitchFamily="34" charset="0"/>
                  </a:rPr>
                  <a:t> Có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𝑃</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m:t>
                                </m:r>
                              </m:fName>
                              <m:e>
                                <m:r>
                                  <a:rPr lang="en-US" sz="2800" i="1">
                                    <a:latin typeface="Cambria Math" panose="02040503050406030204" pitchFamily="18" charset="0"/>
                                    <a:ea typeface="Calibri" panose="020F0502020204030204" pitchFamily="34" charset="0"/>
                                  </a:rPr>
                                  <m:t>𝐴</m:t>
                                </m:r>
                              </m:e>
                            </m:func>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e>
                          <m:e>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𝑆</m:t>
                                </m:r>
                              </m:fName>
                              <m:e>
                                <m:r>
                                  <a:rPr lang="en-US" sz="2800" i="1">
                                    <a:latin typeface="Cambria Math" panose="02040503050406030204" pitchFamily="18" charset="0"/>
                                    <a:ea typeface="Calibri" panose="020F0502020204030204" pitchFamily="34" charset="0"/>
                                  </a:rPr>
                                  <m:t>𝐴</m:t>
                                </m:r>
                              </m:e>
                            </m:func>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𝐴𝐶</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𝛼</m:t>
                            </m:r>
                            <m:r>
                              <a:rPr lang="en-US" sz="2800" i="1">
                                <a:latin typeface="Cambria Math" panose="02040503050406030204" pitchFamily="18" charset="0"/>
                                <a:ea typeface="Calibri" panose="020F0502020204030204" pitchFamily="34" charset="0"/>
                              </a:rPr>
                              <m:t>)</m:t>
                            </m:r>
                          </m:e>
                        </m:eqArr>
                      </m:e>
                    </m:d>
                  </m:oMath>
                </a14:m>
                <a:endParaRPr lang="en-US" sz="2800">
                  <a:latin typeface="Calibri" panose="020F0502020204030204" pitchFamily="34" charset="0"/>
                  <a:ea typeface="Calibri" panose="020F0502020204030204" pitchFamily="34" charset="0"/>
                </a:endParaRPr>
              </a:p>
              <a:p>
                <a:pPr marL="0" marR="2339340" indent="0" algn="just">
                  <a:lnSpc>
                    <a:spcPct val="107000"/>
                  </a:lnSpc>
                  <a:spcBef>
                    <a:spcPts val="100"/>
                  </a:spcBef>
                  <a:spcAft>
                    <a:spcPts val="800"/>
                  </a:spcAft>
                  <a:buNone/>
                  <a:tabLst>
                    <a:tab pos="18034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63540"/>
                <a:ext cx="11859521" cy="3340956"/>
              </a:xfrm>
              <a:prstGeom prst="rect">
                <a:avLst/>
              </a:prstGeom>
              <a:blipFill>
                <a:blip r:embed="rId3"/>
                <a:stretch>
                  <a:fillRect l="-1129" t="-2364" b="-1818"/>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525026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170439" y="1358636"/>
                <a:ext cx="11851122" cy="2104903"/>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170" marR="88900" algn="just">
                  <a:lnSpc>
                    <a:spcPct val="107000"/>
                  </a:lnSpc>
                  <a:spcBef>
                    <a:spcPts val="100"/>
                  </a:spcBef>
                  <a:spcAft>
                    <a:spcPts val="800"/>
                  </a:spcAft>
                  <a:tabLst>
                    <a:tab pos="18034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ea typeface="Calibri" panose="020F0502020204030204" pitchFamily="34" charset="0"/>
                  </a:rPr>
                  <a:t>Cho hình chóp S.ABC, gọi M, P và I lần lượt là trung điểm của AB, SC và SB. Một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𝛼</m:t>
                        </m:r>
                      </m:e>
                    </m:d>
                  </m:oMath>
                </a14:m>
                <a:r>
                  <a:rPr lang="en-US" sz="2800">
                    <a:ea typeface="Calibri" panose="020F0502020204030204" pitchFamily="34" charset="0"/>
                  </a:rPr>
                  <a:t> qua MP và song song với AC và cắt các cạnh SA, BC tại N, Q.</a:t>
                </a:r>
                <a:endParaRPr lang="en-US" sz="2800">
                  <a:latin typeface="Calibri" panose="020F0502020204030204" pitchFamily="34" charset="0"/>
                  <a:ea typeface="Calibri" panose="020F0502020204030204" pitchFamily="34" charset="0"/>
                </a:endParaRPr>
              </a:p>
              <a:p>
                <a:pPr marL="90170" marR="88900" algn="just">
                  <a:lnSpc>
                    <a:spcPct val="107000"/>
                  </a:lnSpc>
                  <a:spcBef>
                    <a:spcPts val="100"/>
                  </a:spcBef>
                  <a:spcAft>
                    <a:spcPts val="800"/>
                  </a:spcAft>
                  <a:tabLst>
                    <a:tab pos="180340" algn="l"/>
                  </a:tabLst>
                </a:pPr>
                <a:r>
                  <a:rPr lang="en-US" sz="2800">
                    <a:ea typeface="Calibri" panose="020F0502020204030204" pitchFamily="34" charset="0"/>
                  </a:rPr>
                  <a:t>b) Xác định thiết diện của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𝛼</m:t>
                        </m:r>
                      </m:e>
                    </m:d>
                  </m:oMath>
                </a14:m>
                <a:r>
                  <a:rPr lang="en-US" sz="2800">
                    <a:ea typeface="Calibri" panose="020F0502020204030204" pitchFamily="34" charset="0"/>
                  </a:rPr>
                  <a:t>và hình chóp. Thiết diện này là hình gì?</a:t>
                </a:r>
                <a:endParaRPr lang="en-US" sz="24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170439" y="1358636"/>
                <a:ext cx="11851122" cy="2104903"/>
              </a:xfrm>
              <a:prstGeom prst="rect">
                <a:avLst/>
              </a:prstGeom>
              <a:blipFill>
                <a:blip r:embed="rId2"/>
                <a:stretch>
                  <a:fillRect l="-1131" t="-3746" r="-206" b="-6052"/>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63540"/>
                <a:ext cx="11859521" cy="334095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100"/>
                  </a:spcBef>
                  <a:spcAft>
                    <a:spcPts val="800"/>
                  </a:spcAft>
                  <a:tabLst>
                    <a:tab pos="18034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0" marR="0" algn="just">
                  <a:lnSpc>
                    <a:spcPct val="107000"/>
                  </a:lnSpc>
                  <a:spcBef>
                    <a:spcPts val="100"/>
                  </a:spcBef>
                  <a:spcAft>
                    <a:spcPts val="800"/>
                  </a:spcAft>
                  <a:tabLst>
                    <a:tab pos="180340" algn="l"/>
                  </a:tabLst>
                </a:pPr>
                <a:r>
                  <a:rPr lang="en-US">
                    <a:ea typeface="Calibri" panose="020F0502020204030204" pitchFamily="34" charset="0"/>
                  </a:rPr>
                  <a:t>Kết luận thiết diện cần tìm là hình bình hành MNPQ.</a:t>
                </a:r>
              </a:p>
              <a:p>
                <a:pPr marL="0" marR="0" algn="just">
                  <a:lnSpc>
                    <a:spcPct val="107000"/>
                  </a:lnSpc>
                  <a:spcBef>
                    <a:spcPts val="100"/>
                  </a:spcBef>
                  <a:spcAft>
                    <a:spcPts val="800"/>
                  </a:spcAft>
                  <a:tabLst>
                    <a:tab pos="180340" algn="l"/>
                  </a:tabLst>
                </a:pPr>
                <a:r>
                  <a:rPr lang="en-US">
                    <a:ea typeface="Calibri" panose="020F0502020204030204" pitchFamily="34" charset="0"/>
                  </a:rPr>
                  <a:t> Thật vậy dễ dàng chứng minh Q, N lần lượt là </a:t>
                </a:r>
              </a:p>
              <a:p>
                <a:pPr marL="0" marR="0" algn="just">
                  <a:lnSpc>
                    <a:spcPct val="107000"/>
                  </a:lnSpc>
                  <a:spcBef>
                    <a:spcPts val="100"/>
                  </a:spcBef>
                  <a:spcAft>
                    <a:spcPts val="800"/>
                  </a:spcAft>
                  <a:tabLst>
                    <a:tab pos="180340" algn="l"/>
                  </a:tabLst>
                </a:pPr>
                <a:r>
                  <a:rPr lang="en-US">
                    <a:ea typeface="Calibri" panose="020F0502020204030204" pitchFamily="34" charset="0"/>
                  </a:rPr>
                  <a:t>trung điểm của BC và SA. Do đó </a:t>
                </a:r>
                <a14:m>
                  <m:oMath xmlns:m="http://schemas.openxmlformats.org/officeDocument/2006/math">
                    <m:acc>
                      <m:accPr>
                        <m:chr m:val="⃗"/>
                        <m:ctrlPr>
                          <a:rPr lang="en-US" i="1">
                            <a:latin typeface="Cambria Math" panose="02040503050406030204" pitchFamily="18" charset="0"/>
                            <a:ea typeface="Calibri" panose="020F0502020204030204" pitchFamily="34" charset="0"/>
                          </a:rPr>
                        </m:ctrlPr>
                      </m:accPr>
                      <m:e>
                        <m:r>
                          <a:rPr lang="en-US" i="1">
                            <a:latin typeface="Cambria Math" panose="02040503050406030204" pitchFamily="18" charset="0"/>
                            <a:ea typeface="Calibri" panose="020F0502020204030204" pitchFamily="34" charset="0"/>
                          </a:rPr>
                          <m:t>𝑀𝑄</m:t>
                        </m:r>
                      </m:e>
                    </m:acc>
                    <m:r>
                      <a:rPr lang="en-US" i="1">
                        <a:latin typeface="Cambria Math" panose="02040503050406030204" pitchFamily="18" charset="0"/>
                        <a:ea typeface="Calibri" panose="020F0502020204030204" pitchFamily="34" charset="0"/>
                      </a:rPr>
                      <m:t>=</m:t>
                    </m:r>
                    <m:acc>
                      <m:accPr>
                        <m:chr m:val="⃗"/>
                        <m:ctrlPr>
                          <a:rPr lang="en-US" i="1">
                            <a:latin typeface="Cambria Math" panose="02040503050406030204" pitchFamily="18" charset="0"/>
                            <a:ea typeface="Calibri" panose="020F0502020204030204" pitchFamily="34" charset="0"/>
                          </a:rPr>
                        </m:ctrlPr>
                      </m:accPr>
                      <m:e>
                        <m:r>
                          <a:rPr lang="en-US" i="1">
                            <a:latin typeface="Cambria Math" panose="02040503050406030204" pitchFamily="18" charset="0"/>
                            <a:ea typeface="Calibri" panose="020F0502020204030204" pitchFamily="34" charset="0"/>
                          </a:rPr>
                          <m:t>𝑁𝑃</m:t>
                        </m:r>
                      </m:e>
                    </m:acc>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1</m:t>
                        </m:r>
                      </m:num>
                      <m:den>
                        <m:r>
                          <a:rPr lang="en-US" i="1">
                            <a:latin typeface="Cambria Math" panose="02040503050406030204" pitchFamily="18" charset="0"/>
                            <a:ea typeface="Calibri" panose="020F0502020204030204" pitchFamily="34" charset="0"/>
                          </a:rPr>
                          <m:t>2</m:t>
                        </m:r>
                      </m:den>
                    </m:f>
                    <m:acc>
                      <m:accPr>
                        <m:chr m:val="⃗"/>
                        <m:ctrlPr>
                          <a:rPr lang="en-US" i="1">
                            <a:latin typeface="Cambria Math" panose="02040503050406030204" pitchFamily="18" charset="0"/>
                            <a:ea typeface="Calibri" panose="020F0502020204030204" pitchFamily="34" charset="0"/>
                          </a:rPr>
                        </m:ctrlPr>
                      </m:accPr>
                      <m:e>
                        <m:r>
                          <a:rPr lang="en-US" i="1">
                            <a:latin typeface="Cambria Math" panose="02040503050406030204" pitchFamily="18" charset="0"/>
                            <a:ea typeface="Calibri" panose="020F0502020204030204" pitchFamily="34" charset="0"/>
                          </a:rPr>
                          <m:t>𝐴𝐶</m:t>
                        </m:r>
                      </m:e>
                    </m:acc>
                  </m:oMath>
                </a14:m>
                <a:r>
                  <a:rPr lang="en-US">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2339340" indent="0" algn="just">
                  <a:lnSpc>
                    <a:spcPct val="107000"/>
                  </a:lnSpc>
                  <a:spcBef>
                    <a:spcPts val="100"/>
                  </a:spcBef>
                  <a:spcAft>
                    <a:spcPts val="800"/>
                  </a:spcAft>
                  <a:buNone/>
                  <a:tabLst>
                    <a:tab pos="18034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63540"/>
                <a:ext cx="11859521" cy="3340956"/>
              </a:xfrm>
              <a:prstGeom prst="rect">
                <a:avLst/>
              </a:prstGeom>
              <a:blipFill>
                <a:blip r:embed="rId3"/>
                <a:stretch>
                  <a:fillRect l="-1129" t="-236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176937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170439" y="1358636"/>
                <a:ext cx="11851122" cy="2104903"/>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170" marR="88900" algn="just">
                  <a:lnSpc>
                    <a:spcPct val="107000"/>
                  </a:lnSpc>
                  <a:spcBef>
                    <a:spcPts val="100"/>
                  </a:spcBef>
                  <a:spcAft>
                    <a:spcPts val="800"/>
                  </a:spcAft>
                  <a:tabLst>
                    <a:tab pos="18034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ea typeface="Calibri" panose="020F0502020204030204" pitchFamily="34" charset="0"/>
                  </a:rPr>
                  <a:t>Cho hình chóp S.ABC, gọi M, P và I lần lượt là trung điểm của AB, SC và SB. Một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𝛼</m:t>
                        </m:r>
                      </m:e>
                    </m:d>
                  </m:oMath>
                </a14:m>
                <a:r>
                  <a:rPr lang="en-US" sz="2800">
                    <a:ea typeface="Calibri" panose="020F0502020204030204" pitchFamily="34" charset="0"/>
                  </a:rPr>
                  <a:t> qua MP và song song với AC và cắt các cạnh SA, BC tại N, Q.</a:t>
                </a:r>
                <a:endParaRPr lang="en-US" sz="2800">
                  <a:latin typeface="Calibri" panose="020F0502020204030204" pitchFamily="34" charset="0"/>
                  <a:ea typeface="Calibri" panose="020F0502020204030204" pitchFamily="34" charset="0"/>
                </a:endParaRPr>
              </a:p>
              <a:p>
                <a:pPr marL="90170" marR="88900" algn="just">
                  <a:lnSpc>
                    <a:spcPct val="107000"/>
                  </a:lnSpc>
                  <a:spcBef>
                    <a:spcPts val="100"/>
                  </a:spcBef>
                  <a:spcAft>
                    <a:spcPts val="800"/>
                  </a:spcAft>
                  <a:tabLst>
                    <a:tab pos="182880" algn="l"/>
                  </a:tabLst>
                </a:pPr>
                <a:r>
                  <a:rPr lang="en-US" sz="2800">
                    <a:ea typeface="Calibri" panose="020F0502020204030204" pitchFamily="34" charset="0"/>
                  </a:rPr>
                  <a:t>c) Tìm giao điểm của đường thẳng CN và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𝑆𝑀𝑄</m:t>
                        </m:r>
                      </m:e>
                    </m:d>
                  </m:oMath>
                </a14:m>
                <a:r>
                  <a:rPr lang="en-US" sz="2800">
                    <a:ea typeface="Calibri" panose="020F0502020204030204" pitchFamily="34" charset="0"/>
                  </a:rPr>
                  <a:t> .</a:t>
                </a:r>
                <a:endParaRPr lang="en-US" sz="24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170439" y="1358636"/>
                <a:ext cx="11851122" cy="2104903"/>
              </a:xfrm>
              <a:prstGeom prst="rect">
                <a:avLst/>
              </a:prstGeom>
              <a:blipFill>
                <a:blip r:embed="rId2"/>
                <a:stretch>
                  <a:fillRect l="-1131" t="-3746" r="-206" b="-6052"/>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63540"/>
                <a:ext cx="11859521" cy="334095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100"/>
                  </a:spcBef>
                  <a:spcAft>
                    <a:spcPts val="800"/>
                  </a:spcAft>
                  <a:tabLst>
                    <a:tab pos="18034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0" marR="0" algn="just">
                  <a:lnSpc>
                    <a:spcPct val="107000"/>
                  </a:lnSpc>
                  <a:spcBef>
                    <a:spcPts val="100"/>
                  </a:spcBef>
                  <a:spcAft>
                    <a:spcPts val="800"/>
                  </a:spcAft>
                  <a:tabLst>
                    <a:tab pos="180340" algn="l"/>
                  </a:tabLst>
                </a:pPr>
                <a:r>
                  <a:rPr lang="en-US" sz="2800">
                    <a:ea typeface="Calibri" panose="020F0502020204030204" pitchFamily="34" charset="0"/>
                  </a:rPr>
                  <a:t>c) Chọn mặt phẳng (SAC) chứa NC. Tìm giao tuyến của (SAC) và (SMQ):</a:t>
                </a:r>
                <a:endParaRPr lang="en-US" sz="2800">
                  <a:latin typeface="Calibri" panose="020F0502020204030204" pitchFamily="34" charset="0"/>
                  <a:ea typeface="Calibri" panose="020F0502020204030204" pitchFamily="34" charset="0"/>
                </a:endParaRPr>
              </a:p>
              <a:p>
                <a:pPr marL="0" marR="0">
                  <a:lnSpc>
                    <a:spcPct val="107000"/>
                  </a:lnSpc>
                  <a:spcBef>
                    <a:spcPts val="100"/>
                  </a:spcBef>
                  <a:spcAft>
                    <a:spcPts val="800"/>
                  </a:spcAft>
                  <a:tabLst>
                    <a:tab pos="180340" algn="l"/>
                  </a:tabLst>
                </a:pPr>
                <a:r>
                  <a:rPr lang="en-US" sz="2800">
                    <a:ea typeface="Calibri" panose="020F0502020204030204" pitchFamily="34" charset="0"/>
                  </a:rPr>
                  <a:t>Có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𝑆</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𝑆𝐴𝐶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𝑆𝑀𝑄</m:t>
                            </m:r>
                            <m:r>
                              <a:rPr lang="en-US" sz="2800" i="1">
                                <a:latin typeface="Cambria Math" panose="02040503050406030204" pitchFamily="18" charset="0"/>
                                <a:ea typeface="Calibri" panose="020F0502020204030204" pitchFamily="34" charset="0"/>
                              </a:rPr>
                              <m:t>)</m:t>
                            </m:r>
                          </m:e>
                          <m:e>
                            <m:r>
                              <a:rPr lang="en-US" sz="2800" i="1">
                                <a:latin typeface="Cambria Math" panose="02040503050406030204" pitchFamily="18" charset="0"/>
                                <a:ea typeface="Calibri" panose="020F0502020204030204" pitchFamily="34" charset="0"/>
                              </a:rPr>
                              <m:t>𝐴𝐶</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𝑀𝑄</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m:t>
                                </m:r>
                              </m:fName>
                              <m:e>
                                <m:r>
                                  <a:rPr lang="en-US" sz="2800" i="1">
                                    <a:latin typeface="Cambria Math" panose="02040503050406030204" pitchFamily="18" charset="0"/>
                                    <a:ea typeface="Calibri" panose="020F0502020204030204" pitchFamily="34" charset="0"/>
                                  </a:rPr>
                                  <m:t>𝐴</m:t>
                                </m:r>
                              </m:e>
                            </m:func>
                            <m:r>
                              <a:rPr lang="en-US" sz="2800" i="1">
                                <a:latin typeface="Cambria Math" panose="02040503050406030204" pitchFamily="18" charset="0"/>
                                <a:ea typeface="Calibri" panose="020F0502020204030204" pitchFamily="34" charset="0"/>
                              </a:rPr>
                              <m:t>𝐶</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𝑆𝐴𝐶</m:t>
                            </m:r>
                            <m:r>
                              <a:rPr lang="en-US" sz="2800" i="1">
                                <a:latin typeface="Cambria Math" panose="02040503050406030204" pitchFamily="18" charset="0"/>
                                <a:ea typeface="Calibri" panose="020F0502020204030204" pitchFamily="34" charset="0"/>
                              </a:rPr>
                              <m:t>),</m:t>
                            </m:r>
                            <m:func>
                              <m:funcPr>
                                <m:ctrlPr>
                                  <a:rPr lang="en-US" sz="2800" i="1">
                                    <a:latin typeface="Cambria Math" panose="02040503050406030204" pitchFamily="18" charset="0"/>
                                    <a:ea typeface="Calibri" panose="020F0502020204030204" pitchFamily="34" charset="0"/>
                                  </a:rPr>
                                </m:ctrlPr>
                              </m:funcPr>
                              <m:fName>
                                <m:r>
                                  <a:rPr lang="en-US" sz="2800" i="1">
                                    <a:latin typeface="Cambria Math" panose="02040503050406030204" pitchFamily="18" charset="0"/>
                                    <a:ea typeface="Calibri" panose="020F0502020204030204" pitchFamily="34" charset="0"/>
                                  </a:rPr>
                                  <m:t>𝑀𝑄</m:t>
                                </m:r>
                              </m:fName>
                              <m:e>
                                <m:r>
                                  <a:rPr lang="en-US" sz="2800" i="1">
                                    <a:latin typeface="Cambria Math" panose="02040503050406030204" pitchFamily="18" charset="0"/>
                                    <a:ea typeface="Calibri" panose="020F0502020204030204" pitchFamily="34" charset="0"/>
                                    <a:cs typeface="Cambria Math" panose="02040503050406030204" pitchFamily="18" charset="0"/>
                                  </a:rPr>
                                  <m:t>⊂</m:t>
                                </m:r>
                              </m:e>
                            </m:func>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𝑆𝑀𝑄</m:t>
                            </m:r>
                            <m:r>
                              <a:rPr lang="en-US" sz="2800" i="1">
                                <a:latin typeface="Cambria Math" panose="02040503050406030204" pitchFamily="18" charset="0"/>
                                <a:ea typeface="Calibri" panose="020F0502020204030204" pitchFamily="34" charset="0"/>
                              </a:rPr>
                              <m:t>)</m:t>
                            </m:r>
                          </m:e>
                        </m:eqArr>
                      </m:e>
                    </m:d>
                  </m:oMath>
                </a14:m>
                <a:endParaRPr lang="en-US" sz="2800" i="1">
                  <a:latin typeface="Cambria Math" panose="02040503050406030204" pitchFamily="18" charset="0"/>
                  <a:ea typeface="Calibri" panose="020F0502020204030204" pitchFamily="34" charset="0"/>
                </a:endParaRPr>
              </a:p>
              <a:p>
                <a:pPr marL="0" marR="0">
                  <a:lnSpc>
                    <a:spcPct val="107000"/>
                  </a:lnSpc>
                  <a:spcBef>
                    <a:spcPts val="100"/>
                  </a:spcBef>
                  <a:spcAft>
                    <a:spcPts val="800"/>
                  </a:spcAft>
                  <a:tabLst>
                    <a:tab pos="180340" algn="l"/>
                  </a:tabLs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𝑆𝐴𝐶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𝑆𝑀𝑄</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𝑆𝑥</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𝐴𝐶</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𝑀𝑄</m:t>
                    </m:r>
                  </m:oMath>
                </a14:m>
                <a:r>
                  <a:rPr lang="en-US" sz="280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0" marR="2339340" indent="0" algn="just">
                  <a:lnSpc>
                    <a:spcPct val="107000"/>
                  </a:lnSpc>
                  <a:spcBef>
                    <a:spcPts val="100"/>
                  </a:spcBef>
                  <a:spcAft>
                    <a:spcPts val="800"/>
                  </a:spcAft>
                  <a:buNone/>
                  <a:tabLst>
                    <a:tab pos="18034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63540"/>
                <a:ext cx="11859521" cy="3340956"/>
              </a:xfrm>
              <a:prstGeom prst="rect">
                <a:avLst/>
              </a:prstGeom>
              <a:blipFill>
                <a:blip r:embed="rId3"/>
                <a:stretch>
                  <a:fillRect l="-1129" t="-236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4681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Effect transition="in" filter="wipe(up)">
                                      <p:cBhvr>
                                        <p:cTn id="3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170439" y="1358636"/>
                <a:ext cx="11851122" cy="2104903"/>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170" marR="88900" algn="just">
                  <a:lnSpc>
                    <a:spcPct val="107000"/>
                  </a:lnSpc>
                  <a:spcBef>
                    <a:spcPts val="100"/>
                  </a:spcBef>
                  <a:spcAft>
                    <a:spcPts val="800"/>
                  </a:spcAft>
                  <a:tabLst>
                    <a:tab pos="18034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dirty="0">
                    <a:solidFill>
                      <a:srgbClr val="0000FF"/>
                    </a:solidFill>
                    <a:ea typeface="Calibri" panose="020F0502020204030204" pitchFamily="34" charset="0"/>
                  </a:rPr>
                  <a:t>: </a:t>
                </a:r>
                <a:r>
                  <a:rPr lang="en-US" sz="2800">
                    <a:ea typeface="Calibri" panose="020F0502020204030204" pitchFamily="34" charset="0"/>
                  </a:rPr>
                  <a:t>Cho hình chóp S.ABC, gọi M, P và I lần lượt là trung điểm của AB, SC và SB. Một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𝛼</m:t>
                        </m:r>
                      </m:e>
                    </m:d>
                  </m:oMath>
                </a14:m>
                <a:r>
                  <a:rPr lang="en-US" sz="2800">
                    <a:ea typeface="Calibri" panose="020F0502020204030204" pitchFamily="34" charset="0"/>
                  </a:rPr>
                  <a:t> qua MP và song song với AC và cắt các cạnh SA, BC tại N, Q.</a:t>
                </a:r>
                <a:endParaRPr lang="en-US" sz="2800">
                  <a:latin typeface="Calibri" panose="020F0502020204030204" pitchFamily="34" charset="0"/>
                  <a:ea typeface="Calibri" panose="020F0502020204030204" pitchFamily="34" charset="0"/>
                </a:endParaRPr>
              </a:p>
              <a:p>
                <a:pPr marL="90170" marR="88900" algn="just">
                  <a:lnSpc>
                    <a:spcPct val="107000"/>
                  </a:lnSpc>
                  <a:spcBef>
                    <a:spcPts val="100"/>
                  </a:spcBef>
                  <a:spcAft>
                    <a:spcPts val="800"/>
                  </a:spcAft>
                  <a:tabLst>
                    <a:tab pos="182880" algn="l"/>
                  </a:tabLst>
                </a:pPr>
                <a:r>
                  <a:rPr lang="en-US" sz="2800">
                    <a:ea typeface="Calibri" panose="020F0502020204030204" pitchFamily="34" charset="0"/>
                  </a:rPr>
                  <a:t>c) Tìm giao điểm của đường thẳng CN và mặt phẳng </a:t>
                </a:r>
                <a14:m>
                  <m:oMath xmlns:m="http://schemas.openxmlformats.org/officeDocument/2006/math">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𝑆𝑀𝑄</m:t>
                        </m:r>
                      </m:e>
                    </m:d>
                  </m:oMath>
                </a14:m>
                <a:r>
                  <a:rPr lang="en-US" sz="2800">
                    <a:ea typeface="Calibri" panose="020F0502020204030204" pitchFamily="34" charset="0"/>
                  </a:rPr>
                  <a:t> .</a:t>
                </a:r>
                <a:endParaRPr lang="en-US" sz="24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sz="2800"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170439" y="1358636"/>
                <a:ext cx="11851122" cy="2104903"/>
              </a:xfrm>
              <a:prstGeom prst="rect">
                <a:avLst/>
              </a:prstGeom>
              <a:blipFill>
                <a:blip r:embed="rId2"/>
                <a:stretch>
                  <a:fillRect l="-1131" t="-3746" r="-206" b="-6052"/>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2" y="3463540"/>
                <a:ext cx="11859521" cy="334095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just">
                  <a:lnSpc>
                    <a:spcPct val="107000"/>
                  </a:lnSpc>
                  <a:spcBef>
                    <a:spcPts val="100"/>
                  </a:spcBef>
                  <a:spcAft>
                    <a:spcPts val="800"/>
                  </a:spcAft>
                  <a:tabLst>
                    <a:tab pos="18034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ea typeface="Calibri" panose="020F0502020204030204" pitchFamily="34" charset="0"/>
                  </a:rPr>
                  <a:t> </a:t>
                </a:r>
              </a:p>
              <a:p>
                <a:pPr marL="0" marR="0" algn="just">
                  <a:lnSpc>
                    <a:spcPct val="107000"/>
                  </a:lnSpc>
                  <a:spcBef>
                    <a:spcPts val="100"/>
                  </a:spcBef>
                  <a:spcAft>
                    <a:spcPts val="800"/>
                  </a:spcAft>
                  <a:tabLst>
                    <a:tab pos="180340" algn="l"/>
                  </a:tabLst>
                </a:pPr>
                <a:r>
                  <a:rPr lang="en-US">
                    <a:ea typeface="Calibri" panose="020F0502020204030204" pitchFamily="34" charset="0"/>
                  </a:rPr>
                  <a:t>Trong mp(SAC) gọi </a:t>
                </a:r>
                <a14:m>
                  <m:oMath xmlns:m="http://schemas.openxmlformats.org/officeDocument/2006/math">
                    <m:r>
                      <a:rPr lang="en-US" i="1">
                        <a:latin typeface="Cambria Math" panose="02040503050406030204" pitchFamily="18" charset="0"/>
                        <a:ea typeface="Calibri" panose="020F0502020204030204" pitchFamily="34" charset="0"/>
                      </a:rPr>
                      <m:t>𝐽</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𝐶𝑁</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𝑆𝑥</m:t>
                    </m:r>
                  </m:oMath>
                </a14:m>
                <a:r>
                  <a:rPr lang="en-US">
                    <a:ea typeface="Calibri" panose="020F0502020204030204" pitchFamily="34" charset="0"/>
                  </a:rPr>
                  <a:t>, có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rPr>
                        </m:ctrlPr>
                      </m:dPr>
                      <m:e>
                        <m:eqArr>
                          <m:eqArrPr>
                            <m:ctrlPr>
                              <a:rPr lang="en-US" i="1">
                                <a:latin typeface="Cambria Math" panose="02040503050406030204" pitchFamily="18" charset="0"/>
                                <a:ea typeface="Calibri" panose="020F0502020204030204" pitchFamily="34" charset="0"/>
                              </a:rPr>
                            </m:ctrlPr>
                          </m:eqArrPr>
                          <m:e>
                            <m:r>
                              <a:rPr lang="en-US" i="1">
                                <a:latin typeface="Cambria Math" panose="02040503050406030204" pitchFamily="18" charset="0"/>
                                <a:ea typeface="Calibri" panose="020F0502020204030204" pitchFamily="34" charset="0"/>
                              </a:rPr>
                              <m:t>𝐽</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𝐶𝑁</m:t>
                            </m:r>
                          </m:e>
                          <m:e>
                            <m:r>
                              <a:rPr lang="en-US" i="1">
                                <a:latin typeface="Cambria Math" panose="02040503050406030204" pitchFamily="18" charset="0"/>
                                <a:ea typeface="Calibri" panose="020F0502020204030204" pitchFamily="34" charset="0"/>
                              </a:rPr>
                              <m:t>𝐽</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𝑆𝑥</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𝑆𝑀𝑄</m:t>
                                </m:r>
                              </m:fName>
                              <m:e>
                                <m:r>
                                  <a:rPr lang="en-US" i="1">
                                    <a:latin typeface="Cambria Math" panose="02040503050406030204" pitchFamily="18" charset="0"/>
                                    <a:ea typeface="Calibri" panose="020F0502020204030204" pitchFamily="34" charset="0"/>
                                  </a:rPr>
                                  <m:t>)</m:t>
                                </m:r>
                              </m:e>
                            </m:func>
                          </m:e>
                        </m:eqArr>
                      </m:e>
                    </m:d>
                  </m:oMath>
                </a14:m>
                <a:endParaRPr lang="en-US" i="1">
                  <a:latin typeface="Cambria Math" panose="02040503050406030204" pitchFamily="18" charset="0"/>
                  <a:ea typeface="Calibri" panose="020F0502020204030204" pitchFamily="34" charset="0"/>
                </a:endParaRPr>
              </a:p>
              <a:p>
                <a:pPr marL="0" marR="0" algn="just">
                  <a:lnSpc>
                    <a:spcPct val="107000"/>
                  </a:lnSpc>
                  <a:spcBef>
                    <a:spcPts val="100"/>
                  </a:spcBef>
                  <a:spcAft>
                    <a:spcPts val="800"/>
                  </a:spcAft>
                  <a:tabLst>
                    <a:tab pos="180340" algn="l"/>
                  </a:tabLs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𝐽</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𝐶𝑁</m:t>
                    </m:r>
                    <m:r>
                      <a:rPr lang="en-US" i="1">
                        <a:latin typeface="Cambria Math" panose="02040503050406030204" pitchFamily="18" charset="0"/>
                        <a:ea typeface="Calibri" panose="020F0502020204030204" pitchFamily="34" charset="0"/>
                      </a:rPr>
                      <m:t>∩(</m:t>
                    </m:r>
                    <m:func>
                      <m:funcPr>
                        <m:ctrlPr>
                          <a:rPr lang="en-US" i="1">
                            <a:latin typeface="Cambria Math" panose="02040503050406030204" pitchFamily="18" charset="0"/>
                            <a:ea typeface="Calibri" panose="020F0502020204030204" pitchFamily="34" charset="0"/>
                          </a:rPr>
                        </m:ctrlPr>
                      </m:funcPr>
                      <m:fName>
                        <m:r>
                          <a:rPr lang="en-US" i="1">
                            <a:latin typeface="Cambria Math" panose="02040503050406030204" pitchFamily="18" charset="0"/>
                            <a:ea typeface="Calibri" panose="020F0502020204030204" pitchFamily="34" charset="0"/>
                          </a:rPr>
                          <m:t>𝑆𝑀𝑄</m:t>
                        </m:r>
                      </m:fName>
                      <m:e>
                        <m:r>
                          <a:rPr lang="en-US" i="1">
                            <a:latin typeface="Cambria Math" panose="02040503050406030204" pitchFamily="18" charset="0"/>
                            <a:ea typeface="Calibri" panose="020F0502020204030204" pitchFamily="34" charset="0"/>
                          </a:rPr>
                          <m:t>)</m:t>
                        </m:r>
                      </m:e>
                    </m:func>
                  </m:oMath>
                </a14:m>
                <a:r>
                  <a:rPr lang="en-US">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2339340" indent="0" algn="just">
                  <a:lnSpc>
                    <a:spcPct val="107000"/>
                  </a:lnSpc>
                  <a:spcBef>
                    <a:spcPts val="100"/>
                  </a:spcBef>
                  <a:spcAft>
                    <a:spcPts val="800"/>
                  </a:spcAft>
                  <a:buNone/>
                  <a:tabLst>
                    <a:tab pos="180340" algn="l"/>
                  </a:tabLs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2" y="3463540"/>
                <a:ext cx="11859521" cy="3340956"/>
              </a:xfrm>
              <a:prstGeom prst="rect">
                <a:avLst/>
              </a:prstGeom>
              <a:blipFill>
                <a:blip r:embed="rId3"/>
                <a:stretch>
                  <a:fillRect l="-1129" t="-236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060560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up)">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up)">
                                      <p:cBhvr>
                                        <p:cTn id="27" dur="500"/>
                                        <p:tgtEl>
                                          <p:spTgt spid="1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wipe(up)">
                                      <p:cBhvr>
                                        <p:cTn id="3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83329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chóp tứ giác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có đáy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  là hình bình hành và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là  trung điểm</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𝑆𝐴</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tabLst>
                    <a:tab pos="0" algn="l"/>
                  </a:tabLst>
                </a:pPr>
                <a:r>
                  <a:rPr lang="en-US" sz="2800">
                    <a:solidFill>
                      <a:srgbClr val="000099"/>
                    </a:solidFill>
                    <a:latin typeface="Chu Van An" panose="02020603050405020304" pitchFamily="18" charset="0"/>
                    <a:ea typeface="Calibri" panose="020F0502020204030204" pitchFamily="34" charset="0"/>
                  </a:rPr>
                  <a:t> a)Tìm giao điểm của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𝐴𝐶</m:t>
                    </m:r>
                  </m:oMath>
                </a14:m>
                <a:r>
                  <a:rPr lang="en-US" sz="2800">
                    <a:solidFill>
                      <a:srgbClr val="000099"/>
                    </a:solidFill>
                    <a:latin typeface="Chu Van An" panose="02020603050405020304" pitchFamily="18" charset="0"/>
                    <a:ea typeface="Calibri" panose="020F0502020204030204" pitchFamily="34" charset="0"/>
                  </a:rPr>
                  <a:t>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𝑆𝐵𝐷</m:t>
                        </m:r>
                      </m:e>
                    </m:d>
                  </m:oMath>
                </a14:m>
                <a:r>
                  <a:rPr lang="en-US" sz="2800">
                    <a:solidFill>
                      <a:srgbClr val="000099"/>
                    </a:solidFill>
                    <a:latin typeface="Chu Van An" panose="02020603050405020304" pitchFamily="18" charset="0"/>
                    <a:ea typeface="Calibri" panose="020F0502020204030204" pitchFamily="34" charset="0"/>
                  </a:rPr>
                  <a:t> </a:t>
                </a:r>
                <a:endParaRPr lang="en-US" sz="2800">
                  <a:solidFill>
                    <a:srgbClr val="000099"/>
                  </a:solidFill>
                  <a:latin typeface="Calibri" panose="020F0502020204030204" pitchFamily="34" charset="0"/>
                  <a:ea typeface="Calibri" panose="020F0502020204030204" pitchFamily="34" charset="0"/>
                </a:endParaRPr>
              </a:p>
              <a:p>
                <a:r>
                  <a:rPr lang="en-US" sz="2800">
                    <a:solidFill>
                      <a:srgbClr val="000099"/>
                    </a:solidFill>
                    <a:latin typeface="Chu Van An" panose="02020603050405020304" pitchFamily="18" charset="0"/>
                    <a:ea typeface="Calibri" panose="020F0502020204030204" pitchFamily="34" charset="0"/>
                  </a:rPr>
                  <a:t> b)Tìm thiết diện của hình chóp khi cắt bởi mặt phẳng </a:t>
                </a:r>
                <a14:m>
                  <m:oMath xmlns:m="http://schemas.openxmlformats.org/officeDocument/2006/math">
                    <m:d>
                      <m:dPr>
                        <m:ctrlPr>
                          <a:rPr lang="en-US" sz="2800" i="1">
                            <a:solidFill>
                              <a:srgbClr val="000099"/>
                            </a:solidFill>
                            <a:latin typeface="Cambria Math" panose="02040503050406030204" pitchFamily="18"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𝑁𝐵𝐶</m:t>
                        </m:r>
                      </m:e>
                    </m:d>
                  </m:oMath>
                </a14:m>
                <a:r>
                  <a:rPr lang="en-US" sz="2800">
                    <a:solidFill>
                      <a:srgbClr val="000099"/>
                    </a:solidFill>
                    <a:latin typeface="Chu Van An" panose="02020603050405020304" pitchFamily="18" charset="0"/>
                    <a:ea typeface="Calibri" panose="020F0502020204030204" pitchFamily="34" charset="0"/>
                  </a:rPr>
                  <a:t>. Thiết diện là hình gì? </a:t>
                </a: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833298"/>
              </a:xfrm>
              <a:prstGeom prst="rect">
                <a:avLst/>
              </a:prstGeom>
              <a:blipFill>
                <a:blip r:embed="rId2"/>
                <a:stretch>
                  <a:fillRect l="-876" t="-2784" r="-1031"/>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4347411"/>
                <a:ext cx="11838471" cy="2256543"/>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latin typeface="Chu Van An" panose="02020603050405020304" pitchFamily="18" charset="0"/>
                    <a:ea typeface="Calibri" panose="020F0502020204030204" pitchFamily="34" charset="0"/>
                  </a:rPr>
                  <a:t> </a:t>
                </a:r>
              </a:p>
              <a:p>
                <a:pPr marL="494030" marR="0" indent="-457200" algn="just">
                  <a:lnSpc>
                    <a:spcPct val="107000"/>
                  </a:lnSpc>
                  <a:spcBef>
                    <a:spcPts val="0"/>
                  </a:spcBef>
                  <a:spcAft>
                    <a:spcPts val="800"/>
                  </a:spcAft>
                  <a:tabLst>
                    <a:tab pos="629920" algn="l"/>
                  </a:tabLst>
                </a:pPr>
                <a:r>
                  <a:rPr lang="en-US" sz="2800">
                    <a:latin typeface="Chu Van An" panose="02020603050405020304" pitchFamily="18" charset="0"/>
                    <a:ea typeface="Calibri" panose="020F0502020204030204" pitchFamily="34" charset="0"/>
                  </a:rPr>
                  <a:t>a) Gọi </a:t>
                </a:r>
                <a14:m>
                  <m:oMath xmlns:m="http://schemas.openxmlformats.org/officeDocument/2006/math">
                    <m:r>
                      <a:rPr lang="en-US" sz="2800" i="1">
                        <a:latin typeface="Cambria Math" panose="02040503050406030204" pitchFamily="18" charset="0"/>
                        <a:ea typeface="Calibri" panose="020F0502020204030204" pitchFamily="34" charset="0"/>
                      </a:rPr>
                      <m:t>𝑂</m:t>
                    </m:r>
                  </m:oMath>
                </a14:m>
                <a:r>
                  <a:rPr lang="en-US" sz="2800">
                    <a:latin typeface="Chu Van An" panose="02020603050405020304" pitchFamily="18" charset="0"/>
                    <a:ea typeface="Calibri" panose="020F0502020204030204" pitchFamily="34" charset="0"/>
                  </a:rPr>
                  <a:t> là giao điểm giữa </a:t>
                </a:r>
                <a14:m>
                  <m:oMath xmlns:m="http://schemas.openxmlformats.org/officeDocument/2006/math">
                    <m:r>
                      <a:rPr lang="en-US" sz="2800" i="1">
                        <a:latin typeface="Cambria Math" panose="02040503050406030204" pitchFamily="18" charset="0"/>
                        <a:ea typeface="Calibri" panose="020F0502020204030204" pitchFamily="34" charset="0"/>
                      </a:rPr>
                      <m:t>𝐴𝐶</m:t>
                    </m:r>
                  </m:oMath>
                </a14:m>
                <a:r>
                  <a:rPr lang="en-US" sz="2800">
                    <a:latin typeface="Chu Van An" panose="02020603050405020304" pitchFamily="18" charset="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𝐵𝐷</m:t>
                    </m:r>
                  </m:oMath>
                </a14:m>
                <a:r>
                  <a:rPr lang="en-US" sz="2800">
                    <a:latin typeface="Chu Van An" panose="02020603050405020304" pitchFamily="18" charset="0"/>
                    <a:ea typeface="Calibri" panose="020F0502020204030204" pitchFamily="34" charset="0"/>
                  </a:rPr>
                  <a:t>. Khi đó:</a:t>
                </a:r>
                <a:endParaRPr lang="en-US" sz="2800">
                  <a:latin typeface="Calibri" panose="020F0502020204030204" pitchFamily="34" charset="0"/>
                  <a:ea typeface="Calibri" panose="020F0502020204030204" pitchFamily="34" charset="0"/>
                </a:endParaRPr>
              </a:p>
              <a:p>
                <a:pPr marL="457200" marR="0" algn="just">
                  <a:lnSpc>
                    <a:spcPct val="107000"/>
                  </a:lnSpc>
                  <a:spcBef>
                    <a:spcPts val="0"/>
                  </a:spcBef>
                  <a:spcAft>
                    <a:spcPts val="800"/>
                  </a:spcAft>
                </a:pP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cs typeface="Chu Van An" panose="02020603050405020304" pitchFamily="18" charset="0"/>
                          </a:rPr>
                        </m:ctrlPr>
                      </m:dPr>
                      <m:e>
                        <m:eqArr>
                          <m:eqArrPr>
                            <m:ctrlPr>
                              <a:rPr lang="en-US" sz="2800" i="1">
                                <a:latin typeface="Cambria Math" panose="02040503050406030204" pitchFamily="18" charset="0"/>
                                <a:ea typeface="Calibri" panose="020F0502020204030204" pitchFamily="34" charset="0"/>
                                <a:cs typeface="Chu Van An" panose="02020603050405020304" pitchFamily="18" charset="0"/>
                              </a:rPr>
                            </m:ctrlPr>
                          </m:eqArrPr>
                          <m:e>
                            <m:r>
                              <a:rPr lang="en-US" sz="2800" i="1">
                                <a:latin typeface="Cambria Math" panose="02040503050406030204" pitchFamily="18" charset="0"/>
                                <a:ea typeface="Calibri" panose="020F0502020204030204" pitchFamily="34" charset="0"/>
                                <a:cs typeface="Chu Van An" panose="02020603050405020304" pitchFamily="18" charset="0"/>
                              </a:rPr>
                              <m:t>𝑂</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𝐴𝐶</m:t>
                            </m:r>
                          </m:e>
                          <m:e>
                            <m:r>
                              <a:rPr lang="en-US" sz="2800" i="1">
                                <a:latin typeface="Cambria Math" panose="02040503050406030204" pitchFamily="18" charset="0"/>
                                <a:ea typeface="Calibri" panose="020F0502020204030204" pitchFamily="34" charset="0"/>
                                <a:cs typeface="Chu Van An" panose="02020603050405020304" pitchFamily="18" charset="0"/>
                              </a:rPr>
                              <m:t>𝑂</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𝐵𝐷</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cs typeface="Chu Van An" panose="02020603050405020304" pitchFamily="18" charset="0"/>
                                  </a:rPr>
                                </m:ctrlPr>
                              </m:dPr>
                              <m:e>
                                <m:r>
                                  <a:rPr lang="en-US" sz="2800" i="1">
                                    <a:latin typeface="Cambria Math" panose="02040503050406030204" pitchFamily="18" charset="0"/>
                                    <a:ea typeface="Calibri" panose="020F0502020204030204" pitchFamily="34" charset="0"/>
                                    <a:cs typeface="Chu Van An" panose="02020603050405020304" pitchFamily="18" charset="0"/>
                                  </a:rPr>
                                  <m:t>𝑆𝐵𝐷</m:t>
                                </m:r>
                              </m:e>
                            </m:d>
                          </m:e>
                        </m:eqArr>
                      </m:e>
                    </m:d>
                  </m:oMath>
                </a14:m>
                <a:r>
                  <a:rPr lang="en-US" sz="2800">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4347411"/>
                <a:ext cx="11838471" cy="2256543"/>
              </a:xfrm>
              <a:prstGeom prst="rect">
                <a:avLst/>
              </a:prstGeom>
              <a:blipFill>
                <a:blip r:embed="rId3"/>
                <a:stretch>
                  <a:fillRect l="-823" t="-3495"/>
                </a:stretch>
              </a:blipFill>
              <a:ln>
                <a:solidFill>
                  <a:srgbClr val="0000FF"/>
                </a:solidFill>
              </a:ln>
            </p:spPr>
            <p:txBody>
              <a:bodyPr/>
              <a:lstStyle/>
              <a:p>
                <a:r>
                  <a:rPr lang="en-US">
                    <a:noFill/>
                  </a:rPr>
                  <a:t> </a:t>
                </a:r>
              </a:p>
            </p:txBody>
          </p:sp>
        </mc:Fallback>
      </mc:AlternateContent>
      <p:pic>
        <p:nvPicPr>
          <p:cNvPr id="40" name="Picture 39">
            <a:extLst>
              <a:ext uri="{FF2B5EF4-FFF2-40B4-BE49-F238E27FC236}">
                <a16:creationId xmlns:a16="http://schemas.microsoft.com/office/drawing/2014/main" id="{3ACCC2F7-8F86-4B6B-8490-7C9C7CD5E01E}"/>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8678779" y="4445368"/>
            <a:ext cx="2807368" cy="2060627"/>
          </a:xfrm>
          <a:prstGeom prst="rect">
            <a:avLst/>
          </a:prstGeom>
        </p:spPr>
      </p:pic>
    </p:spTree>
    <p:extLst>
      <p:ext uri="{BB962C8B-B14F-4D97-AF65-F5344CB8AC3E}">
        <p14:creationId xmlns:p14="http://schemas.microsoft.com/office/powerpoint/2010/main" val="1369695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83329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chóp tứ giác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có đáy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  là hình bình hành và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là  trung điểm</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𝑆𝐴</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tabLst>
                    <a:tab pos="0" algn="l"/>
                  </a:tabLst>
                </a:pPr>
                <a:r>
                  <a:rPr lang="en-US" sz="2800">
                    <a:solidFill>
                      <a:srgbClr val="000099"/>
                    </a:solidFill>
                    <a:latin typeface="Chu Van An" panose="02020603050405020304" pitchFamily="18" charset="0"/>
                    <a:ea typeface="Calibri" panose="020F0502020204030204" pitchFamily="34" charset="0"/>
                  </a:rPr>
                  <a:t> a)Tìm giao điểm của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𝐴𝐶</m:t>
                    </m:r>
                  </m:oMath>
                </a14:m>
                <a:r>
                  <a:rPr lang="en-US" sz="2800">
                    <a:solidFill>
                      <a:srgbClr val="000099"/>
                    </a:solidFill>
                    <a:latin typeface="Chu Van An" panose="02020603050405020304" pitchFamily="18" charset="0"/>
                    <a:ea typeface="Calibri" panose="020F0502020204030204" pitchFamily="34" charset="0"/>
                  </a:rPr>
                  <a:t>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𝑆𝐵𝐷</m:t>
                        </m:r>
                      </m:e>
                    </m:d>
                  </m:oMath>
                </a14:m>
                <a:r>
                  <a:rPr lang="en-US" sz="2800">
                    <a:solidFill>
                      <a:srgbClr val="000099"/>
                    </a:solidFill>
                    <a:latin typeface="Chu Van An" panose="02020603050405020304" pitchFamily="18" charset="0"/>
                    <a:ea typeface="Calibri" panose="020F0502020204030204" pitchFamily="34" charset="0"/>
                  </a:rPr>
                  <a:t> </a:t>
                </a:r>
                <a:endParaRPr lang="en-US" sz="2800">
                  <a:solidFill>
                    <a:srgbClr val="000099"/>
                  </a:solidFill>
                  <a:latin typeface="Calibri" panose="020F0502020204030204" pitchFamily="34" charset="0"/>
                  <a:ea typeface="Calibri" panose="020F0502020204030204" pitchFamily="34" charset="0"/>
                </a:endParaRPr>
              </a:p>
              <a:p>
                <a:r>
                  <a:rPr lang="en-US" sz="2800">
                    <a:solidFill>
                      <a:srgbClr val="000099"/>
                    </a:solidFill>
                    <a:latin typeface="Chu Van An" panose="02020603050405020304" pitchFamily="18" charset="0"/>
                    <a:ea typeface="Calibri" panose="020F0502020204030204" pitchFamily="34" charset="0"/>
                  </a:rPr>
                  <a:t> b)Tìm thiết diện của hình chóp khi cắt bởi mặt phẳng </a:t>
                </a:r>
                <a14:m>
                  <m:oMath xmlns:m="http://schemas.openxmlformats.org/officeDocument/2006/math">
                    <m:d>
                      <m:dPr>
                        <m:ctrlPr>
                          <a:rPr lang="en-US" sz="2800" i="1">
                            <a:solidFill>
                              <a:srgbClr val="000099"/>
                            </a:solidFill>
                            <a:latin typeface="Cambria Math" panose="02040503050406030204" pitchFamily="18"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𝑁𝐵𝐶</m:t>
                        </m:r>
                      </m:e>
                    </m:d>
                  </m:oMath>
                </a14:m>
                <a:r>
                  <a:rPr lang="en-US" sz="2800">
                    <a:solidFill>
                      <a:srgbClr val="000099"/>
                    </a:solidFill>
                    <a:latin typeface="Chu Van An" panose="02020603050405020304" pitchFamily="18" charset="0"/>
                    <a:ea typeface="Calibri" panose="020F0502020204030204" pitchFamily="34" charset="0"/>
                  </a:rPr>
                  <a:t>. Thiết diện là hình gì? </a:t>
                </a: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833298"/>
              </a:xfrm>
              <a:prstGeom prst="rect">
                <a:avLst/>
              </a:prstGeom>
              <a:blipFill>
                <a:blip r:embed="rId2"/>
                <a:stretch>
                  <a:fillRect l="-876" t="-2784" r="-1031"/>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4347411"/>
                <a:ext cx="11838471" cy="2256543"/>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algn="just">
                  <a:lnSpc>
                    <a:spcPct val="107000"/>
                  </a:lnSpc>
                  <a:spcBef>
                    <a:spcPts val="100"/>
                  </a:spcBef>
                  <a:spcAft>
                    <a:spcPts val="800"/>
                  </a:spcAft>
                  <a:tabLst>
                    <a:tab pos="18034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latin typeface="Chu Van An" panose="02020603050405020304" pitchFamily="18" charset="0"/>
                    <a:ea typeface="Calibri" panose="020F0502020204030204" pitchFamily="34" charset="0"/>
                  </a:rPr>
                  <a:t> </a:t>
                </a:r>
              </a:p>
              <a:p>
                <a:pPr marL="457200" marR="0" algn="just">
                  <a:lnSpc>
                    <a:spcPct val="107000"/>
                  </a:lnSpc>
                  <a:spcBef>
                    <a:spcPts val="100"/>
                  </a:spcBef>
                  <a:spcAft>
                    <a:spcPts val="800"/>
                  </a:spcAft>
                  <a:tabLst>
                    <a:tab pos="180340" algn="l"/>
                  </a:tabLst>
                </a:pPr>
                <a:r>
                  <a:rPr lang="en-US">
                    <a:latin typeface="Chu Van An" panose="02020603050405020304" pitchFamily="18" charset="0"/>
                    <a:ea typeface="Calibri" panose="020F0502020204030204" pitchFamily="34" charset="0"/>
                  </a:rPr>
                  <a:t>Vậy </a:t>
                </a:r>
                <a14:m>
                  <m:oMath xmlns:m="http://schemas.openxmlformats.org/officeDocument/2006/math">
                    <m:r>
                      <a:rPr lang="en-US" i="1">
                        <a:latin typeface="Cambria Math" panose="02040503050406030204" pitchFamily="18" charset="0"/>
                        <a:ea typeface="Calibri" panose="020F0502020204030204" pitchFamily="34" charset="0"/>
                        <a:cs typeface="Chu Van An" panose="02020603050405020304" pitchFamily="18" charset="0"/>
                      </a:rPr>
                      <m:t>𝑂</m:t>
                    </m:r>
                  </m:oMath>
                </a14:m>
                <a:r>
                  <a:rPr lang="en-US">
                    <a:latin typeface="Chu Van An" panose="02020603050405020304" pitchFamily="18" charset="0"/>
                    <a:ea typeface="Calibri" panose="020F0502020204030204" pitchFamily="34" charset="0"/>
                  </a:rPr>
                  <a:t> là giao điểm của </a:t>
                </a:r>
                <a14:m>
                  <m:oMath xmlns:m="http://schemas.openxmlformats.org/officeDocument/2006/math">
                    <m:r>
                      <a:rPr lang="en-US" i="1">
                        <a:latin typeface="Cambria Math" panose="02040503050406030204" pitchFamily="18" charset="0"/>
                        <a:ea typeface="Calibri" panose="020F0502020204030204" pitchFamily="34" charset="0"/>
                        <a:cs typeface="Chu Van An" panose="02020603050405020304" pitchFamily="18" charset="0"/>
                      </a:rPr>
                      <m:t>𝐴𝐶</m:t>
                    </m:r>
                  </m:oMath>
                </a14:m>
                <a:r>
                  <a:rPr lang="en-US">
                    <a:latin typeface="Chu Van An" panose="02020603050405020304" pitchFamily="18" charset="0"/>
                    <a:ea typeface="Calibri" panose="020F0502020204030204" pitchFamily="34" charset="0"/>
                  </a:rPr>
                  <a:t> và mặt phẳng </a:t>
                </a:r>
                <a14:m>
                  <m:oMath xmlns:m="http://schemas.openxmlformats.org/officeDocument/2006/math">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𝑆𝐵𝐷</m:t>
                        </m:r>
                      </m:e>
                    </m:d>
                  </m:oMath>
                </a14:m>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4347411"/>
                <a:ext cx="11838471" cy="2256543"/>
              </a:xfrm>
              <a:prstGeom prst="rect">
                <a:avLst/>
              </a:prstGeom>
              <a:blipFill>
                <a:blip r:embed="rId3"/>
                <a:stretch>
                  <a:fillRect t="-3495"/>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4154212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83329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chóp tứ giác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có đáy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  là hình bình hành và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là  trung điểm</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𝑆𝐴</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tabLst>
                    <a:tab pos="0" algn="l"/>
                  </a:tabLst>
                </a:pPr>
                <a:r>
                  <a:rPr lang="en-US" sz="2800">
                    <a:solidFill>
                      <a:srgbClr val="000099"/>
                    </a:solidFill>
                    <a:latin typeface="Chu Van An" panose="02020603050405020304" pitchFamily="18" charset="0"/>
                    <a:ea typeface="Calibri" panose="020F0502020204030204" pitchFamily="34" charset="0"/>
                  </a:rPr>
                  <a:t> a)Tìm giao điểm của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𝐴𝐶</m:t>
                    </m:r>
                  </m:oMath>
                </a14:m>
                <a:r>
                  <a:rPr lang="en-US" sz="2800">
                    <a:solidFill>
                      <a:srgbClr val="000099"/>
                    </a:solidFill>
                    <a:latin typeface="Chu Van An" panose="02020603050405020304" pitchFamily="18" charset="0"/>
                    <a:ea typeface="Calibri" panose="020F0502020204030204" pitchFamily="34" charset="0"/>
                  </a:rPr>
                  <a:t>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𝑆𝐵𝐷</m:t>
                        </m:r>
                      </m:e>
                    </m:d>
                  </m:oMath>
                </a14:m>
                <a:r>
                  <a:rPr lang="en-US" sz="2800">
                    <a:solidFill>
                      <a:srgbClr val="000099"/>
                    </a:solidFill>
                    <a:latin typeface="Chu Van An" panose="02020603050405020304" pitchFamily="18" charset="0"/>
                    <a:ea typeface="Calibri" panose="020F0502020204030204" pitchFamily="34" charset="0"/>
                  </a:rPr>
                  <a:t> </a:t>
                </a:r>
                <a:endParaRPr lang="en-US" sz="2800">
                  <a:solidFill>
                    <a:srgbClr val="000099"/>
                  </a:solidFill>
                  <a:latin typeface="Calibri" panose="020F0502020204030204" pitchFamily="34" charset="0"/>
                  <a:ea typeface="Calibri" panose="020F0502020204030204" pitchFamily="34" charset="0"/>
                </a:endParaRPr>
              </a:p>
              <a:p>
                <a:r>
                  <a:rPr lang="en-US" sz="2800">
                    <a:solidFill>
                      <a:srgbClr val="000099"/>
                    </a:solidFill>
                    <a:latin typeface="Chu Van An" panose="02020603050405020304" pitchFamily="18" charset="0"/>
                    <a:ea typeface="Calibri" panose="020F0502020204030204" pitchFamily="34" charset="0"/>
                  </a:rPr>
                  <a:t> b)Tìm thiết diện của hình chóp khi cắt bởi mặt phẳng </a:t>
                </a:r>
                <a14:m>
                  <m:oMath xmlns:m="http://schemas.openxmlformats.org/officeDocument/2006/math">
                    <m:d>
                      <m:dPr>
                        <m:ctrlPr>
                          <a:rPr lang="en-US" sz="2800" i="1">
                            <a:solidFill>
                              <a:srgbClr val="000099"/>
                            </a:solidFill>
                            <a:latin typeface="Cambria Math" panose="02040503050406030204" pitchFamily="18"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𝑁𝐵𝐶</m:t>
                        </m:r>
                      </m:e>
                    </m:d>
                  </m:oMath>
                </a14:m>
                <a:r>
                  <a:rPr lang="en-US" sz="2800">
                    <a:solidFill>
                      <a:srgbClr val="000099"/>
                    </a:solidFill>
                    <a:latin typeface="Chu Van An" panose="02020603050405020304" pitchFamily="18" charset="0"/>
                    <a:ea typeface="Calibri" panose="020F0502020204030204" pitchFamily="34" charset="0"/>
                  </a:rPr>
                  <a:t>. Thiết diện là hình gì? </a:t>
                </a: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833298"/>
              </a:xfrm>
              <a:prstGeom prst="rect">
                <a:avLst/>
              </a:prstGeom>
              <a:blipFill>
                <a:blip r:embed="rId2"/>
                <a:stretch>
                  <a:fillRect l="-876" t="-2784" r="-1031"/>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4347411"/>
                <a:ext cx="11838471" cy="2256543"/>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latin typeface="Chu Van An" panose="02020603050405020304" pitchFamily="18" charset="0"/>
                    <a:ea typeface="Calibri" panose="020F0502020204030204" pitchFamily="34" charset="0"/>
                  </a:rPr>
                  <a:t> </a:t>
                </a:r>
              </a:p>
              <a:p>
                <a:pPr marL="666750" marR="0" indent="-629920" algn="just">
                  <a:lnSpc>
                    <a:spcPct val="107000"/>
                  </a:lnSpc>
                  <a:spcBef>
                    <a:spcPts val="0"/>
                  </a:spcBef>
                  <a:spcAft>
                    <a:spcPts val="800"/>
                  </a:spcAft>
                  <a:tabLst>
                    <a:tab pos="629920" algn="l"/>
                  </a:tabLst>
                </a:pPr>
                <a:r>
                  <a:rPr lang="en-US" sz="2800">
                    <a:latin typeface="Chu Van An" panose="02020603050405020304" pitchFamily="18" charset="0"/>
                    <a:ea typeface="Calibri" panose="020F0502020204030204" pitchFamily="34" charset="0"/>
                  </a:rPr>
                  <a:t>Ta có:</a:t>
                </a:r>
                <a:endParaRPr lang="en-US" sz="2800">
                  <a:latin typeface="Calibri" panose="020F0502020204030204" pitchFamily="34" charset="0"/>
                  <a:ea typeface="Calibri" panose="020F0502020204030204" pitchFamily="34" charset="0"/>
                </a:endParaRPr>
              </a:p>
              <a:p>
                <a:pPr marL="457200" marR="0" algn="just">
                  <a:lnSpc>
                    <a:spcPct val="107000"/>
                  </a:lnSpc>
                  <a:spcBef>
                    <a:spcPts val="0"/>
                  </a:spcBef>
                  <a:spcAft>
                    <a:spcPts val="800"/>
                  </a:spcAft>
                </a:pPr>
                <a:r>
                  <a:rPr lang="en-US" sz="2800">
                    <a:latin typeface="Chu Van An" panose="02020603050405020304" pitchFamily="18" charset="0"/>
                    <a:ea typeface="Calibri" panose="020F0502020204030204" pitchFamily="34" charset="0"/>
                  </a:rPr>
                  <a:t> </a:t>
                </a:r>
                <a14:m>
                  <m:oMath xmlns:m="http://schemas.openxmlformats.org/officeDocument/2006/math">
                    <m:d>
                      <m:dPr>
                        <m:ctrlPr>
                          <a:rPr lang="en-US" sz="2800" i="1">
                            <a:latin typeface="Cambria Math" panose="02040503050406030204" pitchFamily="18" charset="0"/>
                            <a:ea typeface="Calibri" panose="020F0502020204030204" pitchFamily="34" charset="0"/>
                            <a:cs typeface="Chu Van An" panose="02020603050405020304" pitchFamily="18" charset="0"/>
                          </a:rPr>
                        </m:ctrlPr>
                      </m:dPr>
                      <m:e>
                        <m:r>
                          <a:rPr lang="en-US" sz="2800" i="1">
                            <a:latin typeface="Cambria Math" panose="02040503050406030204" pitchFamily="18" charset="0"/>
                            <a:ea typeface="Calibri" panose="020F0502020204030204" pitchFamily="34" charset="0"/>
                            <a:cs typeface="Chu Van An" panose="02020603050405020304" pitchFamily="18" charset="0"/>
                          </a:rPr>
                          <m:t>𝑁𝐵𝐶</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cs typeface="Chu Van An" panose="02020603050405020304" pitchFamily="18" charset="0"/>
                          </a:rPr>
                        </m:ctrlPr>
                      </m:dPr>
                      <m:e>
                        <m:r>
                          <a:rPr lang="en-US" sz="2800" i="1">
                            <a:latin typeface="Cambria Math" panose="02040503050406030204" pitchFamily="18" charset="0"/>
                            <a:ea typeface="Calibri" panose="020F0502020204030204" pitchFamily="34" charset="0"/>
                            <a:cs typeface="Chu Van An" panose="02020603050405020304" pitchFamily="18" charset="0"/>
                          </a:rPr>
                          <m:t>𝐴𝐵𝐶𝐷</m:t>
                        </m:r>
                      </m:e>
                    </m:d>
                    <m:r>
                      <a:rPr lang="en-US" sz="2800" i="1">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𝐵𝐶</m:t>
                    </m:r>
                  </m:oMath>
                </a14:m>
                <a:r>
                  <a:rPr lang="en-US" sz="2800">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457200" marR="0" algn="just">
                  <a:lnSpc>
                    <a:spcPct val="107000"/>
                  </a:lnSpc>
                  <a:spcBef>
                    <a:spcPts val="0"/>
                  </a:spcBef>
                  <a:spcAft>
                    <a:spcPts val="800"/>
                  </a:spcAft>
                </a:pPr>
                <a:r>
                  <a:rPr lang="en-US" sz="2800">
                    <a:latin typeface="Chu Van An" panose="02020603050405020304" pitchFamily="18" charset="0"/>
                    <a:ea typeface="Calibri" panose="020F0502020204030204" pitchFamily="34" charset="0"/>
                  </a:rPr>
                  <a:t> </a:t>
                </a:r>
                <a14:m>
                  <m:oMath xmlns:m="http://schemas.openxmlformats.org/officeDocument/2006/math">
                    <m:d>
                      <m:dPr>
                        <m:ctrlPr>
                          <a:rPr lang="en-US" sz="2800" i="1">
                            <a:latin typeface="Cambria Math" panose="02040503050406030204" pitchFamily="18" charset="0"/>
                            <a:ea typeface="Calibri" panose="020F0502020204030204" pitchFamily="34" charset="0"/>
                            <a:cs typeface="Chu Van An" panose="02020603050405020304" pitchFamily="18" charset="0"/>
                          </a:rPr>
                        </m:ctrlPr>
                      </m:dPr>
                      <m:e>
                        <m:r>
                          <a:rPr lang="en-US" sz="2800" i="1">
                            <a:latin typeface="Cambria Math" panose="02040503050406030204" pitchFamily="18" charset="0"/>
                            <a:ea typeface="Calibri" panose="020F0502020204030204" pitchFamily="34" charset="0"/>
                            <a:cs typeface="Chu Van An" panose="02020603050405020304" pitchFamily="18" charset="0"/>
                          </a:rPr>
                          <m:t>𝑁𝐵𝐶</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cs typeface="Chu Van An" panose="02020603050405020304" pitchFamily="18" charset="0"/>
                          </a:rPr>
                        </m:ctrlPr>
                      </m:dPr>
                      <m:e>
                        <m:r>
                          <a:rPr lang="en-US" sz="2800" i="1">
                            <a:latin typeface="Cambria Math" panose="02040503050406030204" pitchFamily="18" charset="0"/>
                            <a:ea typeface="Calibri" panose="020F0502020204030204" pitchFamily="34" charset="0"/>
                            <a:cs typeface="Chu Van An" panose="02020603050405020304" pitchFamily="18" charset="0"/>
                          </a:rPr>
                          <m:t>𝑆𝐵𝐶</m:t>
                        </m:r>
                      </m:e>
                    </m:d>
                    <m:r>
                      <a:rPr lang="en-US" sz="2800" i="1">
                        <a:latin typeface="Cambria Math" panose="02040503050406030204" pitchFamily="18" charset="0"/>
                        <a:ea typeface="Calibri" panose="020F0502020204030204" pitchFamily="34" charset="0"/>
                        <a:cs typeface="Chu Van An" panose="02020603050405020304" pitchFamily="18" charset="0"/>
                      </a:rPr>
                      <m:t>=</m:t>
                    </m:r>
                    <m:r>
                      <a:rPr lang="en-US" sz="2800" i="1">
                        <a:latin typeface="Cambria Math" panose="02040503050406030204" pitchFamily="18" charset="0"/>
                        <a:ea typeface="Calibri" panose="020F0502020204030204" pitchFamily="34" charset="0"/>
                        <a:cs typeface="Chu Van An" panose="02020603050405020304" pitchFamily="18" charset="0"/>
                      </a:rPr>
                      <m:t>𝐵𝐶</m:t>
                    </m:r>
                  </m:oMath>
                </a14:m>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4347411"/>
                <a:ext cx="11838471" cy="2256543"/>
              </a:xfrm>
              <a:prstGeom prst="rect">
                <a:avLst/>
              </a:prstGeom>
              <a:blipFill>
                <a:blip r:embed="rId3"/>
                <a:stretch>
                  <a:fillRect l="-823" t="-3495" b="-6452"/>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4507078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83329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chóp tứ giác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có đáy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  là hình bình hành và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là  trung điểm</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𝑆𝐴</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tabLst>
                    <a:tab pos="0" algn="l"/>
                  </a:tabLst>
                </a:pPr>
                <a:r>
                  <a:rPr lang="en-US" sz="2800">
                    <a:solidFill>
                      <a:srgbClr val="000099"/>
                    </a:solidFill>
                    <a:latin typeface="Chu Van An" panose="02020603050405020304" pitchFamily="18" charset="0"/>
                    <a:ea typeface="Calibri" panose="020F0502020204030204" pitchFamily="34" charset="0"/>
                  </a:rPr>
                  <a:t> a)Tìm giao điểm của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𝐴𝐶</m:t>
                    </m:r>
                  </m:oMath>
                </a14:m>
                <a:r>
                  <a:rPr lang="en-US" sz="2800">
                    <a:solidFill>
                      <a:srgbClr val="000099"/>
                    </a:solidFill>
                    <a:latin typeface="Chu Van An" panose="02020603050405020304" pitchFamily="18" charset="0"/>
                    <a:ea typeface="Calibri" panose="020F0502020204030204" pitchFamily="34" charset="0"/>
                  </a:rPr>
                  <a:t>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𝑆𝐵𝐷</m:t>
                        </m:r>
                      </m:e>
                    </m:d>
                  </m:oMath>
                </a14:m>
                <a:r>
                  <a:rPr lang="en-US" sz="2800">
                    <a:solidFill>
                      <a:srgbClr val="000099"/>
                    </a:solidFill>
                    <a:latin typeface="Chu Van An" panose="02020603050405020304" pitchFamily="18" charset="0"/>
                    <a:ea typeface="Calibri" panose="020F0502020204030204" pitchFamily="34" charset="0"/>
                  </a:rPr>
                  <a:t> </a:t>
                </a:r>
                <a:endParaRPr lang="en-US" sz="2800">
                  <a:solidFill>
                    <a:srgbClr val="000099"/>
                  </a:solidFill>
                  <a:latin typeface="Calibri" panose="020F0502020204030204" pitchFamily="34" charset="0"/>
                  <a:ea typeface="Calibri" panose="020F0502020204030204" pitchFamily="34" charset="0"/>
                </a:endParaRPr>
              </a:p>
              <a:p>
                <a:r>
                  <a:rPr lang="en-US" sz="2800">
                    <a:solidFill>
                      <a:srgbClr val="000099"/>
                    </a:solidFill>
                    <a:latin typeface="Chu Van An" panose="02020603050405020304" pitchFamily="18" charset="0"/>
                    <a:ea typeface="Calibri" panose="020F0502020204030204" pitchFamily="34" charset="0"/>
                  </a:rPr>
                  <a:t> b)Tìm thiết diện của hình chóp khi cắt bởi mặt phẳng </a:t>
                </a:r>
                <a14:m>
                  <m:oMath xmlns:m="http://schemas.openxmlformats.org/officeDocument/2006/math">
                    <m:d>
                      <m:dPr>
                        <m:ctrlPr>
                          <a:rPr lang="en-US" sz="2800" i="1">
                            <a:solidFill>
                              <a:srgbClr val="000099"/>
                            </a:solidFill>
                            <a:latin typeface="Cambria Math" panose="02040503050406030204" pitchFamily="18"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𝑁𝐵𝐶</m:t>
                        </m:r>
                      </m:e>
                    </m:d>
                  </m:oMath>
                </a14:m>
                <a:r>
                  <a:rPr lang="en-US" sz="2800">
                    <a:solidFill>
                      <a:srgbClr val="000099"/>
                    </a:solidFill>
                    <a:latin typeface="Chu Van An" panose="02020603050405020304" pitchFamily="18" charset="0"/>
                    <a:ea typeface="Calibri" panose="020F0502020204030204" pitchFamily="34" charset="0"/>
                  </a:rPr>
                  <a:t>. Thiết diện là hình gì? </a:t>
                </a: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833298"/>
              </a:xfrm>
              <a:prstGeom prst="rect">
                <a:avLst/>
              </a:prstGeom>
              <a:blipFill>
                <a:blip r:embed="rId2"/>
                <a:stretch>
                  <a:fillRect l="-876" t="-2784" r="-1031"/>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4347411"/>
                <a:ext cx="11838471" cy="2457084"/>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algn="just">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latin typeface="Chu Van An" panose="02020603050405020304" pitchFamily="18" charset="0"/>
                    <a:ea typeface="Calibri" panose="020F0502020204030204" pitchFamily="34" charset="0"/>
                  </a:rPr>
                  <a:t> </a:t>
                </a:r>
              </a:p>
              <a:p>
                <a:pPr marL="457200" marR="0" algn="just">
                  <a:lnSpc>
                    <a:spcPct val="107000"/>
                  </a:lnSpc>
                  <a:spcBef>
                    <a:spcPts val="0"/>
                  </a:spcBef>
                  <a:spcAft>
                    <a:spcPts val="800"/>
                  </a:spcAft>
                </a:pPr>
                <a:r>
                  <a:rPr lang="en-US">
                    <a:latin typeface="Chu Van An" panose="02020603050405020304" pitchFamily="18" charset="0"/>
                    <a:ea typeface="Calibri" panose="020F0502020204030204" pitchFamily="34" charset="0"/>
                  </a:rPr>
                  <a:t> </a:t>
                </a:r>
                <a14:m>
                  <m:oMath xmlns:m="http://schemas.openxmlformats.org/officeDocument/2006/math">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𝑁𝐵𝐶</m:t>
                        </m:r>
                      </m:e>
                    </m:d>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𝑆𝐴𝐵</m:t>
                        </m:r>
                      </m:e>
                    </m:d>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𝑁𝐵</m:t>
                    </m:r>
                  </m:oMath>
                </a14:m>
                <a:endParaRPr lang="en-US" sz="2800">
                  <a:latin typeface="Calibri" panose="020F0502020204030204" pitchFamily="34" charset="0"/>
                  <a:ea typeface="Calibri" panose="020F0502020204030204" pitchFamily="34" charset="0"/>
                </a:endParaRPr>
              </a:p>
              <a:p>
                <a:pPr marL="457200" marR="0" algn="just">
                  <a:lnSpc>
                    <a:spcPct val="107000"/>
                  </a:lnSpc>
                  <a:spcBef>
                    <a:spcPts val="0"/>
                  </a:spcBef>
                  <a:spcAft>
                    <a:spcPts val="800"/>
                  </a:spcAft>
                </a:pPr>
                <a:r>
                  <a:rPr lang="en-US">
                    <a:latin typeface="Chu Van An" panose="02020603050405020304" pitchFamily="18" charset="0"/>
                    <a:ea typeface="Calibri" panose="020F0502020204030204" pitchFamily="34" charset="0"/>
                  </a:rPr>
                  <a:t>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cs typeface="Chu Van An" panose="02020603050405020304" pitchFamily="18" charset="0"/>
                          </a:rPr>
                        </m:ctrlPr>
                      </m:dPr>
                      <m:e>
                        <m:eqArr>
                          <m:eqArrPr>
                            <m:ctrlPr>
                              <a:rPr lang="en-US" i="1">
                                <a:latin typeface="Cambria Math" panose="02040503050406030204" pitchFamily="18" charset="0"/>
                                <a:ea typeface="Calibri" panose="020F0502020204030204" pitchFamily="34" charset="0"/>
                                <a:cs typeface="Chu Van An" panose="02020603050405020304" pitchFamily="18" charset="0"/>
                              </a:rPr>
                            </m:ctrlPr>
                          </m:eqArrPr>
                          <m:e>
                            <m:r>
                              <a:rPr lang="en-US" i="1">
                                <a:latin typeface="Cambria Math" panose="02040503050406030204" pitchFamily="18" charset="0"/>
                                <a:ea typeface="Calibri" panose="020F0502020204030204" pitchFamily="34" charset="0"/>
                                <a:cs typeface="Chu Van An" panose="02020603050405020304" pitchFamily="18" charset="0"/>
                              </a:rPr>
                              <m:t>𝑁</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𝑁𝐵𝐶</m:t>
                                </m:r>
                              </m:e>
                            </m:d>
                          </m:e>
                          <m:e>
                            <m:r>
                              <a:rPr lang="en-US" i="1">
                                <a:latin typeface="Cambria Math" panose="02040503050406030204" pitchFamily="18" charset="0"/>
                                <a:ea typeface="Calibri" panose="020F0502020204030204" pitchFamily="34" charset="0"/>
                                <a:cs typeface="Chu Van An" panose="02020603050405020304" pitchFamily="18" charset="0"/>
                              </a:rPr>
                              <m:t>𝑁</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𝑆𝐴𝐷</m:t>
                                </m:r>
                              </m:e>
                            </m:d>
                          </m:e>
                        </m:eqArr>
                      </m:e>
                    </m:d>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1</m:t>
                        </m:r>
                      </m:e>
                    </m:d>
                  </m:oMath>
                </a14:m>
                <a:r>
                  <a:rPr lang="en-US">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457200" marR="0" algn="just">
                  <a:lnSpc>
                    <a:spcPct val="107000"/>
                  </a:lnSpc>
                  <a:spcBef>
                    <a:spcPts val="0"/>
                  </a:spcBef>
                  <a:spcAft>
                    <a:spcPts val="800"/>
                  </a:spcAf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4347411"/>
                <a:ext cx="11838471" cy="2457084"/>
              </a:xfrm>
              <a:prstGeom prst="rect">
                <a:avLst/>
              </a:prstGeom>
              <a:blipFill>
                <a:blip r:embed="rId3"/>
                <a:stretch>
                  <a:fillRect t="-3210"/>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191638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A02A7FC-8324-454A-B0F5-EBF7A6E0D043}"/>
              </a:ext>
            </a:extLst>
          </p:cNvPr>
          <p:cNvGrpSpPr/>
          <p:nvPr/>
        </p:nvGrpSpPr>
        <p:grpSpPr>
          <a:xfrm>
            <a:off x="3379995" y="194060"/>
            <a:ext cx="4415461" cy="461665"/>
            <a:chOff x="477850" y="1505359"/>
            <a:chExt cx="6169871" cy="612325"/>
          </a:xfrm>
        </p:grpSpPr>
        <p:sp>
          <p:nvSpPr>
            <p:cNvPr id="4" name="Arrow: Pentagon 3">
              <a:extLst>
                <a:ext uri="{FF2B5EF4-FFF2-40B4-BE49-F238E27FC236}">
                  <a16:creationId xmlns:a16="http://schemas.microsoft.com/office/drawing/2014/main" id="{282B7269-FB6F-4005-BDC6-21A1A1E58073}"/>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C16830-BF47-41CA-AE84-BF7BD3A1834B}"/>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79227649-0BC6-4384-A17E-B9EFABC8B211}"/>
              </a:ext>
            </a:extLst>
          </p:cNvPr>
          <p:cNvSpPr txBox="1">
            <a:spLocks/>
          </p:cNvSpPr>
          <p:nvPr/>
        </p:nvSpPr>
        <p:spPr>
          <a:xfrm>
            <a:off x="159857" y="911054"/>
            <a:ext cx="11989407" cy="596087"/>
          </a:xfrm>
          <a:prstGeom prst="rect">
            <a:avLst/>
          </a:prstGeom>
          <a:solidFill>
            <a:schemeClr val="accent4">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en-US" sz="3200" b="1" dirty="0">
                <a:solidFill>
                  <a:srgbClr val="000099"/>
                </a:solidFill>
                <a:ea typeface="Calibri" panose="020F0502020204030204" pitchFamily="34" charset="0"/>
                <a:cs typeface="Times New Roman" panose="02020603050405020304" pitchFamily="18" charset="0"/>
              </a:rPr>
              <a:t>     </a:t>
            </a:r>
            <a:r>
              <a:rPr lang="vi-VN" sz="3200" b="1" dirty="0">
                <a:solidFill>
                  <a:srgbClr val="000099"/>
                </a:solidFill>
                <a:ea typeface="Calibri" panose="020F0502020204030204" pitchFamily="34" charset="0"/>
                <a:cs typeface="Times New Roman" panose="02020603050405020304" pitchFamily="18" charset="0"/>
              </a:rPr>
              <a:t>Dạng 1 </a:t>
            </a:r>
            <a:r>
              <a:rPr lang="vi-VN" sz="3200" b="1">
                <a:solidFill>
                  <a:srgbClr val="000099"/>
                </a:solidFill>
                <a:ea typeface="Calibri" panose="020F0502020204030204" pitchFamily="34" charset="0"/>
                <a:cs typeface="Times New Roman" panose="02020603050405020304" pitchFamily="18" charset="0"/>
              </a:rPr>
              <a:t>: Chứng minh đường thẳng song song hoặc đồng quy</a:t>
            </a:r>
            <a:endParaRPr lang="en-US" sz="3200" dirty="0">
              <a:solidFill>
                <a:srgbClr val="000099"/>
              </a:solidFill>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4122C2AE-6C95-421B-96F6-86DD8E47767E}"/>
                  </a:ext>
                </a:extLst>
              </p:cNvPr>
              <p:cNvSpPr txBox="1">
                <a:spLocks/>
              </p:cNvSpPr>
              <p:nvPr/>
            </p:nvSpPr>
            <p:spPr>
              <a:xfrm>
                <a:off x="902552" y="1674716"/>
                <a:ext cx="11246712" cy="49623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a:lnSpc>
                    <a:spcPct val="107000"/>
                  </a:lnSpc>
                  <a:spcBef>
                    <a:spcPts val="100"/>
                  </a:spcBef>
                  <a:spcAft>
                    <a:spcPts val="800"/>
                  </a:spcAft>
                  <a:buClr>
                    <a:srgbClr val="0000CC"/>
                  </a:buClr>
                  <a:buSzPts val="1200"/>
                  <a:buNone/>
                  <a:tabLst>
                    <a:tab pos="180340" algn="l"/>
                    <a:tab pos="354330" algn="l"/>
                    <a:tab pos="544830" algn="l"/>
                  </a:tabLst>
                </a:pPr>
                <a:r>
                  <a:rPr lang="en-US" b="1" dirty="0">
                    <a:solidFill>
                      <a:srgbClr val="0000FF"/>
                    </a:solidFill>
                    <a:ea typeface="Times New Roman" panose="02020603050405020304" pitchFamily="18" charset="0"/>
                  </a:rPr>
                  <a:t> Phương </a:t>
                </a:r>
                <a:r>
                  <a:rPr lang="en-US" b="1" err="1">
                    <a:solidFill>
                      <a:srgbClr val="0000FF"/>
                    </a:solidFill>
                    <a:ea typeface="Times New Roman" panose="02020603050405020304" pitchFamily="18" charset="0"/>
                  </a:rPr>
                  <a:t>pháp</a:t>
                </a:r>
                <a:r>
                  <a:rPr lang="en-US" b="1">
                    <a:solidFill>
                      <a:srgbClr val="0000FF"/>
                    </a:solidFill>
                    <a:ea typeface="Times New Roman" panose="02020603050405020304" pitchFamily="18" charset="0"/>
                  </a:rPr>
                  <a:t> </a:t>
                </a:r>
              </a:p>
              <a:p>
                <a:pPr marL="0" marR="0" lvl="0" indent="0" algn="just">
                  <a:lnSpc>
                    <a:spcPct val="107000"/>
                  </a:lnSpc>
                  <a:spcBef>
                    <a:spcPts val="100"/>
                  </a:spcBef>
                  <a:spcAft>
                    <a:spcPts val="800"/>
                  </a:spcAft>
                  <a:buClr>
                    <a:srgbClr val="0000CC"/>
                  </a:buClr>
                  <a:buSzPts val="1200"/>
                  <a:buNone/>
                  <a:tabLst>
                    <a:tab pos="180340" algn="l"/>
                    <a:tab pos="354330" algn="l"/>
                    <a:tab pos="544830" algn="l"/>
                  </a:tabLst>
                </a:pPr>
                <a:r>
                  <a:rPr lang="en-US">
                    <a:ea typeface="Calibri" panose="020F0502020204030204" pitchFamily="34" charset="0"/>
                    <a:cs typeface="Chu Van An" panose="02020603050405020304" pitchFamily="18" charset="0"/>
                  </a:rPr>
                  <a:t>Hai đường thẳng phân biệt cùng song song với đường thẳng thứ ba thì song song với nhau.</a:t>
                </a:r>
                <a:endParaRPr lang="en-US" sz="2800">
                  <a:latin typeface="Calibri" panose="020F0502020204030204" pitchFamily="34" charset="0"/>
                  <a:ea typeface="Calibri" panose="020F0502020204030204" pitchFamily="34" charset="0"/>
                  <a:cs typeface="Chu Van An" panose="02020603050405020304" pitchFamily="18" charset="0"/>
                </a:endParaRPr>
              </a:p>
              <a:p>
                <a14:m>
                  <m:oMath xmlns:m="http://schemas.openxmlformats.org/officeDocument/2006/math">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e>
                          <m:e>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𝑐</m:t>
                            </m:r>
                          </m:e>
                          <m:e>
                            <m:r>
                              <a:rPr lang="en-US" i="1">
                                <a:latin typeface="Cambria Math" panose="02040503050406030204" pitchFamily="18" charset="0"/>
                                <a:ea typeface="Calibri" panose="020F0502020204030204" pitchFamily="34" charset="0"/>
                              </a:rPr>
                              <m:t>𝑏</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𝑐</m:t>
                            </m:r>
                          </m:e>
                        </m:eqArr>
                      </m:e>
                    </m:d>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𝑎</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𝑏</m:t>
                    </m:r>
                  </m:oMath>
                </a14:m>
                <a:endParaRPr lang="en-US" sz="2800" dirty="0">
                  <a:latin typeface="Aarial"/>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4122C2AE-6C95-421B-96F6-86DD8E47767E}"/>
                  </a:ext>
                </a:extLst>
              </p:cNvPr>
              <p:cNvSpPr txBox="1">
                <a:spLocks noRot="1" noChangeAspect="1" noMove="1" noResize="1" noEditPoints="1" noAdjustHandles="1" noChangeArrowheads="1" noChangeShapeType="1" noTextEdit="1"/>
              </p:cNvSpPr>
              <p:nvPr/>
            </p:nvSpPr>
            <p:spPr>
              <a:xfrm>
                <a:off x="902552" y="1674716"/>
                <a:ext cx="11246712" cy="4962307"/>
              </a:xfrm>
              <a:prstGeom prst="rect">
                <a:avLst/>
              </a:prstGeom>
              <a:blipFill>
                <a:blip r:embed="rId2"/>
                <a:stretch>
                  <a:fillRect l="-1355" t="-1720" r="-1409"/>
                </a:stretch>
              </a:blipFill>
            </p:spPr>
            <p:txBody>
              <a:bodyPr/>
              <a:lstStyle/>
              <a:p>
                <a:r>
                  <a:rPr lang="en-US">
                    <a:noFill/>
                  </a:rPr>
                  <a:t> </a:t>
                </a:r>
              </a:p>
            </p:txBody>
          </p:sp>
        </mc:Fallback>
      </mc:AlternateContent>
      <p:pic>
        <p:nvPicPr>
          <p:cNvPr id="8" name="Graphic 7" descr="Open folder">
            <a:extLst>
              <a:ext uri="{FF2B5EF4-FFF2-40B4-BE49-F238E27FC236}">
                <a16:creationId xmlns:a16="http://schemas.microsoft.com/office/drawing/2014/main" id="{E061E4A9-2B24-45AE-BC05-E7FF3AAA17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3111" y="982919"/>
            <a:ext cx="524222" cy="524222"/>
          </a:xfrm>
          <a:prstGeom prst="rect">
            <a:avLst/>
          </a:prstGeom>
        </p:spPr>
      </p:pic>
      <p:sp>
        <p:nvSpPr>
          <p:cNvPr id="9" name="Rectangle: Rounded Corners 8">
            <a:extLst>
              <a:ext uri="{FF2B5EF4-FFF2-40B4-BE49-F238E27FC236}">
                <a16:creationId xmlns:a16="http://schemas.microsoft.com/office/drawing/2014/main" id="{C4AE9751-D5F4-4632-B647-AC63F42F60DC}"/>
              </a:ext>
            </a:extLst>
          </p:cNvPr>
          <p:cNvSpPr/>
          <p:nvPr/>
        </p:nvSpPr>
        <p:spPr>
          <a:xfrm>
            <a:off x="99148" y="875673"/>
            <a:ext cx="12065702" cy="5788267"/>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A2C7E75-5642-403D-ABFC-94AA2140577E}"/>
              </a:ext>
            </a:extLst>
          </p:cNvPr>
          <p:cNvPicPr>
            <a:picLocks noChangeAspect="1"/>
          </p:cNvPicPr>
          <p:nvPr/>
        </p:nvPicPr>
        <p:blipFill>
          <a:blip r:embed="rId5">
            <a:clrChange>
              <a:clrFrom>
                <a:srgbClr val="000000">
                  <a:alpha val="0"/>
                </a:srgbClr>
              </a:clrFrom>
              <a:clrTo>
                <a:srgbClr val="000000">
                  <a:alpha val="0"/>
                </a:srgbClr>
              </a:clrTo>
            </a:clrChange>
          </a:blip>
          <a:stretch>
            <a:fillRect/>
          </a:stretch>
        </p:blipFill>
        <p:spPr>
          <a:xfrm>
            <a:off x="7074569" y="3429000"/>
            <a:ext cx="2351166" cy="2193368"/>
          </a:xfrm>
          <a:prstGeom prst="rect">
            <a:avLst/>
          </a:prstGeom>
        </p:spPr>
      </p:pic>
    </p:spTree>
    <p:extLst>
      <p:ext uri="{BB962C8B-B14F-4D97-AF65-F5344CB8AC3E}">
        <p14:creationId xmlns:p14="http://schemas.microsoft.com/office/powerpoint/2010/main" val="396743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83329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chóp tứ giác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có đáy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  là hình bình hành và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là  trung điểm</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𝑆𝐴</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tabLst>
                    <a:tab pos="0" algn="l"/>
                  </a:tabLst>
                </a:pPr>
                <a:r>
                  <a:rPr lang="en-US" sz="2800">
                    <a:solidFill>
                      <a:srgbClr val="000099"/>
                    </a:solidFill>
                    <a:latin typeface="Chu Van An" panose="02020603050405020304" pitchFamily="18" charset="0"/>
                    <a:ea typeface="Calibri" panose="020F0502020204030204" pitchFamily="34" charset="0"/>
                  </a:rPr>
                  <a:t> a)Tìm giao điểm của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𝐴𝐶</m:t>
                    </m:r>
                  </m:oMath>
                </a14:m>
                <a:r>
                  <a:rPr lang="en-US" sz="2800">
                    <a:solidFill>
                      <a:srgbClr val="000099"/>
                    </a:solidFill>
                    <a:latin typeface="Chu Van An" panose="02020603050405020304" pitchFamily="18" charset="0"/>
                    <a:ea typeface="Calibri" panose="020F0502020204030204" pitchFamily="34" charset="0"/>
                  </a:rPr>
                  <a:t>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𝑆𝐵𝐷</m:t>
                        </m:r>
                      </m:e>
                    </m:d>
                  </m:oMath>
                </a14:m>
                <a:r>
                  <a:rPr lang="en-US" sz="2800">
                    <a:solidFill>
                      <a:srgbClr val="000099"/>
                    </a:solidFill>
                    <a:latin typeface="Chu Van An" panose="02020603050405020304" pitchFamily="18" charset="0"/>
                    <a:ea typeface="Calibri" panose="020F0502020204030204" pitchFamily="34" charset="0"/>
                  </a:rPr>
                  <a:t> </a:t>
                </a:r>
                <a:endParaRPr lang="en-US" sz="2800">
                  <a:solidFill>
                    <a:srgbClr val="000099"/>
                  </a:solidFill>
                  <a:latin typeface="Calibri" panose="020F0502020204030204" pitchFamily="34" charset="0"/>
                  <a:ea typeface="Calibri" panose="020F0502020204030204" pitchFamily="34" charset="0"/>
                </a:endParaRPr>
              </a:p>
              <a:p>
                <a:r>
                  <a:rPr lang="en-US" sz="2800">
                    <a:solidFill>
                      <a:srgbClr val="000099"/>
                    </a:solidFill>
                    <a:latin typeface="Chu Van An" panose="02020603050405020304" pitchFamily="18" charset="0"/>
                    <a:ea typeface="Calibri" panose="020F0502020204030204" pitchFamily="34" charset="0"/>
                  </a:rPr>
                  <a:t> b)Tìm thiết diện của hình chóp khi cắt bởi mặt phẳng </a:t>
                </a:r>
                <a14:m>
                  <m:oMath xmlns:m="http://schemas.openxmlformats.org/officeDocument/2006/math">
                    <m:d>
                      <m:dPr>
                        <m:ctrlPr>
                          <a:rPr lang="en-US" sz="2800" i="1">
                            <a:solidFill>
                              <a:srgbClr val="000099"/>
                            </a:solidFill>
                            <a:latin typeface="Cambria Math" panose="02040503050406030204" pitchFamily="18"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𝑁𝐵𝐶</m:t>
                        </m:r>
                      </m:e>
                    </m:d>
                  </m:oMath>
                </a14:m>
                <a:r>
                  <a:rPr lang="en-US" sz="2800">
                    <a:solidFill>
                      <a:srgbClr val="000099"/>
                    </a:solidFill>
                    <a:latin typeface="Chu Van An" panose="02020603050405020304" pitchFamily="18" charset="0"/>
                    <a:ea typeface="Calibri" panose="020F0502020204030204" pitchFamily="34" charset="0"/>
                  </a:rPr>
                  <a:t>. Thiết diện là hình gì? </a:t>
                </a: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833298"/>
              </a:xfrm>
              <a:prstGeom prst="rect">
                <a:avLst/>
              </a:prstGeom>
              <a:blipFill>
                <a:blip r:embed="rId2"/>
                <a:stretch>
                  <a:fillRect l="-876" t="-2784" r="-1031"/>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4347411"/>
                <a:ext cx="11838471" cy="2457084"/>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algn="just">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latin typeface="Chu Van An" panose="02020603050405020304" pitchFamily="18" charset="0"/>
                    <a:ea typeface="Calibri" panose="020F0502020204030204" pitchFamily="34" charset="0"/>
                  </a:rPr>
                  <a:t> </a:t>
                </a:r>
              </a:p>
              <a:p>
                <a:pPr marL="457200" marR="0" algn="just">
                  <a:lnSpc>
                    <a:spcPct val="107000"/>
                  </a:lnSpc>
                  <a:spcBef>
                    <a:spcPts val="0"/>
                  </a:spcBef>
                  <a:spcAft>
                    <a:spcPts val="800"/>
                  </a:spcAft>
                </a:pPr>
                <a14:m>
                  <m:oMath xmlns:m="http://schemas.openxmlformats.org/officeDocument/2006/math">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𝑁𝐵𝐶</m:t>
                        </m:r>
                      </m:e>
                    </m:d>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𝐵𝐶</m:t>
                    </m:r>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𝐴𝐷</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𝑆𝐴𝐷</m:t>
                        </m:r>
                      </m:e>
                    </m:d>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2</m:t>
                        </m:r>
                      </m:e>
                    </m:d>
                  </m:oMath>
                </a14:m>
                <a:r>
                  <a:rPr lang="en-US">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a:p>
                <a:pPr marL="457200" marR="0" algn="just">
                  <a:lnSpc>
                    <a:spcPct val="107000"/>
                  </a:lnSpc>
                  <a:spcBef>
                    <a:spcPts val="0"/>
                  </a:spcBef>
                  <a:spcAft>
                    <a:spcPts val="800"/>
                  </a:spcAft>
                </a:pPr>
                <a:r>
                  <a:rPr lang="en-US">
                    <a:latin typeface="Chu Van An" panose="02020603050405020304" pitchFamily="18" charset="0"/>
                    <a:ea typeface="Calibri" panose="020F0502020204030204" pitchFamily="34" charset="0"/>
                  </a:rPr>
                  <a:t>Từ </a:t>
                </a:r>
                <a14:m>
                  <m:oMath xmlns:m="http://schemas.openxmlformats.org/officeDocument/2006/math">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1</m:t>
                        </m:r>
                      </m:e>
                    </m:d>
                  </m:oMath>
                </a14:m>
                <a:r>
                  <a:rPr lang="en-US">
                    <a:latin typeface="Chu Van An" panose="02020603050405020304" pitchFamily="18" charset="0"/>
                    <a:ea typeface="Calibri" panose="020F0502020204030204" pitchFamily="34" charset="0"/>
                  </a:rPr>
                  <a:t> &amp; </a:t>
                </a:r>
                <a14:m>
                  <m:oMath xmlns:m="http://schemas.openxmlformats.org/officeDocument/2006/math">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2</m:t>
                        </m:r>
                      </m:e>
                    </m:d>
                  </m:oMath>
                </a14:m>
                <a:r>
                  <a:rPr lang="en-US">
                    <a:latin typeface="Chu Van An" panose="02020603050405020304" pitchFamily="18" charset="0"/>
                    <a:ea typeface="Calibri" panose="020F0502020204030204" pitchFamily="34" charset="0"/>
                  </a:rPr>
                  <a:t> </a:t>
                </a:r>
                <a:endParaRPr lang="en-US" i="1">
                  <a:latin typeface="Cambria Math" panose="02040503050406030204" pitchFamily="18" charset="0"/>
                  <a:ea typeface="Calibri" panose="020F0502020204030204" pitchFamily="34" charset="0"/>
                  <a:cs typeface="Cambria Math" panose="02040503050406030204" pitchFamily="18" charset="0"/>
                </a:endParaRPr>
              </a:p>
              <a:p>
                <a:pPr marL="457200" marR="0" algn="just">
                  <a:lnSpc>
                    <a:spcPct val="107000"/>
                  </a:lnSpc>
                  <a:spcBef>
                    <a:spcPts val="0"/>
                  </a:spcBef>
                  <a:spcAft>
                    <a:spcPts val="800"/>
                  </a:spcAf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𝑁𝐵𝐶</m:t>
                        </m:r>
                      </m:e>
                    </m:d>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𝑆𝐴𝐷</m:t>
                        </m:r>
                      </m:e>
                    </m:d>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𝑁𝑀</m:t>
                    </m:r>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𝐴𝐷</m:t>
                    </m:r>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𝐵𝐶</m:t>
                    </m:r>
                  </m:oMath>
                </a14:m>
                <a:r>
                  <a:rPr lang="en-US">
                    <a:latin typeface="Chu Van An" panose="02020603050405020304" pitchFamily="18" charset="0"/>
                    <a:ea typeface="Calibri" panose="020F0502020204030204" pitchFamily="34" charset="0"/>
                  </a:rPr>
                  <a:t> </a:t>
                </a: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4347411"/>
                <a:ext cx="11838471" cy="2457084"/>
              </a:xfrm>
              <a:prstGeom prst="rect">
                <a:avLst/>
              </a:prstGeom>
              <a:blipFill>
                <a:blip r:embed="rId3"/>
                <a:stretch>
                  <a:fillRect t="-3210"/>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677117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833298"/>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66750" marR="0" indent="-629920" algn="just">
                  <a:lnSpc>
                    <a:spcPct val="107000"/>
                  </a:lnSpc>
                  <a:spcBef>
                    <a:spcPts val="0"/>
                  </a:spcBef>
                  <a:spcAft>
                    <a:spcPts val="800"/>
                  </a:spcAft>
                  <a:tabLst>
                    <a:tab pos="629920" algn="l"/>
                  </a:tabLs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➁</a:t>
                </a:r>
                <a:r>
                  <a:rPr lang="en-US" dirty="0">
                    <a:solidFill>
                      <a:srgbClr val="0000FF"/>
                    </a:solidFill>
                    <a:ea typeface="Calibri" panose="020F0502020204030204" pitchFamily="34" charset="0"/>
                  </a:rPr>
                  <a:t>: </a:t>
                </a:r>
                <a:r>
                  <a:rPr lang="en-US" sz="2800">
                    <a:solidFill>
                      <a:srgbClr val="000099"/>
                    </a:solidFill>
                    <a:latin typeface="Chu Van An" panose="02020603050405020304" pitchFamily="18" charset="0"/>
                    <a:ea typeface="Calibri" panose="020F0502020204030204" pitchFamily="34" charset="0"/>
                  </a:rPr>
                  <a:t>Cho chóp tứ giác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m:t>
                    </m:r>
                    <m:r>
                      <a:rPr lang="en-US" sz="2800" i="1">
                        <a:solidFill>
                          <a:srgbClr val="000099"/>
                        </a:solidFill>
                        <a:latin typeface="Cambria Math" panose="02040503050406030204" pitchFamily="18" charset="0"/>
                        <a:ea typeface="Calibri" panose="020F0502020204030204" pitchFamily="34" charset="0"/>
                      </a:rPr>
                      <m:t>.</m:t>
                    </m:r>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có đáy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𝐴𝐵𝐶𝐷</m:t>
                    </m:r>
                  </m:oMath>
                </a14:m>
                <a:r>
                  <a:rPr lang="en-US" sz="2800">
                    <a:solidFill>
                      <a:srgbClr val="000099"/>
                    </a:solidFill>
                    <a:latin typeface="Chu Van An" panose="02020603050405020304" pitchFamily="18" charset="0"/>
                    <a:ea typeface="Calibri" panose="020F0502020204030204" pitchFamily="34" charset="0"/>
                  </a:rPr>
                  <a:t>  là hình bình hành và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𝑁</m:t>
                    </m:r>
                  </m:oMath>
                </a14:m>
                <a:r>
                  <a:rPr lang="en-US" sz="2800">
                    <a:solidFill>
                      <a:srgbClr val="000099"/>
                    </a:solidFill>
                    <a:latin typeface="Chu Van An" panose="02020603050405020304" pitchFamily="18" charset="0"/>
                    <a:ea typeface="Calibri" panose="020F0502020204030204" pitchFamily="34" charset="0"/>
                  </a:rPr>
                  <a:t>là  trung điểm</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rPr>
                      <m:t>𝑆𝐴</m:t>
                    </m:r>
                  </m:oMath>
                </a14:m>
                <a:r>
                  <a:rPr lang="en-US" sz="2800">
                    <a:solidFill>
                      <a:srgbClr val="000099"/>
                    </a:solidFill>
                    <a:latin typeface="Chu Van An" panose="02020603050405020304" pitchFamily="18" charset="0"/>
                    <a:ea typeface="Calibri" panose="020F0502020204030204" pitchFamily="34" charset="0"/>
                  </a:rPr>
                  <a:t>.</a:t>
                </a:r>
                <a:endParaRPr lang="en-US" sz="2800">
                  <a:solidFill>
                    <a:srgbClr val="000099"/>
                  </a:solidFill>
                  <a:latin typeface="Calibri" panose="020F0502020204030204" pitchFamily="34" charset="0"/>
                  <a:ea typeface="Calibri" panose="020F0502020204030204" pitchFamily="34" charset="0"/>
                </a:endParaRPr>
              </a:p>
              <a:p>
                <a:pPr marL="0" marR="0" algn="just">
                  <a:lnSpc>
                    <a:spcPct val="107000"/>
                  </a:lnSpc>
                  <a:spcBef>
                    <a:spcPts val="0"/>
                  </a:spcBef>
                  <a:spcAft>
                    <a:spcPts val="800"/>
                  </a:spcAft>
                  <a:tabLst>
                    <a:tab pos="0" algn="l"/>
                  </a:tabLst>
                </a:pPr>
                <a:r>
                  <a:rPr lang="en-US" sz="2800">
                    <a:solidFill>
                      <a:srgbClr val="000099"/>
                    </a:solidFill>
                    <a:latin typeface="Chu Van An" panose="02020603050405020304" pitchFamily="18" charset="0"/>
                    <a:ea typeface="Calibri" panose="020F0502020204030204" pitchFamily="34" charset="0"/>
                  </a:rPr>
                  <a:t> a)Tìm giao điểm của </a:t>
                </a:r>
                <a14:m>
                  <m:oMath xmlns:m="http://schemas.openxmlformats.org/officeDocument/2006/math">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𝐴𝐶</m:t>
                    </m:r>
                  </m:oMath>
                </a14:m>
                <a:r>
                  <a:rPr lang="en-US" sz="2800">
                    <a:solidFill>
                      <a:srgbClr val="000099"/>
                    </a:solidFill>
                    <a:latin typeface="Chu Van An" panose="02020603050405020304" pitchFamily="18" charset="0"/>
                    <a:ea typeface="Calibri" panose="020F0502020204030204" pitchFamily="34" charset="0"/>
                  </a:rPr>
                  <a:t> và mặt phẳng </a:t>
                </a:r>
                <a14:m>
                  <m:oMath xmlns:m="http://schemas.openxmlformats.org/officeDocument/2006/math">
                    <m:d>
                      <m:dPr>
                        <m:ctrlP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𝑆𝐵𝐷</m:t>
                        </m:r>
                      </m:e>
                    </m:d>
                  </m:oMath>
                </a14:m>
                <a:r>
                  <a:rPr lang="en-US" sz="2800">
                    <a:solidFill>
                      <a:srgbClr val="000099"/>
                    </a:solidFill>
                    <a:latin typeface="Chu Van An" panose="02020603050405020304" pitchFamily="18" charset="0"/>
                    <a:ea typeface="Calibri" panose="020F0502020204030204" pitchFamily="34" charset="0"/>
                  </a:rPr>
                  <a:t> </a:t>
                </a:r>
                <a:endParaRPr lang="en-US" sz="2800">
                  <a:solidFill>
                    <a:srgbClr val="000099"/>
                  </a:solidFill>
                  <a:latin typeface="Calibri" panose="020F0502020204030204" pitchFamily="34" charset="0"/>
                  <a:ea typeface="Calibri" panose="020F0502020204030204" pitchFamily="34" charset="0"/>
                </a:endParaRPr>
              </a:p>
              <a:p>
                <a:r>
                  <a:rPr lang="en-US" sz="2800">
                    <a:solidFill>
                      <a:srgbClr val="000099"/>
                    </a:solidFill>
                    <a:latin typeface="Chu Van An" panose="02020603050405020304" pitchFamily="18" charset="0"/>
                    <a:ea typeface="Calibri" panose="020F0502020204030204" pitchFamily="34" charset="0"/>
                  </a:rPr>
                  <a:t> b)Tìm thiết diện của hình chóp khi cắt bởi mặt phẳng </a:t>
                </a:r>
                <a14:m>
                  <m:oMath xmlns:m="http://schemas.openxmlformats.org/officeDocument/2006/math">
                    <m:d>
                      <m:dPr>
                        <m:ctrlPr>
                          <a:rPr lang="en-US" sz="2800" i="1">
                            <a:solidFill>
                              <a:srgbClr val="000099"/>
                            </a:solidFill>
                            <a:latin typeface="Cambria Math" panose="02040503050406030204" pitchFamily="18" charset="0"/>
                            <a:cs typeface="Chu Van An" panose="02020603050405020304" pitchFamily="18" charset="0"/>
                          </a:rPr>
                        </m:ctrlPr>
                      </m:dPr>
                      <m:e>
                        <m:r>
                          <a:rPr lang="en-US" sz="2800" i="1">
                            <a:solidFill>
                              <a:srgbClr val="000099"/>
                            </a:solidFill>
                            <a:latin typeface="Cambria Math" panose="02040503050406030204" pitchFamily="18" charset="0"/>
                            <a:ea typeface="Calibri" panose="020F0502020204030204" pitchFamily="34" charset="0"/>
                            <a:cs typeface="Chu Van An" panose="02020603050405020304" pitchFamily="18" charset="0"/>
                          </a:rPr>
                          <m:t>𝑁𝐵𝐶</m:t>
                        </m:r>
                      </m:e>
                    </m:d>
                  </m:oMath>
                </a14:m>
                <a:r>
                  <a:rPr lang="en-US" sz="2800">
                    <a:solidFill>
                      <a:srgbClr val="000099"/>
                    </a:solidFill>
                    <a:latin typeface="Chu Van An" panose="02020603050405020304" pitchFamily="18" charset="0"/>
                    <a:ea typeface="Calibri" panose="020F0502020204030204" pitchFamily="34" charset="0"/>
                  </a:rPr>
                  <a:t>. Thiết diện là hình gì? </a:t>
                </a: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833298"/>
              </a:xfrm>
              <a:prstGeom prst="rect">
                <a:avLst/>
              </a:prstGeom>
              <a:blipFill>
                <a:blip r:embed="rId2"/>
                <a:stretch>
                  <a:fillRect l="-876" t="-2784" r="-1031"/>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22099" y="4347411"/>
                <a:ext cx="11838471" cy="2457084"/>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algn="just">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err="1">
                    <a:solidFill>
                      <a:srgbClr val="0000FF"/>
                    </a:solidFill>
                    <a:ea typeface="Times New Roman" panose="02020603050405020304" pitchFamily="18" charset="0"/>
                  </a:rPr>
                  <a:t>giải</a:t>
                </a:r>
                <a:r>
                  <a:rPr lang="en-US">
                    <a:latin typeface="Chu Van An" panose="02020603050405020304" pitchFamily="18" charset="0"/>
                    <a:ea typeface="Calibri" panose="020F0502020204030204" pitchFamily="34" charset="0"/>
                  </a:rPr>
                  <a:t> </a:t>
                </a:r>
              </a:p>
              <a:p>
                <a:pPr marL="457200" marR="0" algn="just">
                  <a:lnSpc>
                    <a:spcPct val="107000"/>
                  </a:lnSpc>
                  <a:spcBef>
                    <a:spcPts val="0"/>
                  </a:spcBef>
                  <a:spcAft>
                    <a:spcPts val="800"/>
                  </a:spcAft>
                </a:pPr>
                <a:r>
                  <a:rPr lang="en-US">
                    <a:latin typeface="Chu Van An" panose="02020603050405020304" pitchFamily="18" charset="0"/>
                    <a:ea typeface="Calibri" panose="020F0502020204030204" pitchFamily="34" charset="0"/>
                  </a:rPr>
                  <a:t> </a:t>
                </a:r>
                <a14:m>
                  <m:oMath xmlns:m="http://schemas.openxmlformats.org/officeDocument/2006/math">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𝑁𝐵𝐶</m:t>
                        </m:r>
                      </m:e>
                    </m:d>
                    <m:r>
                      <a:rPr lang="en-US" i="1">
                        <a:latin typeface="Cambria Math" panose="02040503050406030204" pitchFamily="18" charset="0"/>
                        <a:ea typeface="Calibri" panose="020F0502020204030204" pitchFamily="34" charset="0"/>
                      </a:rPr>
                      <m:t>∩</m:t>
                    </m:r>
                    <m:d>
                      <m:dPr>
                        <m:ctrlPr>
                          <a:rPr lang="en-US" i="1">
                            <a:latin typeface="Cambria Math" panose="02040503050406030204" pitchFamily="18" charset="0"/>
                            <a:ea typeface="Calibri" panose="020F0502020204030204" pitchFamily="34" charset="0"/>
                            <a:cs typeface="Chu Van An" panose="02020603050405020304" pitchFamily="18" charset="0"/>
                          </a:rPr>
                        </m:ctrlPr>
                      </m:dPr>
                      <m:e>
                        <m:r>
                          <a:rPr lang="en-US" i="1">
                            <a:latin typeface="Cambria Math" panose="02040503050406030204" pitchFamily="18" charset="0"/>
                            <a:ea typeface="Calibri" panose="020F0502020204030204" pitchFamily="34" charset="0"/>
                            <a:cs typeface="Chu Van An" panose="02020603050405020304" pitchFamily="18" charset="0"/>
                          </a:rPr>
                          <m:t>𝑆𝐶𝐷</m:t>
                        </m:r>
                      </m:e>
                    </m:d>
                    <m:r>
                      <a:rPr lang="en-US" i="1">
                        <a:latin typeface="Cambria Math" panose="02040503050406030204" pitchFamily="18" charset="0"/>
                        <a:ea typeface="Calibri" panose="020F0502020204030204" pitchFamily="34" charset="0"/>
                        <a:cs typeface="Chu Van An" panose="02020603050405020304" pitchFamily="18" charset="0"/>
                      </a:rPr>
                      <m:t>=</m:t>
                    </m:r>
                    <m:r>
                      <a:rPr lang="en-US" i="1">
                        <a:latin typeface="Cambria Math" panose="02040503050406030204" pitchFamily="18" charset="0"/>
                        <a:ea typeface="Calibri" panose="020F0502020204030204" pitchFamily="34" charset="0"/>
                        <a:cs typeface="Chu Van An" panose="02020603050405020304" pitchFamily="18" charset="0"/>
                      </a:rPr>
                      <m:t>𝑀𝐶</m:t>
                    </m:r>
                  </m:oMath>
                </a14:m>
                <a:endParaRPr lang="en-US" sz="2800">
                  <a:latin typeface="Calibri" panose="020F0502020204030204" pitchFamily="34" charset="0"/>
                  <a:ea typeface="Calibri" panose="020F0502020204030204" pitchFamily="34" charset="0"/>
                </a:endParaRPr>
              </a:p>
              <a:p>
                <a:pPr marL="457200" marR="0">
                  <a:spcBef>
                    <a:spcPts val="0"/>
                  </a:spcBef>
                  <a:spcAft>
                    <a:spcPts val="800"/>
                  </a:spcAft>
                </a:pPr>
                <a:r>
                  <a:rPr lang="vi-VN">
                    <a:latin typeface="Chu Van An" panose="02020603050405020304" pitchFamily="18" charset="0"/>
                    <a:ea typeface="Times New Roman" panose="02020603050405020304" pitchFamily="18" charset="0"/>
                  </a:rPr>
                  <a:t>Vậy thiết diện là hình thang </a:t>
                </a:r>
                <a14:m>
                  <m:oMath xmlns:m="http://schemas.openxmlformats.org/officeDocument/2006/math">
                    <m:r>
                      <a:rPr lang="vi-VN" i="1">
                        <a:latin typeface="Cambria Math" panose="02040503050406030204" pitchFamily="18" charset="0"/>
                        <a:ea typeface="Calibri" panose="020F0502020204030204" pitchFamily="34" charset="0"/>
                        <a:cs typeface="Chu Van An" panose="02020603050405020304" pitchFamily="18" charset="0"/>
                      </a:rPr>
                      <m:t>𝑀𝑁𝐶𝐷</m:t>
                    </m:r>
                  </m:oMath>
                </a14:m>
                <a:endParaRPr lang="en-US">
                  <a:ea typeface="Times New Roman" panose="02020603050405020304" pitchFamily="18" charset="0"/>
                </a:endParaRPr>
              </a:p>
              <a:p>
                <a:pPr marL="457200" marR="0" algn="just">
                  <a:lnSpc>
                    <a:spcPct val="107000"/>
                  </a:lnSpc>
                  <a:spcBef>
                    <a:spcPts val="0"/>
                  </a:spcBef>
                  <a:spcAft>
                    <a:spcPts val="800"/>
                  </a:spcAft>
                </a:pPr>
                <a:endParaRPr lang="en-US" sz="280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22099" y="4347411"/>
                <a:ext cx="11838471" cy="2457084"/>
              </a:xfrm>
              <a:prstGeom prst="rect">
                <a:avLst/>
              </a:prstGeom>
              <a:blipFill>
                <a:blip r:embed="rId3"/>
                <a:stretch>
                  <a:fillRect t="-3210"/>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1322693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2"/>
            <a:ext cx="11813836" cy="2127445"/>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dirty="0" err="1">
                <a:solidFill>
                  <a:srgbClr val="0000FF"/>
                </a:solidFill>
                <a:ea typeface="Calibri" panose="020F0502020204030204" pitchFamily="34" charset="0"/>
              </a:rPr>
              <a:t>dụ</a:t>
            </a:r>
            <a:r>
              <a:rPr lang="en-US" b="1" dirty="0">
                <a:solidFill>
                  <a:srgbClr val="0000FF"/>
                </a:solidFill>
                <a:ea typeface="Calibri" panose="020F0502020204030204" pitchFamily="34" charset="0"/>
              </a:rPr>
              <a:t> </a:t>
            </a:r>
            <a:r>
              <a:rPr lang="en-US" b="1" dirty="0">
                <a:solidFill>
                  <a:srgbClr val="0000FF"/>
                </a:solidFill>
                <a:latin typeface="Segoe UI Symbol" panose="020B0502040204020203" pitchFamily="34" charset="0"/>
                <a:ea typeface="Segoe UI Symbol" panose="020B0502040204020203" pitchFamily="34" charset="0"/>
              </a:rPr>
              <a:t>➀</a:t>
            </a:r>
            <a:r>
              <a:rPr lang="en-US">
                <a:solidFill>
                  <a:srgbClr val="0000FF"/>
                </a:solidFill>
                <a:ea typeface="Calibri" panose="020F0502020204030204" pitchFamily="34" charset="0"/>
              </a:rPr>
              <a:t>: </a:t>
            </a:r>
            <a:r>
              <a:rPr lang="en-US" sz="2800"/>
              <a:t>Cho tứ diện ABCD. Gọi P, Q, R, S là bốn điểm lần lượt trên các cạnh AB, BC, CD, DA. CMR nếu bốn điểm P, Q, R, S đồng phẳng thì:</a:t>
            </a:r>
          </a:p>
          <a:p>
            <a:r>
              <a:rPr lang="en-US" sz="2800"/>
              <a:t>a) PQ, SR, AC hoặc song song hoặc đồng qui.</a:t>
            </a:r>
          </a:p>
          <a:p>
            <a:r>
              <a:rPr lang="en-US" sz="2800"/>
              <a:t>b) PS, RQ, BD hoặc song song hoặc đồng qui.</a:t>
            </a: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641558"/>
            <a:ext cx="11838471" cy="3136314"/>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228600" algn="just">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p>
          <a:p>
            <a:pPr marR="0" algn="just">
              <a:lnSpc>
                <a:spcPct val="107000"/>
              </a:lnSpc>
              <a:spcBef>
                <a:spcPts val="0"/>
              </a:spcBef>
              <a:spcAft>
                <a:spcPts val="800"/>
              </a:spcAft>
            </a:pPr>
            <a:r>
              <a:rPr lang="en-US">
                <a:ea typeface="Calibri" panose="020F0502020204030204" pitchFamily="34" charset="0"/>
              </a:rPr>
              <a:t> Theo định lí về giao tuyến của 3 mặt phẳng.  </a:t>
            </a:r>
            <a:endParaRPr lang="en-US" sz="2800">
              <a:latin typeface="Calibri" panose="020F0502020204030204" pitchFamily="34" charset="0"/>
              <a:ea typeface="Calibri" panose="020F0502020204030204" pitchFamily="34" charset="0"/>
            </a:endParaRPr>
          </a:p>
          <a:p>
            <a:pPr marR="0" lvl="0" algn="just">
              <a:lnSpc>
                <a:spcPct val="107000"/>
              </a:lnSpc>
              <a:spcBef>
                <a:spcPts val="0"/>
              </a:spcBef>
              <a:spcAft>
                <a:spcPts val="0"/>
              </a:spcAft>
            </a:pPr>
            <a:r>
              <a:rPr lang="en-US">
                <a:ea typeface="Calibri" panose="020F0502020204030204" pitchFamily="34" charset="0"/>
              </a:rPr>
              <a:t>a)  Nếu PQ // SR thì PQ // SR // AC.</a:t>
            </a:r>
            <a:endParaRPr lang="en-US" sz="2800">
              <a:latin typeface="Calibri" panose="020F0502020204030204" pitchFamily="34" charset="0"/>
              <a:ea typeface="Calibri" panose="020F0502020204030204" pitchFamily="34" charset="0"/>
            </a:endParaRPr>
          </a:p>
          <a:p>
            <a:pPr marR="0" lvl="0" algn="just">
              <a:lnSpc>
                <a:spcPct val="107000"/>
              </a:lnSpc>
              <a:spcBef>
                <a:spcPts val="0"/>
              </a:spcBef>
              <a:spcAft>
                <a:spcPts val="800"/>
              </a:spcAft>
            </a:pPr>
            <a:r>
              <a:rPr lang="en-US">
                <a:ea typeface="Calibri" panose="020F0502020204030204" pitchFamily="34" charset="0"/>
              </a:rPr>
              <a:t> b) Nếu PQ cắt SR tại I thì AC đi qua I.</a:t>
            </a: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p:pic>
        <p:nvPicPr>
          <p:cNvPr id="2" name="Picture 1">
            <a:extLst>
              <a:ext uri="{FF2B5EF4-FFF2-40B4-BE49-F238E27FC236}">
                <a16:creationId xmlns:a16="http://schemas.microsoft.com/office/drawing/2014/main" id="{BA15106C-2E6C-424F-85A8-7FD7A8B2071D}"/>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8646694" y="3995472"/>
            <a:ext cx="2983831" cy="2537792"/>
          </a:xfrm>
          <a:prstGeom prst="rect">
            <a:avLst/>
          </a:prstGeom>
        </p:spPr>
      </p:pic>
    </p:spTree>
    <p:extLst>
      <p:ext uri="{BB962C8B-B14F-4D97-AF65-F5344CB8AC3E}">
        <p14:creationId xmlns:p14="http://schemas.microsoft.com/office/powerpoint/2010/main" val="1600427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up)">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up)">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up)">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wipe(up)">
                                      <p:cBhvr>
                                        <p:cTn id="37" dur="500"/>
                                        <p:tgtEl>
                                          <p:spTgt spid="1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wipe(up)">
                                      <p:cBhvr>
                                        <p:cTn id="42" dur="500"/>
                                        <p:tgtEl>
                                          <p:spTgt spid="1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0">
                                            <p:txEl>
                                              <p:pRg st="3" end="3"/>
                                            </p:txEl>
                                          </p:spTgt>
                                        </p:tgtEl>
                                        <p:attrNameLst>
                                          <p:attrName>style.visibility</p:attrName>
                                        </p:attrNameLst>
                                      </p:cBhvr>
                                      <p:to>
                                        <p:strVal val="visible"/>
                                      </p:to>
                                    </p:set>
                                    <p:animEffect transition="in" filter="wipe(up)">
                                      <p:cBhvr>
                                        <p:cTn id="47" dur="500"/>
                                        <p:tgtEl>
                                          <p:spTgt spid="10">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wipe(down)">
                                      <p:cBhvr>
                                        <p:cTn id="5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031192"/>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120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err="1">
                    <a:solidFill>
                      <a:srgbClr val="0000FF"/>
                    </a:solidFill>
                    <a:ea typeface="Calibri" panose="020F0502020204030204" pitchFamily="34" charset="0"/>
                  </a:rPr>
                  <a:t>dụ</a:t>
                </a:r>
                <a:r>
                  <a:rPr lang="en-US" b="1">
                    <a:solidFill>
                      <a:srgbClr val="0000FF"/>
                    </a:solidFill>
                    <a:ea typeface="Calibri" panose="020F0502020204030204" pitchFamily="34" charset="0"/>
                  </a:rPr>
                  <a:t> </a:t>
                </a:r>
                <a:r>
                  <a:rPr lang="en-US" b="1">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m:t>
                    </m:r>
                  </m:oMath>
                </a14:m>
                <a:r>
                  <a:rPr lang="en-US" sz="2800">
                    <a:ea typeface="Calibri" panose="020F0502020204030204" pitchFamily="34" charset="0"/>
                  </a:rPr>
                  <a:t> lần lượt là trung điểm của các cạnh </a:t>
                </a:r>
                <a14:m>
                  <m:oMath xmlns:m="http://schemas.openxmlformats.org/officeDocument/2006/math">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𝐴𝐶</m:t>
                    </m:r>
                  </m:oMath>
                </a14:m>
                <a:r>
                  <a:rPr lang="en-US" sz="2800">
                    <a:ea typeface="Calibri" panose="020F0502020204030204" pitchFamily="34" charset="0"/>
                  </a:rPr>
                  <a:t>. Trên cạnh </a:t>
                </a:r>
                <a14:m>
                  <m:oMath xmlns:m="http://schemas.openxmlformats.org/officeDocument/2006/math">
                    <m:r>
                      <a:rPr lang="en-US" sz="2800" i="1">
                        <a:latin typeface="Cambria Math" panose="02040503050406030204" pitchFamily="18" charset="0"/>
                        <a:ea typeface="Calibri" panose="020F0502020204030204" pitchFamily="34" charset="0"/>
                      </a:rPr>
                      <m:t>𝑃𝐷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𝑃</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𝐷𝑃</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𝑃𝐵</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a) Xác định giao tuyến của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𝑀𝑁𝑃</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với các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𝐵𝐶𝐷</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031192"/>
              </a:xfrm>
              <a:prstGeom prst="rect">
                <a:avLst/>
              </a:prstGeom>
              <a:blipFill>
                <a:blip r:embed="rId2"/>
                <a:stretch>
                  <a:fillRect l="-1134" t="-3869" b="-8929"/>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545305"/>
                <a:ext cx="11838471" cy="323256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dirty="0">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sz="2800">
                    <a:ea typeface="Calibri" panose="020F0502020204030204" pitchFamily="34" charset="0"/>
                  </a:rPr>
                  <a:t>Do đó: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𝑀𝑁</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𝑀𝑁𝑃</m:t>
                                </m:r>
                              </m:e>
                            </m:d>
                          </m:e>
                          <m:e>
                            <m:r>
                              <a:rPr lang="en-US" sz="2800" i="1">
                                <a:latin typeface="Cambria Math" panose="02040503050406030204" pitchFamily="18" charset="0"/>
                                <a:ea typeface="Calibri" panose="020F0502020204030204" pitchFamily="34" charset="0"/>
                              </a:rPr>
                              <m:t>𝐴𝐵</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𝐴𝐵𝐷</m:t>
                                </m:r>
                              </m:e>
                            </m:d>
                          </m:e>
                          <m:e>
                            <m:r>
                              <a:rPr lang="en-US" sz="2800" i="1">
                                <a:latin typeface="Cambria Math" panose="02040503050406030204" pitchFamily="18" charset="0"/>
                                <a:ea typeface="Calibri" panose="020F0502020204030204" pitchFamily="34" charset="0"/>
                              </a:rPr>
                              <m:t>𝑀𝑁</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m:t>
                            </m:r>
                          </m:e>
                        </m:eqArr>
                      </m:e>
                    </m:d>
                  </m:oMath>
                </a14:m>
                <a:endParaRPr lang="en-US" sz="2800" i="1">
                  <a:latin typeface="Cambria Math" panose="02040503050406030204" pitchFamily="18" charset="0"/>
                  <a:ea typeface="Calibri" panose="020F0502020204030204" pitchFamily="34" charset="0"/>
                </a:endParaRPr>
              </a:p>
              <a:p>
                <a:pPr marL="0" marR="0">
                  <a:lnSpc>
                    <a:spcPct val="107000"/>
                  </a:lnSpc>
                  <a:spcBef>
                    <a:spcPts val="0"/>
                  </a:spcBef>
                  <a:spcAft>
                    <a:spcPts val="800"/>
                  </a:spcAf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𝑀𝑁𝑃</m:t>
                        </m:r>
                      </m:e>
                    </m:d>
                    <m:r>
                      <a:rPr lang="en-US" sz="2800" i="1">
                        <a:latin typeface="Cambria Math" panose="02040503050406030204" pitchFamily="18" charset="0"/>
                        <a:ea typeface="Calibri" panose="020F0502020204030204" pitchFamily="34"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𝐴𝐵𝐷</m:t>
                        </m:r>
                      </m:e>
                    </m:d>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𝑃𝑥</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𝑀𝑁</m:t>
                    </m:r>
                  </m:oMath>
                </a14:m>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545305"/>
                <a:ext cx="11838471" cy="3232566"/>
              </a:xfrm>
              <a:prstGeom prst="rect">
                <a:avLst/>
              </a:prstGeom>
              <a:blipFill>
                <a:blip r:embed="rId3"/>
                <a:stretch>
                  <a:fillRect l="-1132" t="-2444"/>
                </a:stretch>
              </a:blipFill>
              <a:ln>
                <a:solidFill>
                  <a:srgbClr val="0000FF"/>
                </a:solidFill>
              </a:ln>
            </p:spPr>
            <p:txBody>
              <a:bodyPr/>
              <a:lstStyle/>
              <a:p>
                <a:r>
                  <a:rPr lang="en-US">
                    <a:noFill/>
                  </a:rPr>
                  <a:t> </a:t>
                </a:r>
              </a:p>
            </p:txBody>
          </p:sp>
        </mc:Fallback>
      </mc:AlternateContent>
      <p:pic>
        <p:nvPicPr>
          <p:cNvPr id="2" name="Picture 1">
            <a:extLst>
              <a:ext uri="{FF2B5EF4-FFF2-40B4-BE49-F238E27FC236}">
                <a16:creationId xmlns:a16="http://schemas.microsoft.com/office/drawing/2014/main" id="{3A7AFE49-F94A-4434-9CF1-9A3041EEDDF3}"/>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7186864" y="3780838"/>
            <a:ext cx="3742749" cy="2629204"/>
          </a:xfrm>
          <a:prstGeom prst="rect">
            <a:avLst/>
          </a:prstGeom>
        </p:spPr>
      </p:pic>
    </p:spTree>
    <p:extLst>
      <p:ext uri="{BB962C8B-B14F-4D97-AF65-F5344CB8AC3E}">
        <p14:creationId xmlns:p14="http://schemas.microsoft.com/office/powerpoint/2010/main" val="3233110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031192"/>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120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err="1">
                    <a:solidFill>
                      <a:srgbClr val="0000FF"/>
                    </a:solidFill>
                    <a:ea typeface="Calibri" panose="020F0502020204030204" pitchFamily="34" charset="0"/>
                  </a:rPr>
                  <a:t>dụ</a:t>
                </a:r>
                <a:r>
                  <a:rPr lang="en-US" b="1">
                    <a:solidFill>
                      <a:srgbClr val="0000FF"/>
                    </a:solidFill>
                    <a:ea typeface="Calibri" panose="020F0502020204030204" pitchFamily="34" charset="0"/>
                  </a:rPr>
                  <a:t> </a:t>
                </a:r>
                <a:r>
                  <a:rPr lang="en-US" b="1">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m:t>
                    </m:r>
                  </m:oMath>
                </a14:m>
                <a:r>
                  <a:rPr lang="en-US" sz="2800">
                    <a:ea typeface="Calibri" panose="020F0502020204030204" pitchFamily="34" charset="0"/>
                  </a:rPr>
                  <a:t> lần lượt là trung điểm của các cạnh </a:t>
                </a:r>
                <a14:m>
                  <m:oMath xmlns:m="http://schemas.openxmlformats.org/officeDocument/2006/math">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𝐴𝐶</m:t>
                    </m:r>
                  </m:oMath>
                </a14:m>
                <a:r>
                  <a:rPr lang="en-US" sz="2800">
                    <a:ea typeface="Calibri" panose="020F0502020204030204" pitchFamily="34" charset="0"/>
                  </a:rPr>
                  <a:t>. Trên cạnh </a:t>
                </a:r>
                <a14:m>
                  <m:oMath xmlns:m="http://schemas.openxmlformats.org/officeDocument/2006/math">
                    <m:r>
                      <a:rPr lang="en-US" sz="2800" i="1">
                        <a:latin typeface="Cambria Math" panose="02040503050406030204" pitchFamily="18" charset="0"/>
                        <a:ea typeface="Calibri" panose="020F0502020204030204" pitchFamily="34" charset="0"/>
                      </a:rPr>
                      <m:t>𝑃𝐷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𝑃</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𝐷𝑃</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𝑃𝐵</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a) Xác định giao tuyến của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𝑀𝑁𝑃</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với các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𝐵𝐶𝐷</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031192"/>
              </a:xfrm>
              <a:prstGeom prst="rect">
                <a:avLst/>
              </a:prstGeom>
              <a:blipFill>
                <a:blip r:embed="rId2"/>
                <a:stretch>
                  <a:fillRect l="-1134" t="-3869" b="-8929"/>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545305"/>
                <a:ext cx="11838471" cy="323256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p>
              <a:p>
                <a:pPr marL="0" marR="0">
                  <a:lnSpc>
                    <a:spcPct val="107000"/>
                  </a:lnSpc>
                  <a:spcBef>
                    <a:spcPts val="0"/>
                  </a:spcBef>
                  <a:spcAft>
                    <a:spcPts val="800"/>
                  </a:spcAft>
                </a:pPr>
                <a:r>
                  <a:rPr lang="en-US">
                    <a:ea typeface="Calibri" panose="020F0502020204030204" pitchFamily="34" charset="0"/>
                  </a:rPr>
                  <a:t> </a:t>
                </a:r>
                <a:r>
                  <a:rPr lang="en-US" sz="2800">
                    <a:ea typeface="Calibri" panose="020F0502020204030204" pitchFamily="34" charset="0"/>
                  </a:rPr>
                  <a:t>Xác định giao tuyến của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𝑀𝑁𝑃</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𝐵𝐶𝐷</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Ta có: </a:t>
                </a:r>
                <a14:m>
                  <m:oMath xmlns:m="http://schemas.openxmlformats.org/officeDocument/2006/math">
                    <m:d>
                      <m:dPr>
                        <m:begChr m:val="{"/>
                        <m:endChr m:val=""/>
                        <m:ctrlPr>
                          <a:rPr lang="en-US" sz="2800" i="1">
                            <a:latin typeface="Cambria Math" panose="02040503050406030204" pitchFamily="18" charset="0"/>
                            <a:ea typeface="Calibri" panose="020F0502020204030204" pitchFamily="34" charset="0"/>
                          </a:rPr>
                        </m:ctrlPr>
                      </m:dPr>
                      <m:e>
                        <m:eqArr>
                          <m:eqArrPr>
                            <m:ctrlPr>
                              <a:rPr lang="en-US" sz="2800" i="1">
                                <a:latin typeface="Cambria Math" panose="02040503050406030204" pitchFamily="18" charset="0"/>
                                <a:ea typeface="Calibri" panose="020F0502020204030204" pitchFamily="34" charset="0"/>
                              </a:rPr>
                            </m:ctrlPr>
                          </m:eqArrPr>
                          <m:e>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𝑀𝑁𝑃</m:t>
                                </m:r>
                              </m:e>
                            </m:d>
                          </m:e>
                          <m:e>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𝐵𝐶</m:t>
                            </m:r>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𝐵𝐶𝐷</m:t>
                            </m:r>
                            <m:r>
                              <a:rPr lang="en-US" sz="2800" i="1">
                                <a:latin typeface="Cambria Math" panose="02040503050406030204" pitchFamily="18" charset="0"/>
                                <a:ea typeface="Calibri" panose="020F0502020204030204" pitchFamily="34" charset="0"/>
                              </a:rPr>
                              <m:t>)</m:t>
                            </m:r>
                          </m:e>
                        </m:eqArr>
                      </m:e>
                    </m:d>
                  </m:oMath>
                </a14:m>
                <a:endParaRPr lang="en-US" sz="2800" i="1">
                  <a:latin typeface="Cambria Math" panose="02040503050406030204" pitchFamily="18" charset="0"/>
                  <a:ea typeface="Calibri" panose="020F0502020204030204" pitchFamily="34" charset="0"/>
                </a:endParaRPr>
              </a:p>
              <a:p>
                <a:pPr marL="0" marR="0">
                  <a:lnSpc>
                    <a:spcPct val="107000"/>
                  </a:lnSpc>
                  <a:spcBef>
                    <a:spcPts val="0"/>
                  </a:spcBef>
                  <a:spcAft>
                    <a:spcPts val="800"/>
                  </a:spcAft>
                </a:pPr>
                <a14:m>
                  <m:oMath xmlns:m="http://schemas.openxmlformats.org/officeDocument/2006/math">
                    <m:r>
                      <a:rPr lang="en-US" sz="2800" i="1">
                        <a:latin typeface="Cambria Math" panose="02040503050406030204" pitchFamily="18" charset="0"/>
                        <a:ea typeface="Calibri" panose="020F0502020204030204" pitchFamily="34" charset="0"/>
                        <a:cs typeface="Cambria Math" panose="02040503050406030204" pitchFamily="18" charset="0"/>
                      </a:rPr>
                      <m:t>⇒</m:t>
                    </m:r>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cs typeface="Cambria Math" panose="02040503050406030204" pitchFamily="18" charset="0"/>
                      </a:rPr>
                      <m:t>∈</m:t>
                    </m:r>
                    <m:d>
                      <m:dPr>
                        <m:ctrlPr>
                          <a:rPr lang="en-US" sz="2800" i="1">
                            <a:latin typeface="Cambria Math" panose="02040503050406030204" pitchFamily="18" charset="0"/>
                            <a:ea typeface="Calibri" panose="020F0502020204030204" pitchFamily="34" charset="0"/>
                          </a:rPr>
                        </m:ctrlPr>
                      </m:dPr>
                      <m:e>
                        <m:r>
                          <a:rPr lang="en-US" sz="2800" i="1">
                            <a:latin typeface="Cambria Math" panose="02040503050406030204" pitchFamily="18" charset="0"/>
                            <a:ea typeface="Calibri" panose="020F0502020204030204" pitchFamily="34" charset="0"/>
                          </a:rPr>
                          <m:t>𝑀𝑁𝑃</m:t>
                        </m:r>
                      </m:e>
                    </m:d>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𝐵𝐶𝐷</m:t>
                    </m:r>
                    <m:r>
                      <a:rPr lang="en-US" sz="2800" i="1">
                        <a:latin typeface="Cambria Math" panose="02040503050406030204" pitchFamily="18" charset="0"/>
                        <a:ea typeface="Calibri" panose="020F0502020204030204" pitchFamily="34" charset="0"/>
                      </a:rPr>
                      <m:t>)</m:t>
                    </m:r>
                  </m:oMath>
                </a14:m>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545305"/>
                <a:ext cx="11838471" cy="3232566"/>
              </a:xfrm>
              <a:prstGeom prst="rect">
                <a:avLst/>
              </a:prstGeom>
              <a:blipFill>
                <a:blip r:embed="rId3"/>
                <a:stretch>
                  <a:fillRect l="-1132" t="-244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689588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031192"/>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120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err="1">
                    <a:solidFill>
                      <a:srgbClr val="0000FF"/>
                    </a:solidFill>
                    <a:ea typeface="Calibri" panose="020F0502020204030204" pitchFamily="34" charset="0"/>
                  </a:rPr>
                  <a:t>dụ</a:t>
                </a:r>
                <a:r>
                  <a:rPr lang="en-US" b="1">
                    <a:solidFill>
                      <a:srgbClr val="0000FF"/>
                    </a:solidFill>
                    <a:ea typeface="Calibri" panose="020F0502020204030204" pitchFamily="34" charset="0"/>
                  </a:rPr>
                  <a:t> </a:t>
                </a:r>
                <a:r>
                  <a:rPr lang="en-US" b="1">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m:t>
                    </m:r>
                  </m:oMath>
                </a14:m>
                <a:r>
                  <a:rPr lang="en-US" sz="2800">
                    <a:ea typeface="Calibri" panose="020F0502020204030204" pitchFamily="34" charset="0"/>
                  </a:rPr>
                  <a:t> lần lượt là trung điểm của các cạnh </a:t>
                </a:r>
                <a14:m>
                  <m:oMath xmlns:m="http://schemas.openxmlformats.org/officeDocument/2006/math">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𝐴𝐶</m:t>
                    </m:r>
                  </m:oMath>
                </a14:m>
                <a:r>
                  <a:rPr lang="en-US" sz="2800">
                    <a:ea typeface="Calibri" panose="020F0502020204030204" pitchFamily="34" charset="0"/>
                  </a:rPr>
                  <a:t>. Trên cạnh </a:t>
                </a:r>
                <a14:m>
                  <m:oMath xmlns:m="http://schemas.openxmlformats.org/officeDocument/2006/math">
                    <m:r>
                      <a:rPr lang="en-US" sz="2800" i="1">
                        <a:latin typeface="Cambria Math" panose="02040503050406030204" pitchFamily="18" charset="0"/>
                        <a:ea typeface="Calibri" panose="020F0502020204030204" pitchFamily="34" charset="0"/>
                      </a:rPr>
                      <m:t>𝑃𝐷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𝑃</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𝐷𝑃</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𝑃𝐵</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a) Xác định giao tuyến của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𝑀𝑁𝑃</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với các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𝐵𝐶𝐷</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031192"/>
              </a:xfrm>
              <a:prstGeom prst="rect">
                <a:avLst/>
              </a:prstGeom>
              <a:blipFill>
                <a:blip r:embed="rId2"/>
                <a:stretch>
                  <a:fillRect l="-1134" t="-3869" b="-8929"/>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545305"/>
                <a:ext cx="11838471" cy="323256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a:ea typeface="Calibri" panose="020F0502020204030204" pitchFamily="34" charset="0"/>
                  </a:rPr>
                  <a:t>Mặt khác: </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rPr>
                        </m:ctrlPr>
                      </m:dPr>
                      <m:e>
                        <m:eqArr>
                          <m:eqArrPr>
                            <m:ctrlPr>
                              <a:rPr lang="en-US" i="1">
                                <a:latin typeface="Cambria Math" panose="02040503050406030204" pitchFamily="18" charset="0"/>
                                <a:ea typeface="Calibri" panose="020F0502020204030204" pitchFamily="34" charset="0"/>
                              </a:rPr>
                            </m:ctrlPr>
                          </m:eqArrPr>
                          <m:e>
                            <m:r>
                              <a:rPr lang="en-US" i="1">
                                <a:latin typeface="Cambria Math" panose="02040503050406030204" pitchFamily="18" charset="0"/>
                                <a:ea typeface="Calibri" panose="020F0502020204030204" pitchFamily="34" charset="0"/>
                              </a:rPr>
                              <m:t>𝑃</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𝑀𝑁𝑃</m:t>
                                </m:r>
                              </m:e>
                            </m:d>
                          </m:e>
                          <m:e>
                            <m:r>
                              <a:rPr lang="en-US" i="1">
                                <a:latin typeface="Cambria Math" panose="02040503050406030204" pitchFamily="18" charset="0"/>
                                <a:ea typeface="Calibri" panose="020F0502020204030204" pitchFamily="34" charset="0"/>
                              </a:rPr>
                              <m:t>𝑃</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𝐵𝐷</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𝐵𝐶𝐷</m:t>
                            </m:r>
                            <m:r>
                              <a:rPr lang="en-US" i="1">
                                <a:latin typeface="Cambria Math" panose="02040503050406030204" pitchFamily="18" charset="0"/>
                                <a:ea typeface="Calibri" panose="020F0502020204030204" pitchFamily="34" charset="0"/>
                              </a:rPr>
                              <m:t>)</m:t>
                            </m:r>
                          </m:e>
                        </m:eqArr>
                      </m:e>
                    </m:d>
                  </m:oMath>
                </a14:m>
                <a:endParaRPr lang="en-US" i="1">
                  <a:latin typeface="Cambria Math" panose="02040503050406030204" pitchFamily="18" charset="0"/>
                  <a:ea typeface="Calibri" panose="020F0502020204030204" pitchFamily="34" charset="0"/>
                </a:endParaRPr>
              </a:p>
              <a:p>
                <a:pPr marL="0" marR="0">
                  <a:lnSpc>
                    <a:spcPct val="107000"/>
                  </a:lnSpc>
                  <a:spcBef>
                    <a:spcPts val="0"/>
                  </a:spcBef>
                  <a:spcAft>
                    <a:spcPts val="800"/>
                  </a:spcAft>
                </a:pPr>
                <a14:m>
                  <m:oMath xmlns:m="http://schemas.openxmlformats.org/officeDocument/2006/math">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𝑃</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𝑀𝑁𝑃</m:t>
                        </m:r>
                      </m:e>
                    </m:d>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𝐵𝐶𝐷</m:t>
                    </m:r>
                    <m:r>
                      <a:rPr lang="en-US" i="1">
                        <a:latin typeface="Cambria Math" panose="02040503050406030204" pitchFamily="18" charset="0"/>
                        <a:ea typeface="Calibri" panose="020F0502020204030204" pitchFamily="34" charset="0"/>
                      </a:rPr>
                      <m:t>)</m:t>
                    </m:r>
                  </m:oMath>
                </a14:m>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a:ea typeface="Calibri" panose="020F0502020204030204" pitchFamily="34" charset="0"/>
                  </a:rPr>
                  <a:t>Vậy </a:t>
                </a:r>
                <a14:m>
                  <m:oMath xmlns:m="http://schemas.openxmlformats.org/officeDocument/2006/math">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𝑀𝑁𝑃</m:t>
                        </m:r>
                      </m:e>
                    </m:d>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𝐵𝐶𝐷</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𝑀𝑃</m:t>
                    </m:r>
                  </m:oMath>
                </a14:m>
                <a:r>
                  <a:rPr lang="en-US">
                    <a:ea typeface="Calibri" panose="020F0502020204030204" pitchFamily="34" charset="0"/>
                  </a:rPr>
                  <a:t> là giao tuyến cần tìm</a:t>
                </a:r>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545305"/>
                <a:ext cx="11838471" cy="3232566"/>
              </a:xfrm>
              <a:prstGeom prst="rect">
                <a:avLst/>
              </a:prstGeom>
              <a:blipFill>
                <a:blip r:embed="rId3"/>
                <a:stretch>
                  <a:fillRect l="-1132" t="-2444" b="-150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9586380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031192"/>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1200"/>
                  </a:spcBef>
                  <a:spcAft>
                    <a:spcPts val="800"/>
                  </a:spcAft>
                </a:pPr>
                <a:r>
                  <a:rPr lang="en-US" b="1" err="1">
                    <a:solidFill>
                      <a:srgbClr val="0000FF"/>
                    </a:solidFill>
                    <a:ea typeface="Calibri" panose="020F0502020204030204" pitchFamily="34" charset="0"/>
                  </a:rPr>
                  <a:t>Ví</a:t>
                </a:r>
                <a:r>
                  <a:rPr lang="en-US" b="1">
                    <a:solidFill>
                      <a:srgbClr val="0000FF"/>
                    </a:solidFill>
                    <a:ea typeface="Calibri" panose="020F0502020204030204" pitchFamily="34" charset="0"/>
                  </a:rPr>
                  <a:t> dụ</a:t>
                </a:r>
                <a:r>
                  <a:rPr lang="en-US" b="1">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m:t>
                    </m:r>
                  </m:oMath>
                </a14:m>
                <a:r>
                  <a:rPr lang="en-US" sz="2800">
                    <a:ea typeface="Calibri" panose="020F0502020204030204" pitchFamily="34" charset="0"/>
                  </a:rPr>
                  <a:t> lần lượt là trung điểm của các cạnh </a:t>
                </a:r>
                <a14:m>
                  <m:oMath xmlns:m="http://schemas.openxmlformats.org/officeDocument/2006/math">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𝐴𝐶</m:t>
                    </m:r>
                  </m:oMath>
                </a14:m>
                <a:r>
                  <a:rPr lang="en-US" sz="2800">
                    <a:ea typeface="Calibri" panose="020F0502020204030204" pitchFamily="34" charset="0"/>
                  </a:rPr>
                  <a:t>. Trên cạnh </a:t>
                </a:r>
                <a14:m>
                  <m:oMath xmlns:m="http://schemas.openxmlformats.org/officeDocument/2006/math">
                    <m:r>
                      <a:rPr lang="en-US" sz="2800" i="1">
                        <a:latin typeface="Cambria Math" panose="02040503050406030204" pitchFamily="18" charset="0"/>
                        <a:ea typeface="Calibri" panose="020F0502020204030204" pitchFamily="34" charset="0"/>
                      </a:rPr>
                      <m:t>𝑃𝐷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𝑃</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𝐷𝑃</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𝑃𝐵</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2800">
                    <a:ea typeface="Calibri" panose="020F0502020204030204" pitchFamily="34" charset="0"/>
                  </a:rPr>
                  <a:t>a) Xác định giao tuyến của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𝑀𝑁𝑃</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với các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𝐴𝐵𝐷</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𝐵𝐶𝐷</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031192"/>
              </a:xfrm>
              <a:prstGeom prst="rect">
                <a:avLst/>
              </a:prstGeom>
              <a:blipFill>
                <a:blip r:embed="rId2"/>
                <a:stretch>
                  <a:fillRect l="-1134" t="-3869" b="-8929"/>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545305"/>
                <a:ext cx="11838471" cy="323256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a:ea typeface="Calibri" panose="020F0502020204030204" pitchFamily="34" charset="0"/>
                  </a:rPr>
                  <a:t>Chứng minh</a:t>
                </a:r>
                <a14:m>
                  <m:oMath xmlns:m="http://schemas.openxmlformats.org/officeDocument/2006/math">
                    <m:r>
                      <a:rPr lang="en-US" i="1">
                        <a:latin typeface="Cambria Math" panose="02040503050406030204" pitchFamily="18" charset="0"/>
                        <a:ea typeface="Calibri" panose="020F0502020204030204" pitchFamily="34" charset="0"/>
                      </a:rPr>
                      <m:t>𝑃𝑄</m:t>
                    </m:r>
                  </m:oMath>
                </a14:m>
                <a:r>
                  <a:rPr lang="en-US">
                    <a:ea typeface="Calibri" panose="020F0502020204030204" pitchFamily="34" charset="0"/>
                  </a:rPr>
                  <a:t> song song với mặt phẳng </a:t>
                </a:r>
                <a14:m>
                  <m:oMath xmlns:m="http://schemas.openxmlformats.org/officeDocument/2006/math">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𝐴𝐵𝐶</m:t>
                    </m:r>
                    <m:r>
                      <a:rPr lang="en-US" i="1">
                        <a:latin typeface="Cambria Math" panose="02040503050406030204" pitchFamily="18" charset="0"/>
                        <a:ea typeface="Calibri" panose="020F0502020204030204" pitchFamily="34" charset="0"/>
                      </a:rPr>
                      <m:t>)</m:t>
                    </m:r>
                  </m:oMath>
                </a14:m>
                <a:r>
                  <a:rPr lang="en-US">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a:ea typeface="Calibri" panose="020F0502020204030204" pitchFamily="34" charset="0"/>
                  </a:rPr>
                  <a:t>Vì </a:t>
                </a:r>
                <a14:m>
                  <m:oMath xmlns:m="http://schemas.openxmlformats.org/officeDocument/2006/math">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𝐷𝑄</m:t>
                        </m:r>
                      </m:num>
                      <m:den>
                        <m:r>
                          <a:rPr lang="en-US" i="1">
                            <a:latin typeface="Cambria Math" panose="02040503050406030204" pitchFamily="18" charset="0"/>
                            <a:ea typeface="Calibri" panose="020F0502020204030204" pitchFamily="34" charset="0"/>
                          </a:rPr>
                          <m:t>𝑄𝐴</m:t>
                        </m:r>
                      </m:den>
                    </m:f>
                    <m:r>
                      <a:rPr lang="en-US" i="1">
                        <a:latin typeface="Cambria Math" panose="02040503050406030204" pitchFamily="18" charset="0"/>
                        <a:ea typeface="Calibri" panose="020F0502020204030204" pitchFamily="34" charset="0"/>
                      </a:rPr>
                      <m:t>=</m:t>
                    </m:r>
                    <m:f>
                      <m:fPr>
                        <m:ctrlPr>
                          <a:rPr lang="en-US" i="1">
                            <a:latin typeface="Cambria Math" panose="02040503050406030204" pitchFamily="18" charset="0"/>
                            <a:ea typeface="Calibri" panose="020F0502020204030204" pitchFamily="34" charset="0"/>
                          </a:rPr>
                        </m:ctrlPr>
                      </m:fPr>
                      <m:num>
                        <m:r>
                          <a:rPr lang="en-US" i="1">
                            <a:latin typeface="Cambria Math" panose="02040503050406030204" pitchFamily="18" charset="0"/>
                            <a:ea typeface="Calibri" panose="020F0502020204030204" pitchFamily="34" charset="0"/>
                          </a:rPr>
                          <m:t>𝐷𝑃</m:t>
                        </m:r>
                      </m:num>
                      <m:den>
                        <m:r>
                          <a:rPr lang="en-US" i="1">
                            <a:latin typeface="Cambria Math" panose="02040503050406030204" pitchFamily="18" charset="0"/>
                            <a:ea typeface="Calibri" panose="020F0502020204030204" pitchFamily="34" charset="0"/>
                          </a:rPr>
                          <m:t>𝑃𝐵</m:t>
                        </m:r>
                      </m:den>
                    </m:f>
                  </m:oMath>
                </a14:m>
                <a:r>
                  <a:rPr lang="en-US">
                    <a:ea typeface="Calibri" panose="020F0502020204030204" pitchFamily="34" charset="0"/>
                  </a:rPr>
                  <a:t> nên </a:t>
                </a:r>
                <a14:m>
                  <m:oMath xmlns:m="http://schemas.openxmlformats.org/officeDocument/2006/math">
                    <m:r>
                      <a:rPr lang="en-US" i="1">
                        <a:latin typeface="Cambria Math" panose="02040503050406030204" pitchFamily="18" charset="0"/>
                        <a:ea typeface="Calibri" panose="020F0502020204030204" pitchFamily="34" charset="0"/>
                      </a:rPr>
                      <m:t>𝑃𝑄</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𝐴𝐵</m:t>
                    </m:r>
                  </m:oMath>
                </a14:m>
                <a:r>
                  <a:rPr lang="en-US">
                    <a:ea typeface="Calibri" panose="020F0502020204030204" pitchFamily="34" charset="0"/>
                  </a:rPr>
                  <a:t>. </a:t>
                </a:r>
              </a:p>
              <a:p>
                <a:pPr marL="0" marR="0">
                  <a:lnSpc>
                    <a:spcPct val="107000"/>
                  </a:lnSpc>
                  <a:spcBef>
                    <a:spcPts val="0"/>
                  </a:spcBef>
                  <a:spcAft>
                    <a:spcPts val="800"/>
                  </a:spcAft>
                </a:pPr>
                <a:r>
                  <a:rPr lang="en-US">
                    <a:ea typeface="Calibri" panose="020F0502020204030204" pitchFamily="34" charset="0"/>
                  </a:rPr>
                  <a:t>Do đó:</a:t>
                </a:r>
                <a14:m>
                  <m:oMath xmlns:m="http://schemas.openxmlformats.org/officeDocument/2006/math">
                    <m:d>
                      <m:dPr>
                        <m:begChr m:val="{"/>
                        <m:endChr m:val=""/>
                        <m:ctrlPr>
                          <a:rPr lang="en-US" i="1">
                            <a:latin typeface="Cambria Math" panose="02040503050406030204" pitchFamily="18" charset="0"/>
                            <a:ea typeface="Calibri" panose="020F0502020204030204" pitchFamily="34" charset="0"/>
                          </a:rPr>
                        </m:ctrlPr>
                      </m:dPr>
                      <m:e>
                        <m:eqArr>
                          <m:eqArrPr>
                            <m:ctrlPr>
                              <a:rPr lang="en-US" i="1">
                                <a:latin typeface="Cambria Math" panose="02040503050406030204" pitchFamily="18" charset="0"/>
                                <a:ea typeface="Calibri" panose="020F0502020204030204" pitchFamily="34" charset="0"/>
                              </a:rPr>
                            </m:ctrlPr>
                          </m:eqArrPr>
                          <m:e>
                            <m:r>
                              <a:rPr lang="en-US" i="1">
                                <a:latin typeface="Cambria Math" panose="02040503050406030204" pitchFamily="18" charset="0"/>
                                <a:ea typeface="Calibri" panose="020F0502020204030204" pitchFamily="34" charset="0"/>
                              </a:rPr>
                              <m:t>𝑃𝑄</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𝐴𝐵</m:t>
                            </m:r>
                          </m:e>
                          <m:e>
                            <m:r>
                              <a:rPr lang="en-US" i="1">
                                <a:latin typeface="Cambria Math" panose="02040503050406030204" pitchFamily="18" charset="0"/>
                                <a:ea typeface="Calibri" panose="020F0502020204030204" pitchFamily="34" charset="0"/>
                              </a:rPr>
                              <m:t>𝐴𝐵</m:t>
                            </m:r>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𝐴𝐵𝐶</m:t>
                            </m:r>
                            <m:r>
                              <a:rPr lang="en-US" i="1">
                                <a:latin typeface="Cambria Math" panose="02040503050406030204" pitchFamily="18" charset="0"/>
                                <a:ea typeface="Calibri" panose="020F0502020204030204" pitchFamily="34" charset="0"/>
                              </a:rPr>
                              <m:t>)</m:t>
                            </m:r>
                          </m:e>
                        </m:eqArr>
                      </m:e>
                    </m:d>
                    <m:r>
                      <a:rPr lang="en-US" i="1">
                        <a:latin typeface="Cambria Math" panose="02040503050406030204" pitchFamily="18" charset="0"/>
                        <a:ea typeface="Calibri" panose="020F0502020204030204" pitchFamily="34" charset="0"/>
                        <a:cs typeface="Cambria Math" panose="02040503050406030204" pitchFamily="18" charset="0"/>
                      </a:rPr>
                      <m:t>⇒</m:t>
                    </m:r>
                    <m:r>
                      <a:rPr lang="en-US" i="1">
                        <a:latin typeface="Cambria Math" panose="02040503050406030204" pitchFamily="18" charset="0"/>
                        <a:ea typeface="Calibri" panose="020F0502020204030204" pitchFamily="34" charset="0"/>
                      </a:rPr>
                      <m:t>𝑃𝑄</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𝐴𝐵𝐶</m:t>
                    </m:r>
                    <m:r>
                      <a:rPr lang="en-US" i="1">
                        <a:latin typeface="Cambria Math" panose="02040503050406030204" pitchFamily="18" charset="0"/>
                        <a:ea typeface="Calibri" panose="020F0502020204030204" pitchFamily="34" charset="0"/>
                      </a:rPr>
                      <m:t>)</m:t>
                    </m:r>
                  </m:oMath>
                </a14:m>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545305"/>
                <a:ext cx="11838471" cy="3232566"/>
              </a:xfrm>
              <a:prstGeom prst="rect">
                <a:avLst/>
              </a:prstGeom>
              <a:blipFill>
                <a:blip r:embed="rId3"/>
                <a:stretch>
                  <a:fillRect l="-1132" t="-2444" b="-3759"/>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974866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031192"/>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1200"/>
                  </a:spcBef>
                  <a:spcAft>
                    <a:spcPts val="800"/>
                  </a:spcAft>
                </a:pPr>
                <a:r>
                  <a:rPr lang="en-US" b="1" err="1">
                    <a:solidFill>
                      <a:srgbClr val="0000FF"/>
                    </a:solidFill>
                    <a:ea typeface="Calibri" panose="020F0502020204030204" pitchFamily="34" charset="0"/>
                  </a:rPr>
                  <a:t>Ví</a:t>
                </a:r>
                <a:r>
                  <a:rPr lang="en-US" b="1">
                    <a:solidFill>
                      <a:srgbClr val="0000FF"/>
                    </a:solidFill>
                    <a:ea typeface="Calibri" panose="020F0502020204030204" pitchFamily="34" charset="0"/>
                  </a:rPr>
                  <a:t> dụ</a:t>
                </a:r>
                <a:r>
                  <a:rPr lang="en-US" b="1">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m:t>
                    </m:r>
                  </m:oMath>
                </a14:m>
                <a:r>
                  <a:rPr lang="en-US" sz="2800">
                    <a:ea typeface="Calibri" panose="020F0502020204030204" pitchFamily="34" charset="0"/>
                  </a:rPr>
                  <a:t> lần lượt là trung điểm của các cạnh </a:t>
                </a:r>
                <a14:m>
                  <m:oMath xmlns:m="http://schemas.openxmlformats.org/officeDocument/2006/math">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𝐴𝐶</m:t>
                    </m:r>
                  </m:oMath>
                </a14:m>
                <a:r>
                  <a:rPr lang="en-US" sz="2800">
                    <a:ea typeface="Calibri" panose="020F0502020204030204" pitchFamily="34" charset="0"/>
                  </a:rPr>
                  <a:t>. Trên cạnh </a:t>
                </a:r>
                <a14:m>
                  <m:oMath xmlns:m="http://schemas.openxmlformats.org/officeDocument/2006/math">
                    <m:r>
                      <a:rPr lang="en-US" sz="2800" i="1">
                        <a:latin typeface="Cambria Math" panose="02040503050406030204" pitchFamily="18" charset="0"/>
                        <a:ea typeface="Calibri" panose="020F0502020204030204" pitchFamily="34" charset="0"/>
                      </a:rPr>
                      <m:t>𝑃𝐷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𝑃</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𝐷𝑃</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𝑃𝐵</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tabLst>
                    <a:tab pos="3248025" algn="l"/>
                  </a:tabLst>
                </a:pPr>
                <a:r>
                  <a:rPr lang="en-US" sz="2800">
                    <a:ea typeface="Calibri" panose="020F0502020204030204" pitchFamily="34" charset="0"/>
                  </a:rPr>
                  <a:t>b) Trên cạnh </a:t>
                </a:r>
                <a14:m>
                  <m:oMath xmlns:m="http://schemas.openxmlformats.org/officeDocument/2006/math">
                    <m:r>
                      <a:rPr lang="en-US" sz="2800" i="1">
                        <a:latin typeface="Cambria Math" panose="02040503050406030204" pitchFamily="18" charset="0"/>
                        <a:ea typeface="Calibri" panose="020F0502020204030204" pitchFamily="34" charset="0"/>
                      </a:rPr>
                      <m:t>𝐴𝐷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𝑄</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𝐷𝑄</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𝑄𝐴</m:t>
                    </m:r>
                  </m:oMath>
                </a14:m>
                <a:r>
                  <a:rPr lang="en-US" sz="2800">
                    <a:ea typeface="Calibri" panose="020F0502020204030204" pitchFamily="34" charset="0"/>
                  </a:rPr>
                  <a:t>. Chứng minh: </a:t>
                </a:r>
                <a14:m>
                  <m:oMath xmlns:m="http://schemas.openxmlformats.org/officeDocument/2006/math">
                    <m:r>
                      <a:rPr lang="en-US" sz="2800" i="1">
                        <a:latin typeface="Cambria Math" panose="02040503050406030204" pitchFamily="18" charset="0"/>
                        <a:ea typeface="Calibri" panose="020F0502020204030204" pitchFamily="34" charset="0"/>
                      </a:rPr>
                      <m:t>𝑃𝑄</m:t>
                    </m:r>
                  </m:oMath>
                </a14:m>
                <a:r>
                  <a:rPr lang="en-US" sz="2800">
                    <a:ea typeface="Calibri" panose="020F0502020204030204" pitchFamily="34" charset="0"/>
                  </a:rPr>
                  <a:t> song song với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𝐴𝐵𝐶</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ba đường thẳng </a:t>
                </a:r>
                <a14:m>
                  <m:oMath xmlns:m="http://schemas.openxmlformats.org/officeDocument/2006/math">
                    <m:r>
                      <a:rPr lang="en-US" sz="2800" i="1">
                        <a:latin typeface="Cambria Math" panose="02040503050406030204" pitchFamily="18" charset="0"/>
                        <a:ea typeface="Calibri" panose="020F0502020204030204" pitchFamily="34" charset="0"/>
                      </a:rPr>
                      <m:t>𝐷𝐶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𝑄𝑁</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𝑃𝑀</m:t>
                    </m:r>
                  </m:oMath>
                </a14:m>
                <a:r>
                  <a:rPr lang="en-US" sz="2800">
                    <a:ea typeface="Calibri" panose="020F0502020204030204" pitchFamily="34" charset="0"/>
                  </a:rPr>
                  <a:t> đồng quy.</a:t>
                </a:r>
                <a:endParaRPr lang="en-US" sz="24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031192"/>
              </a:xfrm>
              <a:prstGeom prst="rect">
                <a:avLst/>
              </a:prstGeom>
              <a:blipFill>
                <a:blip r:embed="rId2"/>
                <a:stretch>
                  <a:fillRect l="-1134" t="-3869" b="-8929"/>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545305"/>
                <a:ext cx="11838471" cy="323256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ea typeface="Calibri" panose="020F0502020204030204" pitchFamily="34" charset="0"/>
                  </a:rPr>
                  <a:t> </a:t>
                </a:r>
              </a:p>
              <a:p>
                <a:pPr marL="0" marR="0">
                  <a:lnSpc>
                    <a:spcPct val="107000"/>
                  </a:lnSpc>
                  <a:spcBef>
                    <a:spcPts val="0"/>
                  </a:spcBef>
                  <a:spcAft>
                    <a:spcPts val="800"/>
                  </a:spcAft>
                </a:pPr>
                <a:r>
                  <a:rPr lang="en-US">
                    <a:ea typeface="Calibri" panose="020F0502020204030204" pitchFamily="34" charset="0"/>
                  </a:rPr>
                  <a:t>2) Ta có: </a:t>
                </a:r>
                <a14:m>
                  <m:oMath xmlns:m="http://schemas.openxmlformats.org/officeDocument/2006/math">
                    <m:r>
                      <a:rPr lang="en-US" i="1">
                        <a:latin typeface="Cambria Math" panose="02040503050406030204" pitchFamily="18" charset="0"/>
                        <a:ea typeface="Calibri" panose="020F0502020204030204" pitchFamily="34" charset="0"/>
                      </a:rPr>
                      <m:t>𝑄</m:t>
                    </m:r>
                    <m:r>
                      <a:rPr lang="en-US" i="1">
                        <a:latin typeface="Cambria Math" panose="02040503050406030204" pitchFamily="18" charset="0"/>
                        <a:ea typeface="Calibri" panose="020F0502020204030204" pitchFamily="34" charset="0"/>
                        <a:cs typeface="Cambria Math" panose="02040503050406030204" pitchFamily="18" charset="0"/>
                      </a:rPr>
                      <m:t>∈</m:t>
                    </m:r>
                    <m:d>
                      <m:dPr>
                        <m:ctrlPr>
                          <a:rPr lang="en-US" i="1">
                            <a:latin typeface="Cambria Math" panose="02040503050406030204" pitchFamily="18" charset="0"/>
                            <a:ea typeface="Calibri" panose="020F0502020204030204" pitchFamily="34" charset="0"/>
                          </a:rPr>
                        </m:ctrlPr>
                      </m:dPr>
                      <m:e>
                        <m:r>
                          <a:rPr lang="en-US" i="1">
                            <a:latin typeface="Cambria Math" panose="02040503050406030204" pitchFamily="18" charset="0"/>
                            <a:ea typeface="Calibri" panose="020F0502020204030204" pitchFamily="34" charset="0"/>
                          </a:rPr>
                          <m:t>𝑀𝑁𝑃</m:t>
                        </m:r>
                      </m:e>
                    </m:d>
                  </m:oMath>
                </a14:m>
                <a:r>
                  <a:rPr lang="en-US">
                    <a:ea typeface="Calibri" panose="020F0502020204030204" pitchFamily="34" charset="0"/>
                  </a:rPr>
                  <a:t>. Do đó:</a:t>
                </a:r>
                <a:endParaRPr lang="en-US" sz="2800">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Clr>
                    <a:srgbClr val="0000CC"/>
                  </a:buClr>
                  <a:buFont typeface="Symbol" panose="05050102010706020507" pitchFamily="18" charset="2"/>
                  <a:buChar char=""/>
                </a:pPr>
                <a:r>
                  <a:rPr lang="en-US">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𝑀𝑁𝑃</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𝐴𝐶𝐷</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𝑄𝑁</m:t>
                    </m:r>
                  </m:oMath>
                </a14:m>
                <a:endParaRPr lang="en-US" sz="2800">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Clr>
                    <a:srgbClr val="0000CC"/>
                  </a:buClr>
                  <a:buFont typeface="Symbol" panose="05050102010706020507" pitchFamily="18" charset="2"/>
                  <a:buChar char=""/>
                </a:pPr>
                <a:r>
                  <a:rPr lang="en-US">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𝑀𝑁𝑃</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𝐵𝐶𝐷</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𝑃𝑀</m:t>
                    </m:r>
                  </m:oMath>
                </a14:m>
                <a:endParaRPr lang="en-US" sz="2800">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800"/>
                  </a:spcAft>
                  <a:buClr>
                    <a:srgbClr val="0000CC"/>
                  </a:buClr>
                  <a:buFont typeface="Symbol" panose="05050102010706020507" pitchFamily="18" charset="2"/>
                  <a:buChar char=""/>
                </a:pPr>
                <a:r>
                  <a:rPr lang="en-US">
                    <a:ea typeface="Calibri" panose="020F0502020204030204" pitchFamily="34" charset="0"/>
                  </a:rPr>
                  <a:t>   </a:t>
                </a:r>
                <a14:m>
                  <m:oMath xmlns:m="http://schemas.openxmlformats.org/officeDocument/2006/math">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𝐴𝐶𝐷</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𝐵𝐶𝐷</m:t>
                    </m:r>
                    <m:r>
                      <a:rPr lang="en-US" i="1">
                        <a:latin typeface="Cambria Math" panose="02040503050406030204" pitchFamily="18" charset="0"/>
                        <a:ea typeface="Calibri" panose="020F0502020204030204" pitchFamily="34" charset="0"/>
                      </a:rPr>
                      <m:t>)=</m:t>
                    </m:r>
                    <m:r>
                      <a:rPr lang="en-US" i="1">
                        <a:latin typeface="Cambria Math" panose="02040503050406030204" pitchFamily="18" charset="0"/>
                        <a:ea typeface="Calibri" panose="020F0502020204030204" pitchFamily="34" charset="0"/>
                      </a:rPr>
                      <m:t>𝐶𝐷</m:t>
                    </m:r>
                  </m:oMath>
                </a14:m>
                <a:endParaRPr lang="en-US" sz="2800">
                  <a:latin typeface="Calibri" panose="020F0502020204030204" pitchFamily="34" charset="0"/>
                  <a:ea typeface="Calibri" panose="020F0502020204030204" pitchFamily="34" charset="0"/>
                </a:endParaRP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545305"/>
                <a:ext cx="11838471" cy="3232566"/>
              </a:xfrm>
              <a:prstGeom prst="rect">
                <a:avLst/>
              </a:prstGeom>
              <a:blipFill>
                <a:blip r:embed="rId3"/>
                <a:stretch>
                  <a:fillRect l="-1286" t="-2444"/>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2694452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wipe(up)">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wipe(up)">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AB3B721-EE7E-468C-82B1-FF36410D84E5}"/>
              </a:ext>
            </a:extLst>
          </p:cNvPr>
          <p:cNvGrpSpPr/>
          <p:nvPr/>
        </p:nvGrpSpPr>
        <p:grpSpPr>
          <a:xfrm>
            <a:off x="3750859" y="254046"/>
            <a:ext cx="4415461" cy="461665"/>
            <a:chOff x="477850" y="1505359"/>
            <a:chExt cx="6169871" cy="612325"/>
          </a:xfrm>
        </p:grpSpPr>
        <p:sp>
          <p:nvSpPr>
            <p:cNvPr id="4" name="Arrow: Pentagon 3">
              <a:extLst>
                <a:ext uri="{FF2B5EF4-FFF2-40B4-BE49-F238E27FC236}">
                  <a16:creationId xmlns:a16="http://schemas.microsoft.com/office/drawing/2014/main" id="{FD40BAFF-B896-44B5-B66E-3EA2203FFC0C}"/>
                </a:ext>
              </a:extLst>
            </p:cNvPr>
            <p:cNvSpPr/>
            <p:nvPr/>
          </p:nvSpPr>
          <p:spPr>
            <a:xfrm rot="10800000">
              <a:off x="477850" y="1541061"/>
              <a:ext cx="5996958" cy="566186"/>
            </a:xfrm>
            <a:prstGeom prst="homePlate">
              <a:avLst>
                <a:gd name="adj" fmla="val 35876"/>
              </a:avLst>
            </a:prstGeom>
            <a:solidFill>
              <a:srgbClr val="FFFF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C50383C-413F-4010-B7B9-10A5D5AA98F0}"/>
                </a:ext>
              </a:extLst>
            </p:cNvPr>
            <p:cNvSpPr txBox="1"/>
            <p:nvPr/>
          </p:nvSpPr>
          <p:spPr>
            <a:xfrm>
              <a:off x="739857" y="1505359"/>
              <a:ext cx="5907864" cy="612325"/>
            </a:xfrm>
            <a:prstGeom prst="rect">
              <a:avLst/>
            </a:prstGeom>
            <a:noFill/>
          </p:spPr>
          <p:txBody>
            <a:bodyPr wrap="square">
              <a:spAutoFit/>
            </a:bodyPr>
            <a:lstStyle/>
            <a:p>
              <a:r>
                <a:rPr lang="en-US" sz="2400" b="1">
                  <a:solidFill>
                    <a:srgbClr val="3333FF"/>
                  </a:solidFill>
                  <a:latin typeface="Yu Gothic" panose="020B0400000000000000" pitchFamily="34" charset="-128"/>
                  <a:ea typeface="Yu Gothic" panose="020B0400000000000000" pitchFamily="34" charset="-128"/>
                  <a:cs typeface="Calibri" panose="020F0502020204030204" pitchFamily="34" charset="0"/>
                  <a:sym typeface="Baumans"/>
                </a:rPr>
                <a:t>➋</a:t>
              </a:r>
              <a:r>
                <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 </a:t>
              </a:r>
              <a:r>
                <a:rPr lang="en-US"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rPr>
                <a:t>Phân dạng toán cơ bản</a:t>
              </a:r>
              <a:endParaRPr lang="vi-VN" sz="2400" b="1">
                <a:solidFill>
                  <a:srgbClr val="3333FF"/>
                </a:solidFill>
                <a:latin typeface="Georgia Pro Cond Black" panose="02040A06050405020203" pitchFamily="18" charset="0"/>
                <a:ea typeface="HGPSoeiKakugothicUB" panose="020B0A00000000000000" pitchFamily="34" charset="-128"/>
                <a:cs typeface="Calibri" panose="020F0502020204030204" pitchFamily="34" charset="0"/>
                <a:sym typeface="Baumans"/>
              </a:endParaRPr>
            </a:p>
          </p:txBody>
        </p:sp>
      </p:grpSp>
      <p:sp>
        <p:nvSpPr>
          <p:cNvPr id="6" name="Title 1">
            <a:extLst>
              <a:ext uri="{FF2B5EF4-FFF2-40B4-BE49-F238E27FC236}">
                <a16:creationId xmlns:a16="http://schemas.microsoft.com/office/drawing/2014/main" id="{4180D636-4BE2-4E0C-9636-4FF367450775}"/>
              </a:ext>
            </a:extLst>
          </p:cNvPr>
          <p:cNvSpPr txBox="1">
            <a:spLocks/>
          </p:cNvSpPr>
          <p:nvPr/>
        </p:nvSpPr>
        <p:spPr>
          <a:xfrm>
            <a:off x="170439" y="810430"/>
            <a:ext cx="11890131" cy="604821"/>
          </a:xfrm>
          <a:prstGeom prst="rect">
            <a:avLst/>
          </a:prstGeom>
          <a:solidFill>
            <a:schemeClr val="accent5">
              <a:lumMod val="20000"/>
              <a:lumOff val="80000"/>
            </a:schemeClr>
          </a:solidFill>
        </p:spPr>
        <p:txBody>
          <a:bodyPr/>
          <a:lstStyle>
            <a:lvl1pPr algn="l" defTabSz="914400" rtl="0" eaLnBrk="1" latinLnBrk="0" hangingPunct="1">
              <a:lnSpc>
                <a:spcPct val="90000"/>
              </a:lnSpc>
              <a:spcBef>
                <a:spcPct val="0"/>
              </a:spcBef>
              <a:buNone/>
              <a:defRPr sz="4000" kern="1200">
                <a:solidFill>
                  <a:srgbClr val="C00000"/>
                </a:solidFill>
                <a:latin typeface="Aarial"/>
                <a:ea typeface="+mj-ea"/>
                <a:cs typeface="+mj-cs"/>
              </a:defRPr>
            </a:lvl1pPr>
          </a:lstStyle>
          <a:p>
            <a:pPr lvl="0" algn="just">
              <a:lnSpc>
                <a:spcPct val="112000"/>
              </a:lnSpc>
              <a:spcBef>
                <a:spcPts val="300"/>
              </a:spcBef>
              <a:spcAft>
                <a:spcPts val="300"/>
              </a:spcAft>
            </a:pPr>
            <a:r>
              <a:rPr lang="vi-VN" sz="3200" b="1">
                <a:ea typeface="Segoe UI Symbol" panose="020B0502040204020203" pitchFamily="34" charset="0"/>
                <a:cs typeface="Times New Roman" panose="02020603050405020304" pitchFamily="18" charset="0"/>
              </a:rPr>
              <a:t>➽</a:t>
            </a:r>
            <a:r>
              <a:rPr lang="vi-VN" sz="3200" b="1">
                <a:ea typeface="Calibri" panose="020F0502020204030204" pitchFamily="34" charset="0"/>
                <a:cs typeface="Times New Roman" panose="02020603050405020304" pitchFamily="18" charset="0"/>
              </a:rPr>
              <a:t>Các ví dụ minh họa.</a:t>
            </a:r>
            <a:endParaRPr lang="en-US" sz="320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Content Placeholder 2">
                <a:extLst>
                  <a:ext uri="{FF2B5EF4-FFF2-40B4-BE49-F238E27FC236}">
                    <a16:creationId xmlns:a16="http://schemas.microsoft.com/office/drawing/2014/main" id="{1CD5A2A1-80A8-467E-AE36-FA2AAFA3C667}"/>
                  </a:ext>
                </a:extLst>
              </p:cNvPr>
              <p:cNvSpPr txBox="1">
                <a:spLocks/>
              </p:cNvSpPr>
              <p:nvPr/>
            </p:nvSpPr>
            <p:spPr>
              <a:xfrm>
                <a:off x="214911" y="1514113"/>
                <a:ext cx="11813836" cy="2031192"/>
              </a:xfrm>
              <a:prstGeom prst="rect">
                <a:avLst/>
              </a:prstGeom>
              <a:solidFill>
                <a:srgbClr val="FCFFEB"/>
              </a:solidFill>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nSpc>
                    <a:spcPct val="107000"/>
                  </a:lnSpc>
                  <a:spcBef>
                    <a:spcPts val="1200"/>
                  </a:spcBef>
                  <a:spcAft>
                    <a:spcPts val="800"/>
                  </a:spcAft>
                </a:pPr>
                <a:r>
                  <a:rPr lang="en-US" b="1" dirty="0" err="1">
                    <a:solidFill>
                      <a:srgbClr val="0000FF"/>
                    </a:solidFill>
                    <a:ea typeface="Calibri" panose="020F0502020204030204" pitchFamily="34" charset="0"/>
                  </a:rPr>
                  <a:t>Ví</a:t>
                </a:r>
                <a:r>
                  <a:rPr lang="en-US" b="1" dirty="0">
                    <a:solidFill>
                      <a:srgbClr val="0000FF"/>
                    </a:solidFill>
                    <a:ea typeface="Calibri" panose="020F0502020204030204" pitchFamily="34" charset="0"/>
                  </a:rPr>
                  <a:t> </a:t>
                </a:r>
                <a:r>
                  <a:rPr lang="en-US" b="1" err="1">
                    <a:solidFill>
                      <a:srgbClr val="0000FF"/>
                    </a:solidFill>
                    <a:ea typeface="Calibri" panose="020F0502020204030204" pitchFamily="34" charset="0"/>
                  </a:rPr>
                  <a:t>dụ</a:t>
                </a:r>
                <a:r>
                  <a:rPr lang="en-US" b="1">
                    <a:solidFill>
                      <a:srgbClr val="0000FF"/>
                    </a:solidFill>
                    <a:ea typeface="Calibri" panose="020F0502020204030204" pitchFamily="34" charset="0"/>
                  </a:rPr>
                  <a:t> </a:t>
                </a:r>
                <a:r>
                  <a:rPr lang="en-US" b="1">
                    <a:solidFill>
                      <a:srgbClr val="0000FF"/>
                    </a:solidFill>
                    <a:latin typeface="Segoe UI Symbol" panose="020B0502040204020203" pitchFamily="34" charset="0"/>
                    <a:ea typeface="Segoe UI Symbol" panose="020B0502040204020203" pitchFamily="34" charset="0"/>
                  </a:rPr>
                  <a:t>➁</a:t>
                </a:r>
                <a:r>
                  <a:rPr lang="en-US">
                    <a:solidFill>
                      <a:srgbClr val="0000FF"/>
                    </a:solidFill>
                    <a:ea typeface="Calibri" panose="020F0502020204030204" pitchFamily="34" charset="0"/>
                  </a:rPr>
                  <a:t>: </a:t>
                </a:r>
                <a:r>
                  <a:rPr lang="en-US" sz="2800">
                    <a:ea typeface="Calibri" panose="020F0502020204030204" pitchFamily="34" charset="0"/>
                  </a:rPr>
                  <a:t>Cho tứ diện </a:t>
                </a:r>
                <a14:m>
                  <m:oMath xmlns:m="http://schemas.openxmlformats.org/officeDocument/2006/math">
                    <m:r>
                      <a:rPr lang="en-US" sz="2800" i="1">
                        <a:latin typeface="Cambria Math" panose="02040503050406030204" pitchFamily="18" charset="0"/>
                        <a:ea typeface="Calibri" panose="020F0502020204030204" pitchFamily="34" charset="0"/>
                      </a:rPr>
                      <m:t>𝐴𝐵𝐶𝐷</m:t>
                    </m:r>
                  </m:oMath>
                </a14:m>
                <a:r>
                  <a:rPr lang="en-US" sz="2800">
                    <a:ea typeface="Calibri" panose="020F0502020204030204" pitchFamily="34" charset="0"/>
                  </a:rPr>
                  <a:t>. Gọi </a:t>
                </a:r>
                <a14:m>
                  <m:oMath xmlns:m="http://schemas.openxmlformats.org/officeDocument/2006/math">
                    <m:r>
                      <a:rPr lang="en-US" sz="2800" i="1">
                        <a:latin typeface="Cambria Math" panose="02040503050406030204" pitchFamily="18" charset="0"/>
                        <a:ea typeface="Calibri" panose="020F0502020204030204" pitchFamily="34" charset="0"/>
                      </a:rPr>
                      <m:t>𝑀</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𝑁</m:t>
                    </m:r>
                  </m:oMath>
                </a14:m>
                <a:r>
                  <a:rPr lang="en-US" sz="2800">
                    <a:ea typeface="Calibri" panose="020F0502020204030204" pitchFamily="34" charset="0"/>
                  </a:rPr>
                  <a:t> lần lượt là trung điểm của các cạnh </a:t>
                </a:r>
                <a14:m>
                  <m:oMath xmlns:m="http://schemas.openxmlformats.org/officeDocument/2006/math">
                    <m:r>
                      <a:rPr lang="en-US" sz="2800" i="1">
                        <a:latin typeface="Cambria Math" panose="02040503050406030204" pitchFamily="18" charset="0"/>
                        <a:ea typeface="Calibri" panose="020F0502020204030204" pitchFamily="34" charset="0"/>
                      </a:rPr>
                      <m:t>𝐵𝐶</m:t>
                    </m:r>
                  </m:oMath>
                </a14:m>
                <a:r>
                  <a:rPr lang="en-US" sz="2800">
                    <a:ea typeface="Calibri" panose="020F0502020204030204" pitchFamily="34" charset="0"/>
                  </a:rPr>
                  <a:t> và </a:t>
                </a:r>
                <a14:m>
                  <m:oMath xmlns:m="http://schemas.openxmlformats.org/officeDocument/2006/math">
                    <m:r>
                      <a:rPr lang="en-US" sz="2800" i="1">
                        <a:latin typeface="Cambria Math" panose="02040503050406030204" pitchFamily="18" charset="0"/>
                        <a:ea typeface="Calibri" panose="020F0502020204030204" pitchFamily="34" charset="0"/>
                      </a:rPr>
                      <m:t>𝐴𝐶</m:t>
                    </m:r>
                  </m:oMath>
                </a14:m>
                <a:r>
                  <a:rPr lang="en-US" sz="2800">
                    <a:ea typeface="Calibri" panose="020F0502020204030204" pitchFamily="34" charset="0"/>
                  </a:rPr>
                  <a:t>. Trên cạnh </a:t>
                </a:r>
                <a14:m>
                  <m:oMath xmlns:m="http://schemas.openxmlformats.org/officeDocument/2006/math">
                    <m:r>
                      <a:rPr lang="en-US" sz="2800" i="1">
                        <a:latin typeface="Cambria Math" panose="02040503050406030204" pitchFamily="18" charset="0"/>
                        <a:ea typeface="Calibri" panose="020F0502020204030204" pitchFamily="34" charset="0"/>
                      </a:rPr>
                      <m:t>𝑃𝐷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𝑃</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𝐷𝑃</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𝑃𝐵</m:t>
                    </m:r>
                  </m:oMath>
                </a14:m>
                <a:r>
                  <a:rPr lang="en-US" sz="2800">
                    <a:ea typeface="Calibri" panose="020F0502020204030204" pitchFamily="34" charset="0"/>
                  </a:rPr>
                  <a:t>.</a:t>
                </a:r>
                <a:endParaRPr lang="en-US" sz="2800">
                  <a:latin typeface="Calibri" panose="020F0502020204030204" pitchFamily="34" charset="0"/>
                  <a:ea typeface="Calibri" panose="020F0502020204030204" pitchFamily="34" charset="0"/>
                </a:endParaRPr>
              </a:p>
              <a:p>
                <a:pPr marL="0" marR="0">
                  <a:lnSpc>
                    <a:spcPct val="107000"/>
                  </a:lnSpc>
                  <a:spcBef>
                    <a:spcPts val="0"/>
                  </a:spcBef>
                  <a:spcAft>
                    <a:spcPts val="800"/>
                  </a:spcAft>
                  <a:tabLst>
                    <a:tab pos="3248025" algn="l"/>
                  </a:tabLst>
                </a:pPr>
                <a:r>
                  <a:rPr lang="en-US" sz="2800">
                    <a:ea typeface="Calibri" panose="020F0502020204030204" pitchFamily="34" charset="0"/>
                  </a:rPr>
                  <a:t>b) Trên cạnh </a:t>
                </a:r>
                <a14:m>
                  <m:oMath xmlns:m="http://schemas.openxmlformats.org/officeDocument/2006/math">
                    <m:r>
                      <a:rPr lang="en-US" sz="2800" i="1">
                        <a:latin typeface="Cambria Math" panose="02040503050406030204" pitchFamily="18" charset="0"/>
                        <a:ea typeface="Calibri" panose="020F0502020204030204" pitchFamily="34" charset="0"/>
                      </a:rPr>
                      <m:t>𝐴𝐷</m:t>
                    </m:r>
                  </m:oMath>
                </a14:m>
                <a:r>
                  <a:rPr lang="en-US" sz="2800">
                    <a:ea typeface="Calibri" panose="020F0502020204030204" pitchFamily="34" charset="0"/>
                  </a:rPr>
                  <a:t> lấy điểm </a:t>
                </a:r>
                <a14:m>
                  <m:oMath xmlns:m="http://schemas.openxmlformats.org/officeDocument/2006/math">
                    <m:r>
                      <a:rPr lang="en-US" sz="2800" i="1">
                        <a:latin typeface="Cambria Math" panose="02040503050406030204" pitchFamily="18" charset="0"/>
                        <a:ea typeface="Calibri" panose="020F0502020204030204" pitchFamily="34" charset="0"/>
                      </a:rPr>
                      <m:t>𝑄</m:t>
                    </m:r>
                  </m:oMath>
                </a14:m>
                <a:r>
                  <a:rPr lang="en-US" sz="2800">
                    <a:ea typeface="Calibri" panose="020F0502020204030204" pitchFamily="34" charset="0"/>
                  </a:rPr>
                  <a:t> sao cho </a:t>
                </a:r>
                <a14:m>
                  <m:oMath xmlns:m="http://schemas.openxmlformats.org/officeDocument/2006/math">
                    <m:r>
                      <a:rPr lang="en-US" sz="2800" i="1">
                        <a:latin typeface="Cambria Math" panose="02040503050406030204" pitchFamily="18" charset="0"/>
                        <a:ea typeface="Calibri" panose="020F0502020204030204" pitchFamily="34" charset="0"/>
                      </a:rPr>
                      <m:t>𝐷𝑄</m:t>
                    </m:r>
                    <m:r>
                      <a:rPr lang="en-US" sz="2800" i="1">
                        <a:latin typeface="Cambria Math" panose="02040503050406030204" pitchFamily="18" charset="0"/>
                        <a:ea typeface="Calibri" panose="020F0502020204030204" pitchFamily="34" charset="0"/>
                      </a:rPr>
                      <m:t>=2</m:t>
                    </m:r>
                    <m:r>
                      <a:rPr lang="en-US" sz="2800" i="1">
                        <a:latin typeface="Cambria Math" panose="02040503050406030204" pitchFamily="18" charset="0"/>
                        <a:ea typeface="Calibri" panose="020F0502020204030204" pitchFamily="34" charset="0"/>
                      </a:rPr>
                      <m:t>𝑄𝐴</m:t>
                    </m:r>
                  </m:oMath>
                </a14:m>
                <a:r>
                  <a:rPr lang="en-US" sz="2800">
                    <a:ea typeface="Calibri" panose="020F0502020204030204" pitchFamily="34" charset="0"/>
                  </a:rPr>
                  <a:t>. Chứng minh: </a:t>
                </a:r>
                <a14:m>
                  <m:oMath xmlns:m="http://schemas.openxmlformats.org/officeDocument/2006/math">
                    <m:r>
                      <a:rPr lang="en-US" sz="2800" i="1">
                        <a:latin typeface="Cambria Math" panose="02040503050406030204" pitchFamily="18" charset="0"/>
                        <a:ea typeface="Calibri" panose="020F0502020204030204" pitchFamily="34" charset="0"/>
                      </a:rPr>
                      <m:t>𝑃𝑄</m:t>
                    </m:r>
                  </m:oMath>
                </a14:m>
                <a:r>
                  <a:rPr lang="en-US" sz="2800">
                    <a:ea typeface="Calibri" panose="020F0502020204030204" pitchFamily="34" charset="0"/>
                  </a:rPr>
                  <a:t> song song với mặt phẳng </a:t>
                </a:r>
                <a14:m>
                  <m:oMath xmlns:m="http://schemas.openxmlformats.org/officeDocument/2006/math">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𝐴𝐵𝐶</m:t>
                    </m:r>
                    <m:r>
                      <a:rPr lang="en-US" sz="2800" i="1">
                        <a:latin typeface="Cambria Math" panose="02040503050406030204" pitchFamily="18" charset="0"/>
                        <a:ea typeface="Calibri" panose="020F0502020204030204" pitchFamily="34" charset="0"/>
                      </a:rPr>
                      <m:t>)</m:t>
                    </m:r>
                  </m:oMath>
                </a14:m>
                <a:r>
                  <a:rPr lang="en-US" sz="2800">
                    <a:ea typeface="Calibri" panose="020F0502020204030204" pitchFamily="34" charset="0"/>
                  </a:rPr>
                  <a:t>, ba đường thẳng </a:t>
                </a:r>
                <a14:m>
                  <m:oMath xmlns:m="http://schemas.openxmlformats.org/officeDocument/2006/math">
                    <m:r>
                      <a:rPr lang="en-US" sz="2800" i="1">
                        <a:latin typeface="Cambria Math" panose="02040503050406030204" pitchFamily="18" charset="0"/>
                        <a:ea typeface="Calibri" panose="020F0502020204030204" pitchFamily="34" charset="0"/>
                      </a:rPr>
                      <m:t>𝐷𝐶</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𝑄𝑁</m:t>
                    </m:r>
                    <m:r>
                      <a:rPr lang="en-US" sz="2800" i="1">
                        <a:latin typeface="Cambria Math" panose="02040503050406030204" pitchFamily="18" charset="0"/>
                        <a:ea typeface="Calibri" panose="020F0502020204030204" pitchFamily="34" charset="0"/>
                      </a:rPr>
                      <m:t>,</m:t>
                    </m:r>
                    <m:r>
                      <a:rPr lang="en-US" sz="2800" i="1">
                        <a:latin typeface="Cambria Math" panose="02040503050406030204" pitchFamily="18" charset="0"/>
                        <a:ea typeface="Calibri" panose="020F0502020204030204" pitchFamily="34" charset="0"/>
                      </a:rPr>
                      <m:t>𝑃𝑀</m:t>
                    </m:r>
                  </m:oMath>
                </a14:m>
                <a:r>
                  <a:rPr lang="en-US" sz="2800">
                    <a:ea typeface="Calibri" panose="020F0502020204030204" pitchFamily="34" charset="0"/>
                  </a:rPr>
                  <a:t> đồng quy.</a:t>
                </a:r>
                <a:endParaRPr lang="en-US" sz="2400">
                  <a:latin typeface="Calibri" panose="020F0502020204030204" pitchFamily="34" charset="0"/>
                  <a:ea typeface="Calibri" panose="020F0502020204030204" pitchFamily="34" charset="0"/>
                </a:endParaRPr>
              </a:p>
              <a:p>
                <a:pPr marL="0" marR="0" indent="0">
                  <a:lnSpc>
                    <a:spcPct val="110000"/>
                  </a:lnSpc>
                  <a:spcBef>
                    <a:spcPts val="100"/>
                  </a:spcBef>
                  <a:spcAft>
                    <a:spcPts val="100"/>
                  </a:spcAft>
                  <a:buNone/>
                  <a:tabLst>
                    <a:tab pos="629920" algn="l"/>
                  </a:tabLst>
                </a:pPr>
                <a:r>
                  <a:rPr lang="fr-FR" dirty="0">
                    <a:solidFill>
                      <a:srgbClr val="663300"/>
                    </a:solidFill>
                    <a:ea typeface="Times New Roman" panose="02020603050405020304" pitchFamily="18" charset="0"/>
                  </a:rPr>
                  <a:t>	</a:t>
                </a:r>
                <a:endParaRPr lang="en-US" sz="2800" dirty="0">
                  <a:latin typeface="Calibri" panose="020F0502020204030204" pitchFamily="34" charset="0"/>
                  <a:ea typeface="Calibri" panose="020F0502020204030204" pitchFamily="34" charset="0"/>
                </a:endParaRPr>
              </a:p>
            </p:txBody>
          </p:sp>
        </mc:Choice>
        <mc:Fallback>
          <p:sp>
            <p:nvSpPr>
              <p:cNvPr id="7" name="Content Placeholder 2">
                <a:extLst>
                  <a:ext uri="{FF2B5EF4-FFF2-40B4-BE49-F238E27FC236}">
                    <a16:creationId xmlns:a16="http://schemas.microsoft.com/office/drawing/2014/main" id="{1CD5A2A1-80A8-467E-AE36-FA2AAFA3C667}"/>
                  </a:ext>
                </a:extLst>
              </p:cNvPr>
              <p:cNvSpPr txBox="1">
                <a:spLocks noRot="1" noChangeAspect="1" noMove="1" noResize="1" noEditPoints="1" noAdjustHandles="1" noChangeArrowheads="1" noChangeShapeType="1" noTextEdit="1"/>
              </p:cNvSpPr>
              <p:nvPr/>
            </p:nvSpPr>
            <p:spPr>
              <a:xfrm>
                <a:off x="214911" y="1514113"/>
                <a:ext cx="11813836" cy="2031192"/>
              </a:xfrm>
              <a:prstGeom prst="rect">
                <a:avLst/>
              </a:prstGeom>
              <a:blipFill>
                <a:blip r:embed="rId2"/>
                <a:stretch>
                  <a:fillRect l="-1134" t="-3869" b="-8929"/>
                </a:stretch>
              </a:blipFill>
              <a:ln>
                <a:solidFill>
                  <a:srgbClr val="0000FF"/>
                </a:solidFill>
              </a:ln>
            </p:spPr>
            <p:txBody>
              <a:bodyPr/>
              <a:lstStyle/>
              <a:p>
                <a:r>
                  <a:rPr lang="en-US">
                    <a:noFill/>
                  </a:rPr>
                  <a:t> </a:t>
                </a:r>
              </a:p>
            </p:txBody>
          </p:sp>
        </mc:Fallback>
      </mc:AlternateContent>
      <p:sp>
        <p:nvSpPr>
          <p:cNvPr id="9" name="Rectangle: Rounded Corners 8">
            <a:extLst>
              <a:ext uri="{FF2B5EF4-FFF2-40B4-BE49-F238E27FC236}">
                <a16:creationId xmlns:a16="http://schemas.microsoft.com/office/drawing/2014/main" id="{C4844D8F-6EB6-4D89-A5EE-05E7A8BFFAF0}"/>
              </a:ext>
            </a:extLst>
          </p:cNvPr>
          <p:cNvSpPr/>
          <p:nvPr/>
        </p:nvSpPr>
        <p:spPr>
          <a:xfrm>
            <a:off x="117567" y="783806"/>
            <a:ext cx="11995876" cy="5994065"/>
          </a:xfrm>
          <a:prstGeom prst="roundRect">
            <a:avLst>
              <a:gd name="adj" fmla="val 1499"/>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0" name="Content Placeholder 2">
                <a:extLst>
                  <a:ext uri="{FF2B5EF4-FFF2-40B4-BE49-F238E27FC236}">
                    <a16:creationId xmlns:a16="http://schemas.microsoft.com/office/drawing/2014/main" id="{1A1AD907-2AB5-43BB-A007-3462B28353C7}"/>
                  </a:ext>
                </a:extLst>
              </p:cNvPr>
              <p:cNvSpPr txBox="1">
                <a:spLocks/>
              </p:cNvSpPr>
              <p:nvPr/>
            </p:nvSpPr>
            <p:spPr>
              <a:xfrm>
                <a:off x="214911" y="3545305"/>
                <a:ext cx="11838471" cy="3232566"/>
              </a:xfrm>
              <a:prstGeom prst="rect">
                <a:avLst/>
              </a:prstGeom>
              <a:ln>
                <a:solidFill>
                  <a:srgbClr val="0000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99"/>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9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Lời</a:t>
                </a:r>
                <a:r>
                  <a:rPr lang="en-US" b="1" dirty="0">
                    <a:solidFill>
                      <a:srgbClr val="0000FF"/>
                    </a:solidFill>
                    <a:ea typeface="Times New Roman" panose="02020603050405020304" pitchFamily="18" charset="0"/>
                  </a:rPr>
                  <a:t> </a:t>
                </a:r>
                <a:r>
                  <a:rPr lang="en-US" b="1" dirty="0" err="1">
                    <a:solidFill>
                      <a:srgbClr val="0000FF"/>
                    </a:solidFill>
                    <a:ea typeface="Times New Roman" panose="02020603050405020304" pitchFamily="18" charset="0"/>
                  </a:rPr>
                  <a:t>giải</a:t>
                </a:r>
                <a:r>
                  <a:rPr lang="en-US" b="1">
                    <a:solidFill>
                      <a:srgbClr val="1F3763"/>
                    </a:solidFill>
                    <a:ea typeface="Calibri" panose="020F0502020204030204" pitchFamily="34" charset="0"/>
                  </a:rPr>
                  <a:t>	</a:t>
                </a:r>
                <a:r>
                  <a:rPr lang="en-US"/>
                  <a:t> </a:t>
                </a:r>
              </a:p>
              <a:p>
                <a:pPr lvl="0"/>
                <a:r>
                  <a:rPr lang="en-US"/>
                  <a:t>Vì </a:t>
                </a:r>
                <a14:m>
                  <m:oMath xmlns:m="http://schemas.openxmlformats.org/officeDocument/2006/math">
                    <m:f>
                      <m:fPr>
                        <m:ctrlPr>
                          <a:rPr lang="en-US" i="1"/>
                        </m:ctrlPr>
                      </m:fPr>
                      <m:num>
                        <m:r>
                          <a:rPr lang="en-US" i="1"/>
                          <m:t>𝐶𝑀</m:t>
                        </m:r>
                      </m:num>
                      <m:den>
                        <m:r>
                          <a:rPr lang="en-US" i="1"/>
                          <m:t>𝑀𝐵</m:t>
                        </m:r>
                      </m:den>
                    </m:f>
                    <m:r>
                      <a:rPr lang="en-US"/>
                      <m:t>≠</m:t>
                    </m:r>
                    <m:f>
                      <m:fPr>
                        <m:ctrlPr>
                          <a:rPr lang="en-US" i="1"/>
                        </m:ctrlPr>
                      </m:fPr>
                      <m:num>
                        <m:r>
                          <a:rPr lang="en-US" i="1"/>
                          <m:t>𝐷𝑃</m:t>
                        </m:r>
                      </m:num>
                      <m:den>
                        <m:r>
                          <a:rPr lang="en-US" i="1"/>
                          <m:t>𝑃𝐵</m:t>
                        </m:r>
                      </m:den>
                    </m:f>
                  </m:oMath>
                </a14:m>
                <a:r>
                  <a:rPr lang="en-US"/>
                  <a:t> nên </a:t>
                </a:r>
                <a14:m>
                  <m:oMath xmlns:m="http://schemas.openxmlformats.org/officeDocument/2006/math">
                    <m:r>
                      <a:rPr lang="en-US" i="1"/>
                      <m:t>𝐷𝐶</m:t>
                    </m:r>
                  </m:oMath>
                </a14:m>
                <a:r>
                  <a:rPr lang="en-US"/>
                  <a:t> cắt </a:t>
                </a:r>
                <a14:m>
                  <m:oMath xmlns:m="http://schemas.openxmlformats.org/officeDocument/2006/math">
                    <m:r>
                      <a:rPr lang="en-US" i="1"/>
                      <m:t>𝑃𝑀</m:t>
                    </m:r>
                  </m:oMath>
                </a14:m>
                <a:r>
                  <a:rPr lang="en-US"/>
                  <a:t> tại </a:t>
                </a:r>
                <a14:m>
                  <m:oMath xmlns:m="http://schemas.openxmlformats.org/officeDocument/2006/math">
                    <m:r>
                      <a:rPr lang="en-US" i="1"/>
                      <m:t>𝐼</m:t>
                    </m:r>
                  </m:oMath>
                </a14:m>
                <a:r>
                  <a:rPr lang="en-US"/>
                  <a:t>.</a:t>
                </a:r>
              </a:p>
              <a:p>
                <a:pPr lvl="0"/>
                <a:r>
                  <a:rPr lang="en-US"/>
                  <a:t>Vậy </a:t>
                </a:r>
                <a14:m>
                  <m:oMath xmlns:m="http://schemas.openxmlformats.org/officeDocument/2006/math">
                    <m:r>
                      <a:rPr lang="en-US" i="1"/>
                      <m:t>𝐷𝐶</m:t>
                    </m:r>
                    <m:r>
                      <a:rPr lang="en-US"/>
                      <m:t>,</m:t>
                    </m:r>
                    <m:r>
                      <a:rPr lang="en-US" i="1"/>
                      <m:t>𝑄𝑁</m:t>
                    </m:r>
                    <m:r>
                      <a:rPr lang="en-US"/>
                      <m:t>,</m:t>
                    </m:r>
                    <m:r>
                      <a:rPr lang="en-US" i="1"/>
                      <m:t>𝑃𝑀</m:t>
                    </m:r>
                  </m:oMath>
                </a14:m>
                <a:r>
                  <a:rPr lang="en-US"/>
                  <a:t> đồng quy</a:t>
                </a:r>
              </a:p>
              <a:p>
                <a:pPr marL="0" marR="0" algn="just">
                  <a:lnSpc>
                    <a:spcPct val="107000"/>
                  </a:lnSpc>
                  <a:spcBef>
                    <a:spcPts val="0"/>
                  </a:spcBef>
                  <a:spcAft>
                    <a:spcPts val="0"/>
                  </a:spcAft>
                </a:pPr>
                <a:endParaRPr lang="en-US" sz="2800" dirty="0">
                  <a:latin typeface="Calibri" panose="020F0502020204030204" pitchFamily="34" charset="0"/>
                  <a:ea typeface="Calibri" panose="020F0502020204030204" pitchFamily="34" charset="0"/>
                </a:endParaRPr>
              </a:p>
            </p:txBody>
          </p:sp>
        </mc:Choice>
        <mc:Fallback>
          <p:sp>
            <p:nvSpPr>
              <p:cNvPr id="10" name="Content Placeholder 2">
                <a:extLst>
                  <a:ext uri="{FF2B5EF4-FFF2-40B4-BE49-F238E27FC236}">
                    <a16:creationId xmlns:a16="http://schemas.microsoft.com/office/drawing/2014/main" id="{1A1AD907-2AB5-43BB-A007-3462B28353C7}"/>
                  </a:ext>
                </a:extLst>
              </p:cNvPr>
              <p:cNvSpPr txBox="1">
                <a:spLocks noRot="1" noChangeAspect="1" noMove="1" noResize="1" noEditPoints="1" noAdjustHandles="1" noChangeArrowheads="1" noChangeShapeType="1" noTextEdit="1"/>
              </p:cNvSpPr>
              <p:nvPr/>
            </p:nvSpPr>
            <p:spPr>
              <a:xfrm>
                <a:off x="214911" y="3545305"/>
                <a:ext cx="11838471" cy="3232566"/>
              </a:xfrm>
              <a:prstGeom prst="rect">
                <a:avLst/>
              </a:prstGeom>
              <a:blipFill>
                <a:blip r:embed="rId3"/>
                <a:stretch>
                  <a:fillRect l="-1132" t="-3947"/>
                </a:stretch>
              </a:blipFill>
              <a:ln>
                <a:solidFill>
                  <a:srgbClr val="0000FF"/>
                </a:solidFill>
              </a:ln>
            </p:spPr>
            <p:txBody>
              <a:bodyPr/>
              <a:lstStyle/>
              <a:p>
                <a:r>
                  <a:rPr lang="en-US">
                    <a:noFill/>
                  </a:rPr>
                  <a:t> </a:t>
                </a:r>
              </a:p>
            </p:txBody>
          </p:sp>
        </mc:Fallback>
      </mc:AlternateContent>
    </p:spTree>
    <p:extLst>
      <p:ext uri="{BB962C8B-B14F-4D97-AF65-F5344CB8AC3E}">
        <p14:creationId xmlns:p14="http://schemas.microsoft.com/office/powerpoint/2010/main" val="359512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up)">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up)">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wipe(up)">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TotalTime>
  <Words>2110</Words>
  <PresentationFormat>Widescreen</PresentationFormat>
  <Paragraphs>169</Paragraphs>
  <Slides>21</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6" baseType="lpstr">
      <vt:lpstr>HGPSoeiKakugothicUB</vt:lpstr>
      <vt:lpstr>Yu Gothic</vt:lpstr>
      <vt:lpstr>Aarial</vt:lpstr>
      <vt:lpstr>Arial</vt:lpstr>
      <vt:lpstr>Baumans</vt:lpstr>
      <vt:lpstr>Calibri</vt:lpstr>
      <vt:lpstr>Calibri Light</vt:lpstr>
      <vt:lpstr>Cambria Math</vt:lpstr>
      <vt:lpstr>Chu Van An</vt:lpstr>
      <vt:lpstr>Georgia Pro Cond Black</vt:lpstr>
      <vt:lpstr>Segoe UI Symbol</vt:lpstr>
      <vt:lpstr>Symbol</vt:lpstr>
      <vt:lpstr>Times New Roman</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2023-04-28T05:43:14Z</cp:lastPrinted>
  <dcterms:created xsi:type="dcterms:W3CDTF">2023-03-24T14:43:27Z</dcterms:created>
  <dcterms:modified xsi:type="dcterms:W3CDTF">2023-08-01T09:11:27Z</dcterms:modified>
</cp:coreProperties>
</file>