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64" r:id="rId3"/>
    <p:sldId id="365" r:id="rId4"/>
    <p:sldId id="366" r:id="rId5"/>
    <p:sldId id="368" r:id="rId6"/>
    <p:sldId id="369" r:id="rId7"/>
    <p:sldId id="370" r:id="rId8"/>
    <p:sldId id="371" r:id="rId9"/>
    <p:sldId id="378" r:id="rId10"/>
    <p:sldId id="379" r:id="rId11"/>
    <p:sldId id="380" r:id="rId12"/>
    <p:sldId id="381" r:id="rId13"/>
    <p:sldId id="386" r:id="rId14"/>
    <p:sldId id="383" r:id="rId15"/>
    <p:sldId id="384" r:id="rId16"/>
    <p:sldId id="382" r:id="rId17"/>
    <p:sldId id="387" r:id="rId18"/>
    <p:sldId id="373" r:id="rId19"/>
    <p:sldId id="372" r:id="rId20"/>
    <p:sldId id="388" r:id="rId21"/>
    <p:sldId id="455" r:id="rId22"/>
    <p:sldId id="392" r:id="rId23"/>
    <p:sldId id="393" r:id="rId24"/>
    <p:sldId id="394" r:id="rId25"/>
    <p:sldId id="390" r:id="rId26"/>
    <p:sldId id="398" r:id="rId27"/>
    <p:sldId id="374" r:id="rId28"/>
    <p:sldId id="395" r:id="rId29"/>
    <p:sldId id="396" r:id="rId30"/>
    <p:sldId id="375" r:id="rId31"/>
    <p:sldId id="399" r:id="rId32"/>
    <p:sldId id="401" r:id="rId33"/>
    <p:sldId id="406" r:id="rId34"/>
    <p:sldId id="332" r:id="rId35"/>
    <p:sldId id="299" r:id="rId36"/>
    <p:sldId id="300" r:id="rId37"/>
    <p:sldId id="301" r:id="rId38"/>
    <p:sldId id="302" r:id="rId39"/>
    <p:sldId id="303" r:id="rId40"/>
    <p:sldId id="407" r:id="rId41"/>
    <p:sldId id="412" r:id="rId42"/>
    <p:sldId id="411" r:id="rId43"/>
    <p:sldId id="410" r:id="rId44"/>
    <p:sldId id="409" r:id="rId45"/>
    <p:sldId id="419" r:id="rId46"/>
    <p:sldId id="418" r:id="rId47"/>
    <p:sldId id="417" r:id="rId48"/>
    <p:sldId id="424" r:id="rId49"/>
    <p:sldId id="421" r:id="rId50"/>
    <p:sldId id="427" r:id="rId51"/>
    <p:sldId id="426" r:id="rId52"/>
    <p:sldId id="429" r:id="rId53"/>
    <p:sldId id="435" r:id="rId54"/>
    <p:sldId id="434" r:id="rId55"/>
    <p:sldId id="440" r:id="rId56"/>
    <p:sldId id="439" r:id="rId57"/>
    <p:sldId id="438" r:id="rId58"/>
    <p:sldId id="442" r:id="rId59"/>
    <p:sldId id="432" r:id="rId60"/>
    <p:sldId id="447" r:id="rId61"/>
    <p:sldId id="446" r:id="rId62"/>
    <p:sldId id="449" r:id="rId63"/>
    <p:sldId id="445" r:id="rId64"/>
    <p:sldId id="444" r:id="rId65"/>
    <p:sldId id="453" r:id="rId66"/>
    <p:sldId id="452" r:id="rId67"/>
    <p:sldId id="27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81" d="100"/>
          <a:sy n="81" d="100"/>
        </p:scale>
        <p:origin x="114"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5BC7F-A2EC-4C62-8E94-048650F03DB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6702E56-24A0-4F11-B5F9-C9BCAEB40880}">
      <dgm:prSet phldrT="[Text]" custT="1"/>
      <dgm:spPr/>
      <dgm:t>
        <a:bodyPr/>
        <a:lstStyle/>
        <a:p>
          <a:r>
            <a:rPr lang="vi-VN" sz="3000" dirty="0" smtClean="0">
              <a:latin typeface="+mj-lt"/>
            </a:rPr>
            <a:t>CÁC PHÂN TỬ SINH HỌC TRONG TẾ BÀO</a:t>
          </a:r>
          <a:endParaRPr lang="en-US" sz="3000" dirty="0">
            <a:latin typeface="+mj-lt"/>
          </a:endParaRPr>
        </a:p>
      </dgm:t>
    </dgm:pt>
    <dgm:pt modelId="{2ADCFDF1-D777-49D5-81CC-E5B50022CB71}" type="parTrans" cxnId="{B02569CF-2F8A-4261-8A1F-422C60578F58}">
      <dgm:prSet/>
      <dgm:spPr/>
      <dgm:t>
        <a:bodyPr/>
        <a:lstStyle/>
        <a:p>
          <a:endParaRPr lang="en-US"/>
        </a:p>
      </dgm:t>
    </dgm:pt>
    <dgm:pt modelId="{5731DCAD-E7C4-49E4-B38B-B07AA2607CC8}" type="sibTrans" cxnId="{B02569CF-2F8A-4261-8A1F-422C60578F58}">
      <dgm:prSet/>
      <dgm:spPr/>
      <dgm:t>
        <a:bodyPr/>
        <a:lstStyle/>
        <a:p>
          <a:endParaRPr lang="en-US"/>
        </a:p>
      </dgm:t>
    </dgm:pt>
    <dgm:pt modelId="{CBCCAA2B-7A1E-420A-ABFE-C766A65C7AC0}">
      <dgm:prSet phldrT="[Text]" custT="1"/>
      <dgm:spPr/>
      <dgm:t>
        <a:bodyPr/>
        <a:lstStyle/>
        <a:p>
          <a:r>
            <a:rPr lang="vi-VN" sz="3000" dirty="0" smtClean="0"/>
            <a:t>   </a:t>
          </a:r>
          <a:r>
            <a:rPr lang="vi-VN" sz="3000" dirty="0" smtClean="0">
              <a:latin typeface="+mj-lt"/>
            </a:rPr>
            <a:t>CARBOHYDRATE</a:t>
          </a:r>
          <a:endParaRPr lang="en-US" sz="3000" dirty="0">
            <a:latin typeface="+mj-lt"/>
          </a:endParaRPr>
        </a:p>
      </dgm:t>
    </dgm:pt>
    <dgm:pt modelId="{CE1FC2B1-8BA5-4AD8-9FC3-0E7066F66231}" type="parTrans" cxnId="{B711C94E-3B1D-4ED9-A6B6-10EE69A9B550}">
      <dgm:prSet/>
      <dgm:spPr/>
      <dgm:t>
        <a:bodyPr/>
        <a:lstStyle/>
        <a:p>
          <a:endParaRPr lang="en-US"/>
        </a:p>
      </dgm:t>
    </dgm:pt>
    <dgm:pt modelId="{23C81355-E39A-4B26-A624-D14258BB4B74}" type="sibTrans" cxnId="{B711C94E-3B1D-4ED9-A6B6-10EE69A9B550}">
      <dgm:prSet/>
      <dgm:spPr/>
      <dgm:t>
        <a:bodyPr/>
        <a:lstStyle/>
        <a:p>
          <a:endParaRPr lang="en-US"/>
        </a:p>
      </dgm:t>
    </dgm:pt>
    <dgm:pt modelId="{2CA99476-D660-4064-A08C-27F8E4312DBA}">
      <dgm:prSet phldrT="[Text]" custT="1"/>
      <dgm:spPr/>
      <dgm:t>
        <a:bodyPr/>
        <a:lstStyle/>
        <a:p>
          <a:r>
            <a:rPr lang="vi-VN" sz="3000" dirty="0" smtClean="0">
              <a:latin typeface="+mj-lt"/>
            </a:rPr>
            <a:t>LIPID</a:t>
          </a:r>
          <a:endParaRPr lang="en-US" sz="3000" dirty="0">
            <a:latin typeface="+mj-lt"/>
          </a:endParaRPr>
        </a:p>
      </dgm:t>
    </dgm:pt>
    <dgm:pt modelId="{EF096742-2BD3-4A64-8A65-5EEC375A0936}" type="parTrans" cxnId="{11D123E7-754F-4E02-917D-083C3179DECD}">
      <dgm:prSet/>
      <dgm:spPr/>
      <dgm:t>
        <a:bodyPr/>
        <a:lstStyle/>
        <a:p>
          <a:endParaRPr lang="en-US"/>
        </a:p>
      </dgm:t>
    </dgm:pt>
    <dgm:pt modelId="{68EBAE93-69E3-4232-BFCD-87AE4EE5678A}" type="sibTrans" cxnId="{11D123E7-754F-4E02-917D-083C3179DECD}">
      <dgm:prSet/>
      <dgm:spPr/>
      <dgm:t>
        <a:bodyPr/>
        <a:lstStyle/>
        <a:p>
          <a:endParaRPr lang="en-US"/>
        </a:p>
      </dgm:t>
    </dgm:pt>
    <dgm:pt modelId="{33E73623-1D7E-4D86-9ED2-D053BF78D583}" type="pres">
      <dgm:prSet presAssocID="{42A5BC7F-A2EC-4C62-8E94-048650F03DBB}" presName="Name0" presStyleCnt="0">
        <dgm:presLayoutVars>
          <dgm:chMax val="7"/>
          <dgm:chPref val="7"/>
          <dgm:dir/>
        </dgm:presLayoutVars>
      </dgm:prSet>
      <dgm:spPr/>
      <dgm:t>
        <a:bodyPr/>
        <a:lstStyle/>
        <a:p>
          <a:endParaRPr lang="en-US"/>
        </a:p>
      </dgm:t>
    </dgm:pt>
    <dgm:pt modelId="{ACBC4E36-3F60-4711-9A59-D25A371EA070}" type="pres">
      <dgm:prSet presAssocID="{42A5BC7F-A2EC-4C62-8E94-048650F03DBB}" presName="Name1" presStyleCnt="0"/>
      <dgm:spPr/>
    </dgm:pt>
    <dgm:pt modelId="{3FBFC984-1F72-44C5-B874-32162F93DA1F}" type="pres">
      <dgm:prSet presAssocID="{42A5BC7F-A2EC-4C62-8E94-048650F03DBB}" presName="cycle" presStyleCnt="0"/>
      <dgm:spPr/>
    </dgm:pt>
    <dgm:pt modelId="{5FA495A2-DC3E-4130-9201-AFFC9B01166D}" type="pres">
      <dgm:prSet presAssocID="{42A5BC7F-A2EC-4C62-8E94-048650F03DBB}" presName="srcNode" presStyleLbl="node1" presStyleIdx="0" presStyleCnt="3"/>
      <dgm:spPr/>
    </dgm:pt>
    <dgm:pt modelId="{ECB49548-EF5D-4DE9-AFFC-FC6B31318EBA}" type="pres">
      <dgm:prSet presAssocID="{42A5BC7F-A2EC-4C62-8E94-048650F03DBB}" presName="conn" presStyleLbl="parChTrans1D2" presStyleIdx="0" presStyleCnt="1"/>
      <dgm:spPr/>
      <dgm:t>
        <a:bodyPr/>
        <a:lstStyle/>
        <a:p>
          <a:endParaRPr lang="en-US"/>
        </a:p>
      </dgm:t>
    </dgm:pt>
    <dgm:pt modelId="{D83C22B1-521E-4849-A401-DD1D8F8F0E50}" type="pres">
      <dgm:prSet presAssocID="{42A5BC7F-A2EC-4C62-8E94-048650F03DBB}" presName="extraNode" presStyleLbl="node1" presStyleIdx="0" presStyleCnt="3"/>
      <dgm:spPr/>
    </dgm:pt>
    <dgm:pt modelId="{6DB3D04A-4DF8-4B03-832A-613EE96DC4B6}" type="pres">
      <dgm:prSet presAssocID="{42A5BC7F-A2EC-4C62-8E94-048650F03DBB}" presName="dstNode" presStyleLbl="node1" presStyleIdx="0" presStyleCnt="3"/>
      <dgm:spPr/>
    </dgm:pt>
    <dgm:pt modelId="{91D652A8-B0C5-457C-83C4-DD3FAEB8AAFA}" type="pres">
      <dgm:prSet presAssocID="{36702E56-24A0-4F11-B5F9-C9BCAEB40880}" presName="text_1" presStyleLbl="node1" presStyleIdx="0" presStyleCnt="3" custScaleY="72626" custLinFactNeighborX="377" custLinFactNeighborY="-42735">
        <dgm:presLayoutVars>
          <dgm:bulletEnabled val="1"/>
        </dgm:presLayoutVars>
      </dgm:prSet>
      <dgm:spPr/>
      <dgm:t>
        <a:bodyPr/>
        <a:lstStyle/>
        <a:p>
          <a:endParaRPr lang="en-US"/>
        </a:p>
      </dgm:t>
    </dgm:pt>
    <dgm:pt modelId="{945DAD1F-56C9-4F1C-AF7A-2FCA59117A67}" type="pres">
      <dgm:prSet presAssocID="{36702E56-24A0-4F11-B5F9-C9BCAEB40880}" presName="accent_1" presStyleCnt="0"/>
      <dgm:spPr/>
    </dgm:pt>
    <dgm:pt modelId="{C9D7EF51-830A-490B-ADB3-C87BC2B65800}" type="pres">
      <dgm:prSet presAssocID="{36702E56-24A0-4F11-B5F9-C9BCAEB40880}" presName="accentRepeatNode" presStyleLbl="solidFgAcc1" presStyleIdx="0" presStyleCnt="3" custScaleX="71298" custScaleY="68621" custLinFactNeighborX="-15779" custLinFactNeighborY="-35942"/>
      <dgm:spPr/>
    </dgm:pt>
    <dgm:pt modelId="{CA1FB479-C36E-4F10-829C-10CBFB3E3099}" type="pres">
      <dgm:prSet presAssocID="{CBCCAA2B-7A1E-420A-ABFE-C766A65C7AC0}" presName="text_2" presStyleLbl="node1" presStyleIdx="1" presStyleCnt="3" custScaleX="106747" custScaleY="72057" custLinFactNeighborX="-3228" custLinFactNeighborY="-82873">
        <dgm:presLayoutVars>
          <dgm:bulletEnabled val="1"/>
        </dgm:presLayoutVars>
      </dgm:prSet>
      <dgm:spPr/>
      <dgm:t>
        <a:bodyPr/>
        <a:lstStyle/>
        <a:p>
          <a:endParaRPr lang="en-US"/>
        </a:p>
      </dgm:t>
    </dgm:pt>
    <dgm:pt modelId="{ABEDD441-B36D-4E66-9102-2AD2C919E640}" type="pres">
      <dgm:prSet presAssocID="{CBCCAA2B-7A1E-420A-ABFE-C766A65C7AC0}" presName="accent_2" presStyleCnt="0"/>
      <dgm:spPr/>
    </dgm:pt>
    <dgm:pt modelId="{FC58FAD9-D5C1-4FA8-AEC7-5F953E4C89C2}" type="pres">
      <dgm:prSet presAssocID="{CBCCAA2B-7A1E-420A-ABFE-C766A65C7AC0}" presName="accentRepeatNode" presStyleLbl="solidFgAcc1" presStyleIdx="1" presStyleCnt="3" custScaleX="78831" custScaleY="79335" custLinFactNeighborX="-34600" custLinFactNeighborY="-58734"/>
      <dgm:spPr/>
    </dgm:pt>
    <dgm:pt modelId="{410A4503-997C-4A0A-8A61-B46A1D128A96}" type="pres">
      <dgm:prSet presAssocID="{2CA99476-D660-4064-A08C-27F8E4312DBA}" presName="text_3" presStyleLbl="node1" presStyleIdx="2" presStyleCnt="3" custScaleY="72348" custLinFactY="-16292" custLinFactNeighborX="579" custLinFactNeighborY="-100000">
        <dgm:presLayoutVars>
          <dgm:bulletEnabled val="1"/>
        </dgm:presLayoutVars>
      </dgm:prSet>
      <dgm:spPr/>
      <dgm:t>
        <a:bodyPr/>
        <a:lstStyle/>
        <a:p>
          <a:endParaRPr lang="en-US"/>
        </a:p>
      </dgm:t>
    </dgm:pt>
    <dgm:pt modelId="{29A8E04F-92B9-462A-8ECA-109C008B3280}" type="pres">
      <dgm:prSet presAssocID="{2CA99476-D660-4064-A08C-27F8E4312DBA}" presName="accent_3" presStyleCnt="0"/>
      <dgm:spPr/>
    </dgm:pt>
    <dgm:pt modelId="{F23C0A7F-271B-4949-86AA-5A5FA7D28281}" type="pres">
      <dgm:prSet presAssocID="{2CA99476-D660-4064-A08C-27F8E4312DBA}" presName="accentRepeatNode" presStyleLbl="solidFgAcc1" presStyleIdx="2" presStyleCnt="3" custScaleX="76534" custScaleY="75937" custLinFactNeighborX="-703" custLinFactNeighborY="-91126"/>
      <dgm:spPr/>
      <dgm:t>
        <a:bodyPr/>
        <a:lstStyle/>
        <a:p>
          <a:endParaRPr lang="en-US"/>
        </a:p>
      </dgm:t>
    </dgm:pt>
  </dgm:ptLst>
  <dgm:cxnLst>
    <dgm:cxn modelId="{B711C94E-3B1D-4ED9-A6B6-10EE69A9B550}" srcId="{42A5BC7F-A2EC-4C62-8E94-048650F03DBB}" destId="{CBCCAA2B-7A1E-420A-ABFE-C766A65C7AC0}" srcOrd="1" destOrd="0" parTransId="{CE1FC2B1-8BA5-4AD8-9FC3-0E7066F66231}" sibTransId="{23C81355-E39A-4B26-A624-D14258BB4B74}"/>
    <dgm:cxn modelId="{11D123E7-754F-4E02-917D-083C3179DECD}" srcId="{42A5BC7F-A2EC-4C62-8E94-048650F03DBB}" destId="{2CA99476-D660-4064-A08C-27F8E4312DBA}" srcOrd="2" destOrd="0" parTransId="{EF096742-2BD3-4A64-8A65-5EEC375A0936}" sibTransId="{68EBAE93-69E3-4232-BFCD-87AE4EE5678A}"/>
    <dgm:cxn modelId="{5EB55FBA-57D5-4839-B151-E8A4E13C5848}" type="presOf" srcId="{CBCCAA2B-7A1E-420A-ABFE-C766A65C7AC0}" destId="{CA1FB479-C36E-4F10-829C-10CBFB3E3099}" srcOrd="0" destOrd="0" presId="urn:microsoft.com/office/officeart/2008/layout/VerticalCurvedList"/>
    <dgm:cxn modelId="{8619BA4E-050D-41CC-9E72-3C3AB4EC9B27}" type="presOf" srcId="{2CA99476-D660-4064-A08C-27F8E4312DBA}" destId="{410A4503-997C-4A0A-8A61-B46A1D128A96}" srcOrd="0" destOrd="0" presId="urn:microsoft.com/office/officeart/2008/layout/VerticalCurvedList"/>
    <dgm:cxn modelId="{B02569CF-2F8A-4261-8A1F-422C60578F58}" srcId="{42A5BC7F-A2EC-4C62-8E94-048650F03DBB}" destId="{36702E56-24A0-4F11-B5F9-C9BCAEB40880}" srcOrd="0" destOrd="0" parTransId="{2ADCFDF1-D777-49D5-81CC-E5B50022CB71}" sibTransId="{5731DCAD-E7C4-49E4-B38B-B07AA2607CC8}"/>
    <dgm:cxn modelId="{04F21628-ACAC-44E8-AEB7-9300540E1519}" type="presOf" srcId="{5731DCAD-E7C4-49E4-B38B-B07AA2607CC8}" destId="{ECB49548-EF5D-4DE9-AFFC-FC6B31318EBA}" srcOrd="0" destOrd="0" presId="urn:microsoft.com/office/officeart/2008/layout/VerticalCurvedList"/>
    <dgm:cxn modelId="{FBC12362-D02A-4925-931F-3F7CF416FA30}" type="presOf" srcId="{36702E56-24A0-4F11-B5F9-C9BCAEB40880}" destId="{91D652A8-B0C5-457C-83C4-DD3FAEB8AAFA}" srcOrd="0" destOrd="0" presId="urn:microsoft.com/office/officeart/2008/layout/VerticalCurvedList"/>
    <dgm:cxn modelId="{683F7379-934F-493D-80D0-D455DFE176D4}" type="presOf" srcId="{42A5BC7F-A2EC-4C62-8E94-048650F03DBB}" destId="{33E73623-1D7E-4D86-9ED2-D053BF78D583}" srcOrd="0" destOrd="0" presId="urn:microsoft.com/office/officeart/2008/layout/VerticalCurvedList"/>
    <dgm:cxn modelId="{DCA83A1D-DA47-4115-AC34-73CFF91BBEDE}" type="presParOf" srcId="{33E73623-1D7E-4D86-9ED2-D053BF78D583}" destId="{ACBC4E36-3F60-4711-9A59-D25A371EA070}" srcOrd="0" destOrd="0" presId="urn:microsoft.com/office/officeart/2008/layout/VerticalCurvedList"/>
    <dgm:cxn modelId="{D2BBACDD-2D7D-449C-8786-78B56383ABE4}" type="presParOf" srcId="{ACBC4E36-3F60-4711-9A59-D25A371EA070}" destId="{3FBFC984-1F72-44C5-B874-32162F93DA1F}" srcOrd="0" destOrd="0" presId="urn:microsoft.com/office/officeart/2008/layout/VerticalCurvedList"/>
    <dgm:cxn modelId="{88AA4CF3-7756-4909-9133-F1956E60A7D1}" type="presParOf" srcId="{3FBFC984-1F72-44C5-B874-32162F93DA1F}" destId="{5FA495A2-DC3E-4130-9201-AFFC9B01166D}" srcOrd="0" destOrd="0" presId="urn:microsoft.com/office/officeart/2008/layout/VerticalCurvedList"/>
    <dgm:cxn modelId="{33F9C9BE-426C-4DF9-B169-779C0A0FE3E0}" type="presParOf" srcId="{3FBFC984-1F72-44C5-B874-32162F93DA1F}" destId="{ECB49548-EF5D-4DE9-AFFC-FC6B31318EBA}" srcOrd="1" destOrd="0" presId="urn:microsoft.com/office/officeart/2008/layout/VerticalCurvedList"/>
    <dgm:cxn modelId="{8B57FBE6-9B27-4F2A-8BBD-8570D5FEA590}" type="presParOf" srcId="{3FBFC984-1F72-44C5-B874-32162F93DA1F}" destId="{D83C22B1-521E-4849-A401-DD1D8F8F0E50}" srcOrd="2" destOrd="0" presId="urn:microsoft.com/office/officeart/2008/layout/VerticalCurvedList"/>
    <dgm:cxn modelId="{8F4039E1-2E48-4F8C-982C-4AB567AD4BB9}" type="presParOf" srcId="{3FBFC984-1F72-44C5-B874-32162F93DA1F}" destId="{6DB3D04A-4DF8-4B03-832A-613EE96DC4B6}" srcOrd="3" destOrd="0" presId="urn:microsoft.com/office/officeart/2008/layout/VerticalCurvedList"/>
    <dgm:cxn modelId="{F0BA757C-3DED-43DA-8DC3-4B8CEA9AF194}" type="presParOf" srcId="{ACBC4E36-3F60-4711-9A59-D25A371EA070}" destId="{91D652A8-B0C5-457C-83C4-DD3FAEB8AAFA}" srcOrd="1" destOrd="0" presId="urn:microsoft.com/office/officeart/2008/layout/VerticalCurvedList"/>
    <dgm:cxn modelId="{654C25AA-B9B0-45CB-A858-066710054F7F}" type="presParOf" srcId="{ACBC4E36-3F60-4711-9A59-D25A371EA070}" destId="{945DAD1F-56C9-4F1C-AF7A-2FCA59117A67}" srcOrd="2" destOrd="0" presId="urn:microsoft.com/office/officeart/2008/layout/VerticalCurvedList"/>
    <dgm:cxn modelId="{57BAEED1-37C8-4E76-9140-22CBACBBB9C0}" type="presParOf" srcId="{945DAD1F-56C9-4F1C-AF7A-2FCA59117A67}" destId="{C9D7EF51-830A-490B-ADB3-C87BC2B65800}" srcOrd="0" destOrd="0" presId="urn:microsoft.com/office/officeart/2008/layout/VerticalCurvedList"/>
    <dgm:cxn modelId="{2761ABBA-CDF0-4000-9712-0E563BCCDF96}" type="presParOf" srcId="{ACBC4E36-3F60-4711-9A59-D25A371EA070}" destId="{CA1FB479-C36E-4F10-829C-10CBFB3E3099}" srcOrd="3" destOrd="0" presId="urn:microsoft.com/office/officeart/2008/layout/VerticalCurvedList"/>
    <dgm:cxn modelId="{97DA2482-386F-4F60-9571-6FD5A54FA71D}" type="presParOf" srcId="{ACBC4E36-3F60-4711-9A59-D25A371EA070}" destId="{ABEDD441-B36D-4E66-9102-2AD2C919E640}" srcOrd="4" destOrd="0" presId="urn:microsoft.com/office/officeart/2008/layout/VerticalCurvedList"/>
    <dgm:cxn modelId="{5649ACEF-2419-45E8-84D5-0C7FF6A93910}" type="presParOf" srcId="{ABEDD441-B36D-4E66-9102-2AD2C919E640}" destId="{FC58FAD9-D5C1-4FA8-AEC7-5F953E4C89C2}" srcOrd="0" destOrd="0" presId="urn:microsoft.com/office/officeart/2008/layout/VerticalCurvedList"/>
    <dgm:cxn modelId="{CCC31922-1C96-42B0-B5CA-B15D3D1BDA13}" type="presParOf" srcId="{ACBC4E36-3F60-4711-9A59-D25A371EA070}" destId="{410A4503-997C-4A0A-8A61-B46A1D128A96}" srcOrd="5" destOrd="0" presId="urn:microsoft.com/office/officeart/2008/layout/VerticalCurvedList"/>
    <dgm:cxn modelId="{590D1102-EEC3-49E5-918A-39E8E4D27874}" type="presParOf" srcId="{ACBC4E36-3F60-4711-9A59-D25A371EA070}" destId="{29A8E04F-92B9-462A-8ECA-109C008B3280}" srcOrd="6" destOrd="0" presId="urn:microsoft.com/office/officeart/2008/layout/VerticalCurvedList"/>
    <dgm:cxn modelId="{D446570F-D0B3-4407-878E-39841BC82061}" type="presParOf" srcId="{29A8E04F-92B9-462A-8ECA-109C008B3280}" destId="{F23C0A7F-271B-4949-86AA-5A5FA7D282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49548-EF5D-4DE9-AFFC-FC6B31318EBA}">
      <dsp:nvSpPr>
        <dsp:cNvPr id="0" name=""/>
        <dsp:cNvSpPr/>
      </dsp:nvSpPr>
      <dsp:spPr>
        <a:xfrm>
          <a:off x="-6081108" y="-903916"/>
          <a:ext cx="7031765" cy="7031765"/>
        </a:xfrm>
        <a:prstGeom prst="blockArc">
          <a:avLst>
            <a:gd name="adj1" fmla="val 18900000"/>
            <a:gd name="adj2" fmla="val 2700000"/>
            <a:gd name="adj3" fmla="val 30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D652A8-B0C5-457C-83C4-DD3FAEB8AAFA}">
      <dsp:nvSpPr>
        <dsp:cNvPr id="0" name=""/>
        <dsp:cNvSpPr/>
      </dsp:nvSpPr>
      <dsp:spPr>
        <a:xfrm>
          <a:off x="589641" y="218903"/>
          <a:ext cx="10721891" cy="7587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kern="1200" dirty="0" smtClean="0">
              <a:latin typeface="+mj-lt"/>
            </a:rPr>
            <a:t>CÁC PHÂN TỬ SINH HỌC TRONG TẾ BÀO</a:t>
          </a:r>
          <a:endParaRPr lang="en-US" sz="3000" kern="1200" dirty="0">
            <a:latin typeface="+mj-lt"/>
          </a:endParaRPr>
        </a:p>
      </dsp:txBody>
      <dsp:txXfrm>
        <a:off x="589641" y="218903"/>
        <a:ext cx="10721891" cy="758786"/>
      </dsp:txXfrm>
    </dsp:sp>
    <dsp:sp modelId="{C9D7EF51-830A-490B-ADB3-C87BC2B65800}">
      <dsp:nvSpPr>
        <dsp:cNvPr id="0" name=""/>
        <dsp:cNvSpPr/>
      </dsp:nvSpPr>
      <dsp:spPr>
        <a:xfrm>
          <a:off x="0" y="127300"/>
          <a:ext cx="931139" cy="89617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1FB479-C36E-4F10-829C-10CBFB3E3099}">
      <dsp:nvSpPr>
        <dsp:cNvPr id="0" name=""/>
        <dsp:cNvSpPr/>
      </dsp:nvSpPr>
      <dsp:spPr>
        <a:xfrm>
          <a:off x="246265" y="1369699"/>
          <a:ext cx="11039894" cy="752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kern="1200" dirty="0" smtClean="0"/>
            <a:t>   </a:t>
          </a:r>
          <a:r>
            <a:rPr lang="vi-VN" sz="3000" kern="1200" dirty="0" smtClean="0">
              <a:latin typeface="+mj-lt"/>
            </a:rPr>
            <a:t>CARBOHYDRATE</a:t>
          </a:r>
          <a:endParaRPr lang="en-US" sz="3000" kern="1200" dirty="0">
            <a:latin typeface="+mj-lt"/>
          </a:endParaRPr>
        </a:p>
      </dsp:txBody>
      <dsp:txXfrm>
        <a:off x="246265" y="1369699"/>
        <a:ext cx="11039894" cy="752841"/>
      </dsp:txXfrm>
    </dsp:sp>
    <dsp:sp modelId="{FC58FAD9-D5C1-4FA8-AEC7-5F953E4C89C2}">
      <dsp:nvSpPr>
        <dsp:cNvPr id="0" name=""/>
        <dsp:cNvSpPr/>
      </dsp:nvSpPr>
      <dsp:spPr>
        <a:xfrm>
          <a:off x="0" y="1326859"/>
          <a:ext cx="1029519" cy="103610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A4503-997C-4A0A-8A61-B46A1D128A96}">
      <dsp:nvSpPr>
        <dsp:cNvPr id="0" name=""/>
        <dsp:cNvSpPr/>
      </dsp:nvSpPr>
      <dsp:spPr>
        <a:xfrm>
          <a:off x="611299" y="2586202"/>
          <a:ext cx="10721891" cy="7558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kern="1200" dirty="0" smtClean="0">
              <a:latin typeface="+mj-lt"/>
            </a:rPr>
            <a:t>LIPID</a:t>
          </a:r>
          <a:endParaRPr lang="en-US" sz="3000" kern="1200" dirty="0">
            <a:latin typeface="+mj-lt"/>
          </a:endParaRPr>
        </a:p>
      </dsp:txBody>
      <dsp:txXfrm>
        <a:off x="611299" y="2586202"/>
        <a:ext cx="10721891" cy="755882"/>
      </dsp:txXfrm>
    </dsp:sp>
    <dsp:sp modelId="{F23C0A7F-271B-4949-86AA-5A5FA7D28281}">
      <dsp:nvSpPr>
        <dsp:cNvPr id="0" name=""/>
        <dsp:cNvSpPr/>
      </dsp:nvSpPr>
      <dsp:spPr>
        <a:xfrm>
          <a:off x="40278" y="2493193"/>
          <a:ext cx="999521" cy="9917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4F5CB-BFDB-4E7F-B9F6-B262F621339B}"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C396D-D316-4FD3-83DF-D7EDD0017F08}" type="slidenum">
              <a:rPr lang="en-US" smtClean="0"/>
              <a:t>‹#›</a:t>
            </a:fld>
            <a:endParaRPr lang="en-US"/>
          </a:p>
        </p:txBody>
      </p:sp>
    </p:spTree>
    <p:extLst>
      <p:ext uri="{BB962C8B-B14F-4D97-AF65-F5344CB8AC3E}">
        <p14:creationId xmlns:p14="http://schemas.microsoft.com/office/powerpoint/2010/main" val="362093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EAB5B7-2EE7-4E9E-870B-26A3D7C53FA0}" type="slidenum">
              <a:rPr lang="en-US" smtClean="0"/>
              <a:pPr/>
              <a:t>34</a:t>
            </a:fld>
            <a:endParaRPr lang="en-US"/>
          </a:p>
        </p:txBody>
      </p:sp>
    </p:spTree>
    <p:extLst>
      <p:ext uri="{BB962C8B-B14F-4D97-AF65-F5344CB8AC3E}">
        <p14:creationId xmlns:p14="http://schemas.microsoft.com/office/powerpoint/2010/main" val="24741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3D1EBA-5D8C-4885-8A99-B546B3AEFC19}" type="slidenum">
              <a:rPr lang="en-US" smtClean="0"/>
              <a:pPr/>
              <a:t>37</a:t>
            </a:fld>
            <a:endParaRPr lang="en-US"/>
          </a:p>
        </p:txBody>
      </p:sp>
    </p:spTree>
    <p:extLst>
      <p:ext uri="{BB962C8B-B14F-4D97-AF65-F5344CB8AC3E}">
        <p14:creationId xmlns:p14="http://schemas.microsoft.com/office/powerpoint/2010/main" val="348914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1023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6384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25879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93B66DA1-CEF2-4CB7-A109-FA485335AFD2}" type="slidenum">
              <a:rPr lang="en-US" altLang="en-US"/>
              <a:pPr/>
              <a:t>‹#›</a:t>
            </a:fld>
            <a:endParaRPr lang="en-US" altLang="en-US"/>
          </a:p>
        </p:txBody>
      </p:sp>
    </p:spTree>
    <p:extLst>
      <p:ext uri="{BB962C8B-B14F-4D97-AF65-F5344CB8AC3E}">
        <p14:creationId xmlns:p14="http://schemas.microsoft.com/office/powerpoint/2010/main" val="2671820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D01455-01C4-49C5-B778-9392C83EDCD6}"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183776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D01455-01C4-49C5-B778-9392C83EDCD6}"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173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D01455-01C4-49C5-B778-9392C83EDCD6}"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41439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D01455-01C4-49C5-B778-9392C83EDCD6}" type="datetimeFigureOut">
              <a:rPr lang="en-US" smtClean="0"/>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04972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D01455-01C4-49C5-B778-9392C83EDCD6}" type="datetimeFigureOut">
              <a:rPr lang="en-US" smtClean="0"/>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80889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01455-01C4-49C5-B778-9392C83EDCD6}" type="datetimeFigureOut">
              <a:rPr lang="en-US" smtClean="0"/>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216914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476047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D01455-01C4-49C5-B778-9392C83EDCD6}"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5FEE6E-BA97-478F-921F-405F896AFF28}" type="slidenum">
              <a:rPr lang="en-US" smtClean="0"/>
              <a:t>‹#›</a:t>
            </a:fld>
            <a:endParaRPr lang="en-US"/>
          </a:p>
        </p:txBody>
      </p:sp>
    </p:spTree>
    <p:extLst>
      <p:ext uri="{BB962C8B-B14F-4D97-AF65-F5344CB8AC3E}">
        <p14:creationId xmlns:p14="http://schemas.microsoft.com/office/powerpoint/2010/main" val="381944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01455-01C4-49C5-B778-9392C83EDCD6}" type="datetimeFigureOut">
              <a:rPr lang="en-US" smtClean="0"/>
              <a:t>8/3/2022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FEE6E-BA97-478F-921F-405F896AFF28}" type="slidenum">
              <a:rPr lang="en-US" smtClean="0"/>
              <a:t>‹#›</a:t>
            </a:fld>
            <a:endParaRPr lang="en-US"/>
          </a:p>
        </p:txBody>
      </p:sp>
    </p:spTree>
    <p:extLst>
      <p:ext uri="{BB962C8B-B14F-4D97-AF65-F5344CB8AC3E}">
        <p14:creationId xmlns:p14="http://schemas.microsoft.com/office/powerpoint/2010/main" val="163088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 Target="slide6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 Target="slide6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3.jpeg"/><Relationship Id="rId4" Type="http://schemas.openxmlformats.org/officeDocument/2006/relationships/slide" Target="slide6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 Target="slide6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hyperlink" Target="https://zingnews.vn/video-xet-nghiem-DNA-chi-de-xac-dinh-huyet-thong-toi-pham-post1013497.html" TargetMode="External"/><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7" name="Picture 6" descr="cau-hoi-on-tap-chuyen-de-quang-hop-600-size-640x335-znd.jpg"/>
          <p:cNvPicPr>
            <a:picLocks noChangeAspect="1"/>
          </p:cNvPicPr>
          <p:nvPr/>
        </p:nvPicPr>
        <p:blipFill>
          <a:blip r:embed="rId2"/>
          <a:stretch>
            <a:fillRect/>
          </a:stretch>
        </p:blipFill>
        <p:spPr>
          <a:xfrm>
            <a:off x="30480" y="1"/>
            <a:ext cx="12161520" cy="6858000"/>
          </a:xfrm>
          <a:prstGeom prst="rect">
            <a:avLst/>
          </a:prstGeom>
        </p:spPr>
      </p:pic>
      <p:sp>
        <p:nvSpPr>
          <p:cNvPr id="9" name="Rectangle 8"/>
          <p:cNvSpPr/>
          <p:nvPr/>
        </p:nvSpPr>
        <p:spPr>
          <a:xfrm>
            <a:off x="1524000" y="1392884"/>
            <a:ext cx="9144000" cy="2435988"/>
          </a:xfrm>
          <a:prstGeom prst="rect">
            <a:avLst/>
          </a:prstGeom>
          <a:noFill/>
        </p:spPr>
        <p:txBody>
          <a:bodyPr wrap="square" lIns="91440" tIns="45720" rIns="91440" bIns="45720">
            <a:spAutoFit/>
          </a:bodyPr>
          <a:lstStyle/>
          <a:p>
            <a:pPr algn="ctr">
              <a:lnSpc>
                <a:spcPct val="150000"/>
              </a:lnSpc>
            </a:pPr>
            <a:r>
              <a:rPr lang="vi-VN"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BÀI 6: CÁC PHÂN TỬ SINH HỌC TRONG TẾ BÀO</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endParaRPr>
          </a:p>
        </p:txBody>
      </p:sp>
      <p:sp>
        <p:nvSpPr>
          <p:cNvPr id="10" name="Rectangle 9"/>
          <p:cNvSpPr/>
          <p:nvPr/>
        </p:nvSpPr>
        <p:spPr>
          <a:xfrm>
            <a:off x="1981200" y="3828872"/>
            <a:ext cx="82296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67092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Đếm Ngược Thời Gian 10 Phút - 10 Minute Countdown Green Scre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878" y="980267"/>
            <a:ext cx="10011904" cy="5631696"/>
          </a:xfrm>
          <a:prstGeom prst="rect">
            <a:avLst/>
          </a:prstGeom>
        </p:spPr>
      </p:pic>
      <p:sp>
        <p:nvSpPr>
          <p:cNvPr id="6" name="TextBox 5"/>
          <p:cNvSpPr txBox="1"/>
          <p:nvPr/>
        </p:nvSpPr>
        <p:spPr>
          <a:xfrm>
            <a:off x="922148" y="201478"/>
            <a:ext cx="10399363" cy="492443"/>
          </a:xfrm>
          <a:prstGeom prst="rect">
            <a:avLst/>
          </a:prstGeom>
          <a:noFill/>
        </p:spPr>
        <p:txBody>
          <a:bodyPr wrap="square" rtlCol="0">
            <a:spAutoFit/>
          </a:bodyPr>
          <a:lstStyle/>
          <a:p>
            <a:r>
              <a:rPr lang="vi-VN" sz="2600" dirty="0" smtClean="0">
                <a:latin typeface="+mj-lt"/>
              </a:rPr>
              <a:t>Thời gian làm việc nhóm để hoàn thành nội dung phiếu học tập số 1</a:t>
            </a:r>
            <a:endParaRPr lang="en-US" sz="2600" dirty="0">
              <a:latin typeface="+mj-lt"/>
            </a:endParaRPr>
          </a:p>
        </p:txBody>
      </p:sp>
    </p:spTree>
    <p:extLst>
      <p:ext uri="{BB962C8B-B14F-4D97-AF65-F5344CB8AC3E}">
        <p14:creationId xmlns:p14="http://schemas.microsoft.com/office/powerpoint/2010/main" val="3770472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7" name="TextBox 6"/>
          <p:cNvSpPr txBox="1"/>
          <p:nvPr/>
        </p:nvSpPr>
        <p:spPr>
          <a:xfrm>
            <a:off x="95003" y="961901"/>
            <a:ext cx="7873340" cy="769441"/>
          </a:xfrm>
          <a:prstGeom prst="rect">
            <a:avLst/>
          </a:prstGeom>
          <a:noFill/>
        </p:spPr>
        <p:txBody>
          <a:bodyPr wrap="square" rtlCol="0">
            <a:spAutoFit/>
          </a:bodyPr>
          <a:lstStyle/>
          <a:p>
            <a:r>
              <a:rPr lang="vi-VN" sz="2600" dirty="0">
                <a:latin typeface="+mj-lt"/>
              </a:rPr>
              <a:t>1. Đặc điểm chung của carbohydrate</a:t>
            </a:r>
            <a:endParaRPr lang="en-US" sz="2600" dirty="0">
              <a:latin typeface="+mj-lt"/>
            </a:endParaRPr>
          </a:p>
          <a:p>
            <a:endParaRPr lang="en-US" dirty="0"/>
          </a:p>
        </p:txBody>
      </p:sp>
      <p:sp>
        <p:nvSpPr>
          <p:cNvPr id="8" name="TextBox 7"/>
          <p:cNvSpPr txBox="1"/>
          <p:nvPr/>
        </p:nvSpPr>
        <p:spPr>
          <a:xfrm>
            <a:off x="320634" y="1638795"/>
            <a:ext cx="8027719" cy="492443"/>
          </a:xfrm>
          <a:prstGeom prst="rect">
            <a:avLst/>
          </a:prstGeom>
          <a:noFill/>
        </p:spPr>
        <p:txBody>
          <a:bodyPr wrap="square" rtlCol="0">
            <a:spAutoFit/>
          </a:bodyPr>
          <a:lstStyle/>
          <a:p>
            <a:r>
              <a:rPr lang="vi-VN" sz="2600" dirty="0">
                <a:latin typeface="+mj-lt"/>
              </a:rPr>
              <a:t>- Cacbohydrate được cấu tạo từ các nguyên tố </a:t>
            </a:r>
            <a:r>
              <a:rPr lang="vi-VN" sz="2600" dirty="0" smtClean="0">
                <a:latin typeface="+mj-lt"/>
              </a:rPr>
              <a:t>: C, H, O</a:t>
            </a:r>
            <a:endParaRPr lang="en-US" sz="2600" dirty="0">
              <a:latin typeface="+mj-lt"/>
            </a:endParaRPr>
          </a:p>
        </p:txBody>
      </p:sp>
      <p:sp>
        <p:nvSpPr>
          <p:cNvPr id="9" name="TextBox 8"/>
          <p:cNvSpPr txBox="1"/>
          <p:nvPr/>
        </p:nvSpPr>
        <p:spPr>
          <a:xfrm>
            <a:off x="320634" y="2410691"/>
            <a:ext cx="11871366" cy="1569660"/>
          </a:xfrm>
          <a:prstGeom prst="rect">
            <a:avLst/>
          </a:prstGeom>
          <a:noFill/>
        </p:spPr>
        <p:txBody>
          <a:bodyPr wrap="square" rtlCol="0">
            <a:spAutoFit/>
          </a:bodyPr>
          <a:lstStyle/>
          <a:p>
            <a:pPr>
              <a:lnSpc>
                <a:spcPct val="150000"/>
              </a:lnSpc>
            </a:pPr>
            <a:r>
              <a:rPr lang="vi-VN" sz="2600" dirty="0" smtClean="0">
                <a:latin typeface="+mj-lt"/>
              </a:rPr>
              <a:t>- Được cấu tạo </a:t>
            </a:r>
            <a:r>
              <a:rPr lang="vi-VN" sz="2600" dirty="0">
                <a:latin typeface="+mj-lt"/>
              </a:rPr>
              <a:t>theo nguyên tắc đa </a:t>
            </a:r>
            <a:r>
              <a:rPr lang="vi-VN" sz="2600" dirty="0" smtClean="0">
                <a:latin typeface="+mj-lt"/>
              </a:rPr>
              <a:t>phân. Mỗi </a:t>
            </a:r>
            <a:r>
              <a:rPr lang="vi-VN" sz="2600" dirty="0">
                <a:latin typeface="+mj-lt"/>
              </a:rPr>
              <a:t>đơn phân là một phân tử đường đơn có từ 3-7 carbon</a:t>
            </a:r>
            <a:endParaRPr lang="en-US" sz="2600" dirty="0">
              <a:latin typeface="+mj-lt"/>
            </a:endParaRPr>
          </a:p>
          <a:p>
            <a:endParaRPr lang="en-US" dirty="0"/>
          </a:p>
        </p:txBody>
      </p:sp>
      <p:sp>
        <p:nvSpPr>
          <p:cNvPr id="10" name="TextBox 9"/>
          <p:cNvSpPr txBox="1"/>
          <p:nvPr/>
        </p:nvSpPr>
        <p:spPr>
          <a:xfrm>
            <a:off x="320634" y="3980351"/>
            <a:ext cx="11162805" cy="492443"/>
          </a:xfrm>
          <a:prstGeom prst="rect">
            <a:avLst/>
          </a:prstGeom>
          <a:noFill/>
        </p:spPr>
        <p:txBody>
          <a:bodyPr wrap="square" rtlCol="0">
            <a:spAutoFit/>
          </a:bodyPr>
          <a:lstStyle/>
          <a:p>
            <a:r>
              <a:rPr lang="vi-VN" sz="2600" dirty="0" smtClean="0">
                <a:latin typeface="+mj-lt"/>
              </a:rPr>
              <a:t>- Có 3 loại carbohydrate</a:t>
            </a:r>
            <a:endParaRPr lang="en-US" sz="2600" dirty="0">
              <a:latin typeface="+mj-lt"/>
            </a:endParaRPr>
          </a:p>
        </p:txBody>
      </p:sp>
      <p:pic>
        <p:nvPicPr>
          <p:cNvPr id="11" name="Picture 10"/>
          <p:cNvPicPr/>
          <p:nvPr/>
        </p:nvPicPr>
        <p:blipFill>
          <a:blip r:embed="rId2"/>
          <a:stretch>
            <a:fillRect/>
          </a:stretch>
        </p:blipFill>
        <p:spPr>
          <a:xfrm>
            <a:off x="1292059" y="4745215"/>
            <a:ext cx="1439265" cy="1297239"/>
          </a:xfrm>
          <a:prstGeom prst="rect">
            <a:avLst/>
          </a:prstGeom>
        </p:spPr>
      </p:pic>
      <p:pic>
        <p:nvPicPr>
          <p:cNvPr id="12" name="Picture 11"/>
          <p:cNvPicPr/>
          <p:nvPr/>
        </p:nvPicPr>
        <p:blipFill>
          <a:blip r:embed="rId3"/>
          <a:stretch>
            <a:fillRect/>
          </a:stretch>
        </p:blipFill>
        <p:spPr>
          <a:xfrm>
            <a:off x="4140649" y="4712418"/>
            <a:ext cx="2367029" cy="1330036"/>
          </a:xfrm>
          <a:prstGeom prst="rect">
            <a:avLst/>
          </a:prstGeom>
        </p:spPr>
      </p:pic>
      <p:pic>
        <p:nvPicPr>
          <p:cNvPr id="13" name="Picture 12"/>
          <p:cNvPicPr/>
          <p:nvPr/>
        </p:nvPicPr>
        <p:blipFill>
          <a:blip r:embed="rId4"/>
          <a:stretch>
            <a:fillRect/>
          </a:stretch>
        </p:blipFill>
        <p:spPr>
          <a:xfrm>
            <a:off x="7440409" y="4715124"/>
            <a:ext cx="3057377" cy="1222538"/>
          </a:xfrm>
          <a:prstGeom prst="rect">
            <a:avLst/>
          </a:prstGeom>
        </p:spPr>
      </p:pic>
      <p:sp>
        <p:nvSpPr>
          <p:cNvPr id="14" name="Rectangle 13"/>
          <p:cNvSpPr/>
          <p:nvPr/>
        </p:nvSpPr>
        <p:spPr>
          <a:xfrm>
            <a:off x="1020599" y="6314875"/>
            <a:ext cx="2385589" cy="492443"/>
          </a:xfrm>
          <a:prstGeom prst="rect">
            <a:avLst/>
          </a:prstGeom>
        </p:spPr>
        <p:txBody>
          <a:bodyPr wrap="none">
            <a:spAutoFit/>
          </a:bodyPr>
          <a:lstStyle/>
          <a:p>
            <a:r>
              <a:rPr lang="vi-VN" sz="2600" dirty="0">
                <a:latin typeface="Times New Roman" panose="02020603050405020304" pitchFamily="18" charset="0"/>
                <a:ea typeface="Calibri" panose="020F0502020204030204" pitchFamily="34" charset="0"/>
              </a:rPr>
              <a:t>Monosaccharide</a:t>
            </a:r>
            <a:endParaRPr lang="en-US" sz="2600" dirty="0"/>
          </a:p>
        </p:txBody>
      </p:sp>
      <p:sp>
        <p:nvSpPr>
          <p:cNvPr id="15" name="Rectangle 14"/>
          <p:cNvSpPr/>
          <p:nvPr/>
        </p:nvSpPr>
        <p:spPr>
          <a:xfrm>
            <a:off x="4547538" y="6314875"/>
            <a:ext cx="1922321" cy="492443"/>
          </a:xfrm>
          <a:prstGeom prst="rect">
            <a:avLst/>
          </a:prstGeom>
        </p:spPr>
        <p:txBody>
          <a:bodyPr wrap="none">
            <a:spAutoFit/>
          </a:bodyPr>
          <a:lstStyle/>
          <a:p>
            <a:r>
              <a:rPr lang="vi-VN" sz="2600" dirty="0">
                <a:latin typeface="Times New Roman" panose="02020603050405020304" pitchFamily="18" charset="0"/>
                <a:ea typeface="Calibri" panose="020F0502020204030204" pitchFamily="34" charset="0"/>
              </a:rPr>
              <a:t>Disaccharide</a:t>
            </a:r>
            <a:endParaRPr lang="en-US" sz="2600" dirty="0"/>
          </a:p>
        </p:txBody>
      </p:sp>
      <p:sp>
        <p:nvSpPr>
          <p:cNvPr id="16" name="Rectangle 15"/>
          <p:cNvSpPr/>
          <p:nvPr/>
        </p:nvSpPr>
        <p:spPr>
          <a:xfrm>
            <a:off x="8177855" y="6179992"/>
            <a:ext cx="2201244" cy="492443"/>
          </a:xfrm>
          <a:prstGeom prst="rect">
            <a:avLst/>
          </a:prstGeom>
        </p:spPr>
        <p:txBody>
          <a:bodyPr wrap="none">
            <a:spAutoFit/>
          </a:bodyPr>
          <a:lstStyle/>
          <a:p>
            <a:r>
              <a:rPr lang="vi-VN" sz="2600" dirty="0">
                <a:latin typeface="Times New Roman" panose="02020603050405020304" pitchFamily="18" charset="0"/>
                <a:ea typeface="Calibri" panose="020F0502020204030204" pitchFamily="34" charset="0"/>
              </a:rPr>
              <a:t>Polysaccharide</a:t>
            </a:r>
            <a:endParaRPr lang="en-US" sz="2600" dirty="0"/>
          </a:p>
        </p:txBody>
      </p:sp>
    </p:spTree>
    <p:extLst>
      <p:ext uri="{BB962C8B-B14F-4D97-AF65-F5344CB8AC3E}">
        <p14:creationId xmlns:p14="http://schemas.microsoft.com/office/powerpoint/2010/main" val="2268613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graphicFrame>
        <p:nvGraphicFramePr>
          <p:cNvPr id="7" name="Table 6"/>
          <p:cNvGraphicFramePr>
            <a:graphicFrameLocks noGrp="1"/>
          </p:cNvGraphicFramePr>
          <p:nvPr>
            <p:extLst>
              <p:ext uri="{D42A27DB-BD31-4B8C-83A1-F6EECF244321}">
                <p14:modId xmlns:p14="http://schemas.microsoft.com/office/powerpoint/2010/main" val="705558167"/>
              </p:ext>
            </p:extLst>
          </p:nvPr>
        </p:nvGraphicFramePr>
        <p:xfrm>
          <a:off x="0" y="745142"/>
          <a:ext cx="12192000" cy="6174366"/>
        </p:xfrm>
        <a:graphic>
          <a:graphicData uri="http://schemas.openxmlformats.org/drawingml/2006/table">
            <a:tbl>
              <a:tblPr firstRow="1" firstCol="1" bandRow="1">
                <a:tableStyleId>{5C22544A-7EE6-4342-B048-85BDC9FD1C3A}</a:tableStyleId>
              </a:tblPr>
              <a:tblGrid>
                <a:gridCol w="1309234">
                  <a:extLst>
                    <a:ext uri="{9D8B030D-6E8A-4147-A177-3AD203B41FA5}">
                      <a16:colId xmlns:a16="http://schemas.microsoft.com/office/drawing/2014/main" val="1259944695"/>
                    </a:ext>
                  </a:extLst>
                </a:gridCol>
                <a:gridCol w="3420522">
                  <a:extLst>
                    <a:ext uri="{9D8B030D-6E8A-4147-A177-3AD203B41FA5}">
                      <a16:colId xmlns:a16="http://schemas.microsoft.com/office/drawing/2014/main" val="36536597"/>
                    </a:ext>
                  </a:extLst>
                </a:gridCol>
                <a:gridCol w="4281551">
                  <a:extLst>
                    <a:ext uri="{9D8B030D-6E8A-4147-A177-3AD203B41FA5}">
                      <a16:colId xmlns:a16="http://schemas.microsoft.com/office/drawing/2014/main" val="4249214404"/>
                    </a:ext>
                  </a:extLst>
                </a:gridCol>
                <a:gridCol w="3180693">
                  <a:extLst>
                    <a:ext uri="{9D8B030D-6E8A-4147-A177-3AD203B41FA5}">
                      <a16:colId xmlns:a16="http://schemas.microsoft.com/office/drawing/2014/main" val="3971252278"/>
                    </a:ext>
                  </a:extLst>
                </a:gridCol>
              </a:tblGrid>
              <a:tr h="847125">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ctr">
                        <a:lnSpc>
                          <a:spcPct val="130000"/>
                        </a:lnSpc>
                        <a:spcAft>
                          <a:spcPts val="0"/>
                        </a:spcAft>
                      </a:pPr>
                      <a:r>
                        <a:rPr lang="vi-VN" sz="2200" dirty="0">
                          <a:effectLst/>
                          <a:latin typeface="+mj-lt"/>
                        </a:rPr>
                        <a:t>Đường đơn</a:t>
                      </a:r>
                      <a:endParaRPr lang="en-US" sz="2200" dirty="0">
                        <a:effectLst/>
                        <a:latin typeface="+mj-lt"/>
                      </a:endParaRPr>
                    </a:p>
                    <a:p>
                      <a:pPr algn="ctr">
                        <a:lnSpc>
                          <a:spcPct val="130000"/>
                        </a:lnSpc>
                        <a:spcAft>
                          <a:spcPts val="0"/>
                        </a:spcAft>
                      </a:pPr>
                      <a:r>
                        <a:rPr lang="vi-VN" sz="2200" dirty="0">
                          <a:effectLst/>
                          <a:latin typeface="+mj-lt"/>
                        </a:rPr>
                        <a:t>(Monosaccharide)</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ctr">
                        <a:lnSpc>
                          <a:spcPct val="130000"/>
                        </a:lnSpc>
                        <a:spcAft>
                          <a:spcPts val="0"/>
                        </a:spcAft>
                      </a:pPr>
                      <a:r>
                        <a:rPr lang="vi-VN" sz="2200">
                          <a:effectLst/>
                          <a:latin typeface="+mj-lt"/>
                        </a:rPr>
                        <a:t>Đường đôi</a:t>
                      </a:r>
                      <a:endParaRPr lang="en-US" sz="2200">
                        <a:effectLst/>
                        <a:latin typeface="+mj-lt"/>
                      </a:endParaRPr>
                    </a:p>
                    <a:p>
                      <a:pPr algn="ctr">
                        <a:lnSpc>
                          <a:spcPct val="130000"/>
                        </a:lnSpc>
                        <a:spcAft>
                          <a:spcPts val="0"/>
                        </a:spcAft>
                      </a:pPr>
                      <a:r>
                        <a:rPr lang="vi-VN" sz="2200">
                          <a:effectLst/>
                          <a:latin typeface="+mj-lt"/>
                        </a:rPr>
                        <a:t>(Disaccharide)</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ctr">
                        <a:lnSpc>
                          <a:spcPct val="130000"/>
                        </a:lnSpc>
                        <a:spcAft>
                          <a:spcPts val="0"/>
                        </a:spcAft>
                      </a:pPr>
                      <a:r>
                        <a:rPr lang="vi-VN" sz="2200">
                          <a:effectLst/>
                          <a:latin typeface="+mj-lt"/>
                        </a:rPr>
                        <a:t>Đường đa</a:t>
                      </a:r>
                      <a:endParaRPr lang="en-US" sz="2200">
                        <a:effectLst/>
                        <a:latin typeface="+mj-lt"/>
                      </a:endParaRPr>
                    </a:p>
                    <a:p>
                      <a:pPr algn="ctr">
                        <a:lnSpc>
                          <a:spcPct val="130000"/>
                        </a:lnSpc>
                        <a:spcAft>
                          <a:spcPts val="0"/>
                        </a:spcAft>
                      </a:pPr>
                      <a:r>
                        <a:rPr lang="vi-VN" sz="2200">
                          <a:effectLst/>
                          <a:latin typeface="+mj-lt"/>
                        </a:rPr>
                        <a:t>(Polysaccharide)</a:t>
                      </a:r>
                      <a:endParaRPr lang="en-US" sz="2200">
                        <a:effectLst/>
                        <a:latin typeface="+mj-lt"/>
                        <a:ea typeface="Calibri" panose="020F0502020204030204" pitchFamily="34" charset="0"/>
                        <a:cs typeface="Times New Roman" panose="02020603050405020304" pitchFamily="18" charset="0"/>
                      </a:endParaRPr>
                    </a:p>
                  </a:txBody>
                  <a:tcPr marL="68155" marR="68155" marT="0" marB="0"/>
                </a:tc>
                <a:extLst>
                  <a:ext uri="{0D108BD9-81ED-4DB2-BD59-A6C34878D82A}">
                    <a16:rowId xmlns:a16="http://schemas.microsoft.com/office/drawing/2014/main" val="1160418453"/>
                  </a:ext>
                </a:extLst>
              </a:tr>
              <a:tr h="1833253">
                <a:tc>
                  <a:txBody>
                    <a:bodyPr/>
                    <a:lstStyle/>
                    <a:p>
                      <a:pPr algn="just">
                        <a:lnSpc>
                          <a:spcPct val="130000"/>
                        </a:lnSpc>
                        <a:spcAft>
                          <a:spcPts val="0"/>
                        </a:spcAft>
                      </a:pPr>
                      <a:r>
                        <a:rPr lang="vi-VN" sz="2200">
                          <a:effectLst/>
                          <a:latin typeface="+mj-lt"/>
                        </a:rPr>
                        <a:t>Đại diện</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 Glucose (đường nho)</a:t>
                      </a:r>
                      <a:endParaRPr lang="en-US" sz="2200" dirty="0">
                        <a:effectLst/>
                        <a:latin typeface="+mj-lt"/>
                      </a:endParaRPr>
                    </a:p>
                    <a:p>
                      <a:pPr algn="just">
                        <a:lnSpc>
                          <a:spcPct val="130000"/>
                        </a:lnSpc>
                        <a:spcAft>
                          <a:spcPts val="0"/>
                        </a:spcAft>
                      </a:pPr>
                      <a:r>
                        <a:rPr lang="vi-VN" sz="2200" dirty="0">
                          <a:effectLst/>
                          <a:latin typeface="+mj-lt"/>
                        </a:rPr>
                        <a:t>- Fructose (đường quả)</a:t>
                      </a:r>
                      <a:endParaRPr lang="en-US" sz="2200" dirty="0">
                        <a:effectLst/>
                        <a:latin typeface="+mj-lt"/>
                      </a:endParaRPr>
                    </a:p>
                    <a:p>
                      <a:pPr algn="just">
                        <a:lnSpc>
                          <a:spcPct val="130000"/>
                        </a:lnSpc>
                        <a:spcAft>
                          <a:spcPts val="0"/>
                        </a:spcAft>
                      </a:pPr>
                      <a:r>
                        <a:rPr lang="vi-VN" sz="2200" dirty="0">
                          <a:effectLst/>
                          <a:latin typeface="+mj-lt"/>
                        </a:rPr>
                        <a:t>- Galactose (sữa động vật)</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 Saccharose (đường mía)</a:t>
                      </a:r>
                      <a:endParaRPr lang="en-US" sz="2200" dirty="0">
                        <a:effectLst/>
                        <a:latin typeface="+mj-lt"/>
                      </a:endParaRPr>
                    </a:p>
                    <a:p>
                      <a:pPr algn="just">
                        <a:lnSpc>
                          <a:spcPct val="130000"/>
                        </a:lnSpc>
                        <a:spcAft>
                          <a:spcPts val="0"/>
                        </a:spcAft>
                      </a:pPr>
                      <a:r>
                        <a:rPr lang="vi-VN" sz="2200" dirty="0">
                          <a:effectLst/>
                          <a:latin typeface="+mj-lt"/>
                        </a:rPr>
                        <a:t>- Lactose (đường sữa)</a:t>
                      </a:r>
                      <a:endParaRPr lang="en-US" sz="2200" dirty="0">
                        <a:effectLst/>
                        <a:latin typeface="+mj-lt"/>
                      </a:endParaRPr>
                    </a:p>
                    <a:p>
                      <a:pPr algn="just">
                        <a:lnSpc>
                          <a:spcPct val="130000"/>
                        </a:lnSpc>
                        <a:spcAft>
                          <a:spcPts val="0"/>
                        </a:spcAft>
                      </a:pPr>
                      <a:r>
                        <a:rPr lang="vi-VN" sz="2200" dirty="0">
                          <a:effectLst/>
                          <a:latin typeface="+mj-lt"/>
                        </a:rPr>
                        <a:t>- Maltose (đường mạch nha)</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 Cellulose</a:t>
                      </a:r>
                      <a:endParaRPr lang="en-US" sz="2200" dirty="0">
                        <a:effectLst/>
                        <a:latin typeface="+mj-lt"/>
                      </a:endParaRPr>
                    </a:p>
                    <a:p>
                      <a:pPr algn="just">
                        <a:lnSpc>
                          <a:spcPct val="130000"/>
                        </a:lnSpc>
                        <a:spcAft>
                          <a:spcPts val="0"/>
                        </a:spcAft>
                      </a:pPr>
                      <a:r>
                        <a:rPr lang="vi-VN" sz="2200" dirty="0">
                          <a:effectLst/>
                          <a:latin typeface="+mj-lt"/>
                        </a:rPr>
                        <a:t>- Tinh bột</a:t>
                      </a:r>
                      <a:endParaRPr lang="en-US" sz="2200" dirty="0">
                        <a:effectLst/>
                        <a:latin typeface="+mj-lt"/>
                      </a:endParaRPr>
                    </a:p>
                    <a:p>
                      <a:pPr algn="just">
                        <a:lnSpc>
                          <a:spcPct val="130000"/>
                        </a:lnSpc>
                        <a:spcAft>
                          <a:spcPts val="0"/>
                        </a:spcAft>
                      </a:pPr>
                      <a:r>
                        <a:rPr lang="vi-VN" sz="2200" dirty="0">
                          <a:effectLst/>
                          <a:latin typeface="+mj-lt"/>
                        </a:rPr>
                        <a:t>- Kitin</a:t>
                      </a:r>
                      <a:endParaRPr lang="en-US" sz="2200" dirty="0">
                        <a:effectLst/>
                        <a:latin typeface="+mj-lt"/>
                      </a:endParaRPr>
                    </a:p>
                    <a:p>
                      <a:pPr algn="just">
                        <a:lnSpc>
                          <a:spcPct val="130000"/>
                        </a:lnSpc>
                        <a:spcAft>
                          <a:spcPts val="0"/>
                        </a:spcAft>
                      </a:pPr>
                      <a:r>
                        <a:rPr lang="vi-VN" sz="2200" dirty="0">
                          <a:effectLst/>
                          <a:latin typeface="+mj-lt"/>
                        </a:rPr>
                        <a:t>- Glycogen</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extLst>
                  <a:ext uri="{0D108BD9-81ED-4DB2-BD59-A6C34878D82A}">
                    <a16:rowId xmlns:a16="http://schemas.microsoft.com/office/drawing/2014/main" val="4141370600"/>
                  </a:ext>
                </a:extLst>
              </a:tr>
              <a:tr h="1270687">
                <a:tc>
                  <a:txBody>
                    <a:bodyPr/>
                    <a:lstStyle/>
                    <a:p>
                      <a:pPr algn="just">
                        <a:lnSpc>
                          <a:spcPct val="130000"/>
                        </a:lnSpc>
                        <a:spcAft>
                          <a:spcPts val="0"/>
                        </a:spcAft>
                      </a:pPr>
                      <a:r>
                        <a:rPr lang="vi-VN" sz="2200">
                          <a:effectLst/>
                          <a:latin typeface="+mj-lt"/>
                        </a:rPr>
                        <a:t>Cấu tạo</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a:effectLst/>
                          <a:latin typeface="+mj-lt"/>
                        </a:rPr>
                        <a:t>Có 1 phân tử đường</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a:effectLst/>
                          <a:latin typeface="+mj-lt"/>
                        </a:rPr>
                        <a:t>Có 2 phân tử đường liên kết với nhau bằng liên kết glicosidic</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a:txBody>
                    <a:bodyPr/>
                    <a:lstStyle/>
                    <a:p>
                      <a:pPr algn="just">
                        <a:lnSpc>
                          <a:spcPct val="130000"/>
                        </a:lnSpc>
                        <a:spcAft>
                          <a:spcPts val="0"/>
                        </a:spcAft>
                      </a:pPr>
                      <a:r>
                        <a:rPr lang="vi-VN" sz="2200" dirty="0">
                          <a:effectLst/>
                          <a:latin typeface="+mj-lt"/>
                        </a:rPr>
                        <a:t>Có nhiều phân tử đường liên kết với nhau bằng liên kết glicosidic</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extLst>
                  <a:ext uri="{0D108BD9-81ED-4DB2-BD59-A6C34878D82A}">
                    <a16:rowId xmlns:a16="http://schemas.microsoft.com/office/drawing/2014/main" val="2592166448"/>
                  </a:ext>
                </a:extLst>
              </a:tr>
              <a:tr h="2161793">
                <a:tc>
                  <a:txBody>
                    <a:bodyPr/>
                    <a:lstStyle/>
                    <a:p>
                      <a:pPr algn="just">
                        <a:lnSpc>
                          <a:spcPct val="130000"/>
                        </a:lnSpc>
                        <a:spcAft>
                          <a:spcPts val="0"/>
                        </a:spcAft>
                      </a:pPr>
                      <a:r>
                        <a:rPr lang="vi-VN" sz="2200">
                          <a:effectLst/>
                          <a:latin typeface="+mj-lt"/>
                        </a:rPr>
                        <a:t>Vai trò</a:t>
                      </a:r>
                      <a:endParaRPr lang="en-US" sz="2200">
                        <a:effectLst/>
                        <a:latin typeface="+mj-lt"/>
                        <a:ea typeface="Calibri" panose="020F0502020204030204" pitchFamily="34" charset="0"/>
                        <a:cs typeface="Times New Roman" panose="02020603050405020304" pitchFamily="18" charset="0"/>
                      </a:endParaRPr>
                    </a:p>
                  </a:txBody>
                  <a:tcPr marL="68155" marR="68155" marT="0" marB="0"/>
                </a:tc>
                <a:tc gridSpan="3">
                  <a:txBody>
                    <a:bodyPr/>
                    <a:lstStyle/>
                    <a:p>
                      <a:pPr algn="just">
                        <a:lnSpc>
                          <a:spcPct val="130000"/>
                        </a:lnSpc>
                        <a:spcAft>
                          <a:spcPts val="0"/>
                        </a:spcAft>
                      </a:pPr>
                      <a:r>
                        <a:rPr lang="vi-VN" sz="2200" dirty="0">
                          <a:effectLst/>
                          <a:latin typeface="+mj-lt"/>
                        </a:rPr>
                        <a:t>- Cung cấp năng lượng cho các hoạt động sống của tế bào và cơ thể (glucose).</a:t>
                      </a:r>
                      <a:endParaRPr lang="en-US" sz="2200" dirty="0">
                        <a:effectLst/>
                        <a:latin typeface="+mj-lt"/>
                      </a:endParaRPr>
                    </a:p>
                    <a:p>
                      <a:pPr algn="just">
                        <a:lnSpc>
                          <a:spcPct val="130000"/>
                        </a:lnSpc>
                        <a:spcAft>
                          <a:spcPts val="0"/>
                        </a:spcAft>
                      </a:pPr>
                      <a:r>
                        <a:rPr lang="vi-VN" sz="2200" dirty="0">
                          <a:effectLst/>
                          <a:latin typeface="+mj-lt"/>
                        </a:rPr>
                        <a:t>- Là nguồn năng lượng dự trữ của cơ thể (glycogen ở động vật và nấm, tinh bột ở thực vật)</a:t>
                      </a:r>
                      <a:endParaRPr lang="en-US" sz="2200" dirty="0">
                        <a:effectLst/>
                        <a:latin typeface="+mj-lt"/>
                      </a:endParaRPr>
                    </a:p>
                    <a:p>
                      <a:pPr algn="just">
                        <a:lnSpc>
                          <a:spcPct val="130000"/>
                        </a:lnSpc>
                        <a:spcAft>
                          <a:spcPts val="0"/>
                        </a:spcAft>
                      </a:pPr>
                      <a:r>
                        <a:rPr lang="vi-VN" sz="2200" dirty="0">
                          <a:effectLst/>
                          <a:latin typeface="+mj-lt"/>
                        </a:rPr>
                        <a:t>- Cấu tạo một số thành phần của tế bào và cơ thể sinh vật: thành tế bào, màng sinh chất</a:t>
                      </a:r>
                      <a:endParaRPr lang="en-US" sz="2200" dirty="0">
                        <a:effectLst/>
                        <a:latin typeface="+mj-lt"/>
                      </a:endParaRPr>
                    </a:p>
                    <a:p>
                      <a:pPr algn="just">
                        <a:lnSpc>
                          <a:spcPct val="130000"/>
                        </a:lnSpc>
                        <a:spcAft>
                          <a:spcPts val="0"/>
                        </a:spcAft>
                      </a:pPr>
                      <a:r>
                        <a:rPr lang="vi-VN" sz="2200" dirty="0">
                          <a:effectLst/>
                          <a:latin typeface="+mj-lt"/>
                        </a:rPr>
                        <a:t>- Cấu tạo nucleic acid </a:t>
                      </a:r>
                      <a:endParaRPr lang="en-US" sz="2200" dirty="0">
                        <a:effectLst/>
                        <a:latin typeface="+mj-lt"/>
                        <a:ea typeface="Calibri" panose="020F0502020204030204" pitchFamily="34" charset="0"/>
                        <a:cs typeface="Times New Roman" panose="02020603050405020304" pitchFamily="18" charset="0"/>
                      </a:endParaRPr>
                    </a:p>
                  </a:txBody>
                  <a:tcPr marL="68155" marR="681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1932750"/>
                  </a:ext>
                </a:extLst>
              </a:tr>
            </a:tbl>
          </a:graphicData>
        </a:graphic>
      </p:graphicFrame>
    </p:spTree>
    <p:extLst>
      <p:ext uri="{BB962C8B-B14F-4D97-AF65-F5344CB8AC3E}">
        <p14:creationId xmlns:p14="http://schemas.microsoft.com/office/powerpoint/2010/main" val="1090153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61" y="732641"/>
            <a:ext cx="11079678" cy="6050478"/>
          </a:xfrm>
          <a:prstGeom prst="rect">
            <a:avLst/>
          </a:prstGeom>
        </p:spPr>
      </p:pic>
      <p:grpSp>
        <p:nvGrpSpPr>
          <p:cNvPr id="5" name="Group 4"/>
          <p:cNvGrpSpPr/>
          <p:nvPr/>
        </p:nvGrpSpPr>
        <p:grpSpPr>
          <a:xfrm>
            <a:off x="0" y="0"/>
            <a:ext cx="12192000" cy="752841"/>
            <a:chOff x="246265" y="1369699"/>
            <a:chExt cx="11039894" cy="752841"/>
          </a:xfrm>
          <a:solidFill>
            <a:schemeClr val="accent6"/>
          </a:solidFill>
        </p:grpSpPr>
        <p:sp>
          <p:nvSpPr>
            <p:cNvPr id="6" name="Rectangle 5"/>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Tree>
    <p:extLst>
      <p:ext uri="{BB962C8B-B14F-4D97-AF65-F5344CB8AC3E}">
        <p14:creationId xmlns:p14="http://schemas.microsoft.com/office/powerpoint/2010/main" val="1388616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44435" y="752841"/>
            <a:ext cx="9061573" cy="3354350"/>
          </a:xfrm>
          <a:prstGeom prst="rect">
            <a:avLst/>
          </a:prstGeom>
        </p:spPr>
      </p:pic>
      <p:grpSp>
        <p:nvGrpSpPr>
          <p:cNvPr id="7" name="Group 6"/>
          <p:cNvGrpSpPr/>
          <p:nvPr/>
        </p:nvGrpSpPr>
        <p:grpSpPr>
          <a:xfrm>
            <a:off x="0" y="0"/>
            <a:ext cx="12192000" cy="752841"/>
            <a:chOff x="246265" y="1369699"/>
            <a:chExt cx="11039894" cy="752841"/>
          </a:xfrm>
          <a:solidFill>
            <a:schemeClr val="accent6"/>
          </a:solidFill>
        </p:grpSpPr>
        <p:sp>
          <p:nvSpPr>
            <p:cNvPr id="8" name="Rectangle 7"/>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pic>
        <p:nvPicPr>
          <p:cNvPr id="5124" name="Picture 4" descr="Ribose &amp; D-Ribose Supplement - Uses, Dosage, Side Effec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614" y="4299931"/>
            <a:ext cx="5901397" cy="2427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126" y="752841"/>
            <a:ext cx="3515097" cy="492443"/>
          </a:xfrm>
          <a:prstGeom prst="rect">
            <a:avLst/>
          </a:prstGeom>
          <a:noFill/>
        </p:spPr>
        <p:txBody>
          <a:bodyPr wrap="square" rtlCol="0">
            <a:spAutoFit/>
          </a:bodyPr>
          <a:lstStyle/>
          <a:p>
            <a:r>
              <a:rPr lang="vi-VN" sz="2600" dirty="0" smtClean="0">
                <a:latin typeface="+mj-lt"/>
              </a:rPr>
              <a:t>Một số loại đường đơn</a:t>
            </a:r>
            <a:endParaRPr lang="en-US" sz="2600" dirty="0">
              <a:latin typeface="+mj-lt"/>
            </a:endParaRPr>
          </a:p>
        </p:txBody>
      </p:sp>
    </p:spTree>
    <p:extLst>
      <p:ext uri="{BB962C8B-B14F-4D97-AF65-F5344CB8AC3E}">
        <p14:creationId xmlns:p14="http://schemas.microsoft.com/office/powerpoint/2010/main" val="33549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7" y="1180272"/>
            <a:ext cx="4902157" cy="2649608"/>
          </a:xfrm>
          <a:prstGeom prst="rect">
            <a:avLst/>
          </a:prstGeom>
        </p:spPr>
      </p:pic>
      <p:pic>
        <p:nvPicPr>
          <p:cNvPr id="6146" name="Picture 2" descr="Chọn sữa cho trẻ sơ sinh rối loạn hấp thụ đường Lact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013" y="1082118"/>
            <a:ext cx="4683475" cy="27169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62557" y="4099357"/>
            <a:ext cx="1681871" cy="492443"/>
          </a:xfrm>
          <a:prstGeom prst="rect">
            <a:avLst/>
          </a:prstGeom>
          <a:solidFill>
            <a:schemeClr val="accent6"/>
          </a:solidFill>
        </p:spPr>
        <p:txBody>
          <a:bodyPr wrap="none">
            <a:spAutoFit/>
          </a:bodyPr>
          <a:lstStyle/>
          <a:p>
            <a:r>
              <a:rPr lang="vi-VN" sz="2600" dirty="0">
                <a:latin typeface="+mj-lt"/>
              </a:rPr>
              <a:t>Saccharose</a:t>
            </a:r>
            <a:endParaRPr lang="en-US" sz="2600" dirty="0">
              <a:latin typeface="+mj-lt"/>
            </a:endParaRPr>
          </a:p>
        </p:txBody>
      </p:sp>
      <p:sp>
        <p:nvSpPr>
          <p:cNvPr id="9" name="Rectangle 8"/>
          <p:cNvSpPr/>
          <p:nvPr/>
        </p:nvSpPr>
        <p:spPr>
          <a:xfrm>
            <a:off x="8787739" y="4099357"/>
            <a:ext cx="1603169" cy="492443"/>
          </a:xfrm>
          <a:prstGeom prst="rect">
            <a:avLst/>
          </a:prstGeom>
          <a:solidFill>
            <a:schemeClr val="accent6"/>
          </a:solidFill>
        </p:spPr>
        <p:txBody>
          <a:bodyPr wrap="square">
            <a:spAutoFit/>
          </a:bodyPr>
          <a:lstStyle/>
          <a:p>
            <a:r>
              <a:rPr lang="vi-VN" sz="2600" dirty="0">
                <a:latin typeface="+mj-lt"/>
              </a:rPr>
              <a:t>Lactose</a:t>
            </a:r>
            <a:endParaRPr lang="en-US" sz="2600" dirty="0">
              <a:latin typeface="+mj-lt"/>
            </a:endParaRPr>
          </a:p>
        </p:txBody>
      </p:sp>
      <p:pic>
        <p:nvPicPr>
          <p:cNvPr id="6148" name="Picture 4" descr="Maltose is a reducing sugar. Formula, Fun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995" y="4099357"/>
            <a:ext cx="3526186" cy="27518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9331" y="687829"/>
            <a:ext cx="3515097" cy="492443"/>
          </a:xfrm>
          <a:prstGeom prst="rect">
            <a:avLst/>
          </a:prstGeom>
          <a:noFill/>
        </p:spPr>
        <p:txBody>
          <a:bodyPr wrap="square" rtlCol="0">
            <a:spAutoFit/>
          </a:bodyPr>
          <a:lstStyle/>
          <a:p>
            <a:r>
              <a:rPr lang="vi-VN" sz="2600" dirty="0" smtClean="0">
                <a:latin typeface="+mj-lt"/>
              </a:rPr>
              <a:t>Một số loại đường đôi</a:t>
            </a:r>
            <a:endParaRPr lang="en-US" sz="2600" dirty="0">
              <a:latin typeface="+mj-lt"/>
            </a:endParaRPr>
          </a:p>
        </p:txBody>
      </p:sp>
    </p:spTree>
    <p:extLst>
      <p:ext uri="{BB962C8B-B14F-4D97-AF65-F5344CB8AC3E}">
        <p14:creationId xmlns:p14="http://schemas.microsoft.com/office/powerpoint/2010/main" val="728814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74917"/>
            <a:ext cx="6040024" cy="3683083"/>
          </a:xfrm>
          <a:prstGeom prst="rect">
            <a:avLst/>
          </a:prstGeom>
        </p:spPr>
      </p:pic>
      <p:pic>
        <p:nvPicPr>
          <p:cNvPr id="5" name="Picture 4"/>
          <p:cNvPicPr>
            <a:picLocks noChangeAspect="1"/>
          </p:cNvPicPr>
          <p:nvPr/>
        </p:nvPicPr>
        <p:blipFill>
          <a:blip r:embed="rId3"/>
          <a:stretch>
            <a:fillRect/>
          </a:stretch>
        </p:blipFill>
        <p:spPr>
          <a:xfrm>
            <a:off x="6094990" y="3231324"/>
            <a:ext cx="6097010" cy="3570268"/>
          </a:xfrm>
          <a:prstGeom prst="rect">
            <a:avLst/>
          </a:prstGeom>
        </p:spPr>
      </p:pic>
      <p:pic>
        <p:nvPicPr>
          <p:cNvPr id="6" name="Picture 5"/>
          <p:cNvPicPr>
            <a:picLocks noChangeAspect="1"/>
          </p:cNvPicPr>
          <p:nvPr/>
        </p:nvPicPr>
        <p:blipFill>
          <a:blip r:embed="rId4"/>
          <a:stretch>
            <a:fillRect/>
          </a:stretch>
        </p:blipFill>
        <p:spPr>
          <a:xfrm>
            <a:off x="6094990" y="415450"/>
            <a:ext cx="6012563" cy="2759467"/>
          </a:xfrm>
          <a:prstGeom prst="rect">
            <a:avLst/>
          </a:prstGeom>
        </p:spPr>
      </p:pic>
      <p:grpSp>
        <p:nvGrpSpPr>
          <p:cNvPr id="7" name="Group 6"/>
          <p:cNvGrpSpPr/>
          <p:nvPr/>
        </p:nvGrpSpPr>
        <p:grpSpPr>
          <a:xfrm>
            <a:off x="0" y="148255"/>
            <a:ext cx="12192000" cy="534390"/>
            <a:chOff x="246265" y="1369699"/>
            <a:chExt cx="11039894" cy="752841"/>
          </a:xfrm>
          <a:solidFill>
            <a:schemeClr val="accent6"/>
          </a:solidFill>
        </p:grpSpPr>
        <p:sp>
          <p:nvSpPr>
            <p:cNvPr id="8" name="Rectangle 7"/>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10" name="TextBox 9"/>
          <p:cNvSpPr txBox="1"/>
          <p:nvPr/>
        </p:nvSpPr>
        <p:spPr>
          <a:xfrm>
            <a:off x="95003" y="534391"/>
            <a:ext cx="3206337" cy="492443"/>
          </a:xfrm>
          <a:prstGeom prst="rect">
            <a:avLst/>
          </a:prstGeom>
          <a:noFill/>
        </p:spPr>
        <p:txBody>
          <a:bodyPr wrap="square" rtlCol="0">
            <a:spAutoFit/>
          </a:bodyPr>
          <a:lstStyle/>
          <a:p>
            <a:r>
              <a:rPr lang="vi-VN" sz="2600" dirty="0" smtClean="0">
                <a:latin typeface="+mj-lt"/>
              </a:rPr>
              <a:t>Đường đa</a:t>
            </a:r>
            <a:endParaRPr lang="en-US" sz="2600" dirty="0">
              <a:latin typeface="+mj-lt"/>
            </a:endParaRPr>
          </a:p>
        </p:txBody>
      </p:sp>
    </p:spTree>
    <p:extLst>
      <p:ext uri="{BB962C8B-B14F-4D97-AF65-F5344CB8AC3E}">
        <p14:creationId xmlns:p14="http://schemas.microsoft.com/office/powerpoint/2010/main" val="4082842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9505"/>
            <a:ext cx="12192000" cy="534390"/>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pic>
        <p:nvPicPr>
          <p:cNvPr id="7170" name="Picture 2" descr="HẠ ĐƯỜNG HUYẾT Ở BỆNH NHÂN ĐÁI THÁO Đ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24" y="724395"/>
            <a:ext cx="4769429" cy="42394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I THÁO ĐƯỜNG VÀ CÁCH PHÒNG TRÁ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700" y="560835"/>
            <a:ext cx="3521275" cy="263755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ệnh tim mạch ở người cao tuổi cần xử trí thế nào cho đú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8169" y="724395"/>
            <a:ext cx="3403831" cy="226780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éo phì là gì? Sự khác nhau giữa thừa cân và béo phì là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745" y="3198394"/>
            <a:ext cx="4889005" cy="27480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5008" y="5332021"/>
            <a:ext cx="4842692" cy="461665"/>
          </a:xfrm>
          <a:prstGeom prst="rect">
            <a:avLst/>
          </a:prstGeom>
          <a:solidFill>
            <a:srgbClr val="FFC000"/>
          </a:solidFill>
        </p:spPr>
        <p:txBody>
          <a:bodyPr wrap="square" rtlCol="0">
            <a:spAutoFit/>
          </a:bodyPr>
          <a:lstStyle/>
          <a:p>
            <a:r>
              <a:rPr lang="vi-VN" sz="2400" dirty="0" smtClean="0">
                <a:latin typeface="+mj-lt"/>
              </a:rPr>
              <a:t>Khi cơ thể dung nạp quá ít đường</a:t>
            </a:r>
            <a:endParaRPr lang="en-US" sz="2400" dirty="0">
              <a:latin typeface="+mj-lt"/>
            </a:endParaRPr>
          </a:p>
        </p:txBody>
      </p:sp>
      <p:sp>
        <p:nvSpPr>
          <p:cNvPr id="12" name="TextBox 11"/>
          <p:cNvSpPr txBox="1"/>
          <p:nvPr/>
        </p:nvSpPr>
        <p:spPr>
          <a:xfrm>
            <a:off x="6227629" y="6256317"/>
            <a:ext cx="4842692" cy="461665"/>
          </a:xfrm>
          <a:prstGeom prst="rect">
            <a:avLst/>
          </a:prstGeom>
          <a:solidFill>
            <a:srgbClr val="FFC000"/>
          </a:solidFill>
        </p:spPr>
        <p:txBody>
          <a:bodyPr wrap="square" rtlCol="0">
            <a:spAutoFit/>
          </a:bodyPr>
          <a:lstStyle/>
          <a:p>
            <a:r>
              <a:rPr lang="vi-VN" sz="2400" dirty="0" smtClean="0">
                <a:latin typeface="+mj-lt"/>
              </a:rPr>
              <a:t>Khi cơ thể dung nạp thừa đường</a:t>
            </a:r>
            <a:endParaRPr lang="en-US" sz="2400" dirty="0">
              <a:latin typeface="+mj-lt"/>
            </a:endParaRPr>
          </a:p>
        </p:txBody>
      </p:sp>
    </p:spTree>
    <p:extLst>
      <p:ext uri="{BB962C8B-B14F-4D97-AF65-F5344CB8AC3E}">
        <p14:creationId xmlns:p14="http://schemas.microsoft.com/office/powerpoint/2010/main" val="10624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12515" cy="6858000"/>
          </a:xfrm>
          <a:prstGeom prst="rect">
            <a:avLst/>
          </a:prstGeom>
        </p:spPr>
      </p:pic>
      <p:sp>
        <p:nvSpPr>
          <p:cNvPr id="2" name="TextBox 1"/>
          <p:cNvSpPr txBox="1"/>
          <p:nvPr/>
        </p:nvSpPr>
        <p:spPr>
          <a:xfrm>
            <a:off x="1140031" y="1104405"/>
            <a:ext cx="10557164" cy="1569660"/>
          </a:xfrm>
          <a:prstGeom prst="rect">
            <a:avLst/>
          </a:prstGeom>
          <a:noFill/>
        </p:spPr>
        <p:txBody>
          <a:bodyPr wrap="square" rtlCol="0">
            <a:spAutoFit/>
          </a:bodyPr>
          <a:lstStyle/>
          <a:p>
            <a:pPr>
              <a:lnSpc>
                <a:spcPct val="150000"/>
              </a:lnSpc>
            </a:pPr>
            <a:r>
              <a:rPr lang="it-IT" sz="2600" dirty="0">
                <a:latin typeface="Times New Roman" panose="02020603050405020304" pitchFamily="18" charset="0"/>
                <a:cs typeface="Times New Roman" panose="02020603050405020304" pitchFamily="18" charset="0"/>
              </a:rPr>
              <a:t>Tại sao nên sử dụng đường glucôzơ cho những người bị ốm hoặc những người bị hạ đường huyết?</a:t>
            </a:r>
            <a:endParaRPr lang="en-US" sz="2600" dirty="0">
              <a:latin typeface="Times New Roman" panose="02020603050405020304" pitchFamily="18" charset="0"/>
              <a:cs typeface="Times New Roman" panose="02020603050405020304" pitchFamily="18" charset="0"/>
            </a:endParaRPr>
          </a:p>
          <a:p>
            <a:endParaRPr lang="en-US" dirty="0"/>
          </a:p>
        </p:txBody>
      </p:sp>
      <p:grpSp>
        <p:nvGrpSpPr>
          <p:cNvPr id="5" name="Group 4"/>
          <p:cNvGrpSpPr/>
          <p:nvPr/>
        </p:nvGrpSpPr>
        <p:grpSpPr>
          <a:xfrm>
            <a:off x="0" y="29505"/>
            <a:ext cx="12192000" cy="534390"/>
            <a:chOff x="246265" y="1369699"/>
            <a:chExt cx="11039894" cy="752841"/>
          </a:xfrm>
          <a:solidFill>
            <a:schemeClr val="accent2">
              <a:lumMod val="40000"/>
              <a:lumOff val="60000"/>
            </a:schemeClr>
          </a:solidFill>
        </p:grpSpPr>
        <p:sp>
          <p:nvSpPr>
            <p:cNvPr id="6" name="Rectangle 5"/>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xtBox 6"/>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Tree>
    <p:extLst>
      <p:ext uri="{BB962C8B-B14F-4D97-AF65-F5344CB8AC3E}">
        <p14:creationId xmlns:p14="http://schemas.microsoft.com/office/powerpoint/2010/main" val="482277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1335"/>
            <a:ext cx="2838599" cy="3746665"/>
          </a:xfrm>
          <a:prstGeom prst="rect">
            <a:avLst/>
          </a:prstGeom>
        </p:spPr>
      </p:pic>
      <p:sp>
        <p:nvSpPr>
          <p:cNvPr id="5" name="Can 4"/>
          <p:cNvSpPr/>
          <p:nvPr/>
        </p:nvSpPr>
        <p:spPr>
          <a:xfrm>
            <a:off x="4802578" y="2707574"/>
            <a:ext cx="724395" cy="2541319"/>
          </a:xfrm>
          <a:prstGeom prst="can">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n 5"/>
          <p:cNvSpPr/>
          <p:nvPr/>
        </p:nvSpPr>
        <p:spPr>
          <a:xfrm>
            <a:off x="7914505" y="2707574"/>
            <a:ext cx="724395" cy="2541319"/>
          </a:xfrm>
          <a:prstGeom prst="can">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Callout 6"/>
          <p:cNvSpPr/>
          <p:nvPr/>
        </p:nvSpPr>
        <p:spPr>
          <a:xfrm>
            <a:off x="724395" y="0"/>
            <a:ext cx="2291938" cy="270757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4712" y="753622"/>
            <a:ext cx="1971304" cy="1200329"/>
          </a:xfrm>
          <a:prstGeom prst="rect">
            <a:avLst/>
          </a:prstGeom>
          <a:noFill/>
        </p:spPr>
        <p:txBody>
          <a:bodyPr wrap="square" rtlCol="0">
            <a:spAutoFit/>
          </a:bodyPr>
          <a:lstStyle/>
          <a:p>
            <a:r>
              <a:rPr lang="vi-VN" sz="2400" dirty="0" smtClean="0">
                <a:latin typeface="+mj-lt"/>
              </a:rPr>
              <a:t>Học sinh làm thí nghiệm theo nhóm</a:t>
            </a:r>
            <a:endParaRPr lang="en-US" sz="2400" dirty="0">
              <a:latin typeface="+mj-lt"/>
            </a:endParaRPr>
          </a:p>
        </p:txBody>
      </p:sp>
      <p:sp>
        <p:nvSpPr>
          <p:cNvPr id="10" name="Can 9"/>
          <p:cNvSpPr/>
          <p:nvPr/>
        </p:nvSpPr>
        <p:spPr>
          <a:xfrm>
            <a:off x="4802578" y="4533404"/>
            <a:ext cx="724395" cy="902525"/>
          </a:xfrm>
          <a:prstGeom prst="can">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7914504" y="4361327"/>
            <a:ext cx="724395" cy="902525"/>
          </a:xfrm>
          <a:prstGeom prst="can">
            <a:avLst/>
          </a:prstGeom>
          <a:solidFill>
            <a:schemeClr val="bg2">
              <a:lumMod val="9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8398" y="5435929"/>
            <a:ext cx="1341911" cy="492443"/>
          </a:xfrm>
          <a:prstGeom prst="rect">
            <a:avLst/>
          </a:prstGeom>
          <a:noFill/>
        </p:spPr>
        <p:txBody>
          <a:bodyPr wrap="square" rtlCol="0">
            <a:spAutoFit/>
          </a:bodyPr>
          <a:lstStyle/>
          <a:p>
            <a:r>
              <a:rPr lang="vi-VN" sz="2600" dirty="0" smtClean="0">
                <a:latin typeface="+mj-lt"/>
              </a:rPr>
              <a:t>Cốc 1</a:t>
            </a:r>
            <a:endParaRPr lang="en-US" sz="2600" dirty="0">
              <a:latin typeface="+mj-lt"/>
            </a:endParaRPr>
          </a:p>
        </p:txBody>
      </p:sp>
      <p:sp>
        <p:nvSpPr>
          <p:cNvPr id="14" name="TextBox 13"/>
          <p:cNvSpPr txBox="1"/>
          <p:nvPr/>
        </p:nvSpPr>
        <p:spPr>
          <a:xfrm>
            <a:off x="7800109" y="5435929"/>
            <a:ext cx="1341911" cy="492443"/>
          </a:xfrm>
          <a:prstGeom prst="rect">
            <a:avLst/>
          </a:prstGeom>
          <a:noFill/>
        </p:spPr>
        <p:txBody>
          <a:bodyPr wrap="square" rtlCol="0">
            <a:spAutoFit/>
          </a:bodyPr>
          <a:lstStyle/>
          <a:p>
            <a:r>
              <a:rPr lang="vi-VN" sz="2600" dirty="0" smtClean="0">
                <a:latin typeface="+mj-lt"/>
              </a:rPr>
              <a:t>Cốc 2</a:t>
            </a:r>
            <a:endParaRPr lang="en-US" sz="2600" dirty="0">
              <a:latin typeface="+mj-lt"/>
            </a:endParaRPr>
          </a:p>
        </p:txBody>
      </p:sp>
      <p:sp>
        <p:nvSpPr>
          <p:cNvPr id="15" name="TextBox 14"/>
          <p:cNvSpPr txBox="1"/>
          <p:nvPr/>
        </p:nvSpPr>
        <p:spPr>
          <a:xfrm>
            <a:off x="3176650" y="384291"/>
            <a:ext cx="8993184" cy="2308324"/>
          </a:xfrm>
          <a:prstGeom prst="rect">
            <a:avLst/>
          </a:prstGeom>
          <a:noFill/>
        </p:spPr>
        <p:txBody>
          <a:bodyPr wrap="square" rtlCol="0">
            <a:spAutoFit/>
          </a:bodyPr>
          <a:lstStyle/>
          <a:p>
            <a:pPr>
              <a:lnSpc>
                <a:spcPct val="150000"/>
              </a:lnSpc>
            </a:pPr>
            <a:r>
              <a:rPr lang="vi-VN" sz="2400" dirty="0" smtClean="0">
                <a:latin typeface="+mj-lt"/>
              </a:rPr>
              <a:t>- Cho 5 giọt dầu ăn vào cốc 1 đựng nước và cốc 2 đựng dung dịch benzen.</a:t>
            </a:r>
          </a:p>
          <a:p>
            <a:pPr marL="342900" indent="-342900">
              <a:lnSpc>
                <a:spcPct val="150000"/>
              </a:lnSpc>
              <a:buFontTx/>
              <a:buChar char="-"/>
            </a:pPr>
            <a:r>
              <a:rPr lang="vi-VN" sz="2400" dirty="0" smtClean="0">
                <a:latin typeface="+mj-lt"/>
              </a:rPr>
              <a:t>Khuấy đầu dung dịch </a:t>
            </a:r>
            <a:r>
              <a:rPr lang="vi-VN" sz="2400" dirty="0" smtClean="0">
                <a:latin typeface="+mj-lt"/>
                <a:sym typeface="Wingdings" panose="05000000000000000000" pitchFamily="2" charset="2"/>
              </a:rPr>
              <a:t> </a:t>
            </a:r>
            <a:r>
              <a:rPr lang="vi-VN" sz="2400" dirty="0" smtClean="0">
                <a:latin typeface="+mj-lt"/>
              </a:rPr>
              <a:t>Quan sát hiện tượng xảy ra. </a:t>
            </a:r>
          </a:p>
          <a:p>
            <a:pPr>
              <a:lnSpc>
                <a:spcPct val="150000"/>
              </a:lnSpc>
            </a:pPr>
            <a:r>
              <a:rPr lang="vi-VN" sz="2400" dirty="0" smtClean="0">
                <a:latin typeface="+mj-lt"/>
                <a:sym typeface="Wingdings" panose="05000000000000000000" pitchFamily="2" charset="2"/>
              </a:rPr>
              <a:t>(?) Lipid có đặc tính gì?</a:t>
            </a:r>
            <a:r>
              <a:rPr lang="vi-VN" sz="2400" dirty="0" smtClean="0">
                <a:latin typeface="+mj-lt"/>
              </a:rPr>
              <a:t> </a:t>
            </a:r>
            <a:endParaRPr lang="en-US" sz="2400" dirty="0">
              <a:latin typeface="+mj-lt"/>
            </a:endParaRPr>
          </a:p>
        </p:txBody>
      </p:sp>
      <p:sp>
        <p:nvSpPr>
          <p:cNvPr id="17" name="Right Arrow 16"/>
          <p:cNvSpPr/>
          <p:nvPr/>
        </p:nvSpPr>
        <p:spPr>
          <a:xfrm>
            <a:off x="3016333" y="6293922"/>
            <a:ext cx="570015" cy="4512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59481" y="6044544"/>
            <a:ext cx="8098971" cy="892552"/>
          </a:xfrm>
          <a:prstGeom prst="rect">
            <a:avLst/>
          </a:prstGeom>
          <a:noFill/>
        </p:spPr>
        <p:txBody>
          <a:bodyPr wrap="square" rtlCol="0">
            <a:spAutoFit/>
          </a:bodyPr>
          <a:lstStyle/>
          <a:p>
            <a:r>
              <a:rPr lang="it-IT" sz="2600" dirty="0">
                <a:latin typeface="Times" panose="02020603050405020304" pitchFamily="18" charset="0"/>
                <a:cs typeface="Times" panose="02020603050405020304" pitchFamily="18" charset="0"/>
              </a:rPr>
              <a:t>Lipid có đặc tính là không tan trong nước nhưng tan trong các dung môi hữu cơ</a:t>
            </a:r>
            <a:endParaRPr lang="en-US" sz="26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4549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481943" y="95003"/>
            <a:ext cx="7600208" cy="646331"/>
          </a:xfrm>
          <a:prstGeom prst="rect">
            <a:avLst/>
          </a:prstGeom>
          <a:noFill/>
        </p:spPr>
        <p:txBody>
          <a:bodyPr wrap="square" rtlCol="0">
            <a:spAutoFit/>
          </a:bodyPr>
          <a:lstStyle/>
          <a:p>
            <a:pPr algn="ctr"/>
            <a:r>
              <a:rPr lang="vi-VN" sz="3600" dirty="0" smtClean="0">
                <a:latin typeface="+mj-lt"/>
              </a:rPr>
              <a:t>NỘI DUNG</a:t>
            </a:r>
            <a:endParaRPr lang="en-US" sz="3600" dirty="0">
              <a:latin typeface="+mj-lt"/>
            </a:endParaRPr>
          </a:p>
        </p:txBody>
      </p:sp>
      <p:graphicFrame>
        <p:nvGraphicFramePr>
          <p:cNvPr id="8" name="Diagram 7"/>
          <p:cNvGraphicFramePr/>
          <p:nvPr>
            <p:extLst>
              <p:ext uri="{D42A27DB-BD31-4B8C-83A1-F6EECF244321}">
                <p14:modId xmlns:p14="http://schemas.microsoft.com/office/powerpoint/2010/main" val="111158431"/>
              </p:ext>
            </p:extLst>
          </p:nvPr>
        </p:nvGraphicFramePr>
        <p:xfrm>
          <a:off x="285008" y="890649"/>
          <a:ext cx="11519064" cy="5223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29394" y="1211286"/>
            <a:ext cx="391886" cy="553998"/>
          </a:xfrm>
          <a:prstGeom prst="rect">
            <a:avLst/>
          </a:prstGeom>
          <a:noFill/>
        </p:spPr>
        <p:txBody>
          <a:bodyPr wrap="square" rtlCol="0">
            <a:spAutoFit/>
          </a:bodyPr>
          <a:lstStyle/>
          <a:p>
            <a:r>
              <a:rPr lang="vi-VN" sz="3000" dirty="0" smtClean="0"/>
              <a:t>I</a:t>
            </a:r>
            <a:endParaRPr lang="en-US" sz="3000" dirty="0"/>
          </a:p>
        </p:txBody>
      </p:sp>
      <p:sp>
        <p:nvSpPr>
          <p:cNvPr id="10" name="TextBox 9"/>
          <p:cNvSpPr txBox="1"/>
          <p:nvPr/>
        </p:nvSpPr>
        <p:spPr>
          <a:xfrm>
            <a:off x="522512" y="2493820"/>
            <a:ext cx="534390" cy="553998"/>
          </a:xfrm>
          <a:prstGeom prst="rect">
            <a:avLst/>
          </a:prstGeom>
          <a:noFill/>
        </p:spPr>
        <p:txBody>
          <a:bodyPr wrap="square" rtlCol="0">
            <a:spAutoFit/>
          </a:bodyPr>
          <a:lstStyle/>
          <a:p>
            <a:r>
              <a:rPr lang="vi-VN" sz="3000" dirty="0" smtClean="0"/>
              <a:t>II</a:t>
            </a:r>
            <a:endParaRPr lang="en-US" sz="3000" dirty="0"/>
          </a:p>
        </p:txBody>
      </p:sp>
      <p:sp>
        <p:nvSpPr>
          <p:cNvPr id="11" name="TextBox 10"/>
          <p:cNvSpPr txBox="1"/>
          <p:nvPr/>
        </p:nvSpPr>
        <p:spPr>
          <a:xfrm>
            <a:off x="617519" y="3610101"/>
            <a:ext cx="534390" cy="553998"/>
          </a:xfrm>
          <a:prstGeom prst="rect">
            <a:avLst/>
          </a:prstGeom>
          <a:noFill/>
        </p:spPr>
        <p:txBody>
          <a:bodyPr wrap="square" rtlCol="0">
            <a:spAutoFit/>
          </a:bodyPr>
          <a:lstStyle/>
          <a:p>
            <a:r>
              <a:rPr lang="vi-VN" sz="3000" dirty="0" smtClean="0"/>
              <a:t>III</a:t>
            </a:r>
            <a:endParaRPr lang="en-US" sz="3000" dirty="0"/>
          </a:p>
        </p:txBody>
      </p:sp>
      <p:sp>
        <p:nvSpPr>
          <p:cNvPr id="13" name="Rectangle 12"/>
          <p:cNvSpPr/>
          <p:nvPr/>
        </p:nvSpPr>
        <p:spPr>
          <a:xfrm>
            <a:off x="938151" y="4650989"/>
            <a:ext cx="10640291" cy="764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t>          </a:t>
            </a:r>
            <a:r>
              <a:rPr lang="vi-VN" sz="3000" dirty="0" smtClean="0">
                <a:latin typeface="+mj-lt"/>
              </a:rPr>
              <a:t>PROTEIN</a:t>
            </a:r>
            <a:endParaRPr lang="en-US" sz="3000" dirty="0">
              <a:latin typeface="+mj-lt"/>
            </a:endParaRPr>
          </a:p>
        </p:txBody>
      </p:sp>
      <p:sp>
        <p:nvSpPr>
          <p:cNvPr id="12" name="Oval 11"/>
          <p:cNvSpPr/>
          <p:nvPr/>
        </p:nvSpPr>
        <p:spPr>
          <a:xfrm>
            <a:off x="81312" y="4484736"/>
            <a:ext cx="1036780" cy="10286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ectangle 14"/>
          <p:cNvSpPr/>
          <p:nvPr/>
        </p:nvSpPr>
        <p:spPr>
          <a:xfrm>
            <a:off x="747074" y="5661370"/>
            <a:ext cx="10831368" cy="781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dirty="0" smtClean="0"/>
              <a:t>       </a:t>
            </a:r>
            <a:r>
              <a:rPr lang="vi-VN" sz="3000" dirty="0" smtClean="0">
                <a:latin typeface="+mj-lt"/>
              </a:rPr>
              <a:t>NUCLEIC ACID</a:t>
            </a:r>
            <a:endParaRPr lang="en-US" sz="3000" dirty="0">
              <a:latin typeface="+mj-lt"/>
            </a:endParaRPr>
          </a:p>
        </p:txBody>
      </p:sp>
      <p:sp>
        <p:nvSpPr>
          <p:cNvPr id="16" name="TextBox 15"/>
          <p:cNvSpPr txBox="1"/>
          <p:nvPr/>
        </p:nvSpPr>
        <p:spPr>
          <a:xfrm>
            <a:off x="350324" y="4707262"/>
            <a:ext cx="670956" cy="553998"/>
          </a:xfrm>
          <a:prstGeom prst="rect">
            <a:avLst/>
          </a:prstGeom>
          <a:noFill/>
        </p:spPr>
        <p:txBody>
          <a:bodyPr wrap="square" rtlCol="0">
            <a:spAutoFit/>
          </a:bodyPr>
          <a:lstStyle/>
          <a:p>
            <a:r>
              <a:rPr lang="vi-VN" sz="3000" dirty="0" smtClean="0"/>
              <a:t>IV</a:t>
            </a:r>
            <a:endParaRPr lang="en-US" sz="3000" dirty="0"/>
          </a:p>
        </p:txBody>
      </p:sp>
      <p:sp>
        <p:nvSpPr>
          <p:cNvPr id="14" name="Oval 13"/>
          <p:cNvSpPr/>
          <p:nvPr/>
        </p:nvSpPr>
        <p:spPr>
          <a:xfrm>
            <a:off x="-102920" y="5592588"/>
            <a:ext cx="1036780" cy="102869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vi-VN" dirty="0" smtClean="0"/>
              <a:t>              </a:t>
            </a:r>
            <a:endParaRPr lang="en-US" dirty="0"/>
          </a:p>
        </p:txBody>
      </p:sp>
      <p:sp>
        <p:nvSpPr>
          <p:cNvPr id="17" name="TextBox 16"/>
          <p:cNvSpPr txBox="1"/>
          <p:nvPr/>
        </p:nvSpPr>
        <p:spPr>
          <a:xfrm>
            <a:off x="84198" y="5893856"/>
            <a:ext cx="670956" cy="553998"/>
          </a:xfrm>
          <a:prstGeom prst="rect">
            <a:avLst/>
          </a:prstGeom>
          <a:noFill/>
        </p:spPr>
        <p:txBody>
          <a:bodyPr wrap="square" rtlCol="0">
            <a:spAutoFit/>
          </a:bodyPr>
          <a:lstStyle/>
          <a:p>
            <a:r>
              <a:rPr lang="vi-VN" sz="3000" dirty="0" smtClean="0"/>
              <a:t>V</a:t>
            </a:r>
            <a:endParaRPr lang="en-US" sz="3000" dirty="0"/>
          </a:p>
        </p:txBody>
      </p:sp>
    </p:spTree>
    <p:extLst>
      <p:ext uri="{BB962C8B-B14F-4D97-AF65-F5344CB8AC3E}">
        <p14:creationId xmlns:p14="http://schemas.microsoft.com/office/powerpoint/2010/main" val="2932898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9834" cy="6858000"/>
          </a:xfrm>
          <a:prstGeom prst="rect">
            <a:avLst/>
          </a:prstGeom>
        </p:spPr>
      </p:pic>
      <p:sp>
        <p:nvSpPr>
          <p:cNvPr id="5" name="TextBox 4"/>
          <p:cNvSpPr txBox="1"/>
          <p:nvPr/>
        </p:nvSpPr>
        <p:spPr>
          <a:xfrm>
            <a:off x="0" y="0"/>
            <a:ext cx="12169834" cy="492443"/>
          </a:xfrm>
          <a:prstGeom prst="rect">
            <a:avLst/>
          </a:prstGeom>
          <a:noFill/>
        </p:spPr>
        <p:txBody>
          <a:bodyPr wrap="square" rtlCol="0">
            <a:spAutoFit/>
          </a:bodyPr>
          <a:lstStyle/>
          <a:p>
            <a:pPr algn="ctr"/>
            <a:r>
              <a:rPr lang="vi-VN" sz="2600" dirty="0" smtClean="0">
                <a:latin typeface="+mj-lt"/>
              </a:rPr>
              <a:t>III. LIPID</a:t>
            </a:r>
            <a:endParaRPr lang="en-US" sz="2600"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4585084"/>
            <a:ext cx="1710443" cy="2257613"/>
          </a:xfrm>
          <a:prstGeom prst="rect">
            <a:avLst/>
          </a:prstGeom>
        </p:spPr>
      </p:pic>
      <p:sp>
        <p:nvSpPr>
          <p:cNvPr id="8" name="Cloud Callout 7"/>
          <p:cNvSpPr/>
          <p:nvPr/>
        </p:nvSpPr>
        <p:spPr>
          <a:xfrm>
            <a:off x="463137" y="701153"/>
            <a:ext cx="6341424" cy="370459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87531" y="1384601"/>
            <a:ext cx="5130141" cy="2308324"/>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Các nhóm quan sát tranh minh họa về cấu trúc của các loại lipid, nghiên cứu thông tin mục III.2; III.3  trang 26 và 27 sgk.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lipid</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11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Point Star 3"/>
          <p:cNvSpPr/>
          <p:nvPr/>
        </p:nvSpPr>
        <p:spPr>
          <a:xfrm>
            <a:off x="609600" y="2425700"/>
            <a:ext cx="1790700" cy="1435100"/>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mj-lt"/>
              </a:rPr>
              <a:t>LIPID</a:t>
            </a:r>
            <a:endParaRPr lang="en-US" dirty="0">
              <a:solidFill>
                <a:schemeClr val="tx1"/>
              </a:solidFill>
              <a:latin typeface="+mj-lt"/>
            </a:endParaRPr>
          </a:p>
        </p:txBody>
      </p:sp>
      <p:cxnSp>
        <p:nvCxnSpPr>
          <p:cNvPr id="6" name="Straight Arrow Connector 5"/>
          <p:cNvCxnSpPr/>
          <p:nvPr/>
        </p:nvCxnSpPr>
        <p:spPr>
          <a:xfrm flipV="1">
            <a:off x="2223199" y="1814135"/>
            <a:ext cx="507301" cy="8958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2762250" y="1207597"/>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Lipid đơn giản</a:t>
            </a:r>
            <a:endParaRPr lang="en-US" sz="2400" dirty="0">
              <a:solidFill>
                <a:schemeClr val="tx1"/>
              </a:solidFill>
              <a:latin typeface="+mj-lt"/>
            </a:endParaRPr>
          </a:p>
        </p:txBody>
      </p:sp>
      <p:sp>
        <p:nvSpPr>
          <p:cNvPr id="9" name="Rounded Rectangle 8"/>
          <p:cNvSpPr/>
          <p:nvPr/>
        </p:nvSpPr>
        <p:spPr>
          <a:xfrm>
            <a:off x="2953216" y="4479170"/>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Lipid phức tạp</a:t>
            </a:r>
            <a:endParaRPr lang="en-US" sz="2400" dirty="0">
              <a:solidFill>
                <a:schemeClr val="tx1"/>
              </a:solidFill>
              <a:latin typeface="+mj-lt"/>
            </a:endParaRPr>
          </a:p>
        </p:txBody>
      </p:sp>
      <p:cxnSp>
        <p:nvCxnSpPr>
          <p:cNvPr id="11" name="Straight Arrow Connector 10"/>
          <p:cNvCxnSpPr/>
          <p:nvPr/>
        </p:nvCxnSpPr>
        <p:spPr>
          <a:xfrm>
            <a:off x="2006600" y="3530600"/>
            <a:ext cx="921216" cy="125730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883616" y="837657"/>
            <a:ext cx="437684" cy="583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264150" y="185021"/>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Mỡ động vật</a:t>
            </a:r>
            <a:endParaRPr lang="en-US" sz="2400" dirty="0">
              <a:solidFill>
                <a:schemeClr val="tx1"/>
              </a:solidFill>
              <a:latin typeface="+mj-lt"/>
            </a:endParaRPr>
          </a:p>
        </p:txBody>
      </p:sp>
      <p:sp>
        <p:nvSpPr>
          <p:cNvPr id="15" name="Rounded Rectangle 14"/>
          <p:cNvSpPr/>
          <p:nvPr/>
        </p:nvSpPr>
        <p:spPr>
          <a:xfrm>
            <a:off x="5454650" y="1566258"/>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Dầu thực vật</a:t>
            </a:r>
            <a:endParaRPr lang="en-US" sz="2400" dirty="0">
              <a:solidFill>
                <a:schemeClr val="tx1"/>
              </a:solidFill>
              <a:latin typeface="+mj-lt"/>
            </a:endParaRPr>
          </a:p>
        </p:txBody>
      </p:sp>
      <p:cxnSp>
        <p:nvCxnSpPr>
          <p:cNvPr id="17" name="Straight Arrow Connector 16"/>
          <p:cNvCxnSpPr/>
          <p:nvPr/>
        </p:nvCxnSpPr>
        <p:spPr>
          <a:xfrm>
            <a:off x="4883150" y="1434005"/>
            <a:ext cx="603250" cy="22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385050" y="432350"/>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255000" y="102150"/>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Gồm</a:t>
            </a:r>
            <a:r>
              <a:rPr lang="en-US" dirty="0">
                <a:solidFill>
                  <a:schemeClr val="tx1"/>
                </a:solidFill>
                <a:latin typeface="Times New Roman" panose="02020603050405020304" pitchFamily="18" charset="0"/>
                <a:cs typeface="Times New Roman" panose="02020603050405020304" pitchFamily="18" charset="0"/>
              </a:rPr>
              <a:t> 1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glixêrol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liên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3 </a:t>
            </a:r>
            <a:r>
              <a:rPr lang="en-US" dirty="0" smtClean="0">
                <a:solidFill>
                  <a:schemeClr val="tx1"/>
                </a:solidFill>
                <a:latin typeface="Times New Roman" panose="02020603050405020304" pitchFamily="18" charset="0"/>
                <a:cs typeface="Times New Roman" panose="02020603050405020304" pitchFamily="18" charset="0"/>
              </a:rPr>
              <a:t>a</a:t>
            </a:r>
            <a:r>
              <a:rPr lang="vi-VN" dirty="0" smtClean="0">
                <a:solidFill>
                  <a:schemeClr val="tx1"/>
                </a:solidFill>
                <a:latin typeface="Times New Roman" panose="02020603050405020304" pitchFamily="18" charset="0"/>
                <a:cs typeface="Times New Roman" panose="02020603050405020304" pitchFamily="18" charset="0"/>
              </a:rPr>
              <a:t>cid</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béo</a:t>
            </a:r>
            <a:r>
              <a:rPr lang="en-US" dirty="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no</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7607300" y="2053473"/>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255000" y="1694856"/>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Gồm</a:t>
            </a:r>
            <a:r>
              <a:rPr lang="en-US" dirty="0">
                <a:solidFill>
                  <a:schemeClr val="tx1"/>
                </a:solidFill>
                <a:latin typeface="Times New Roman" panose="02020603050405020304" pitchFamily="18" charset="0"/>
                <a:cs typeface="Times New Roman" panose="02020603050405020304" pitchFamily="18" charset="0"/>
              </a:rPr>
              <a:t> 1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glixêrol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liên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3 </a:t>
            </a:r>
            <a:r>
              <a:rPr lang="en-US" dirty="0" smtClean="0">
                <a:solidFill>
                  <a:schemeClr val="tx1"/>
                </a:solidFill>
                <a:latin typeface="Times New Roman" panose="02020603050405020304" pitchFamily="18" charset="0"/>
                <a:cs typeface="Times New Roman" panose="02020603050405020304" pitchFamily="18" charset="0"/>
              </a:rPr>
              <a:t>a</a:t>
            </a:r>
            <a:r>
              <a:rPr lang="vi-VN" dirty="0" smtClean="0">
                <a:solidFill>
                  <a:schemeClr val="tx1"/>
                </a:solidFill>
                <a:latin typeface="Times New Roman" panose="02020603050405020304" pitchFamily="18" charset="0"/>
                <a:cs typeface="Times New Roman" panose="02020603050405020304" pitchFamily="18" charset="0"/>
              </a:rPr>
              <a:t>cid</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béo</a:t>
            </a:r>
            <a:r>
              <a:rPr lang="en-US" dirty="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không no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5" name="Right Brace 24"/>
          <p:cNvSpPr/>
          <p:nvPr/>
        </p:nvSpPr>
        <p:spPr>
          <a:xfrm>
            <a:off x="7575550" y="534044"/>
            <a:ext cx="323850" cy="121527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Rounded Rectangle 25"/>
          <p:cNvSpPr/>
          <p:nvPr/>
        </p:nvSpPr>
        <p:spPr>
          <a:xfrm>
            <a:off x="8255000" y="908278"/>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Chức năng: Dự trữ năng lượng cho tế bào</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28" name="Straight Arrow Connector 27"/>
          <p:cNvCxnSpPr>
            <a:stCxn id="7" idx="3"/>
          </p:cNvCxnSpPr>
          <p:nvPr/>
        </p:nvCxnSpPr>
        <p:spPr>
          <a:xfrm>
            <a:off x="4883150" y="1537797"/>
            <a:ext cx="546100" cy="1102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5454650" y="2398222"/>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Sáp</a:t>
            </a:r>
            <a:endParaRPr lang="en-US" sz="2400" dirty="0">
              <a:solidFill>
                <a:schemeClr val="tx1"/>
              </a:solidFill>
              <a:latin typeface="+mj-lt"/>
            </a:endParaRPr>
          </a:p>
        </p:txBody>
      </p:sp>
      <p:sp>
        <p:nvSpPr>
          <p:cNvPr id="34" name="Rounded Rectangle 33"/>
          <p:cNvSpPr/>
          <p:nvPr/>
        </p:nvSpPr>
        <p:spPr>
          <a:xfrm>
            <a:off x="8255000" y="2454568"/>
            <a:ext cx="3936998"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solidFill>
                  <a:schemeClr val="tx1"/>
                </a:solidFill>
                <a:latin typeface="Times New Roman" panose="02020603050405020304" pitchFamily="18" charset="0"/>
                <a:cs typeface="Times New Roman" panose="02020603050405020304" pitchFamily="18" charset="0"/>
              </a:rPr>
              <a:t>Mặt trên biểu bì lá, lông chim, lông thú</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5" name="Rounded Rectangle 34"/>
          <p:cNvSpPr/>
          <p:nvPr/>
        </p:nvSpPr>
        <p:spPr>
          <a:xfrm>
            <a:off x="5486400" y="3624225"/>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Phospholipid</a:t>
            </a:r>
            <a:endParaRPr lang="en-US" sz="2400" dirty="0">
              <a:solidFill>
                <a:schemeClr val="tx1"/>
              </a:solidFill>
              <a:latin typeface="+mj-lt"/>
            </a:endParaRPr>
          </a:p>
        </p:txBody>
      </p:sp>
      <p:sp>
        <p:nvSpPr>
          <p:cNvPr id="36" name="Rounded Rectangle 35"/>
          <p:cNvSpPr/>
          <p:nvPr/>
        </p:nvSpPr>
        <p:spPr>
          <a:xfrm>
            <a:off x="5486400" y="4853986"/>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Steroid</a:t>
            </a:r>
            <a:endParaRPr lang="en-US" sz="2400" dirty="0">
              <a:solidFill>
                <a:schemeClr val="tx1"/>
              </a:solidFill>
              <a:latin typeface="+mj-lt"/>
            </a:endParaRPr>
          </a:p>
        </p:txBody>
      </p:sp>
      <p:sp>
        <p:nvSpPr>
          <p:cNvPr id="37" name="Rounded Rectangle 36"/>
          <p:cNvSpPr/>
          <p:nvPr/>
        </p:nvSpPr>
        <p:spPr>
          <a:xfrm>
            <a:off x="5429250" y="5893247"/>
            <a:ext cx="2120900" cy="66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mj-lt"/>
              </a:rPr>
              <a:t>Sác tố và vitamin</a:t>
            </a:r>
            <a:endParaRPr lang="en-US" sz="2400" dirty="0">
              <a:solidFill>
                <a:schemeClr val="tx1"/>
              </a:solidFill>
              <a:latin typeface="+mj-lt"/>
            </a:endParaRPr>
          </a:p>
        </p:txBody>
      </p:sp>
      <p:sp>
        <p:nvSpPr>
          <p:cNvPr id="40" name="Rounded Rectangle 39"/>
          <p:cNvSpPr/>
          <p:nvPr/>
        </p:nvSpPr>
        <p:spPr>
          <a:xfrm>
            <a:off x="8223250" y="3321664"/>
            <a:ext cx="3968748" cy="7857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smtClean="0">
              <a:solidFill>
                <a:schemeClr val="tx1"/>
              </a:solidFill>
            </a:endParaRPr>
          </a:p>
          <a:p>
            <a:pPr algn="ctr"/>
            <a:r>
              <a:rPr lang="en-US" dirty="0" err="1" smtClean="0">
                <a:solidFill>
                  <a:schemeClr val="tx1"/>
                </a:solidFill>
                <a:latin typeface="Times New Roman" panose="02020603050405020304" pitchFamily="18" charset="0"/>
                <a:cs typeface="Times New Roman" panose="02020603050405020304" pitchFamily="18" charset="0"/>
              </a:rPr>
              <a:t>Gồm</a:t>
            </a:r>
            <a:r>
              <a:rPr lang="en-US" dirty="0" smtClean="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1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glixêrol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liên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với</a:t>
            </a:r>
            <a:r>
              <a:rPr lang="en-US" dirty="0">
                <a:solidFill>
                  <a:schemeClr val="tx1"/>
                </a:solidFill>
                <a:latin typeface="Times New Roman" panose="02020603050405020304" pitchFamily="18" charset="0"/>
                <a:cs typeface="Times New Roman" panose="02020603050405020304" pitchFamily="18" charset="0"/>
              </a:rPr>
              <a:t> 2 </a:t>
            </a:r>
            <a:r>
              <a:rPr lang="en-US" dirty="0" err="1">
                <a:solidFill>
                  <a:schemeClr val="tx1"/>
                </a:solidFill>
                <a:latin typeface="Times New Roman" panose="02020603050405020304" pitchFamily="18" charset="0"/>
                <a:cs typeface="Times New Roman" panose="02020603050405020304" pitchFamily="18" charset="0"/>
              </a:rPr>
              <a:t>phân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tử</a:t>
            </a:r>
            <a:r>
              <a:rPr lang="en-US" dirty="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a</a:t>
            </a:r>
            <a:r>
              <a:rPr lang="vi-VN" dirty="0" smtClean="0">
                <a:solidFill>
                  <a:schemeClr val="tx1"/>
                </a:solidFill>
                <a:latin typeface="Times New Roman" panose="02020603050405020304" pitchFamily="18" charset="0"/>
                <a:cs typeface="Times New Roman" panose="02020603050405020304" pitchFamily="18" charset="0"/>
              </a:rPr>
              <a:t>cid</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béo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1 </a:t>
            </a:r>
            <a:r>
              <a:rPr lang="en-US" dirty="0" err="1">
                <a:solidFill>
                  <a:schemeClr val="tx1"/>
                </a:solidFill>
                <a:latin typeface="Times New Roman" panose="02020603050405020304" pitchFamily="18" charset="0"/>
                <a:cs typeface="Times New Roman" panose="02020603050405020304" pitchFamily="18" charset="0"/>
              </a:rPr>
              <a:t>nhóm</a:t>
            </a:r>
            <a:r>
              <a:rPr lang="en-US" dirty="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ph</a:t>
            </a:r>
            <a:r>
              <a:rPr lang="vi-VN" dirty="0" smtClean="0">
                <a:solidFill>
                  <a:schemeClr val="tx1"/>
                </a:solidFill>
                <a:latin typeface="Times New Roman" panose="02020603050405020304" pitchFamily="18" charset="0"/>
                <a:cs typeface="Times New Roman" panose="02020603050405020304" pitchFamily="18" charset="0"/>
              </a:rPr>
              <a:t>osphate</a:t>
            </a:r>
            <a:endParaRPr lang="en-US"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45" name="Straight Arrow Connector 44"/>
          <p:cNvCxnSpPr/>
          <p:nvPr/>
        </p:nvCxnSpPr>
        <p:spPr>
          <a:xfrm>
            <a:off x="7575550" y="2728422"/>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5" idx="3"/>
          </p:cNvCxnSpPr>
          <p:nvPr/>
        </p:nvCxnSpPr>
        <p:spPr>
          <a:xfrm flipV="1">
            <a:off x="7607300" y="3624225"/>
            <a:ext cx="615950" cy="33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645400" y="3954425"/>
            <a:ext cx="695323" cy="438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8340724" y="4307886"/>
            <a:ext cx="3851273" cy="4165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smtClean="0">
              <a:solidFill>
                <a:schemeClr val="tx1"/>
              </a:solidFill>
              <a:latin typeface="Times New Roman" panose="02020603050405020304" pitchFamily="18" charset="0"/>
              <a:cs typeface="Times New Roman" panose="02020603050405020304" pitchFamily="18" charset="0"/>
            </a:endParaRPr>
          </a:p>
          <a:p>
            <a:pPr algn="ctr"/>
            <a:r>
              <a:rPr lang="en-US" dirty="0" err="1" smtClean="0">
                <a:solidFill>
                  <a:schemeClr val="tx1"/>
                </a:solidFill>
                <a:latin typeface="Times New Roman" panose="02020603050405020304" pitchFamily="18" charset="0"/>
                <a:cs typeface="Times New Roman" panose="02020603050405020304" pitchFamily="18" charset="0"/>
              </a:rPr>
              <a:t>Tạo</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loại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màng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bào</a:t>
            </a:r>
            <a:endParaRPr lang="en-US"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52" name="Straight Arrow Connector 51"/>
          <p:cNvCxnSpPr/>
          <p:nvPr/>
        </p:nvCxnSpPr>
        <p:spPr>
          <a:xfrm flipV="1">
            <a:off x="7607300" y="5042075"/>
            <a:ext cx="615950" cy="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8340724" y="4905692"/>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Alcol mạch vòng liên kết với acid béo</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55" name="Straight Arrow Connector 54"/>
          <p:cNvCxnSpPr/>
          <p:nvPr/>
        </p:nvCxnSpPr>
        <p:spPr>
          <a:xfrm>
            <a:off x="7623175" y="5051976"/>
            <a:ext cx="615950" cy="581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8340723" y="5544221"/>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latin typeface="Times New Roman" panose="02020603050405020304" pitchFamily="18" charset="0"/>
                <a:cs typeface="Times New Roman" panose="02020603050405020304" pitchFamily="18" charset="0"/>
              </a:rPr>
              <a:t>Cấu tạo màng sinh chất và hormone</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58" name="Straight Arrow Connector 57"/>
          <p:cNvCxnSpPr/>
          <p:nvPr/>
        </p:nvCxnSpPr>
        <p:spPr>
          <a:xfrm flipV="1">
            <a:off x="7575550" y="6219688"/>
            <a:ext cx="615950" cy="3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8340725" y="6164674"/>
            <a:ext cx="3851275" cy="507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700" dirty="0" smtClean="0">
                <a:solidFill>
                  <a:schemeClr val="tx1"/>
                </a:solidFill>
                <a:latin typeface="Times New Roman" panose="02020603050405020304" pitchFamily="18" charset="0"/>
                <a:cs typeface="Times New Roman" panose="02020603050405020304" pitchFamily="18" charset="0"/>
              </a:rPr>
              <a:t>Tham gia vào hoạt động sống của cơ thể</a:t>
            </a:r>
            <a:endParaRPr lang="en-US" sz="17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p:nvPr/>
        </p:nvCxnSpPr>
        <p:spPr>
          <a:xfrm flipV="1">
            <a:off x="5099516" y="4307886"/>
            <a:ext cx="386884" cy="39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36" idx="1"/>
          </p:cNvCxnSpPr>
          <p:nvPr/>
        </p:nvCxnSpPr>
        <p:spPr>
          <a:xfrm>
            <a:off x="5099516" y="4683584"/>
            <a:ext cx="386884" cy="500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9" idx="3"/>
            <a:endCxn id="37" idx="1"/>
          </p:cNvCxnSpPr>
          <p:nvPr/>
        </p:nvCxnSpPr>
        <p:spPr>
          <a:xfrm>
            <a:off x="5074116" y="4809370"/>
            <a:ext cx="355134" cy="1414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04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6405"/>
            <a:ext cx="6210300" cy="3381375"/>
          </a:xfrm>
          <a:prstGeom prst="rect">
            <a:avLst/>
          </a:prstGeom>
        </p:spPr>
      </p:pic>
      <p:sp>
        <p:nvSpPr>
          <p:cNvPr id="5" name="TextBox 4"/>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sp>
        <p:nvSpPr>
          <p:cNvPr id="6" name="TextBox 5"/>
          <p:cNvSpPr txBox="1"/>
          <p:nvPr/>
        </p:nvSpPr>
        <p:spPr>
          <a:xfrm>
            <a:off x="131718" y="4220930"/>
            <a:ext cx="6210300" cy="461665"/>
          </a:xfrm>
          <a:prstGeom prst="rect">
            <a:avLst/>
          </a:prstGeom>
          <a:noFill/>
        </p:spPr>
        <p:txBody>
          <a:bodyPr wrap="square" rtlCol="0">
            <a:spAutoFit/>
          </a:bodyPr>
          <a:lstStyle/>
          <a:p>
            <a:r>
              <a:rPr lang="vi-VN" sz="2400" dirty="0" smtClean="0">
                <a:latin typeface="+mj-lt"/>
              </a:rPr>
              <a:t>Cấu tạo của mỡ động vật (a) và dầu thực vật (b)</a:t>
            </a:r>
            <a:endParaRPr lang="en-US" sz="2400" dirty="0">
              <a:latin typeface="+mj-lt"/>
            </a:endParaRPr>
          </a:p>
        </p:txBody>
      </p:sp>
      <p:pic>
        <p:nvPicPr>
          <p:cNvPr id="9218" name="Picture 2" descr="Lipit, trắc nghiệm sinh học lớ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38" y="1203541"/>
            <a:ext cx="6029696" cy="1796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915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pic>
        <p:nvPicPr>
          <p:cNvPr id="10242" name="Picture 2" descr="Lipid là gì? Vai trò, cấu tạo, tính chất, phân loại - LyTuong.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443"/>
            <a:ext cx="6535105" cy="39425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hospholipid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830" y="492442"/>
            <a:ext cx="5281415" cy="37589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09403" y="4678878"/>
            <a:ext cx="3800103" cy="461665"/>
          </a:xfrm>
          <a:prstGeom prst="rect">
            <a:avLst/>
          </a:prstGeom>
          <a:noFill/>
        </p:spPr>
        <p:txBody>
          <a:bodyPr wrap="square" rtlCol="0">
            <a:spAutoFit/>
          </a:bodyPr>
          <a:lstStyle/>
          <a:p>
            <a:r>
              <a:rPr lang="vi-VN" sz="2400" dirty="0" smtClean="0">
                <a:latin typeface="+mj-lt"/>
              </a:rPr>
              <a:t>Cấu trúc của photpholipid</a:t>
            </a:r>
            <a:endParaRPr lang="en-US" sz="2400" dirty="0">
              <a:latin typeface="+mj-lt"/>
            </a:endParaRPr>
          </a:p>
        </p:txBody>
      </p:sp>
      <p:sp>
        <p:nvSpPr>
          <p:cNvPr id="7" name="TextBox 6"/>
          <p:cNvSpPr txBox="1"/>
          <p:nvPr/>
        </p:nvSpPr>
        <p:spPr>
          <a:xfrm>
            <a:off x="7160821" y="4678878"/>
            <a:ext cx="4405745" cy="830997"/>
          </a:xfrm>
          <a:prstGeom prst="rect">
            <a:avLst/>
          </a:prstGeom>
          <a:noFill/>
        </p:spPr>
        <p:txBody>
          <a:bodyPr wrap="square" rtlCol="0">
            <a:spAutoFit/>
          </a:bodyPr>
          <a:lstStyle/>
          <a:p>
            <a:r>
              <a:rPr lang="vi-VN" sz="2400" dirty="0" smtClean="0">
                <a:latin typeface="+mj-lt"/>
              </a:rPr>
              <a:t>Photpholipid tham gia cấu trúc màng sinh chất</a:t>
            </a:r>
            <a:endParaRPr lang="en-US" sz="2400" dirty="0">
              <a:latin typeface="+mj-lt"/>
            </a:endParaRPr>
          </a:p>
        </p:txBody>
      </p:sp>
    </p:spTree>
    <p:extLst>
      <p:ext uri="{BB962C8B-B14F-4D97-AF65-F5344CB8AC3E}">
        <p14:creationId xmlns:p14="http://schemas.microsoft.com/office/powerpoint/2010/main" val="3885654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69834" cy="492443"/>
          </a:xfrm>
          <a:prstGeom prst="rect">
            <a:avLst/>
          </a:prstGeom>
          <a:solidFill>
            <a:srgbClr val="FFC000"/>
          </a:solidFill>
        </p:spPr>
        <p:txBody>
          <a:bodyPr wrap="square" rtlCol="0">
            <a:spAutoFit/>
          </a:bodyPr>
          <a:lstStyle/>
          <a:p>
            <a:pPr algn="ctr"/>
            <a:r>
              <a:rPr lang="vi-VN" sz="2600" dirty="0" smtClean="0">
                <a:latin typeface="+mj-lt"/>
              </a:rPr>
              <a:t>III. LIPID</a:t>
            </a:r>
            <a:endParaRPr lang="en-US" sz="2600" dirty="0">
              <a:latin typeface="+mj-lt"/>
            </a:endParaRPr>
          </a:p>
        </p:txBody>
      </p:sp>
      <p:pic>
        <p:nvPicPr>
          <p:cNvPr id="11266" name="Picture 2" descr="Testosterone là gì? Có vai trò như thế nào đối với nam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679" y="514849"/>
            <a:ext cx="4276313" cy="29845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oocmon estrogen được sinh ra ở đ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940" y="537256"/>
            <a:ext cx="4888634" cy="293969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holesterol Functions, Foods High/Low, Charts: LDL, HDL, To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300" y="4448727"/>
            <a:ext cx="3444792" cy="24092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426" y="4308646"/>
            <a:ext cx="2924175" cy="2266950"/>
          </a:xfrm>
          <a:prstGeom prst="rect">
            <a:avLst/>
          </a:prstGeom>
        </p:spPr>
      </p:pic>
      <p:sp>
        <p:nvSpPr>
          <p:cNvPr id="6" name="Right Arrow 5"/>
          <p:cNvSpPr/>
          <p:nvPr/>
        </p:nvSpPr>
        <p:spPr>
          <a:xfrm>
            <a:off x="5854535" y="5299526"/>
            <a:ext cx="1365662" cy="42751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37256"/>
            <a:ext cx="1448790" cy="492443"/>
          </a:xfrm>
          <a:prstGeom prst="rect">
            <a:avLst/>
          </a:prstGeom>
          <a:noFill/>
        </p:spPr>
        <p:txBody>
          <a:bodyPr wrap="square" rtlCol="0">
            <a:spAutoFit/>
          </a:bodyPr>
          <a:lstStyle/>
          <a:p>
            <a:r>
              <a:rPr lang="vi-VN" sz="2600" dirty="0" smtClean="0">
                <a:latin typeface="+mj-lt"/>
              </a:rPr>
              <a:t>Steroid</a:t>
            </a:r>
            <a:endParaRPr lang="en-US" sz="2600" dirty="0">
              <a:latin typeface="+mj-lt"/>
            </a:endParaRPr>
          </a:p>
        </p:txBody>
      </p:sp>
    </p:spTree>
    <p:extLst>
      <p:ext uri="{BB962C8B-B14F-4D97-AF65-F5344CB8AC3E}">
        <p14:creationId xmlns:p14="http://schemas.microsoft.com/office/powerpoint/2010/main" val="1525515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79" y="0"/>
            <a:ext cx="12169834" cy="6858000"/>
          </a:xfrm>
          <a:prstGeom prst="rect">
            <a:avLst/>
          </a:prstGeom>
        </p:spPr>
      </p:pic>
      <p:sp>
        <p:nvSpPr>
          <p:cNvPr id="7" name="TextBox 6"/>
          <p:cNvSpPr txBox="1"/>
          <p:nvPr/>
        </p:nvSpPr>
        <p:spPr>
          <a:xfrm>
            <a:off x="0" y="0"/>
            <a:ext cx="12169834" cy="492443"/>
          </a:xfrm>
          <a:prstGeom prst="rect">
            <a:avLst/>
          </a:prstGeom>
          <a:noFill/>
        </p:spPr>
        <p:txBody>
          <a:bodyPr wrap="square" rtlCol="0">
            <a:spAutoFit/>
          </a:bodyPr>
          <a:lstStyle/>
          <a:p>
            <a:pPr algn="ctr"/>
            <a:r>
              <a:rPr lang="vi-VN" sz="2600" dirty="0" smtClean="0">
                <a:latin typeface="+mj-lt"/>
              </a:rPr>
              <a:t>III. LIPID</a:t>
            </a:r>
            <a:endParaRPr lang="en-US" sz="2600" dirty="0">
              <a:latin typeface="+mj-lt"/>
            </a:endParaRPr>
          </a:p>
        </p:txBody>
      </p:sp>
      <p:sp>
        <p:nvSpPr>
          <p:cNvPr id="8" name="Cloud Callout 7"/>
          <p:cNvSpPr/>
          <p:nvPr/>
        </p:nvSpPr>
        <p:spPr>
          <a:xfrm>
            <a:off x="0" y="711006"/>
            <a:ext cx="5391398" cy="347947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5641" y="1296579"/>
            <a:ext cx="4453247" cy="2308324"/>
          </a:xfrm>
          <a:prstGeom prst="rect">
            <a:avLst/>
          </a:prstGeom>
          <a:noFill/>
        </p:spPr>
        <p:txBody>
          <a:bodyPr wrap="square" rtlCol="0">
            <a:spAutoFit/>
          </a:bodyPr>
          <a:lstStyle/>
          <a:p>
            <a:pPr>
              <a:lnSpc>
                <a:spcPct val="150000"/>
              </a:lnSpc>
            </a:pPr>
            <a:r>
              <a:rPr lang="vi-VN" sz="2400" dirty="0" smtClean="0">
                <a:latin typeface="+mj-lt"/>
              </a:rPr>
              <a:t>Tại </a:t>
            </a:r>
            <a:r>
              <a:rPr lang="vi-VN" sz="2400" dirty="0">
                <a:latin typeface="+mj-lt"/>
              </a:rPr>
              <a:t>sao chúng ta không nên ăn nhiều thức ăn chứa cholesterol? Nên ăn dầu thực vật hay mỡ động vật? Vì sao</a:t>
            </a:r>
            <a:endParaRPr lang="en-US" sz="2400" dirty="0">
              <a:latin typeface="+mj-lt"/>
            </a:endParaRPr>
          </a:p>
        </p:txBody>
      </p:sp>
    </p:spTree>
    <p:extLst>
      <p:ext uri="{BB962C8B-B14F-4D97-AF65-F5344CB8AC3E}">
        <p14:creationId xmlns:p14="http://schemas.microsoft.com/office/powerpoint/2010/main" val="2290968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9636" y="0"/>
            <a:ext cx="2632364" cy="2632364"/>
          </a:xfrm>
          <a:prstGeom prst="rect">
            <a:avLst/>
          </a:prstGeom>
        </p:spPr>
      </p:pic>
      <p:sp>
        <p:nvSpPr>
          <p:cNvPr id="5" name="Cloud 4"/>
          <p:cNvSpPr/>
          <p:nvPr/>
        </p:nvSpPr>
        <p:spPr>
          <a:xfrm>
            <a:off x="1211284" y="700644"/>
            <a:ext cx="8051469" cy="528452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19744" y="1546691"/>
            <a:ext cx="6596744" cy="3831818"/>
          </a:xfrm>
          <a:prstGeom prst="rect">
            <a:avLst/>
          </a:prstGeom>
          <a:noFill/>
        </p:spPr>
        <p:txBody>
          <a:bodyPr wrap="square" rtlCol="0">
            <a:spAutoFit/>
          </a:bodyPr>
          <a:lstStyle/>
          <a:p>
            <a:pPr>
              <a:lnSpc>
                <a:spcPct val="150000"/>
              </a:lnSpc>
            </a:pPr>
            <a:r>
              <a:rPr lang="vi-VN" sz="2500" dirty="0" smtClean="0">
                <a:latin typeface="Times New Roman" panose="02020603050405020304" pitchFamily="18" charset="0"/>
                <a:cs typeface="Times New Roman" panose="02020603050405020304" pitchFamily="18" charset="0"/>
              </a:rPr>
              <a:t>1. Quan </a:t>
            </a:r>
            <a:r>
              <a:rPr lang="vi-VN" sz="2500" dirty="0">
                <a:latin typeface="Times New Roman" panose="02020603050405020304" pitchFamily="18" charset="0"/>
                <a:cs typeface="Times New Roman" panose="02020603050405020304" pitchFamily="18" charset="0"/>
              </a:rPr>
              <a:t>sát tranh ảnh, nghiên cứu thông tin mục IV.1 trang 28 sgk để trả lời câu hỏi, hoàn thiện nội dung PHT số 2.</a:t>
            </a:r>
            <a:endParaRPr lang="en-US" sz="2500" dirty="0">
              <a:latin typeface="Times New Roman" panose="02020603050405020304" pitchFamily="18" charset="0"/>
              <a:cs typeface="Times New Roman" panose="02020603050405020304" pitchFamily="18" charset="0"/>
            </a:endParaRPr>
          </a:p>
          <a:p>
            <a:pPr>
              <a:lnSpc>
                <a:spcPct val="150000"/>
              </a:lnSpc>
            </a:pPr>
            <a:r>
              <a:rPr lang="vi-VN" sz="2500" dirty="0" smtClean="0">
                <a:latin typeface="Times New Roman" panose="02020603050405020304" pitchFamily="18" charset="0"/>
                <a:cs typeface="Times New Roman" panose="02020603050405020304" pitchFamily="18" charset="0"/>
              </a:rPr>
              <a:t>2. </a:t>
            </a:r>
            <a:r>
              <a:rPr lang="en-US" sz="2500" dirty="0" err="1" smtClean="0">
                <a:latin typeface="Times New Roman" panose="02020603050405020304" pitchFamily="18" charset="0"/>
                <a:cs typeface="Times New Roman" panose="02020603050405020304" pitchFamily="18" charset="0"/>
              </a:rPr>
              <a:t>Các</a:t>
            </a:r>
            <a:r>
              <a:rPr lang="en-US" sz="2500" dirty="0" smtClean="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nhóm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dụng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nhiều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màu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kẽm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nhung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mô</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4 </a:t>
            </a:r>
            <a:r>
              <a:rPr lang="en-US" sz="2500" dirty="0" err="1">
                <a:latin typeface="Times New Roman" panose="02020603050405020304" pitchFamily="18" charset="0"/>
                <a:cs typeface="Times New Roman" panose="02020603050405020304" pitchFamily="18" charset="0"/>
              </a:rPr>
              <a:t>bậc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cấu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prôtêin</a:t>
            </a:r>
            <a:r>
              <a:rPr lang="en-US" sz="25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41962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430887"/>
          </a:xfrm>
          <a:prstGeom prst="rect">
            <a:avLst/>
          </a:prstGeom>
          <a:noFill/>
        </p:spPr>
        <p:txBody>
          <a:bodyPr wrap="square" rtlCol="0">
            <a:spAutoFit/>
          </a:bodyPr>
          <a:lstStyle/>
          <a:p>
            <a:pPr algn="ctr"/>
            <a:r>
              <a:rPr lang="vi-VN" sz="2200" dirty="0" smtClean="0">
                <a:latin typeface="+mj-lt"/>
              </a:rPr>
              <a:t>PHIẾU HỌC TẬP SỐ 2: TÌM HIỂU VỀ PROTEIN</a:t>
            </a:r>
            <a:endParaRPr lang="en-US" sz="2200" dirty="0">
              <a:latin typeface="+mj-lt"/>
            </a:endParaRPr>
          </a:p>
        </p:txBody>
      </p:sp>
      <p:sp>
        <p:nvSpPr>
          <p:cNvPr id="6" name="Rectangle 5"/>
          <p:cNvSpPr/>
          <p:nvPr/>
        </p:nvSpPr>
        <p:spPr>
          <a:xfrm>
            <a:off x="0" y="581891"/>
            <a:ext cx="5189517" cy="62761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0" y="629392"/>
            <a:ext cx="5201392" cy="923330"/>
          </a:xfrm>
          <a:prstGeom prst="rect">
            <a:avLst/>
          </a:prstGeom>
          <a:noFill/>
        </p:spPr>
        <p:txBody>
          <a:bodyPr wrap="square" rtlCol="0">
            <a:spAutoFit/>
          </a:bodyPr>
          <a:lstStyle/>
          <a:p>
            <a:r>
              <a:rPr lang="vi-VN" dirty="0">
                <a:latin typeface="+mj-lt"/>
              </a:rPr>
              <a:t>Câu 1: Protein được cấu tạo từ các nguyên tố hóa học nào? Hãy cho biết nguyên tắc cấu tạo protein.</a:t>
            </a:r>
            <a:endParaRPr lang="en-US" dirty="0">
              <a:latin typeface="+mj-lt"/>
            </a:endParaRPr>
          </a:p>
          <a:p>
            <a:endParaRPr lang="en-US" dirty="0"/>
          </a:p>
        </p:txBody>
      </p:sp>
      <p:pic>
        <p:nvPicPr>
          <p:cNvPr id="8" name="Picture 7" descr="Amino acid là gì ? Cái nhìn tổng quan đối với người tập Thể hình – Gym –  SUPVN"/>
          <p:cNvPicPr/>
          <p:nvPr/>
        </p:nvPicPr>
        <p:blipFill>
          <a:blip r:embed="rId3">
            <a:extLst>
              <a:ext uri="{28A0092B-C50C-407E-A947-70E740481C1C}">
                <a14:useLocalDpi xmlns:a14="http://schemas.microsoft.com/office/drawing/2010/main" val="0"/>
              </a:ext>
            </a:extLst>
          </a:blip>
          <a:srcRect/>
          <a:stretch>
            <a:fillRect/>
          </a:stretch>
        </p:blipFill>
        <p:spPr bwMode="auto">
          <a:xfrm>
            <a:off x="96668" y="1510630"/>
            <a:ext cx="2498090" cy="1572895"/>
          </a:xfrm>
          <a:prstGeom prst="rect">
            <a:avLst/>
          </a:prstGeom>
          <a:noFill/>
          <a:ln>
            <a:noFill/>
          </a:ln>
        </p:spPr>
      </p:pic>
      <p:pic>
        <p:nvPicPr>
          <p:cNvPr id="9" name="Picture 8" descr="Amino Acid là gì? 4 công dụng dụng tuyệt vời của Amino Acid | Ailamdep"/>
          <p:cNvPicPr/>
          <p:nvPr/>
        </p:nvPicPr>
        <p:blipFill>
          <a:blip r:embed="rId4">
            <a:extLst>
              <a:ext uri="{28A0092B-C50C-407E-A947-70E740481C1C}">
                <a14:useLocalDpi xmlns:a14="http://schemas.microsoft.com/office/drawing/2010/main" val="0"/>
              </a:ext>
            </a:extLst>
          </a:blip>
          <a:srcRect/>
          <a:stretch>
            <a:fillRect/>
          </a:stretch>
        </p:blipFill>
        <p:spPr bwMode="auto">
          <a:xfrm>
            <a:off x="2614200" y="1563336"/>
            <a:ext cx="2555875" cy="1520190"/>
          </a:xfrm>
          <a:prstGeom prst="rect">
            <a:avLst/>
          </a:prstGeom>
          <a:noFill/>
          <a:ln>
            <a:noFill/>
          </a:ln>
        </p:spPr>
      </p:pic>
      <p:pic>
        <p:nvPicPr>
          <p:cNvPr id="10" name="Picture 9"/>
          <p:cNvPicPr/>
          <p:nvPr/>
        </p:nvPicPr>
        <p:blipFill>
          <a:blip r:embed="rId5"/>
          <a:stretch>
            <a:fillRect/>
          </a:stretch>
        </p:blipFill>
        <p:spPr>
          <a:xfrm>
            <a:off x="522514" y="4275117"/>
            <a:ext cx="3467244" cy="2296123"/>
          </a:xfrm>
          <a:prstGeom prst="rect">
            <a:avLst/>
          </a:prstGeom>
        </p:spPr>
      </p:pic>
      <p:sp>
        <p:nvSpPr>
          <p:cNvPr id="11" name="TextBox 10"/>
          <p:cNvSpPr txBox="1"/>
          <p:nvPr/>
        </p:nvSpPr>
        <p:spPr>
          <a:xfrm>
            <a:off x="96668" y="3179620"/>
            <a:ext cx="4950345" cy="1200329"/>
          </a:xfrm>
          <a:prstGeom prst="rect">
            <a:avLst/>
          </a:prstGeom>
          <a:noFill/>
        </p:spPr>
        <p:txBody>
          <a:bodyPr wrap="square" rtlCol="0">
            <a:spAutoFit/>
          </a:bodyPr>
          <a:lstStyle/>
          <a:p>
            <a:r>
              <a:rPr lang="vi-VN" dirty="0">
                <a:latin typeface="+mj-lt"/>
              </a:rPr>
              <a:t>Câu 2: Gọi tên các bậc cấu trúc của phân tử protein. Phân biệt các bậc cấu trúc đó bằng cách hoàn thành vào chỗ trống.</a:t>
            </a:r>
            <a:endParaRPr lang="en-US" dirty="0">
              <a:latin typeface="+mj-lt"/>
            </a:endParaRPr>
          </a:p>
          <a:p>
            <a:endParaRPr lang="en-US" dirty="0"/>
          </a:p>
        </p:txBody>
      </p:sp>
      <p:sp>
        <p:nvSpPr>
          <p:cNvPr id="12" name="Rectangle 11"/>
          <p:cNvSpPr/>
          <p:nvPr/>
        </p:nvSpPr>
        <p:spPr>
          <a:xfrm>
            <a:off x="5201392" y="581891"/>
            <a:ext cx="6990608" cy="62761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939253455"/>
              </p:ext>
            </p:extLst>
          </p:nvPr>
        </p:nvGraphicFramePr>
        <p:xfrm>
          <a:off x="5298060" y="634728"/>
          <a:ext cx="6893940" cy="6158043"/>
        </p:xfrm>
        <a:graphic>
          <a:graphicData uri="http://schemas.openxmlformats.org/drawingml/2006/table">
            <a:tbl>
              <a:tblPr firstRow="1" firstCol="1" bandRow="1">
                <a:tableStyleId>{5C22544A-7EE6-4342-B048-85BDC9FD1C3A}</a:tableStyleId>
              </a:tblPr>
              <a:tblGrid>
                <a:gridCol w="2860288">
                  <a:extLst>
                    <a:ext uri="{9D8B030D-6E8A-4147-A177-3AD203B41FA5}">
                      <a16:colId xmlns:a16="http://schemas.microsoft.com/office/drawing/2014/main" val="3921029332"/>
                    </a:ext>
                  </a:extLst>
                </a:gridCol>
                <a:gridCol w="4033652">
                  <a:extLst>
                    <a:ext uri="{9D8B030D-6E8A-4147-A177-3AD203B41FA5}">
                      <a16:colId xmlns:a16="http://schemas.microsoft.com/office/drawing/2014/main" val="2714734928"/>
                    </a:ext>
                  </a:extLst>
                </a:gridCol>
              </a:tblGrid>
              <a:tr h="170988">
                <a:tc>
                  <a:txBody>
                    <a:bodyPr/>
                    <a:lstStyle/>
                    <a:p>
                      <a:pPr algn="ctr">
                        <a:lnSpc>
                          <a:spcPct val="130000"/>
                        </a:lnSpc>
                        <a:spcAft>
                          <a:spcPts val="0"/>
                        </a:spcAft>
                      </a:pPr>
                      <a:r>
                        <a:rPr lang="vi-VN" sz="1800" dirty="0">
                          <a:effectLst/>
                          <a:latin typeface="+mj-lt"/>
                        </a:rPr>
                        <a:t>Cấu trúc</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ctr">
                        <a:lnSpc>
                          <a:spcPct val="130000"/>
                        </a:lnSpc>
                        <a:spcAft>
                          <a:spcPts val="0"/>
                        </a:spcAft>
                      </a:pPr>
                      <a:r>
                        <a:rPr lang="vi-VN" sz="1800">
                          <a:effectLst/>
                          <a:latin typeface="+mj-lt"/>
                        </a:rPr>
                        <a:t>Đặc điểm</a:t>
                      </a:r>
                      <a:endParaRPr lang="en-US" sz="180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a16="http://schemas.microsoft.com/office/drawing/2014/main" val="2405846445"/>
                  </a:ext>
                </a:extLst>
              </a:tr>
              <a:tr h="1367900">
                <a:tc>
                  <a:txBody>
                    <a:bodyPr/>
                    <a:lstStyle/>
                    <a:p>
                      <a:pPr algn="ctr">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1</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txBody>
                  <a:tcPr marL="34078" marR="34078" marT="0" marB="0"/>
                </a:tc>
                <a:extLst>
                  <a:ext uri="{0D108BD9-81ED-4DB2-BD59-A6C34878D82A}">
                    <a16:rowId xmlns:a16="http://schemas.microsoft.com/office/drawing/2014/main" val="3997560043"/>
                  </a:ext>
                </a:extLst>
              </a:tr>
              <a:tr h="1367900">
                <a:tc>
                  <a:txBody>
                    <a:bodyPr/>
                    <a:lstStyle/>
                    <a:p>
                      <a:pPr algn="ctr">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endParaRPr lang="vi-VN" sz="18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2</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a16="http://schemas.microsoft.com/office/drawing/2014/main" val="874207150"/>
                  </a:ext>
                </a:extLst>
              </a:tr>
              <a:tr h="1545500">
                <a:tc>
                  <a:txBody>
                    <a:bodyPr/>
                    <a:lstStyle/>
                    <a:p>
                      <a:pPr algn="ctr">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3</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txBody>
                  <a:tcPr marL="34078" marR="34078" marT="0" marB="0"/>
                </a:tc>
                <a:extLst>
                  <a:ext uri="{0D108BD9-81ED-4DB2-BD59-A6C34878D82A}">
                    <a16:rowId xmlns:a16="http://schemas.microsoft.com/office/drawing/2014/main" val="3227373573"/>
                  </a:ext>
                </a:extLst>
              </a:tr>
              <a:tr h="1196914">
                <a:tc>
                  <a:txBody>
                    <a:bodyPr/>
                    <a:lstStyle/>
                    <a:p>
                      <a:pPr algn="just">
                        <a:lnSpc>
                          <a:spcPct val="130000"/>
                        </a:lnSpc>
                        <a:spcAft>
                          <a:spcPts val="0"/>
                        </a:spcAft>
                      </a:pPr>
                      <a:r>
                        <a:rPr lang="vi-VN" sz="1800" dirty="0">
                          <a:effectLst/>
                          <a:latin typeface="+mj-lt"/>
                        </a:rPr>
                        <a:t> </a:t>
                      </a:r>
                      <a:endParaRPr lang="en-US" sz="1800" dirty="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endParaRPr lang="vi-VN" sz="1500" dirty="0" smtClean="0">
                        <a:effectLst/>
                        <a:latin typeface="+mj-lt"/>
                      </a:endParaRPr>
                    </a:p>
                    <a:p>
                      <a:pPr algn="ctr">
                        <a:lnSpc>
                          <a:spcPct val="130000"/>
                        </a:lnSpc>
                        <a:spcAft>
                          <a:spcPts val="0"/>
                        </a:spcAft>
                      </a:pPr>
                      <a:r>
                        <a:rPr lang="vi-VN" sz="1500" dirty="0" smtClean="0">
                          <a:effectLst/>
                          <a:latin typeface="+mj-lt"/>
                        </a:rPr>
                        <a:t>Cấu </a:t>
                      </a:r>
                      <a:r>
                        <a:rPr lang="vi-VN" sz="1500" dirty="0">
                          <a:effectLst/>
                          <a:latin typeface="+mj-lt"/>
                        </a:rPr>
                        <a:t>trúc bậc 4</a:t>
                      </a:r>
                      <a:endParaRPr lang="en-US" sz="1500" dirty="0">
                        <a:effectLst/>
                        <a:latin typeface="+mj-lt"/>
                        <a:ea typeface="Calibri" panose="020F0502020204030204" pitchFamily="34" charset="0"/>
                        <a:cs typeface="Times New Roman" panose="02020603050405020304" pitchFamily="18" charset="0"/>
                      </a:endParaRPr>
                    </a:p>
                  </a:txBody>
                  <a:tcPr marL="34078" marR="34078" marT="0" marB="0"/>
                </a:tc>
                <a:tc>
                  <a:txBody>
                    <a:bodyPr/>
                    <a:lstStyle/>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smtClean="0">
                          <a:effectLst/>
                          <a:latin typeface="+mj-lt"/>
                        </a:rPr>
                        <a:t>.....................................................................</a:t>
                      </a:r>
                      <a:endParaRPr lang="en-US" sz="1800" dirty="0">
                        <a:effectLst/>
                        <a:latin typeface="+mj-lt"/>
                      </a:endParaRPr>
                    </a:p>
                    <a:p>
                      <a:pPr algn="just">
                        <a:lnSpc>
                          <a:spcPct val="130000"/>
                        </a:lnSpc>
                        <a:spcAft>
                          <a:spcPts val="0"/>
                        </a:spcAft>
                      </a:pPr>
                      <a:r>
                        <a:rPr lang="vi-VN" sz="1800" dirty="0">
                          <a:effectLst/>
                          <a:latin typeface="+mj-lt"/>
                        </a:rPr>
                        <a:t> </a:t>
                      </a:r>
                      <a:endParaRPr lang="en-US" sz="1800" dirty="0">
                        <a:effectLst/>
                        <a:latin typeface="+mj-lt"/>
                        <a:ea typeface="Calibri" panose="020F0502020204030204" pitchFamily="34" charset="0"/>
                        <a:cs typeface="Times New Roman" panose="02020603050405020304" pitchFamily="18" charset="0"/>
                      </a:endParaRPr>
                    </a:p>
                  </a:txBody>
                  <a:tcPr marL="34078" marR="34078" marT="0" marB="0"/>
                </a:tc>
                <a:extLst>
                  <a:ext uri="{0D108BD9-81ED-4DB2-BD59-A6C34878D82A}">
                    <a16:rowId xmlns:a16="http://schemas.microsoft.com/office/drawing/2014/main" val="2019543605"/>
                  </a:ext>
                </a:extLst>
              </a:tr>
            </a:tbl>
          </a:graphicData>
        </a:graphic>
      </p:graphicFrame>
      <p:pic>
        <p:nvPicPr>
          <p:cNvPr id="14" name="Picture 13" descr="Sinh Học 10 Bài 5: Prôtêin - Nội Thất Hằng Phá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0160" y="1014501"/>
            <a:ext cx="1098727" cy="1097669"/>
          </a:xfrm>
          <a:prstGeom prst="rect">
            <a:avLst/>
          </a:prstGeom>
          <a:noFill/>
          <a:ln>
            <a:noFill/>
          </a:ln>
        </p:spPr>
      </p:pic>
      <p:pic>
        <p:nvPicPr>
          <p:cNvPr id="15" name="Picture 14" descr="Sinh học 10 Bài 5: Prôtêin"/>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8281" y="2396941"/>
            <a:ext cx="1520920" cy="1092986"/>
          </a:xfrm>
          <a:prstGeom prst="rect">
            <a:avLst/>
          </a:prstGeom>
          <a:noFill/>
          <a:ln>
            <a:noFill/>
          </a:ln>
        </p:spPr>
      </p:pic>
      <p:pic>
        <p:nvPicPr>
          <p:cNvPr id="16" name="Picture 15"/>
          <p:cNvPicPr/>
          <p:nvPr/>
        </p:nvPicPr>
        <p:blipFill>
          <a:blip r:embed="rId8"/>
          <a:stretch>
            <a:fillRect/>
          </a:stretch>
        </p:blipFill>
        <p:spPr>
          <a:xfrm>
            <a:off x="5905132" y="3874383"/>
            <a:ext cx="1348838" cy="1168142"/>
          </a:xfrm>
          <a:prstGeom prst="rect">
            <a:avLst/>
          </a:prstGeom>
        </p:spPr>
      </p:pic>
      <p:pic>
        <p:nvPicPr>
          <p:cNvPr id="17" name="Picture 16"/>
          <p:cNvPicPr/>
          <p:nvPr/>
        </p:nvPicPr>
        <p:blipFill>
          <a:blip r:embed="rId9"/>
          <a:stretch>
            <a:fillRect/>
          </a:stretch>
        </p:blipFill>
        <p:spPr>
          <a:xfrm>
            <a:off x="5615363" y="5443985"/>
            <a:ext cx="2143579" cy="1036355"/>
          </a:xfrm>
          <a:prstGeom prst="rect">
            <a:avLst/>
          </a:prstGeom>
        </p:spPr>
      </p:pic>
    </p:spTree>
    <p:extLst>
      <p:ext uri="{BB962C8B-B14F-4D97-AF65-F5344CB8AC3E}">
        <p14:creationId xmlns:p14="http://schemas.microsoft.com/office/powerpoint/2010/main" val="2588515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0629" y="0"/>
            <a:ext cx="12061371" cy="430887"/>
          </a:xfrm>
          <a:prstGeom prst="rect">
            <a:avLst/>
          </a:prstGeom>
          <a:noFill/>
        </p:spPr>
        <p:txBody>
          <a:bodyPr wrap="square" rtlCol="0">
            <a:spAutoFit/>
          </a:bodyPr>
          <a:lstStyle/>
          <a:p>
            <a:pPr algn="ctr"/>
            <a:r>
              <a:rPr lang="vi-VN" sz="2200" dirty="0" smtClean="0">
                <a:latin typeface="+mj-lt"/>
              </a:rPr>
              <a:t>PHIẾU HỌC TẬP SỐ 2: TÌM HIỂU VỀ PROTEIN</a:t>
            </a:r>
            <a:endParaRPr lang="en-US" sz="2200" dirty="0">
              <a:latin typeface="+mj-lt"/>
            </a:endParaRPr>
          </a:p>
        </p:txBody>
      </p:sp>
      <p:sp>
        <p:nvSpPr>
          <p:cNvPr id="6" name="Rectangle 5"/>
          <p:cNvSpPr/>
          <p:nvPr/>
        </p:nvSpPr>
        <p:spPr>
          <a:xfrm>
            <a:off x="182088" y="430887"/>
            <a:ext cx="11827823" cy="1004699"/>
          </a:xfrm>
          <a:prstGeom prst="rect">
            <a:avLst/>
          </a:prstGeom>
        </p:spPr>
        <p:txBody>
          <a:bodyPr wrap="square">
            <a:spAutoFit/>
          </a:bodyPr>
          <a:lstStyle/>
          <a:p>
            <a:pPr algn="just">
              <a:lnSpc>
                <a:spcPct val="130000"/>
              </a:lnSpc>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Câu 3: Dựa vào các dữ liệu đã cho. Hãy viết các chức năng của protein vào cột tương ứng cho phù hợp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07612585"/>
              </p:ext>
            </p:extLst>
          </p:nvPr>
        </p:nvGraphicFramePr>
        <p:xfrm>
          <a:off x="415635" y="1519658"/>
          <a:ext cx="11594276" cy="5148482"/>
        </p:xfrm>
        <a:graphic>
          <a:graphicData uri="http://schemas.openxmlformats.org/drawingml/2006/table">
            <a:tbl>
              <a:tblPr firstRow="1" firstCol="1" bandRow="1">
                <a:tableStyleId>{5C22544A-7EE6-4342-B048-85BDC9FD1C3A}</a:tableStyleId>
              </a:tblPr>
              <a:tblGrid>
                <a:gridCol w="2671949">
                  <a:extLst>
                    <a:ext uri="{9D8B030D-6E8A-4147-A177-3AD203B41FA5}">
                      <a16:colId xmlns:a16="http://schemas.microsoft.com/office/drawing/2014/main" val="1485128394"/>
                    </a:ext>
                  </a:extLst>
                </a:gridCol>
                <a:gridCol w="2897580">
                  <a:extLst>
                    <a:ext uri="{9D8B030D-6E8A-4147-A177-3AD203B41FA5}">
                      <a16:colId xmlns:a16="http://schemas.microsoft.com/office/drawing/2014/main" val="1706543688"/>
                    </a:ext>
                  </a:extLst>
                </a:gridCol>
                <a:gridCol w="6024747">
                  <a:extLst>
                    <a:ext uri="{9D8B030D-6E8A-4147-A177-3AD203B41FA5}">
                      <a16:colId xmlns:a16="http://schemas.microsoft.com/office/drawing/2014/main" val="389453528"/>
                    </a:ext>
                  </a:extLst>
                </a:gridCol>
              </a:tblGrid>
              <a:tr h="372288">
                <a:tc>
                  <a:txBody>
                    <a:bodyPr/>
                    <a:lstStyle/>
                    <a:p>
                      <a:pPr algn="ctr">
                        <a:lnSpc>
                          <a:spcPct val="130000"/>
                        </a:lnSpc>
                        <a:spcAft>
                          <a:spcPts val="0"/>
                        </a:spcAft>
                      </a:pPr>
                      <a:r>
                        <a:rPr lang="en-US" sz="2000" dirty="0" err="1">
                          <a:effectLst/>
                          <a:latin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cs typeface="Times New Roman" panose="02020603050405020304" pitchFamily="18" charset="0"/>
                        </a:rPr>
                        <a:t> protein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Chức năng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en-US" sz="2000">
                          <a:effectLst/>
                          <a:latin typeface="Times New Roman" panose="02020603050405020304" pitchFamily="18" charset="0"/>
                          <a:cs typeface="Times New Roman" panose="02020603050405020304" pitchFamily="18" charset="0"/>
                        </a:rPr>
                        <a:t>Ví dụ</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811350"/>
                  </a:ext>
                </a:extLst>
              </a:tr>
              <a:tr h="779185">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1. Protein </a:t>
                      </a:r>
                      <a:r>
                        <a:rPr lang="en-US" sz="2000" dirty="0" err="1">
                          <a:effectLst/>
                          <a:latin typeface="Times New Roman" panose="02020603050405020304" pitchFamily="18" charset="0"/>
                          <a:cs typeface="Times New Roman" panose="02020603050405020304" pitchFamily="18" charset="0"/>
                        </a:rPr>
                        <a:t>cấu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trúc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Keratin cấu tạo tóc, móng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 Sợi colagen cấu tạo mô liên kế</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0585794"/>
                  </a:ext>
                </a:extLst>
              </a:tr>
              <a:tr h="779185">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2. Protein enzim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Amilaza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bột</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Lipaza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lipit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0818883"/>
                  </a:ext>
                </a:extLst>
              </a:tr>
              <a:tr h="779185">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3. Protein dự trữ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Abumin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trứng</a:t>
                      </a:r>
                      <a:r>
                        <a:rPr lang="en-US" sz="2000" dirty="0">
                          <a:effectLst/>
                          <a:latin typeface="Times New Roman" panose="02020603050405020304" pitchFamily="18" charset="0"/>
                          <a:cs typeface="Times New Roman" panose="02020603050405020304" pitchFamily="18" charset="0"/>
                        </a:rPr>
                        <a:t> </a:t>
                      </a:r>
                    </a:p>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Cazein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sữa</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4483048"/>
                  </a:ext>
                </a:extLst>
              </a:tr>
              <a:tr h="1186082">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4. Protein vận chuyển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a:effectLst/>
                          <a:latin typeface="Times New Roman" panose="02020603050405020304" pitchFamily="18" charset="0"/>
                          <a:cs typeface="Times New Roman" panose="02020603050405020304" pitchFamily="18" charset="0"/>
                        </a:rPr>
                        <a:t>- Hemoglobin </a:t>
                      </a:r>
                      <a:r>
                        <a:rPr lang="en-US" sz="2000" dirty="0" err="1">
                          <a:effectLst/>
                          <a:latin typeface="Times New Roman" panose="02020603050405020304" pitchFamily="18" charset="0"/>
                          <a:cs typeface="Times New Roman" panose="02020603050405020304" pitchFamily="18" charset="0"/>
                        </a:rPr>
                        <a:t>vận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O</a:t>
                      </a:r>
                      <a:r>
                        <a:rPr lang="en-US" sz="2000" baseline="-25000" dirty="0">
                          <a:effectLst/>
                          <a:latin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CO</a:t>
                      </a:r>
                      <a:r>
                        <a:rPr lang="en-US" sz="2000" baseline="-25000" dirty="0">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cs typeface="Times New Roman" panose="02020603050405020304" pitchFamily="18" charset="0"/>
                      </a:endParaRPr>
                    </a:p>
                    <a:p>
                      <a:pPr algn="just">
                        <a:lnSpc>
                          <a:spcPct val="130000"/>
                        </a:lnSpc>
                        <a:spcAft>
                          <a:spcPts val="0"/>
                        </a:spcAft>
                      </a:pPr>
                      <a:r>
                        <a:rPr lang="en-US" sz="2000" baseline="-25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Protein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chuyển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qua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9886810"/>
                  </a:ext>
                </a:extLst>
              </a:tr>
              <a:tr h="372288">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5. Protein thụ thể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protein </a:t>
                      </a:r>
                      <a:r>
                        <a:rPr lang="en-US" sz="2000" dirty="0" err="1">
                          <a:effectLst/>
                          <a:latin typeface="Times New Roman" panose="02020603050405020304" pitchFamily="18" charset="0"/>
                          <a:cs typeface="Times New Roman" panose="02020603050405020304" pitchFamily="18" charset="0"/>
                        </a:rPr>
                        <a:t>thụ</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940587"/>
                  </a:ext>
                </a:extLst>
              </a:tr>
              <a:tr h="779185">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6. Protein bảo vệ </a:t>
                      </a:r>
                    </a:p>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0000"/>
                        </a:lnSpc>
                        <a:spcAft>
                          <a:spcPts val="0"/>
                        </a:spcAft>
                      </a:pP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inteferon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virus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cs typeface="Times New Roman" panose="02020603050405020304" pitchFamily="18" charset="0"/>
                        </a:rPr>
                        <a:t>khuẩn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238198"/>
                  </a:ext>
                </a:extLst>
              </a:tr>
            </a:tbl>
          </a:graphicData>
        </a:graphic>
      </p:graphicFrame>
    </p:spTree>
    <p:extLst>
      <p:ext uri="{BB962C8B-B14F-4D97-AF65-F5344CB8AC3E}">
        <p14:creationId xmlns:p14="http://schemas.microsoft.com/office/powerpoint/2010/main" val="1009164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
        <p:nvSpPr>
          <p:cNvPr id="3" name="Rectangle 2"/>
          <p:cNvSpPr/>
          <p:nvPr/>
        </p:nvSpPr>
        <p:spPr>
          <a:xfrm>
            <a:off x="364177" y="492443"/>
            <a:ext cx="11724904" cy="2570704"/>
          </a:xfrm>
          <a:prstGeom prst="rect">
            <a:avLst/>
          </a:prstGeom>
        </p:spPr>
        <p:txBody>
          <a:bodyPr wrap="square">
            <a:spAutoFit/>
          </a:bodyPr>
          <a:lstStyle/>
          <a:p>
            <a:pPr algn="just">
              <a:lnSpc>
                <a:spcPct val="150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1. Đặc điểm chung của protein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 Protein là đại phân tử hữu cơ được cấu tạo từ các nguyên tố C, H, O, 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 Protein được cấu tạo theo nguyên tắc đa phân, mỗi đơn phân là các amino acid (20 amino acid).</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 Tính đa dạng, đặc thù của protein được quy định bởi số lượng, thành phần và trật tự sắp xếp của 20 amino acid.</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69690678"/>
              </p:ext>
            </p:extLst>
          </p:nvPr>
        </p:nvGraphicFramePr>
        <p:xfrm>
          <a:off x="498764" y="3761222"/>
          <a:ext cx="11590317" cy="3143182"/>
        </p:xfrm>
        <a:graphic>
          <a:graphicData uri="http://schemas.openxmlformats.org/drawingml/2006/table">
            <a:tbl>
              <a:tblPr firstRow="1" firstCol="1" bandRow="1">
                <a:tableStyleId>{5C22544A-7EE6-4342-B048-85BDC9FD1C3A}</a:tableStyleId>
              </a:tblPr>
              <a:tblGrid>
                <a:gridCol w="2278396">
                  <a:extLst>
                    <a:ext uri="{9D8B030D-6E8A-4147-A177-3AD203B41FA5}">
                      <a16:colId xmlns:a16="http://schemas.microsoft.com/office/drawing/2014/main" val="2681590965"/>
                    </a:ext>
                  </a:extLst>
                </a:gridCol>
                <a:gridCol w="9311921">
                  <a:extLst>
                    <a:ext uri="{9D8B030D-6E8A-4147-A177-3AD203B41FA5}">
                      <a16:colId xmlns:a16="http://schemas.microsoft.com/office/drawing/2014/main" val="2513397416"/>
                    </a:ext>
                  </a:extLst>
                </a:gridCol>
              </a:tblGrid>
              <a:tr h="422080">
                <a:tc>
                  <a:txBody>
                    <a:bodyPr/>
                    <a:lstStyle/>
                    <a:p>
                      <a:pPr algn="ctr">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Cấu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trúc</a:t>
                      </a:r>
                      <a:endParaRPr lang="en-US" sz="22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Đặc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điểm</a:t>
                      </a:r>
                      <a:endParaRPr lang="en-US" sz="2200" dirty="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2963511"/>
                  </a:ext>
                </a:extLst>
              </a:tr>
              <a:tr h="883056">
                <a:tc>
                  <a:txBody>
                    <a:bodyPr/>
                    <a:lstStyle/>
                    <a:p>
                      <a:pPr algn="ctr">
                        <a:lnSpc>
                          <a:spcPct val="130000"/>
                        </a:lnSpc>
                        <a:spcAft>
                          <a:spcPts val="0"/>
                        </a:spcAft>
                      </a:pPr>
                      <a:r>
                        <a:rPr lang="en-US" sz="2200" dirty="0" err="1">
                          <a:effectLst/>
                          <a:latin typeface="Times New Roman" panose="02020603050405020304" pitchFamily="18" charset="0"/>
                          <a:cs typeface="Times New Roman" panose="02020603050405020304" pitchFamily="18" charset="0"/>
                        </a:rPr>
                        <a:t>Bậc</a:t>
                      </a:r>
                      <a:r>
                        <a:rPr lang="en-US" sz="2200" dirty="0">
                          <a:effectLst/>
                          <a:latin typeface="Times New Roman" panose="02020603050405020304" pitchFamily="18" charset="0"/>
                          <a:cs typeface="Times New Roman" panose="02020603050405020304" pitchFamily="18" charset="0"/>
                        </a:rPr>
                        <a:t> 1</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Do </a:t>
                      </a:r>
                      <a:r>
                        <a:rPr lang="en-US" sz="2200" dirty="0" err="1">
                          <a:effectLst/>
                          <a:latin typeface="Times New Roman" panose="02020603050405020304" pitchFamily="18" charset="0"/>
                          <a:cs typeface="Times New Roman" panose="02020603050405020304" pitchFamily="18" charset="0"/>
                        </a:rPr>
                        <a:t>các</a:t>
                      </a:r>
                      <a:r>
                        <a:rPr lang="en-US" sz="2200" dirty="0">
                          <a:effectLst/>
                          <a:latin typeface="Times New Roman" panose="02020603050405020304" pitchFamily="18" charset="0"/>
                          <a:cs typeface="Times New Roman" panose="02020603050405020304" pitchFamily="18" charset="0"/>
                        </a:rPr>
                        <a:t> amino acid </a:t>
                      </a:r>
                      <a:r>
                        <a:rPr lang="en-US" sz="2200" dirty="0" err="1">
                          <a:effectLst/>
                          <a:latin typeface="Times New Roman" panose="02020603050405020304" pitchFamily="18" charset="0"/>
                          <a:cs typeface="Times New Roman" panose="02020603050405020304" pitchFamily="18" charset="0"/>
                        </a:rPr>
                        <a:t>liên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nhau</a:t>
                      </a:r>
                      <a:r>
                        <a:rPr lang="en-US" sz="2200" dirty="0">
                          <a:effectLst/>
                          <a:latin typeface="Times New Roman" panose="02020603050405020304" pitchFamily="18" charset="0"/>
                          <a:cs typeface="Times New Roman" panose="02020603050405020304" pitchFamily="18" charset="0"/>
                        </a:rPr>
                        <a:t> </a:t>
                      </a:r>
                      <a:r>
                        <a:rPr lang="vi-VN" sz="2200" dirty="0">
                          <a:effectLst/>
                          <a:latin typeface="Times New Roman" panose="02020603050405020304" pitchFamily="18" charset="0"/>
                          <a:cs typeface="Times New Roman" panose="02020603050405020304" pitchFamily="18" charset="0"/>
                        </a:rPr>
                        <a:t>bằng liên kết peptit </a:t>
                      </a:r>
                      <a:r>
                        <a:rPr lang="vi-VN" sz="220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chuỗi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polipeptit</a:t>
                      </a:r>
                      <a:r>
                        <a:rPr lang="vi-VN" sz="2200" dirty="0">
                          <a:effectLst/>
                          <a:latin typeface="Times New Roman" panose="02020603050405020304" pitchFamily="18" charset="0"/>
                          <a:cs typeface="Times New Roman" panose="02020603050405020304" pitchFamily="18" charset="0"/>
                        </a:rPr>
                        <a:t> có dạng mạch thẳng.</a:t>
                      </a:r>
                      <a:endParaRPr lang="en-US" sz="22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4936484"/>
                  </a:ext>
                </a:extLst>
              </a:tr>
              <a:tr h="422080">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Bậc 2</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Do </a:t>
                      </a:r>
                      <a:r>
                        <a:rPr lang="en-US" sz="2200" dirty="0" err="1">
                          <a:effectLst/>
                          <a:latin typeface="Times New Roman" panose="02020603050405020304" pitchFamily="18" charset="0"/>
                          <a:cs typeface="Times New Roman" panose="02020603050405020304" pitchFamily="18" charset="0"/>
                        </a:rPr>
                        <a:t>cấu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trúc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bậc</a:t>
                      </a:r>
                      <a:r>
                        <a:rPr lang="en-US" sz="2200" dirty="0">
                          <a:effectLst/>
                          <a:latin typeface="Times New Roman" panose="02020603050405020304" pitchFamily="18" charset="0"/>
                          <a:cs typeface="Times New Roman" panose="02020603050405020304" pitchFamily="18" charset="0"/>
                        </a:rPr>
                        <a:t> 1 co </a:t>
                      </a:r>
                      <a:r>
                        <a:rPr lang="en-US" sz="2200" dirty="0" err="1">
                          <a:effectLst/>
                          <a:latin typeface="Times New Roman" panose="02020603050405020304" pitchFamily="18" charset="0"/>
                          <a:cs typeface="Times New Roman" panose="02020603050405020304" pitchFamily="18" charset="0"/>
                        </a:rPr>
                        <a:t>xoắn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gấp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nếp</a:t>
                      </a:r>
                      <a:r>
                        <a:rPr lang="en-US" sz="2200" dirty="0">
                          <a:effectLst/>
                          <a:latin typeface="Times New Roman" panose="02020603050405020304" pitchFamily="18" charset="0"/>
                          <a:cs typeface="Times New Roman" panose="02020603050405020304" pitchFamily="18" charset="0"/>
                        </a:rPr>
                        <a:t> </a:t>
                      </a:r>
                    </a:p>
                  </a:txBody>
                  <a:tcPr marL="68580" marR="68580" marT="0" marB="0"/>
                </a:tc>
                <a:extLst>
                  <a:ext uri="{0D108BD9-81ED-4DB2-BD59-A6C34878D82A}">
                    <a16:rowId xmlns:a16="http://schemas.microsoft.com/office/drawing/2014/main" val="110226668"/>
                  </a:ext>
                </a:extLst>
              </a:tr>
              <a:tr h="876232">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Bậc 3</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Do </a:t>
                      </a:r>
                      <a:r>
                        <a:rPr lang="en-US" sz="2200" dirty="0" err="1">
                          <a:effectLst/>
                          <a:latin typeface="Times New Roman" panose="02020603050405020304" pitchFamily="18" charset="0"/>
                          <a:cs typeface="Times New Roman" panose="02020603050405020304" pitchFamily="18" charset="0"/>
                        </a:rPr>
                        <a:t>cấu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trúc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bậc</a:t>
                      </a:r>
                      <a:r>
                        <a:rPr lang="en-US" sz="2200" dirty="0">
                          <a:effectLst/>
                          <a:latin typeface="Times New Roman" panose="02020603050405020304" pitchFamily="18" charset="0"/>
                          <a:cs typeface="Times New Roman" panose="02020603050405020304" pitchFamily="18" charset="0"/>
                        </a:rPr>
                        <a:t> 2 </a:t>
                      </a:r>
                      <a:r>
                        <a:rPr lang="vi-VN" sz="2200" dirty="0">
                          <a:effectLst/>
                          <a:latin typeface="Times New Roman" panose="02020603050405020304" pitchFamily="18" charset="0"/>
                          <a:cs typeface="Times New Roman" panose="02020603050405020304" pitchFamily="18" charset="0"/>
                        </a:rPr>
                        <a:t>tiếp tục </a:t>
                      </a:r>
                      <a:r>
                        <a:rPr lang="en-US" sz="2200" dirty="0">
                          <a:effectLst/>
                          <a:latin typeface="Times New Roman" panose="02020603050405020304" pitchFamily="18" charset="0"/>
                          <a:cs typeface="Times New Roman" panose="02020603050405020304" pitchFamily="18" charset="0"/>
                        </a:rPr>
                        <a:t>co </a:t>
                      </a:r>
                      <a:r>
                        <a:rPr lang="en-US" sz="2200" dirty="0" err="1">
                          <a:effectLst/>
                          <a:latin typeface="Times New Roman" panose="02020603050405020304" pitchFamily="18" charset="0"/>
                          <a:cs typeface="Times New Roman" panose="02020603050405020304" pitchFamily="18" charset="0"/>
                        </a:rPr>
                        <a:t>xoắn</a:t>
                      </a:r>
                      <a:r>
                        <a:rPr lang="en-US" sz="2200" dirty="0">
                          <a:effectLst/>
                          <a:latin typeface="Times New Roman" panose="02020603050405020304" pitchFamily="18" charset="0"/>
                          <a:cs typeface="Times New Roman" panose="02020603050405020304" pitchFamily="18" charset="0"/>
                        </a:rPr>
                        <a:t> </a:t>
                      </a:r>
                      <a:r>
                        <a:rPr lang="en-US" sz="2200" dirty="0">
                          <a:effectLst/>
                          <a:latin typeface="Times New Roman" panose="02020603050405020304" pitchFamily="18" charset="0"/>
                          <a:cs typeface="Times New Roman" panose="02020603050405020304" pitchFamily="18" charset="0"/>
                          <a:sym typeface="Wingdings" panose="05000000000000000000" pitchFamily="2" charset="2"/>
                        </a:rPr>
                        <a:t></a:t>
                      </a:r>
                      <a:r>
                        <a:rPr lang="vi-VN" sz="2200" dirty="0">
                          <a:effectLst/>
                          <a:latin typeface="Times New Roman" panose="02020603050405020304" pitchFamily="18" charset="0"/>
                          <a:cs typeface="Times New Roman" panose="02020603050405020304" pitchFamily="18" charset="0"/>
                        </a:rPr>
                        <a:t> cấu trúc không gian 3 chiều đặc trưng</a:t>
                      </a:r>
                      <a:endParaRPr lang="en-US" sz="22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9979147"/>
                  </a:ext>
                </a:extLst>
              </a:tr>
              <a:tr h="422080">
                <a:tc>
                  <a:txBody>
                    <a:bodyPr/>
                    <a:lstStyle/>
                    <a:p>
                      <a:pPr algn="ctr">
                        <a:lnSpc>
                          <a:spcPct val="130000"/>
                        </a:lnSpc>
                        <a:spcAft>
                          <a:spcPts val="0"/>
                        </a:spcAft>
                      </a:pPr>
                      <a:r>
                        <a:rPr lang="en-US" sz="2200">
                          <a:effectLst/>
                          <a:latin typeface="Times New Roman" panose="02020603050405020304" pitchFamily="18" charset="0"/>
                          <a:cs typeface="Times New Roman" panose="02020603050405020304" pitchFamily="18" charset="0"/>
                        </a:rPr>
                        <a:t>Bậc 4</a:t>
                      </a:r>
                    </a:p>
                  </a:txBody>
                  <a:tcPr marL="68580" marR="68580" marT="0" marB="0" anchor="ctr"/>
                </a:tc>
                <a:tc>
                  <a:txBody>
                    <a:bodyPr/>
                    <a:lstStyle/>
                    <a:p>
                      <a:pPr algn="just">
                        <a:lnSpc>
                          <a:spcPct val="150000"/>
                        </a:lnSpc>
                        <a:spcAft>
                          <a:spcPts val="0"/>
                        </a:spcAft>
                      </a:pPr>
                      <a:r>
                        <a:rPr lang="en-US" sz="2200" dirty="0">
                          <a:effectLst/>
                          <a:latin typeface="Times New Roman" panose="02020603050405020304" pitchFamily="18" charset="0"/>
                          <a:cs typeface="Times New Roman" panose="02020603050405020304" pitchFamily="18" charset="0"/>
                        </a:rPr>
                        <a:t>Hai hay </a:t>
                      </a:r>
                      <a:r>
                        <a:rPr lang="en-US" sz="2200" dirty="0" err="1">
                          <a:effectLst/>
                          <a:latin typeface="Times New Roman" panose="02020603050405020304" pitchFamily="18" charset="0"/>
                          <a:cs typeface="Times New Roman" panose="02020603050405020304" pitchFamily="18" charset="0"/>
                        </a:rPr>
                        <a:t>nhiều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chuỗi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polipeptit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liên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kết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2957322301"/>
                  </a:ext>
                </a:extLst>
              </a:tr>
            </a:tbl>
          </a:graphicData>
        </a:graphic>
      </p:graphicFrame>
      <p:sp>
        <p:nvSpPr>
          <p:cNvPr id="6" name="Rectangle 1"/>
          <p:cNvSpPr>
            <a:spLocks noChangeArrowheads="1"/>
          </p:cNvSpPr>
          <p:nvPr/>
        </p:nvSpPr>
        <p:spPr bwMode="auto">
          <a:xfrm>
            <a:off x="277296" y="3213556"/>
            <a:ext cx="90646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200" b="1"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2. Các bậc cấu trúc của protein</a:t>
            </a:r>
            <a:endParaRPr kumimoji="0" lang="vi-VN" altLang="en-US" sz="22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02933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063834" y="83125"/>
            <a:ext cx="6305797" cy="646331"/>
          </a:xfrm>
          <a:prstGeom prst="rect">
            <a:avLst/>
          </a:prstGeom>
          <a:noFill/>
        </p:spPr>
        <p:txBody>
          <a:bodyPr wrap="square" rtlCol="0">
            <a:spAutoFit/>
          </a:bodyPr>
          <a:lstStyle/>
          <a:p>
            <a:r>
              <a:rPr lang="vi-VN" sz="3600" dirty="0" smtClean="0">
                <a:latin typeface="+mj-lt"/>
              </a:rPr>
              <a:t>YÊU CẦU CẦN ĐẠT</a:t>
            </a:r>
            <a:endParaRPr lang="en-US" sz="3600" dirty="0">
              <a:latin typeface="+mj-lt"/>
            </a:endParaRPr>
          </a:p>
        </p:txBody>
      </p:sp>
      <p:sp>
        <p:nvSpPr>
          <p:cNvPr id="6" name="TextBox 5"/>
          <p:cNvSpPr txBox="1"/>
          <p:nvPr/>
        </p:nvSpPr>
        <p:spPr>
          <a:xfrm>
            <a:off x="380010" y="807526"/>
            <a:ext cx="11495315" cy="6022098"/>
          </a:xfrm>
          <a:prstGeom prst="rect">
            <a:avLst/>
          </a:prstGeom>
          <a:noFill/>
        </p:spPr>
        <p:txBody>
          <a:bodyPr wrap="square" rtlCol="0">
            <a:spAutoFit/>
          </a:bodyPr>
          <a:lstStyle/>
          <a:p>
            <a:pPr>
              <a:lnSpc>
                <a:spcPct val="150000"/>
              </a:lnSpc>
            </a:pPr>
            <a:r>
              <a:rPr lang="vi-VN" sz="2600" dirty="0" smtClean="0">
                <a:latin typeface="Times New Roman" panose="02020603050405020304" pitchFamily="18" charset="0"/>
                <a:cs typeface="Times New Roman" panose="02020603050405020304" pitchFamily="18" charset="0"/>
              </a:rPr>
              <a:t>1. </a:t>
            </a:r>
            <a:r>
              <a:rPr lang="en-US" sz="2600" dirty="0" err="1" smtClean="0">
                <a:latin typeface="Times New Roman" panose="02020603050405020304" pitchFamily="18" charset="0"/>
                <a:cs typeface="Times New Roman" panose="02020603050405020304" pitchFamily="18" charset="0"/>
              </a:rPr>
              <a:t>Nêu</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niệm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2. </a:t>
            </a:r>
            <a:r>
              <a:rPr lang="vi-VN" sz="2600" dirty="0">
                <a:latin typeface="Times New Roman" panose="02020603050405020304" pitchFamily="18" charset="0"/>
                <a:cs typeface="Times New Roman" panose="02020603050405020304" pitchFamily="18" charset="0"/>
              </a:rPr>
              <a:t>Kể được tên một số phân tử sinh học trong tế bào</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3. </a:t>
            </a:r>
            <a:r>
              <a:rPr lang="vi-VN" sz="2600" dirty="0">
                <a:latin typeface="Times New Roman" panose="02020603050405020304" pitchFamily="18" charset="0"/>
                <a:cs typeface="Times New Roman" panose="02020603050405020304" pitchFamily="18" charset="0"/>
              </a:rPr>
              <a:t>Trình bày được đặc điểm chung của các phân tử sinh học trong tế bào: </a:t>
            </a:r>
            <a:r>
              <a:rPr lang="en-US" sz="2600" dirty="0">
                <a:latin typeface="Times New Roman" panose="02020603050405020304" pitchFamily="18" charset="0"/>
                <a:cs typeface="Times New Roman" panose="02020603050405020304" pitchFamily="18" charset="0"/>
              </a:rPr>
              <a:t>carbohydrate, lipid, protein, nucleic acid</a:t>
            </a:r>
            <a:r>
              <a:rPr lang="en-US" sz="2600" dirty="0" smtClean="0">
                <a:latin typeface="Times New Roman" panose="02020603050405020304" pitchFamily="18" charset="0"/>
                <a:cs typeface="Times New Roman" panose="02020603050405020304" pitchFamily="18" charset="0"/>
              </a:rPr>
              <a:t>.</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4.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các phân tử sinh học trong tế bào: </a:t>
            </a:r>
            <a:r>
              <a:rPr lang="en-US" sz="2600" dirty="0">
                <a:latin typeface="Times New Roman" panose="02020603050405020304" pitchFamily="18" charset="0"/>
                <a:cs typeface="Times New Roman" panose="02020603050405020304" pitchFamily="18" charset="0"/>
              </a:rPr>
              <a:t>carbohydrate, lipid, protein, nucleic acid</a:t>
            </a:r>
            <a:r>
              <a:rPr lang="en-US" sz="2600" dirty="0" smtClean="0">
                <a:latin typeface="Times New Roman" panose="02020603050405020304" pitchFamily="18" charset="0"/>
                <a:cs typeface="Times New Roman" panose="02020603050405020304" pitchFamily="18" charset="0"/>
              </a:rPr>
              <a:t>.</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5.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endParaRPr lang="vi-VN" sz="2600" dirty="0" smtClean="0">
              <a:latin typeface="Times New Roman" panose="02020603050405020304" pitchFamily="18" charset="0"/>
              <a:cs typeface="Times New Roman" panose="02020603050405020304" pitchFamily="18" charset="0"/>
            </a:endParaRPr>
          </a:p>
          <a:p>
            <a:pPr>
              <a:lnSpc>
                <a:spcPct val="150000"/>
              </a:lnSpc>
            </a:pPr>
            <a:r>
              <a:rPr lang="vi-VN" sz="2600" dirty="0" smtClean="0">
                <a:latin typeface="Times New Roman" panose="02020603050405020304" pitchFamily="18" charset="0"/>
                <a:cs typeface="Times New Roman" panose="02020603050405020304" pitchFamily="18" charset="0"/>
              </a:rPr>
              <a:t>6. </a:t>
            </a: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các phân tử sinh học cho tế bào</a:t>
            </a:r>
            <a:r>
              <a:rPr lang="vi-VN" sz="2600" dirty="0" smtClean="0">
                <a:latin typeface="Times New Roman" panose="02020603050405020304" pitchFamily="18" charset="0"/>
                <a:cs typeface="Times New Roman" panose="02020603050405020304" pitchFamily="18" charset="0"/>
              </a:rPr>
              <a:t>.</a:t>
            </a:r>
          </a:p>
          <a:p>
            <a:pPr>
              <a:lnSpc>
                <a:spcPct val="150000"/>
              </a:lnSpc>
            </a:pPr>
            <a:r>
              <a:rPr lang="vi-VN" sz="2600" dirty="0" smtClean="0">
                <a:latin typeface="Times New Roman" panose="02020603050405020304" pitchFamily="18" charset="0"/>
                <a:cs typeface="Times New Roman" panose="02020603050405020304" pitchFamily="18" charset="0"/>
              </a:rPr>
              <a:t>7.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tiễn</a:t>
            </a:r>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378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2" y="0"/>
            <a:ext cx="12261912" cy="6858000"/>
          </a:xfrm>
          <a:prstGeom prst="rect">
            <a:avLst/>
          </a:prstGeom>
        </p:spPr>
      </p:pic>
      <p:sp>
        <p:nvSpPr>
          <p:cNvPr id="2" name="Rectangle 1"/>
          <p:cNvSpPr/>
          <p:nvPr/>
        </p:nvSpPr>
        <p:spPr>
          <a:xfrm>
            <a:off x="2006930" y="1194294"/>
            <a:ext cx="9357755" cy="3586366"/>
          </a:xfrm>
          <a:prstGeom prst="rect">
            <a:avLst/>
          </a:prstGeom>
        </p:spPr>
        <p:txBody>
          <a:bodyPr wrap="square">
            <a:spAutoFit/>
          </a:bodyPr>
          <a:lstStyle/>
          <a:p>
            <a:pPr algn="just">
              <a:lnSpc>
                <a:spcPct val="150000"/>
              </a:lnSpc>
              <a:spcAft>
                <a:spcPts val="0"/>
              </a:spcAft>
            </a:pPr>
            <a:r>
              <a:rPr lang="vi-VN" sz="2200" b="1" dirty="0">
                <a:latin typeface="Times New Roman" panose="02020603050405020304" pitchFamily="18" charset="0"/>
                <a:ea typeface="Calibri" panose="020F0502020204030204" pitchFamily="34" charset="0"/>
                <a:cs typeface="Times New Roman" panose="02020603050405020304" pitchFamily="18" charset="0"/>
              </a:rPr>
              <a:t>3. Vai trò của protein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vi-VN"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colagen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elastin,…</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Dự</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axit</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amin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albumin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cazêin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hêmôglôbin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ea typeface="Calibri" panose="020F0502020204030204" pitchFamily="34" charset="0"/>
                <a:cs typeface="Times New Roman" panose="02020603050405020304" pitchFamily="18" charset="0"/>
              </a:rPr>
              <a:t>Điều hòa các hoạt động sinh lí trong cơ thể: kháng thể</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pPr indent="457200">
              <a:lnSpc>
                <a:spcPct val="150000"/>
              </a:lnSpc>
              <a:spcAft>
                <a:spcPts val="0"/>
              </a:spcAft>
            </a:pP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ứng</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enzim</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 amylase, lipase, </a:t>
            </a:r>
            <a:r>
              <a:rPr lang="fr-FR" sz="2200" dirty="0" err="1">
                <a:latin typeface="Times New Roman" panose="02020603050405020304" pitchFamily="18" charset="0"/>
                <a:ea typeface="Times New Roman" panose="02020603050405020304" pitchFamily="18" charset="0"/>
                <a:cs typeface="Times New Roman" panose="02020603050405020304" pitchFamily="18" charset="0"/>
              </a:rPr>
              <a:t>pepsin</a:t>
            </a:r>
            <a:r>
              <a:rPr lang="fr-FR" sz="2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593943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
        <p:nvSpPr>
          <p:cNvPr id="8" name="Cloud Callout 7"/>
          <p:cNvSpPr/>
          <p:nvPr/>
        </p:nvSpPr>
        <p:spPr>
          <a:xfrm>
            <a:off x="3028208" y="1175657"/>
            <a:ext cx="6032665" cy="415636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3776353" y="2208810"/>
            <a:ext cx="4001985" cy="1892826"/>
          </a:xfrm>
          <a:prstGeom prst="rect">
            <a:avLst/>
          </a:prstGeom>
          <a:noFill/>
        </p:spPr>
        <p:txBody>
          <a:bodyPr wrap="square" rtlCol="0">
            <a:spAutoFit/>
          </a:bodyPr>
          <a:lstStyle/>
          <a:p>
            <a:pPr>
              <a:lnSpc>
                <a:spcPct val="150000"/>
              </a:lnSpc>
            </a:pPr>
            <a:r>
              <a:rPr lang="vi-VN" sz="2600" dirty="0" smtClean="0">
                <a:latin typeface="+mj-lt"/>
              </a:rPr>
              <a:t>Học sinh trưng bày và báo cáo sản phẩm mô hình 4 bậc cấu trúc của protein</a:t>
            </a:r>
            <a:endParaRPr lang="en-US" sz="2600" dirty="0">
              <a:latin typeface="+mj-lt"/>
            </a:endParaRPr>
          </a:p>
        </p:txBody>
      </p:sp>
    </p:spTree>
    <p:extLst>
      <p:ext uri="{BB962C8B-B14F-4D97-AF65-F5344CB8AC3E}">
        <p14:creationId xmlns:p14="http://schemas.microsoft.com/office/powerpoint/2010/main" val="2721990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Microsoft\Windows\INetCache\IE\MSNC6FHW\pig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3375" y="4200663"/>
            <a:ext cx="3016363" cy="2533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AppData\Local\Microsoft\Windows\INetCache\IE\S7W16IPA\806_11_7729_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75" y="691987"/>
            <a:ext cx="2957016" cy="253336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3" descr="on-thi-33.jpg"/>
          <p:cNvPicPr>
            <a:picLocks noChangeAspect="1"/>
          </p:cNvPicPr>
          <p:nvPr/>
        </p:nvPicPr>
        <p:blipFill>
          <a:blip r:embed="rId4"/>
          <a:stretch>
            <a:fillRect/>
          </a:stretch>
        </p:blipFill>
        <p:spPr>
          <a:xfrm>
            <a:off x="0" y="3975652"/>
            <a:ext cx="4552122" cy="2551871"/>
          </a:xfrm>
          <a:prstGeom prst="rect">
            <a:avLst/>
          </a:prstGeom>
        </p:spPr>
      </p:pic>
      <p:sp>
        <p:nvSpPr>
          <p:cNvPr id="3" name="Rectangular Callout 2"/>
          <p:cNvSpPr/>
          <p:nvPr/>
        </p:nvSpPr>
        <p:spPr>
          <a:xfrm>
            <a:off x="1017995" y="991401"/>
            <a:ext cx="4971988" cy="1934542"/>
          </a:xfrm>
          <a:prstGeom prst="wedgeRectCallout">
            <a:avLst>
              <a:gd name="adj1" fmla="val -42156"/>
              <a:gd name="adj2" fmla="val 10634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panose="02020603050405020304" pitchFamily="18" charset="0"/>
                <a:cs typeface="Times" panose="02020603050405020304" pitchFamily="18" charset="0"/>
              </a:rPr>
              <a:t>Tạ</a:t>
            </a:r>
            <a:r>
              <a:rPr lang="vi-VN" sz="2800" b="1" dirty="0" smtClean="0">
                <a:solidFill>
                  <a:schemeClr val="tx1"/>
                </a:solidFill>
                <a:latin typeface="Times" panose="02020603050405020304" pitchFamily="18" charset="0"/>
                <a:cs typeface="Times" panose="02020603050405020304" pitchFamily="18" charset="0"/>
              </a:rPr>
              <a:t>i</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sao</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thịt</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bò</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gà</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lợn</a:t>
            </a:r>
            <a:r>
              <a:rPr lang="en-US" sz="2800" b="1" dirty="0" smtClean="0">
                <a:solidFill>
                  <a:schemeClr val="tx1"/>
                </a:solidFill>
                <a:latin typeface="Times" panose="02020603050405020304" pitchFamily="18" charset="0"/>
                <a:cs typeface="Times" panose="02020603050405020304" pitchFamily="18" charset="0"/>
              </a:rPr>
              <a:t> … </a:t>
            </a:r>
            <a:r>
              <a:rPr lang="en-US" sz="2800" b="1" dirty="0" err="1" smtClean="0">
                <a:solidFill>
                  <a:schemeClr val="tx1"/>
                </a:solidFill>
                <a:latin typeface="Times" panose="02020603050405020304" pitchFamily="18" charset="0"/>
                <a:cs typeface="Times" panose="02020603050405020304" pitchFamily="18" charset="0"/>
              </a:rPr>
              <a:t>đều</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là</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thịt</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động</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vật</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nhưng</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lại</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có</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mùi</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vị</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khác</a:t>
            </a:r>
            <a:r>
              <a:rPr lang="en-US" sz="2800" b="1" dirty="0" smtClean="0">
                <a:solidFill>
                  <a:schemeClr val="tx1"/>
                </a:solidFill>
                <a:latin typeface="Times" panose="02020603050405020304" pitchFamily="18" charset="0"/>
                <a:cs typeface="Times" panose="02020603050405020304" pitchFamily="18" charset="0"/>
              </a:rPr>
              <a:t> </a:t>
            </a:r>
            <a:r>
              <a:rPr lang="en-US" sz="2800" b="1" dirty="0" err="1" smtClean="0">
                <a:solidFill>
                  <a:schemeClr val="tx1"/>
                </a:solidFill>
                <a:latin typeface="Times" panose="02020603050405020304" pitchFamily="18" charset="0"/>
                <a:cs typeface="Times" panose="02020603050405020304" pitchFamily="18" charset="0"/>
              </a:rPr>
              <a:t>nhau</a:t>
            </a:r>
            <a:r>
              <a:rPr lang="en-US" sz="2800" b="1" dirty="0" smtClean="0">
                <a:solidFill>
                  <a:schemeClr val="tx1"/>
                </a:solidFill>
                <a:latin typeface="Times" panose="02020603050405020304" pitchFamily="18" charset="0"/>
                <a:cs typeface="Times" panose="02020603050405020304" pitchFamily="18" charset="0"/>
              </a:rPr>
              <a:t>? </a:t>
            </a:r>
            <a:endParaRPr lang="en-US" sz="2800" b="1" dirty="0">
              <a:solidFill>
                <a:schemeClr val="tx1"/>
              </a:solidFill>
              <a:latin typeface="Times" panose="02020603050405020304" pitchFamily="18" charset="0"/>
              <a:cs typeface="Times" panose="02020603050405020304" pitchFamily="18" charset="0"/>
            </a:endParaRPr>
          </a:p>
        </p:txBody>
      </p:sp>
      <p:sp>
        <p:nvSpPr>
          <p:cNvPr id="8" name="TextBox 7"/>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320232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1" y="4267200"/>
            <a:ext cx="2593263" cy="2133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2057400"/>
            <a:ext cx="2286000" cy="2209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1" y="2057400"/>
            <a:ext cx="3557237" cy="2209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2076596"/>
            <a:ext cx="3276600" cy="2190605"/>
          </a:xfrm>
          <a:prstGeom prst="rect">
            <a:avLst/>
          </a:prstGeom>
        </p:spPr>
      </p:pic>
      <p:sp>
        <p:nvSpPr>
          <p:cNvPr id="9" name="TextBox 8"/>
          <p:cNvSpPr txBox="1"/>
          <p:nvPr/>
        </p:nvSpPr>
        <p:spPr>
          <a:xfrm>
            <a:off x="296884" y="701635"/>
            <a:ext cx="11685319" cy="1133965"/>
          </a:xfrm>
          <a:prstGeom prst="rect">
            <a:avLst/>
          </a:prstGeom>
          <a:noFill/>
        </p:spPr>
        <p:txBody>
          <a:bodyPr wrap="square" rtlCol="0">
            <a:spAutoFit/>
          </a:bodyPr>
          <a:lstStyle/>
          <a:p>
            <a:pPr>
              <a:lnSpc>
                <a:spcPct val="150000"/>
              </a:lnSpc>
            </a:pP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tằm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sừng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trâu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tóc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thịt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cấu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từ</a:t>
            </a:r>
            <a:r>
              <a:rPr lang="en-US" sz="2400" dirty="0">
                <a:solidFill>
                  <a:srgbClr val="002060"/>
                </a:solidFill>
                <a:latin typeface="Times New Roman" pitchFamily="18" charset="0"/>
                <a:cs typeface="Times New Roman" pitchFamily="18" charset="0"/>
              </a:rPr>
              <a:t> protein </a:t>
            </a:r>
            <a:r>
              <a:rPr lang="en-US" sz="2400" dirty="0" err="1">
                <a:solidFill>
                  <a:srgbClr val="002060"/>
                </a:solidFill>
                <a:latin typeface="Times New Roman" pitchFamily="18" charset="0"/>
                <a:cs typeface="Times New Roman" pitchFamily="18" charset="0"/>
              </a:rPr>
              <a:t>nhưng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chúng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đặc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Hãy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nhau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a:t>
            </a:r>
            <a:r>
              <a:rPr lang="en-US" sz="2400" dirty="0">
                <a:solidFill>
                  <a:srgbClr val="002060"/>
                </a:solidFill>
                <a:latin typeface="Times New Roman" pitchFamily="18" charset="0"/>
                <a:cs typeface="Times New Roman" pitchFamily="18" charset="0"/>
              </a:rPr>
              <a:t> do </a:t>
            </a:r>
            <a:r>
              <a:rPr lang="en-US" sz="2400" dirty="0" err="1">
                <a:solidFill>
                  <a:srgbClr val="002060"/>
                </a:solidFill>
                <a:latin typeface="Times New Roman" pitchFamily="18" charset="0"/>
                <a:cs typeface="Times New Roman" pitchFamily="18" charset="0"/>
              </a:rPr>
              <a:t>đâu</a:t>
            </a:r>
            <a:r>
              <a:rPr lang="en-US" sz="2400" dirty="0">
                <a:solidFill>
                  <a:srgbClr val="002060"/>
                </a:solidFill>
                <a:latin typeface="Times New Roman" pitchFamily="18" charset="0"/>
                <a:cs typeface="Times New Roman" pitchFamily="18" charset="0"/>
              </a:rPr>
              <a:t>?</a:t>
            </a:r>
          </a:p>
        </p:txBody>
      </p:sp>
      <p:pic>
        <p:nvPicPr>
          <p:cNvPr id="8" name="Picture 7" descr="heo"/>
          <p:cNvPicPr>
            <a:picLocks noChangeAspect="1" noChangeArrowheads="1"/>
          </p:cNvPicPr>
          <p:nvPr/>
        </p:nvPicPr>
        <p:blipFill>
          <a:blip r:embed="rId6"/>
          <a:srcRect/>
          <a:stretch>
            <a:fillRect/>
          </a:stretch>
        </p:blipFill>
        <p:spPr bwMode="auto">
          <a:xfrm>
            <a:off x="1524001" y="4267200"/>
            <a:ext cx="3659457" cy="2133600"/>
          </a:xfrm>
          <a:prstGeom prst="rect">
            <a:avLst/>
          </a:prstGeom>
          <a:noFill/>
          <a:ln w="9525">
            <a:noFill/>
            <a:miter lim="800000"/>
            <a:headEnd/>
            <a:tailEnd/>
          </a:ln>
        </p:spPr>
      </p:pic>
      <p:pic>
        <p:nvPicPr>
          <p:cNvPr id="10" name="Picture 5" descr="dhd-4gajk"/>
          <p:cNvPicPr>
            <a:picLocks noChangeAspect="1" noChangeArrowheads="1"/>
          </p:cNvPicPr>
          <p:nvPr/>
        </p:nvPicPr>
        <p:blipFill>
          <a:blip r:embed="rId7"/>
          <a:srcRect/>
          <a:stretch>
            <a:fillRect/>
          </a:stretch>
        </p:blipFill>
        <p:spPr bwMode="auto">
          <a:xfrm>
            <a:off x="7772400" y="4267200"/>
            <a:ext cx="2895600" cy="2133600"/>
          </a:xfrm>
          <a:prstGeom prst="rect">
            <a:avLst/>
          </a:prstGeom>
          <a:noFill/>
          <a:ln w="9525">
            <a:noFill/>
            <a:miter lim="800000"/>
            <a:headEnd/>
            <a:tailEnd/>
          </a:ln>
        </p:spPr>
      </p:pic>
      <p:sp>
        <p:nvSpPr>
          <p:cNvPr id="11" name="TextBox 10"/>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236720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Admin\AppData\Local\Microsoft\Windows\INetCache\IE\S7W16IPA\1200px-Universal_indicator_paper[1].jpg"/>
          <p:cNvPicPr>
            <a:picLocks noChangeAspect="1" noChangeArrowheads="1"/>
          </p:cNvPicPr>
          <p:nvPr/>
        </p:nvPicPr>
        <p:blipFill>
          <a:blip r:embed="rId3" cstate="print">
            <a:extLst>
              <a:ext uri="{28A0092B-C50C-407E-A947-70E740481C1C}">
                <a14:useLocalDpi xmlns:a14="http://schemas.microsoft.com/office/drawing/2010/main" val="0"/>
              </a:ext>
            </a:extLst>
          </a:blip>
          <a:srcRect l="11476" t="9756" r="8431" b="9756"/>
          <a:stretch>
            <a:fillRect/>
          </a:stretch>
        </p:blipFill>
        <p:spPr bwMode="auto">
          <a:xfrm>
            <a:off x="5410200" y="1524001"/>
            <a:ext cx="5105400" cy="44336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AppData\Local\Microsoft\Windows\INetCache\IE\MSNC6FHW\Uv-L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4564246"/>
            <a:ext cx="3051558" cy="22937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828800"/>
            <a:ext cx="3571728" cy="2743200"/>
          </a:xfrm>
          <a:prstGeom prst="rect">
            <a:avLst/>
          </a:prstGeom>
        </p:spPr>
      </p:pic>
      <p:sp>
        <p:nvSpPr>
          <p:cNvPr id="8" name="Cloud 7"/>
          <p:cNvSpPr/>
          <p:nvPr/>
        </p:nvSpPr>
        <p:spPr>
          <a:xfrm>
            <a:off x="3124200" y="0"/>
            <a:ext cx="6248400" cy="1752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prôtêin</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684647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barn(inVertical)">
                                      <p:cBhvr>
                                        <p:cTn id="15" dur="500"/>
                                        <p:tgtEl>
                                          <p:spTgt spid="512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barn(inVertical)">
                                      <p:cBhvr>
                                        <p:cTn id="1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_blood_cells.jpg">
            <a:hlinkClick r:id="rId2" action="ppaction://hlinksldjump"/>
          </p:cNvPr>
          <p:cNvPicPr>
            <a:picLocks noChangeAspect="1"/>
          </p:cNvPicPr>
          <p:nvPr/>
        </p:nvPicPr>
        <p:blipFill>
          <a:blip r:embed="rId3" cstate="print">
            <a:lum bright="17000" contrast="40000"/>
          </a:blip>
          <a:stretch>
            <a:fillRect/>
          </a:stretch>
        </p:blipFill>
        <p:spPr>
          <a:xfrm>
            <a:off x="2971800" y="1219200"/>
            <a:ext cx="6858000" cy="3581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Box 3"/>
          <p:cNvSpPr txBox="1"/>
          <p:nvPr/>
        </p:nvSpPr>
        <p:spPr>
          <a:xfrm>
            <a:off x="501733" y="5395357"/>
            <a:ext cx="11198430" cy="1246495"/>
          </a:xfrm>
          <a:prstGeom prst="rect">
            <a:avLst/>
          </a:prstGeom>
          <a:solidFill>
            <a:schemeClr val="accent4"/>
          </a:solid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Quá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chuyển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oxi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nhờ</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protein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hêmôglôbin</a:t>
            </a:r>
            <a:r>
              <a:rPr lang="en-US" sz="2500" b="1" dirty="0">
                <a:latin typeface="Times New Roman" panose="02020603050405020304" pitchFamily="18" charset="0"/>
                <a:cs typeface="Times New Roman" panose="02020603050405020304" pitchFamily="18" charset="0"/>
              </a:rPr>
              <a:t>( ở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hêmôxiani</a:t>
            </a:r>
            <a:r>
              <a:rPr lang="en-US" sz="2500" b="1" dirty="0">
                <a:latin typeface="Times New Roman" panose="02020603050405020304" pitchFamily="18" charset="0"/>
                <a:cs typeface="Times New Roman" panose="02020603050405020304" pitchFamily="18" charset="0"/>
              </a:rPr>
              <a:t>(ở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sống</a:t>
            </a:r>
            <a:r>
              <a:rPr lang="en-US" sz="2500" b="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19526948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58" presetClass="entr" presetSubtype="0" accel="10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strVal val="#ppt_w*2.5"/>
                                          </p:val>
                                        </p:tav>
                                        <p:tav tm="100000">
                                          <p:val>
                                            <p:strVal val="#ppt_w"/>
                                          </p:val>
                                        </p:tav>
                                      </p:tavLst>
                                    </p:anim>
                                    <p:anim calcmode="lin" valueType="num">
                                      <p:cBhvr>
                                        <p:cTn id="11" dur="1000" fill="hold"/>
                                        <p:tgtEl>
                                          <p:spTgt spid="4"/>
                                        </p:tgtEl>
                                        <p:attrNameLst>
                                          <p:attrName>ppt_h</p:attrName>
                                        </p:attrNameLst>
                                      </p:cBhvr>
                                      <p:tavLst>
                                        <p:tav tm="0">
                                          <p:val>
                                            <p:strVal val="#ppt_h*0.01"/>
                                          </p:val>
                                        </p:tav>
                                        <p:tav tm="100000">
                                          <p:val>
                                            <p:strVal val="#ppt_h"/>
                                          </p:val>
                                        </p:tav>
                                      </p:tavLst>
                                    </p:anim>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h+1"/>
                                          </p:val>
                                        </p:tav>
                                        <p:tav tm="100000">
                                          <p:val>
                                            <p:strVal val="#ppt_y"/>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4b12.jpg">
            <a:hlinkClick r:id="rId2" action="ppaction://hlinksldjump"/>
          </p:cNvPr>
          <p:cNvPicPr>
            <a:picLocks noChangeAspect="1"/>
          </p:cNvPicPr>
          <p:nvPr/>
        </p:nvPicPr>
        <p:blipFill>
          <a:blip r:embed="rId3" cstate="print"/>
          <a:stretch>
            <a:fillRect/>
          </a:stretch>
        </p:blipFill>
        <p:spPr>
          <a:xfrm>
            <a:off x="2590800" y="990600"/>
            <a:ext cx="7086600" cy="3962400"/>
          </a:xfrm>
          <a:prstGeom prst="rect">
            <a:avLst/>
          </a:prstGeom>
          <a:ln>
            <a:noFill/>
          </a:ln>
          <a:effectLst>
            <a:softEdge rad="112500"/>
          </a:effectLst>
        </p:spPr>
      </p:pic>
      <p:sp>
        <p:nvSpPr>
          <p:cNvPr id="4" name="Flowchart: Predefined Process 3"/>
          <p:cNvSpPr/>
          <p:nvPr/>
        </p:nvSpPr>
        <p:spPr>
          <a:xfrm>
            <a:off x="625434" y="5152902"/>
            <a:ext cx="11059886"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dirty="0" err="1">
                <a:solidFill>
                  <a:schemeClr val="tx1"/>
                </a:solidFill>
                <a:latin typeface="Times New Roman" panose="02020603050405020304" pitchFamily="18" charset="0"/>
                <a:cs typeface="Times New Roman" panose="02020603050405020304" pitchFamily="18" charset="0"/>
              </a:rPr>
              <a:t>Ngoài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kháng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thể</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máu.còn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những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kháng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thể</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gọi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Inteferôn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nằm</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trên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mặt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tế</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đặc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biệt,có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thể</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nhận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biết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bắt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tế</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lạ</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virut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gây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bệnh</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12382707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edefined Process 9"/>
          <p:cNvSpPr/>
          <p:nvPr/>
        </p:nvSpPr>
        <p:spPr>
          <a:xfrm>
            <a:off x="1033153" y="5105400"/>
            <a:ext cx="9939647"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71.jpg">
            <a:hlinkClick r:id="rId4" action="ppaction://hlinksldjump"/>
          </p:cNvPr>
          <p:cNvPicPr>
            <a:picLocks noChangeAspect="1"/>
          </p:cNvPicPr>
          <p:nvPr/>
        </p:nvPicPr>
        <p:blipFill>
          <a:blip r:embed="rId5" cstate="print"/>
          <a:stretch>
            <a:fillRect/>
          </a:stretch>
        </p:blipFill>
        <p:spPr>
          <a:xfrm>
            <a:off x="2133600" y="1066800"/>
            <a:ext cx="8077200" cy="351948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5" name="TextBox 14"/>
          <p:cNvSpPr txBox="1"/>
          <p:nvPr/>
        </p:nvSpPr>
        <p:spPr>
          <a:xfrm>
            <a:off x="2274124" y="5206052"/>
            <a:ext cx="8603673" cy="1246495"/>
          </a:xfrm>
          <a:prstGeom prst="rect">
            <a:avLst/>
          </a:prstGeom>
          <a:no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Lúc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thiếu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gluxit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hoặc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lipit</a:t>
            </a:r>
            <a:r>
              <a:rPr lang="en-US" sz="2500" b="1" dirty="0">
                <a:latin typeface="Times New Roman" panose="02020603050405020304" pitchFamily="18" charset="0"/>
                <a:cs typeface="Times New Roman" panose="02020603050405020304" pitchFamily="18" charset="0"/>
              </a:rPr>
              <a:t>, protein </a:t>
            </a:r>
            <a:r>
              <a:rPr lang="vi-VN" sz="2500" b="1" dirty="0" err="1">
                <a:latin typeface="Times New Roman" panose="02020603050405020304" pitchFamily="18" charset="0"/>
                <a:cs typeface="Times New Roman" panose="02020603050405020304" pitchFamily="18" charset="0"/>
              </a:rPr>
              <a:t>đ</a:t>
            </a:r>
            <a:r>
              <a:rPr lang="en-US" sz="2500" b="1" dirty="0" err="1" smtClean="0">
                <a:latin typeface="Times New Roman" panose="02020603050405020304" pitchFamily="18" charset="0"/>
                <a:cs typeface="Times New Roman" panose="02020603050405020304" pitchFamily="18" charset="0"/>
              </a:rPr>
              <a:t>ược</a:t>
            </a:r>
            <a:r>
              <a:rPr lang="en-US" sz="2500" b="1" dirty="0" smtClean="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giải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cấp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lượng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quá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hoạt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bào</a:t>
            </a:r>
            <a:r>
              <a:rPr lang="en-US" sz="2500" b="1"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custDataLst>
      <p:tags r:id="rId1"/>
    </p:custDataLst>
    <p:extLst>
      <p:ext uri="{BB962C8B-B14F-4D97-AF65-F5344CB8AC3E}">
        <p14:creationId xmlns:p14="http://schemas.microsoft.com/office/powerpoint/2010/main" val="38614873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fltVal val="0"/>
                                          </p:val>
                                        </p:tav>
                                        <p:tav tm="100000">
                                          <p:val>
                                            <p:strVal val="#ppt_w"/>
                                          </p:val>
                                        </p:tav>
                                      </p:tavLst>
                                    </p:anim>
                                    <p:anim calcmode="lin" valueType="num">
                                      <p:cBhvr>
                                        <p:cTn id="15" dur="2000" fill="hold"/>
                                        <p:tgtEl>
                                          <p:spTgt spid="15"/>
                                        </p:tgtEl>
                                        <p:attrNameLst>
                                          <p:attrName>ppt_h</p:attrName>
                                        </p:attrNameLst>
                                      </p:cBhvr>
                                      <p:tavLst>
                                        <p:tav tm="0">
                                          <p:val>
                                            <p:fltVal val="0"/>
                                          </p:val>
                                        </p:tav>
                                        <p:tav tm="100000">
                                          <p:val>
                                            <p:strVal val="#ppt_h"/>
                                          </p:val>
                                        </p:tav>
                                      </p:tavLst>
                                    </p:anim>
                                    <p:anim calcmode="lin" valueType="num">
                                      <p:cBhvr>
                                        <p:cTn id="16" dur="2000" fill="hold"/>
                                        <p:tgtEl>
                                          <p:spTgt spid="15"/>
                                        </p:tgtEl>
                                        <p:attrNameLst>
                                          <p:attrName>style.rotation</p:attrName>
                                        </p:attrNameLst>
                                      </p:cBhvr>
                                      <p:tavLst>
                                        <p:tav tm="0">
                                          <p:val>
                                            <p:fltVal val="90"/>
                                          </p:val>
                                        </p:tav>
                                        <p:tav tm="100000">
                                          <p:val>
                                            <p:fltVal val="0"/>
                                          </p:val>
                                        </p:tav>
                                      </p:tavLst>
                                    </p:anim>
                                    <p:animEffect transition="in" filter="fade">
                                      <p:cBhvr>
                                        <p:cTn id="17" dur="2000"/>
                                        <p:tgtEl>
                                          <p:spTgt spid="15"/>
                                        </p:tgtEl>
                                      </p:cBhvr>
                                    </p:animEffect>
                                  </p:childTnLst>
                                </p:cTn>
                              </p:par>
                              <p:par>
                                <p:cTn id="18" presetID="31" presetClass="entr" presetSubtype="0" fill="hold" grpId="0" nodeType="withEffect">
                                  <p:stCondLst>
                                    <p:cond delay="0"/>
                                  </p:stCondLst>
                                  <p:iterate type="lt">
                                    <p:tmPct val="5000"/>
                                  </p:iterate>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sCABF38C7.jpg">
            <a:hlinkClick r:id="rId2" action="ppaction://hlinksldjump"/>
          </p:cNvPr>
          <p:cNvPicPr>
            <a:picLocks noChangeAspect="1"/>
          </p:cNvPicPr>
          <p:nvPr/>
        </p:nvPicPr>
        <p:blipFill>
          <a:blip r:embed="rId3" cstate="print"/>
          <a:stretch>
            <a:fillRect/>
          </a:stretch>
        </p:blipFill>
        <p:spPr>
          <a:xfrm>
            <a:off x="3200400" y="838200"/>
            <a:ext cx="5715000" cy="3886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Flowchart: Predefined Process 5"/>
          <p:cNvSpPr/>
          <p:nvPr/>
        </p:nvSpPr>
        <p:spPr>
          <a:xfrm>
            <a:off x="154379" y="5105400"/>
            <a:ext cx="10960925"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379" y="5181601"/>
            <a:ext cx="11115304" cy="1177374"/>
          </a:xfrm>
          <a:prstGeom prst="rect">
            <a:avLst/>
          </a:prstGeom>
          <a:no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Cơ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căng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lớn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nhờ</a:t>
            </a:r>
            <a:r>
              <a:rPr lang="en-US" sz="2500" b="1" dirty="0">
                <a:latin typeface="Times New Roman" panose="02020603050405020304" pitchFamily="18" charset="0"/>
                <a:cs typeface="Times New Roman" panose="02020603050405020304" pitchFamily="18" charset="0"/>
              </a:rPr>
              <a:t> collagen </a:t>
            </a:r>
            <a:r>
              <a:rPr lang="en-US" sz="2500" b="1" dirty="0" err="1">
                <a:latin typeface="Times New Roman" panose="02020603050405020304" pitchFamily="18" charset="0"/>
                <a:cs typeface="Times New Roman" panose="02020603050405020304" pitchFamily="18" charset="0"/>
              </a:rPr>
              <a:t>elastin:là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protein </a:t>
            </a:r>
            <a:r>
              <a:rPr lang="en-US" sz="2500" b="1" dirty="0" err="1">
                <a:latin typeface="Times New Roman" panose="02020603050405020304" pitchFamily="18" charset="0"/>
                <a:cs typeface="Times New Roman" panose="02020603050405020304" pitchFamily="18" charset="0"/>
              </a:rPr>
              <a:t>dạng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sợi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đảm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bền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tính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mềm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dẻo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mô</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kết</a:t>
            </a:r>
            <a:r>
              <a:rPr lang="en-US" sz="25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348977597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0"/>
                                        <p:tgtEl>
                                          <p:spTgt spid="7"/>
                                        </p:tgtEl>
                                      </p:cBhvr>
                                    </p:animEffect>
                                    <p:anim calcmode="lin" valueType="num">
                                      <p:cBhvr>
                                        <p:cTn id="18" dur="3000" fill="hold"/>
                                        <p:tgtEl>
                                          <p:spTgt spid="7"/>
                                        </p:tgtEl>
                                        <p:attrNameLst>
                                          <p:attrName>ppt_x</p:attrName>
                                        </p:attrNameLst>
                                      </p:cBhvr>
                                      <p:tavLst>
                                        <p:tav tm="0">
                                          <p:val>
                                            <p:strVal val="#ppt_x"/>
                                          </p:val>
                                        </p:tav>
                                        <p:tav tm="100000">
                                          <p:val>
                                            <p:strVal val="#ppt_x"/>
                                          </p:val>
                                        </p:tav>
                                      </p:tavLst>
                                    </p:anim>
                                    <p:anim calcmode="lin" valueType="num">
                                      <p:cBhvr>
                                        <p:cTn id="1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CAG6QIF0.jpg">
            <a:hlinkClick r:id="rId2" action="ppaction://hlinksldjump"/>
          </p:cNvPr>
          <p:cNvPicPr>
            <a:picLocks noChangeAspect="1"/>
          </p:cNvPicPr>
          <p:nvPr/>
        </p:nvPicPr>
        <p:blipFill>
          <a:blip r:embed="rId3" cstate="print"/>
          <a:stretch>
            <a:fillRect/>
          </a:stretch>
        </p:blipFill>
        <p:spPr>
          <a:xfrm>
            <a:off x="3124200" y="1066800"/>
            <a:ext cx="5715000" cy="358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Flowchart: Predefined Process 6"/>
          <p:cNvSpPr/>
          <p:nvPr/>
        </p:nvSpPr>
        <p:spPr>
          <a:xfrm>
            <a:off x="439387" y="5105400"/>
            <a:ext cx="11174681" cy="1447800"/>
          </a:xfrm>
          <a:prstGeom prst="flowChartPredefinedProcess">
            <a:avLst/>
          </a:prstGeom>
          <a:solidFill>
            <a:srgbClr val="FFFF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5018" y="5181600"/>
            <a:ext cx="9469582" cy="1177374"/>
          </a:xfrm>
          <a:prstGeom prst="rect">
            <a:avLst/>
          </a:prstGeom>
          <a:noFill/>
        </p:spPr>
        <p:txBody>
          <a:bodyPr wrap="square" rtlCol="0">
            <a:spAutoFit/>
          </a:bodyPr>
          <a:lstStyle/>
          <a:p>
            <a:pPr>
              <a:lnSpc>
                <a:spcPct val="150000"/>
              </a:lnSpc>
            </a:pPr>
            <a:r>
              <a:rPr lang="en-US" sz="2500" b="1" dirty="0" err="1">
                <a:latin typeface="Times New Roman" panose="02020603050405020304" pitchFamily="18" charset="0"/>
                <a:cs typeface="Times New Roman" panose="02020603050405020304" pitchFamily="18" charset="0"/>
              </a:rPr>
              <a:t>Rôdôpxin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 protein </a:t>
            </a:r>
            <a:r>
              <a:rPr lang="en-US" sz="2500" b="1" dirty="0" err="1">
                <a:latin typeface="Times New Roman" panose="02020603050405020304" pitchFamily="18" charset="0"/>
                <a:cs typeface="Times New Roman" panose="02020603050405020304" pitchFamily="18" charset="0"/>
              </a:rPr>
              <a:t>cảm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nhận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ở </a:t>
            </a:r>
            <a:r>
              <a:rPr lang="en-US" sz="2500" b="1" dirty="0" err="1">
                <a:latin typeface="Times New Roman" panose="02020603050405020304" pitchFamily="18" charset="0"/>
                <a:cs typeface="Times New Roman" panose="02020603050405020304" pitchFamily="18" charset="0"/>
              </a:rPr>
              <a:t>tế</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bào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võng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mắt,nó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tổng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hợp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kiện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yếu</a:t>
            </a:r>
            <a:endParaRPr lang="en-US" sz="25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0629" y="0"/>
            <a:ext cx="12061371" cy="492443"/>
          </a:xfrm>
          <a:prstGeom prst="rect">
            <a:avLst/>
          </a:prstGeom>
          <a:noFill/>
        </p:spPr>
        <p:txBody>
          <a:bodyPr wrap="square" rtlCol="0">
            <a:spAutoFit/>
          </a:bodyPr>
          <a:lstStyle/>
          <a:p>
            <a:pPr algn="ctr"/>
            <a:r>
              <a:rPr lang="vi-VN" sz="2600" dirty="0" smtClean="0">
                <a:latin typeface="+mj-lt"/>
              </a:rPr>
              <a:t>IV. PROTEIN</a:t>
            </a:r>
            <a:endParaRPr lang="en-US" sz="2600" dirty="0">
              <a:latin typeface="+mj-lt"/>
            </a:endParaRPr>
          </a:p>
        </p:txBody>
      </p:sp>
    </p:spTree>
    <p:extLst>
      <p:ext uri="{BB962C8B-B14F-4D97-AF65-F5344CB8AC3E}">
        <p14:creationId xmlns:p14="http://schemas.microsoft.com/office/powerpoint/2010/main" val="420786131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85479"/>
            <a:ext cx="12192000" cy="758786"/>
            <a:chOff x="589641" y="218903"/>
            <a:chExt cx="10721891" cy="758786"/>
          </a:xfrm>
          <a:solidFill>
            <a:schemeClr val="accent2">
              <a:lumMod val="20000"/>
              <a:lumOff val="80000"/>
            </a:schemeClr>
          </a:solidFill>
        </p:grpSpPr>
        <p:sp>
          <p:nvSpPr>
            <p:cNvPr id="5" name="Rectangle 4"/>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dirty="0" smtClean="0">
                  <a:solidFill>
                    <a:schemeClr val="tx1"/>
                  </a:solidFill>
                  <a:latin typeface="Times New Roman" panose="02020603050405020304" pitchFamily="18" charset="0"/>
                  <a:cs typeface="Times New Roman" panose="02020603050405020304" pitchFamily="18" charset="0"/>
                </a:rPr>
                <a:t>I. </a:t>
              </a:r>
              <a:r>
                <a:rPr lang="vi-VN" sz="3000" kern="1200" dirty="0" smtClean="0">
                  <a:solidFill>
                    <a:schemeClr val="tx1"/>
                  </a:solidFill>
                  <a:latin typeface="Times New Roman" panose="02020603050405020304" pitchFamily="18" charset="0"/>
                  <a:cs typeface="Times New Roman" panose="02020603050405020304" pitchFamily="18" charset="0"/>
                </a:rPr>
                <a:t>CÁC PHÂN TỬ SINH HỌC TRONG TẾ BÀO</a:t>
              </a:r>
              <a:endParaRPr lang="en-US" sz="3000" kern="1200" dirty="0">
                <a:solidFill>
                  <a:schemeClr val="tx1"/>
                </a:solidFill>
                <a:latin typeface="Times New Roman" panose="02020603050405020304" pitchFamily="18" charset="0"/>
                <a:cs typeface="Times New Roman" panose="02020603050405020304" pitchFamily="18" charset="0"/>
              </a:endParaRPr>
            </a:p>
          </p:txBody>
        </p:sp>
      </p:grpSp>
      <p:pic>
        <p:nvPicPr>
          <p:cNvPr id="3074" name="Picture 2" descr="CÁCH SƠ CHẾ THỊT BÒ NHẬP KHẨU HOÀN HẢO - THỊT BÒ HỮU NG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3" y="817555"/>
            <a:ext cx="2557359" cy="18711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cá thịt trắng cho bé ăn dặm an toàn, giàu dinh dưỡng | Phụ Nữ &amp;  Gia Đì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3835" y="817555"/>
            <a:ext cx="2546473" cy="19098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 điều lý thú về quả trứng gà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624" y="868199"/>
            <a:ext cx="2846119" cy="18272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ìm Hiểu Về Sữa Tươi Là Gì? Cách Uống Sữa Tươi Đúng C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260" y="868199"/>
            <a:ext cx="2806740" cy="18711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ơi bán Dầu ăn Neptune Gold 5L giá rẻ nhất tháng 07/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503" y="3677949"/>
            <a:ext cx="2355767" cy="23557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Ăn lạc có béo không? Chuyên gia giải đá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1735" y="3774729"/>
            <a:ext cx="2882940" cy="21622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ách sử dụng mật ong tốt nhất trong ngà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5169" y="3902155"/>
            <a:ext cx="2892944" cy="19286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ạo hữu cơ là gì, có phải gạo sạch không? Gạo hữu cơ bán ở đâ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68607" y="3902155"/>
            <a:ext cx="2823393" cy="19286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3761" y="2909455"/>
            <a:ext cx="1923803" cy="461665"/>
          </a:xfrm>
          <a:prstGeom prst="rect">
            <a:avLst/>
          </a:prstGeom>
          <a:noFill/>
        </p:spPr>
        <p:txBody>
          <a:bodyPr wrap="square" rtlCol="0">
            <a:spAutoFit/>
          </a:bodyPr>
          <a:lstStyle/>
          <a:p>
            <a:pPr algn="ctr"/>
            <a:r>
              <a:rPr lang="vi-VN" sz="2400" dirty="0" smtClean="0">
                <a:latin typeface="+mj-lt"/>
              </a:rPr>
              <a:t>Thịt bò</a:t>
            </a:r>
            <a:endParaRPr lang="en-US" sz="2400" dirty="0">
              <a:latin typeface="+mj-lt"/>
            </a:endParaRPr>
          </a:p>
        </p:txBody>
      </p:sp>
      <p:sp>
        <p:nvSpPr>
          <p:cNvPr id="16" name="TextBox 15"/>
          <p:cNvSpPr txBox="1"/>
          <p:nvPr/>
        </p:nvSpPr>
        <p:spPr>
          <a:xfrm>
            <a:off x="3251859" y="2909455"/>
            <a:ext cx="1923803" cy="461665"/>
          </a:xfrm>
          <a:prstGeom prst="rect">
            <a:avLst/>
          </a:prstGeom>
          <a:noFill/>
        </p:spPr>
        <p:txBody>
          <a:bodyPr wrap="square" rtlCol="0">
            <a:spAutoFit/>
          </a:bodyPr>
          <a:lstStyle/>
          <a:p>
            <a:pPr algn="ctr"/>
            <a:r>
              <a:rPr lang="vi-VN" sz="2400" dirty="0" smtClean="0">
                <a:latin typeface="+mj-lt"/>
              </a:rPr>
              <a:t>Cá</a:t>
            </a:r>
            <a:endParaRPr lang="en-US" sz="2400" dirty="0">
              <a:latin typeface="+mj-lt"/>
            </a:endParaRPr>
          </a:p>
        </p:txBody>
      </p:sp>
      <p:sp>
        <p:nvSpPr>
          <p:cNvPr id="17" name="TextBox 16"/>
          <p:cNvSpPr txBox="1"/>
          <p:nvPr/>
        </p:nvSpPr>
        <p:spPr>
          <a:xfrm>
            <a:off x="6280068" y="2909455"/>
            <a:ext cx="1923803" cy="461665"/>
          </a:xfrm>
          <a:prstGeom prst="rect">
            <a:avLst/>
          </a:prstGeom>
          <a:noFill/>
        </p:spPr>
        <p:txBody>
          <a:bodyPr wrap="square" rtlCol="0">
            <a:spAutoFit/>
          </a:bodyPr>
          <a:lstStyle/>
          <a:p>
            <a:pPr algn="ctr"/>
            <a:r>
              <a:rPr lang="vi-VN" sz="2400" dirty="0" smtClean="0">
                <a:latin typeface="+mj-lt"/>
              </a:rPr>
              <a:t>Trứng</a:t>
            </a:r>
            <a:endParaRPr lang="en-US" sz="2400" dirty="0">
              <a:latin typeface="+mj-lt"/>
            </a:endParaRPr>
          </a:p>
        </p:txBody>
      </p:sp>
      <p:sp>
        <p:nvSpPr>
          <p:cNvPr id="18" name="TextBox 17"/>
          <p:cNvSpPr txBox="1"/>
          <p:nvPr/>
        </p:nvSpPr>
        <p:spPr>
          <a:xfrm>
            <a:off x="9733808" y="2909454"/>
            <a:ext cx="1923803" cy="461665"/>
          </a:xfrm>
          <a:prstGeom prst="rect">
            <a:avLst/>
          </a:prstGeom>
          <a:noFill/>
        </p:spPr>
        <p:txBody>
          <a:bodyPr wrap="square" rtlCol="0">
            <a:spAutoFit/>
          </a:bodyPr>
          <a:lstStyle/>
          <a:p>
            <a:pPr algn="ctr"/>
            <a:r>
              <a:rPr lang="vi-VN" sz="2400" dirty="0" smtClean="0">
                <a:latin typeface="+mj-lt"/>
              </a:rPr>
              <a:t>Sữa bò</a:t>
            </a:r>
            <a:endParaRPr lang="en-US" sz="2400" dirty="0">
              <a:latin typeface="+mj-lt"/>
            </a:endParaRPr>
          </a:p>
        </p:txBody>
      </p:sp>
      <p:sp>
        <p:nvSpPr>
          <p:cNvPr id="19" name="TextBox 18"/>
          <p:cNvSpPr txBox="1"/>
          <p:nvPr/>
        </p:nvSpPr>
        <p:spPr>
          <a:xfrm>
            <a:off x="233549" y="6232566"/>
            <a:ext cx="1923803" cy="461665"/>
          </a:xfrm>
          <a:prstGeom prst="rect">
            <a:avLst/>
          </a:prstGeom>
          <a:noFill/>
        </p:spPr>
        <p:txBody>
          <a:bodyPr wrap="square" rtlCol="0">
            <a:spAutoFit/>
          </a:bodyPr>
          <a:lstStyle/>
          <a:p>
            <a:pPr algn="ctr"/>
            <a:r>
              <a:rPr lang="vi-VN" sz="2400" dirty="0" smtClean="0">
                <a:latin typeface="+mj-lt"/>
              </a:rPr>
              <a:t>Dầu ăn</a:t>
            </a:r>
            <a:endParaRPr lang="en-US" sz="2400" dirty="0">
              <a:latin typeface="+mj-lt"/>
            </a:endParaRPr>
          </a:p>
        </p:txBody>
      </p:sp>
      <p:sp>
        <p:nvSpPr>
          <p:cNvPr id="20" name="TextBox 19"/>
          <p:cNvSpPr txBox="1"/>
          <p:nvPr/>
        </p:nvSpPr>
        <p:spPr>
          <a:xfrm>
            <a:off x="3375169" y="6109710"/>
            <a:ext cx="1923803" cy="461665"/>
          </a:xfrm>
          <a:prstGeom prst="rect">
            <a:avLst/>
          </a:prstGeom>
          <a:noFill/>
        </p:spPr>
        <p:txBody>
          <a:bodyPr wrap="square" rtlCol="0">
            <a:spAutoFit/>
          </a:bodyPr>
          <a:lstStyle/>
          <a:p>
            <a:pPr algn="ctr"/>
            <a:r>
              <a:rPr lang="vi-VN" sz="2400" dirty="0" smtClean="0">
                <a:latin typeface="+mj-lt"/>
              </a:rPr>
              <a:t>Lạc</a:t>
            </a:r>
            <a:endParaRPr lang="en-US" sz="2400" dirty="0">
              <a:latin typeface="+mj-lt"/>
            </a:endParaRPr>
          </a:p>
        </p:txBody>
      </p:sp>
      <p:sp>
        <p:nvSpPr>
          <p:cNvPr id="21" name="TextBox 20"/>
          <p:cNvSpPr txBox="1"/>
          <p:nvPr/>
        </p:nvSpPr>
        <p:spPr>
          <a:xfrm>
            <a:off x="6361217" y="6109709"/>
            <a:ext cx="1923803" cy="461665"/>
          </a:xfrm>
          <a:prstGeom prst="rect">
            <a:avLst/>
          </a:prstGeom>
          <a:noFill/>
        </p:spPr>
        <p:txBody>
          <a:bodyPr wrap="square" rtlCol="0">
            <a:spAutoFit/>
          </a:bodyPr>
          <a:lstStyle/>
          <a:p>
            <a:pPr algn="ctr"/>
            <a:r>
              <a:rPr lang="vi-VN" sz="2400" dirty="0" smtClean="0">
                <a:latin typeface="+mj-lt"/>
              </a:rPr>
              <a:t>Mật ong</a:t>
            </a:r>
            <a:endParaRPr lang="en-US" sz="2400" dirty="0">
              <a:latin typeface="+mj-lt"/>
            </a:endParaRPr>
          </a:p>
        </p:txBody>
      </p:sp>
      <p:sp>
        <p:nvSpPr>
          <p:cNvPr id="22" name="TextBox 21"/>
          <p:cNvSpPr txBox="1"/>
          <p:nvPr/>
        </p:nvSpPr>
        <p:spPr>
          <a:xfrm>
            <a:off x="9677401" y="6067710"/>
            <a:ext cx="1923803" cy="461665"/>
          </a:xfrm>
          <a:prstGeom prst="rect">
            <a:avLst/>
          </a:prstGeom>
          <a:noFill/>
        </p:spPr>
        <p:txBody>
          <a:bodyPr wrap="square" rtlCol="0">
            <a:spAutoFit/>
          </a:bodyPr>
          <a:lstStyle/>
          <a:p>
            <a:pPr algn="ctr"/>
            <a:r>
              <a:rPr lang="vi-VN" sz="2400" dirty="0" smtClean="0">
                <a:latin typeface="+mj-lt"/>
              </a:rPr>
              <a:t>Gạo</a:t>
            </a:r>
            <a:endParaRPr lang="en-US" sz="2400" dirty="0">
              <a:latin typeface="+mj-lt"/>
            </a:endParaRPr>
          </a:p>
        </p:txBody>
      </p:sp>
    </p:spTree>
    <p:extLst>
      <p:ext uri="{BB962C8B-B14F-4D97-AF65-F5344CB8AC3E}">
        <p14:creationId xmlns:p14="http://schemas.microsoft.com/office/powerpoint/2010/main" val="3667890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pic>
        <p:nvPicPr>
          <p:cNvPr id="7" name="Picture 6" descr="C:\Users\Admin\AppData\Local\Microsoft\Windows\INetCache\IE\Q0GA15OQ\Chicken_Nepa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1" y="836023"/>
            <a:ext cx="2854037"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im cut.jpg"/>
          <p:cNvPicPr>
            <a:picLocks noChangeAspect="1"/>
          </p:cNvPicPr>
          <p:nvPr/>
        </p:nvPicPr>
        <p:blipFill>
          <a:blip r:embed="rId4"/>
          <a:stretch>
            <a:fillRect/>
          </a:stretch>
        </p:blipFill>
        <p:spPr>
          <a:xfrm>
            <a:off x="6319097" y="836023"/>
            <a:ext cx="3672168" cy="2286000"/>
          </a:xfrm>
          <a:prstGeom prst="rect">
            <a:avLst/>
          </a:prstGeom>
        </p:spPr>
      </p:pic>
      <p:pic>
        <p:nvPicPr>
          <p:cNvPr id="9" name="Picture 7" descr="C:\Users\Admin\AppData\Local\Microsoft\Windows\INetCache\IE\S7W16IPA\White_domesticated_duck,_stretchin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097" y="4405746"/>
            <a:ext cx="2667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29869" y="3311026"/>
            <a:ext cx="8991601" cy="523220"/>
          </a:xfrm>
          <a:prstGeom prst="rect">
            <a:avLst/>
          </a:prstGeom>
          <a:noFill/>
        </p:spPr>
        <p:txBody>
          <a:bodyPr wrap="square" rtlCol="0">
            <a:spAutoFit/>
          </a:bodyPr>
          <a:lstStyle/>
          <a:p>
            <a:r>
              <a:rPr lang="en-US" sz="2800" dirty="0" err="1" smtClean="0">
                <a:solidFill>
                  <a:srgbClr val="002060"/>
                </a:solidFill>
                <a:latin typeface="Times New Roman" panose="02020603050405020304" pitchFamily="18" charset="0"/>
                <a:cs typeface="Times New Roman" panose="02020603050405020304" pitchFamily="18" charset="0"/>
              </a:rPr>
              <a:t>Tại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loài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nhau</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4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6" name="Cloud Callout 5"/>
          <p:cNvSpPr/>
          <p:nvPr/>
        </p:nvSpPr>
        <p:spPr>
          <a:xfrm>
            <a:off x="1911927" y="890649"/>
            <a:ext cx="7267699" cy="5142016"/>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3075708" y="1776580"/>
            <a:ext cx="4940135" cy="3370153"/>
          </a:xfrm>
          <a:prstGeom prst="rect">
            <a:avLst/>
          </a:prstGeom>
          <a:noFill/>
        </p:spPr>
        <p:txBody>
          <a:bodyPr wrap="square" rtlCol="0">
            <a:spAutoFit/>
          </a:bodyPr>
          <a:lstStyle/>
          <a:p>
            <a:pPr>
              <a:lnSpc>
                <a:spcPct val="150000"/>
              </a:lnSpc>
            </a:pPr>
            <a:r>
              <a:rPr lang="vi-VN" sz="2600" dirty="0" smtClean="0">
                <a:latin typeface="+mj-lt"/>
              </a:rPr>
              <a:t>Hs làm việc nhóm: Quan </a:t>
            </a:r>
            <a:r>
              <a:rPr lang="vi-VN" sz="2600" dirty="0">
                <a:latin typeface="+mj-lt"/>
              </a:rPr>
              <a:t>sát tranh ảnh, nghiên cứu thông tin mục V.1, V.2 và V.3 trang 30, 31 và 32 sgk để trả lời câu hỏi, hoàn thiện nội dung PHT số 3.</a:t>
            </a:r>
            <a:endParaRPr lang="en-US" sz="2600" dirty="0">
              <a:latin typeface="+mj-lt"/>
            </a:endParaRPr>
          </a:p>
          <a:p>
            <a:endParaRPr lang="en-US" dirty="0"/>
          </a:p>
        </p:txBody>
      </p:sp>
    </p:spTree>
    <p:extLst>
      <p:ext uri="{BB962C8B-B14F-4D97-AF65-F5344CB8AC3E}">
        <p14:creationId xmlns:p14="http://schemas.microsoft.com/office/powerpoint/2010/main" val="3641788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430887"/>
          </a:xfrm>
          <a:prstGeom prst="rect">
            <a:avLst/>
          </a:prstGeom>
          <a:noFill/>
        </p:spPr>
        <p:txBody>
          <a:bodyPr wrap="square" rtlCol="0">
            <a:spAutoFit/>
          </a:bodyPr>
          <a:lstStyle/>
          <a:p>
            <a:pPr algn="ctr"/>
            <a:r>
              <a:rPr lang="vi-VN" sz="2200" dirty="0">
                <a:latin typeface="+mj-lt"/>
              </a:rPr>
              <a:t>PHT số 3: Tìm hiểu về  đặc điểm chung, cấu tạo và chức năng của DNA và RNA</a:t>
            </a:r>
            <a:endParaRPr lang="en-US" sz="2200" dirty="0">
              <a:latin typeface="+mj-lt"/>
            </a:endParaRPr>
          </a:p>
        </p:txBody>
      </p:sp>
      <p:pic>
        <p:nvPicPr>
          <p:cNvPr id="2" name="Picture 1"/>
          <p:cNvPicPr>
            <a:picLocks noChangeAspect="1"/>
          </p:cNvPicPr>
          <p:nvPr/>
        </p:nvPicPr>
        <p:blipFill>
          <a:blip r:embed="rId3"/>
          <a:stretch>
            <a:fillRect/>
          </a:stretch>
        </p:blipFill>
        <p:spPr>
          <a:xfrm>
            <a:off x="2435060" y="586734"/>
            <a:ext cx="8264607" cy="6115418"/>
          </a:xfrm>
          <a:prstGeom prst="rect">
            <a:avLst/>
          </a:prstGeom>
        </p:spPr>
      </p:pic>
    </p:spTree>
    <p:extLst>
      <p:ext uri="{BB962C8B-B14F-4D97-AF65-F5344CB8AC3E}">
        <p14:creationId xmlns:p14="http://schemas.microsoft.com/office/powerpoint/2010/main" val="382062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1458808" y="580847"/>
            <a:ext cx="9502117" cy="6188748"/>
          </a:xfrm>
          <a:prstGeom prst="rect">
            <a:avLst/>
          </a:prstGeom>
        </p:spPr>
      </p:pic>
      <p:sp>
        <p:nvSpPr>
          <p:cNvPr id="7" name="TextBox 6"/>
          <p:cNvSpPr txBox="1"/>
          <p:nvPr/>
        </p:nvSpPr>
        <p:spPr>
          <a:xfrm>
            <a:off x="190005" y="0"/>
            <a:ext cx="11744696" cy="430887"/>
          </a:xfrm>
          <a:prstGeom prst="rect">
            <a:avLst/>
          </a:prstGeom>
          <a:noFill/>
        </p:spPr>
        <p:txBody>
          <a:bodyPr wrap="square" rtlCol="0">
            <a:spAutoFit/>
          </a:bodyPr>
          <a:lstStyle/>
          <a:p>
            <a:pPr algn="ctr"/>
            <a:r>
              <a:rPr lang="vi-VN" sz="2200" dirty="0">
                <a:latin typeface="+mj-lt"/>
              </a:rPr>
              <a:t>PHT số 3: Tìm hiểu về  đặc điểm chung, cấu tạo và chức năng của DNA và RNA</a:t>
            </a:r>
            <a:endParaRPr lang="en-US" sz="2200" dirty="0">
              <a:latin typeface="+mj-lt"/>
            </a:endParaRPr>
          </a:p>
        </p:txBody>
      </p:sp>
    </p:spTree>
    <p:extLst>
      <p:ext uri="{BB962C8B-B14F-4D97-AF65-F5344CB8AC3E}">
        <p14:creationId xmlns:p14="http://schemas.microsoft.com/office/powerpoint/2010/main" val="1616229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2" name="TextBox 1"/>
          <p:cNvSpPr txBox="1"/>
          <p:nvPr/>
        </p:nvSpPr>
        <p:spPr>
          <a:xfrm>
            <a:off x="0" y="463138"/>
            <a:ext cx="11934701" cy="3970318"/>
          </a:xfrm>
          <a:prstGeom prst="rect">
            <a:avLst/>
          </a:prstGeom>
          <a:noFill/>
        </p:spPr>
        <p:txBody>
          <a:bodyPr wrap="square" rtlCol="0">
            <a:spAutoFit/>
          </a:bodyPr>
          <a:lstStyle/>
          <a:p>
            <a:pPr>
              <a:lnSpc>
                <a:spcPct val="150000"/>
              </a:lnSpc>
            </a:pPr>
            <a:r>
              <a:rPr lang="vi-VN" sz="2400" dirty="0">
                <a:latin typeface="Times New Roman" panose="02020603050405020304" pitchFamily="18" charset="0"/>
                <a:cs typeface="Times New Roman" panose="02020603050405020304" pitchFamily="18" charset="0"/>
              </a:rPr>
              <a:t>1. Đặc điểm chung của nucleic acid</a:t>
            </a:r>
            <a:endParaRPr lang="en-US" sz="2400" dirty="0">
              <a:latin typeface="Times New Roman" panose="02020603050405020304" pitchFamily="18" charset="0"/>
              <a:cs typeface="Times New Roman" panose="02020603050405020304" pitchFamily="18" charset="0"/>
            </a:endParaRPr>
          </a:p>
          <a:p>
            <a:pPr marL="342900" indent="-342900">
              <a:lnSpc>
                <a:spcPct val="150000"/>
              </a:lnSpc>
              <a:buFontTx/>
              <a:buChar char="-"/>
            </a:pPr>
            <a:r>
              <a:rPr lang="vi-VN" sz="2400" dirty="0" smtClean="0">
                <a:latin typeface="Times New Roman" panose="02020603050405020304" pitchFamily="18" charset="0"/>
                <a:cs typeface="Times New Roman" panose="02020603050405020304" pitchFamily="18" charset="0"/>
              </a:rPr>
              <a:t>Nucleic acid: cấu tạo </a:t>
            </a:r>
            <a:r>
              <a:rPr lang="vi-VN" sz="2400" dirty="0">
                <a:latin typeface="Times New Roman" panose="02020603050405020304" pitchFamily="18" charset="0"/>
                <a:cs typeface="Times New Roman" panose="02020603050405020304" pitchFamily="18" charset="0"/>
              </a:rPr>
              <a:t>theo nguyên tắc đa </a:t>
            </a:r>
            <a:r>
              <a:rPr lang="vi-VN" sz="2400" dirty="0" smtClean="0">
                <a:latin typeface="Times New Roman" panose="02020603050405020304" pitchFamily="18" charset="0"/>
                <a:cs typeface="Times New Roman" panose="02020603050405020304" pitchFamily="18" charset="0"/>
              </a:rPr>
              <a:t>phân</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Mỗi nucleotide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Cacbon</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Phôtphat</a:t>
            </a:r>
            <a:r>
              <a:rPr lang="en-US" sz="2400" dirty="0">
                <a:latin typeface="Times New Roman" panose="02020603050405020304" pitchFamily="18" charset="0"/>
                <a:cs typeface="Times New Roman" panose="02020603050405020304" pitchFamily="18" charset="0"/>
              </a:rPr>
              <a:t> (H</a:t>
            </a:r>
            <a:r>
              <a:rPr lang="en-US" sz="2400" baseline="-25000"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PO</a:t>
            </a:r>
            <a:r>
              <a:rPr lang="en-US" sz="2400" baseline="-25000" dirty="0">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Bazơ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Nitơ</a:t>
            </a:r>
            <a:r>
              <a:rPr lang="en-US" sz="2400" dirty="0">
                <a:latin typeface="Times New Roman" panose="02020603050405020304" pitchFamily="18" charset="0"/>
                <a:cs typeface="Times New Roman" panose="02020603050405020304" pitchFamily="18" charset="0"/>
              </a:rPr>
              <a:t>.</a:t>
            </a:r>
          </a:p>
          <a:p>
            <a:pPr>
              <a:lnSpc>
                <a:spcPct val="150000"/>
              </a:lnSpc>
            </a:pPr>
            <a:r>
              <a:rPr lang="vi-VN" sz="2400" dirty="0">
                <a:latin typeface="Times New Roman" panose="02020603050405020304" pitchFamily="18" charset="0"/>
                <a:cs typeface="Times New Roman" panose="02020603050405020304" pitchFamily="18" charset="0"/>
              </a:rPr>
              <a:t>- Nucleic acid được chia thành 2 loại là DNA và RNA. </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7836725" y="426504"/>
            <a:ext cx="3886200" cy="3495675"/>
          </a:xfrm>
          <a:prstGeom prst="rect">
            <a:avLst/>
          </a:prstGeom>
        </p:spPr>
      </p:pic>
      <p:sp>
        <p:nvSpPr>
          <p:cNvPr id="7" name="Text Box 53"/>
          <p:cNvSpPr txBox="1">
            <a:spLocks noChangeArrowheads="1"/>
          </p:cNvSpPr>
          <p:nvPr/>
        </p:nvSpPr>
        <p:spPr bwMode="auto">
          <a:xfrm>
            <a:off x="7726382" y="3958813"/>
            <a:ext cx="4465618" cy="523220"/>
          </a:xfrm>
          <a:prstGeom prst="rect">
            <a:avLst/>
          </a:prstGeom>
          <a:noFill/>
          <a:ln>
            <a:noFill/>
          </a:ln>
          <a:effectLst/>
          <a:extLst/>
        </p:spPr>
        <p:txBody>
          <a:bodyPr wrap="square">
            <a:spAutoFit/>
          </a:bodyPr>
          <a:lstStyle/>
          <a:p>
            <a:pPr>
              <a:spcBef>
                <a:spcPct val="50000"/>
              </a:spcBef>
            </a:pPr>
            <a:r>
              <a:rPr lang="en-US" sz="2800" b="1" dirty="0">
                <a:solidFill>
                  <a:srgbClr val="7030A0"/>
                </a:solidFill>
                <a:latin typeface="Times New Roman" pitchFamily="18" charset="0"/>
                <a:cs typeface="Times New Roman" pitchFamily="18" charset="0"/>
              </a:rPr>
              <a:t>CẤU TẠO 1 NUCLEOTIT</a:t>
            </a:r>
          </a:p>
        </p:txBody>
      </p:sp>
      <p:pic>
        <p:nvPicPr>
          <p:cNvPr id="4" name="Picture 3"/>
          <p:cNvPicPr>
            <a:picLocks noChangeAspect="1"/>
          </p:cNvPicPr>
          <p:nvPr/>
        </p:nvPicPr>
        <p:blipFill>
          <a:blip r:embed="rId4"/>
          <a:stretch>
            <a:fillRect/>
          </a:stretch>
        </p:blipFill>
        <p:spPr>
          <a:xfrm>
            <a:off x="428192" y="4673867"/>
            <a:ext cx="2524125" cy="1571625"/>
          </a:xfrm>
          <a:prstGeom prst="rect">
            <a:avLst/>
          </a:prstGeom>
        </p:spPr>
      </p:pic>
      <p:pic>
        <p:nvPicPr>
          <p:cNvPr id="8" name="Picture 7"/>
          <p:cNvPicPr>
            <a:picLocks noChangeAspect="1"/>
          </p:cNvPicPr>
          <p:nvPr/>
        </p:nvPicPr>
        <p:blipFill>
          <a:blip r:embed="rId5"/>
          <a:stretch>
            <a:fillRect/>
          </a:stretch>
        </p:blipFill>
        <p:spPr>
          <a:xfrm>
            <a:off x="3485778" y="4673867"/>
            <a:ext cx="2346072" cy="1619250"/>
          </a:xfrm>
          <a:prstGeom prst="rect">
            <a:avLst/>
          </a:prstGeom>
        </p:spPr>
      </p:pic>
      <p:pic>
        <p:nvPicPr>
          <p:cNvPr id="9" name="Picture 8"/>
          <p:cNvPicPr>
            <a:picLocks noChangeAspect="1"/>
          </p:cNvPicPr>
          <p:nvPr/>
        </p:nvPicPr>
        <p:blipFill>
          <a:blip r:embed="rId6"/>
          <a:stretch>
            <a:fillRect/>
          </a:stretch>
        </p:blipFill>
        <p:spPr>
          <a:xfrm>
            <a:off x="6438095" y="4709183"/>
            <a:ext cx="2190750" cy="1562100"/>
          </a:xfrm>
          <a:prstGeom prst="rect">
            <a:avLst/>
          </a:prstGeom>
        </p:spPr>
      </p:pic>
      <p:pic>
        <p:nvPicPr>
          <p:cNvPr id="10" name="Picture 9"/>
          <p:cNvPicPr>
            <a:picLocks noChangeAspect="1"/>
          </p:cNvPicPr>
          <p:nvPr/>
        </p:nvPicPr>
        <p:blipFill>
          <a:blip r:embed="rId7"/>
          <a:stretch>
            <a:fillRect/>
          </a:stretch>
        </p:blipFill>
        <p:spPr>
          <a:xfrm>
            <a:off x="9317628" y="4709183"/>
            <a:ext cx="2495550" cy="1619250"/>
          </a:xfrm>
          <a:prstGeom prst="rect">
            <a:avLst/>
          </a:prstGeom>
        </p:spPr>
      </p:pic>
    </p:spTree>
    <p:extLst>
      <p:ext uri="{BB962C8B-B14F-4D97-AF65-F5344CB8AC3E}">
        <p14:creationId xmlns:p14="http://schemas.microsoft.com/office/powerpoint/2010/main" val="1714877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2" y="0"/>
            <a:ext cx="12173198" cy="6858000"/>
          </a:xfrm>
          <a:prstGeom prst="rect">
            <a:avLst/>
          </a:prstGeom>
        </p:spPr>
      </p:pic>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2" name="Rectangle 1"/>
          <p:cNvSpPr/>
          <p:nvPr/>
        </p:nvSpPr>
        <p:spPr>
          <a:xfrm>
            <a:off x="279938" y="248979"/>
            <a:ext cx="4047903" cy="495136"/>
          </a:xfrm>
          <a:prstGeom prst="rect">
            <a:avLst/>
          </a:prstGeom>
        </p:spPr>
        <p:txBody>
          <a:bodyPr wrap="none">
            <a:spAutoFit/>
          </a:bodyPr>
          <a:lstStyle/>
          <a:p>
            <a:pPr algn="just">
              <a:lnSpc>
                <a:spcPct val="130000"/>
              </a:lnSpc>
              <a:spcAft>
                <a:spcPts val="0"/>
              </a:spcAft>
            </a:pPr>
            <a:r>
              <a:rPr lang="vi-VN" sz="2200" dirty="0">
                <a:latin typeface="+mj-lt"/>
                <a:ea typeface="Calibri" panose="020F0502020204030204" pitchFamily="34" charset="0"/>
                <a:cs typeface="Times New Roman" panose="02020603050405020304" pitchFamily="18" charset="0"/>
              </a:rPr>
              <a:t>2. Cấu tạo và chức năng của DNA</a:t>
            </a:r>
            <a:endParaRPr lang="en-US" sz="2200" dirty="0">
              <a:effectLst/>
              <a:latin typeface="+mj-lt"/>
              <a:ea typeface="Calibri" panose="020F0502020204030204" pitchFamily="34" charset="0"/>
              <a:cs typeface="Times New Roman" panose="02020603050405020304" pitchFamily="18" charset="0"/>
            </a:endParaRPr>
          </a:p>
        </p:txBody>
      </p:sp>
      <p:sp>
        <p:nvSpPr>
          <p:cNvPr id="3" name="Rectangle 2"/>
          <p:cNvSpPr/>
          <p:nvPr/>
        </p:nvSpPr>
        <p:spPr>
          <a:xfrm>
            <a:off x="18802" y="741422"/>
            <a:ext cx="5811982" cy="506561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a:off x="6013862" y="741424"/>
            <a:ext cx="6002977" cy="506561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1466602" y="854087"/>
            <a:ext cx="2838202" cy="369332"/>
          </a:xfrm>
          <a:prstGeom prst="rect">
            <a:avLst/>
          </a:prstGeom>
          <a:noFill/>
        </p:spPr>
        <p:txBody>
          <a:bodyPr wrap="square" rtlCol="0">
            <a:spAutoFit/>
          </a:bodyPr>
          <a:lstStyle/>
          <a:p>
            <a:r>
              <a:rPr lang="vi-VN" dirty="0" smtClean="0">
                <a:latin typeface="+mj-lt"/>
              </a:rPr>
              <a:t>a. CẤU TẠO HÓA HỌC</a:t>
            </a:r>
            <a:endParaRPr lang="en-US" dirty="0">
              <a:latin typeface="+mj-lt"/>
            </a:endParaRPr>
          </a:p>
        </p:txBody>
      </p:sp>
      <p:sp>
        <p:nvSpPr>
          <p:cNvPr id="8" name="TextBox 7"/>
          <p:cNvSpPr txBox="1"/>
          <p:nvPr/>
        </p:nvSpPr>
        <p:spPr>
          <a:xfrm>
            <a:off x="6428509" y="854087"/>
            <a:ext cx="5165766" cy="369332"/>
          </a:xfrm>
          <a:prstGeom prst="rect">
            <a:avLst/>
          </a:prstGeom>
          <a:noFill/>
        </p:spPr>
        <p:txBody>
          <a:bodyPr wrap="square" rtlCol="0">
            <a:spAutoFit/>
          </a:bodyPr>
          <a:lstStyle/>
          <a:p>
            <a:pPr algn="ctr"/>
            <a:r>
              <a:rPr lang="vi-VN" dirty="0" smtClean="0">
                <a:latin typeface="+mj-lt"/>
              </a:rPr>
              <a:t>b. CẤU TRÚC KHÔNG GIAN</a:t>
            </a:r>
            <a:endParaRPr lang="en-US" dirty="0">
              <a:latin typeface="+mj-lt"/>
            </a:endParaRPr>
          </a:p>
        </p:txBody>
      </p:sp>
      <p:pic>
        <p:nvPicPr>
          <p:cNvPr id="9" name="Picture 8"/>
          <p:cNvPicPr>
            <a:picLocks noChangeAspect="1"/>
          </p:cNvPicPr>
          <p:nvPr/>
        </p:nvPicPr>
        <p:blipFill>
          <a:blip r:embed="rId3"/>
          <a:stretch>
            <a:fillRect/>
          </a:stretch>
        </p:blipFill>
        <p:spPr>
          <a:xfrm>
            <a:off x="680233" y="1293275"/>
            <a:ext cx="4200525" cy="1752600"/>
          </a:xfrm>
          <a:prstGeom prst="rect">
            <a:avLst/>
          </a:prstGeom>
        </p:spPr>
      </p:pic>
      <p:sp>
        <p:nvSpPr>
          <p:cNvPr id="10" name="TextBox 9"/>
          <p:cNvSpPr txBox="1"/>
          <p:nvPr/>
        </p:nvSpPr>
        <p:spPr>
          <a:xfrm>
            <a:off x="1235034" y="2993644"/>
            <a:ext cx="3645724" cy="430887"/>
          </a:xfrm>
          <a:prstGeom prst="rect">
            <a:avLst/>
          </a:prstGeom>
          <a:noFill/>
        </p:spPr>
        <p:txBody>
          <a:bodyPr wrap="square" rtlCol="0">
            <a:spAutoFit/>
          </a:bodyPr>
          <a:lstStyle/>
          <a:p>
            <a:r>
              <a:rPr lang="vi-VN" sz="2200" dirty="0" smtClean="0">
                <a:latin typeface="+mj-lt"/>
              </a:rPr>
              <a:t>Mô hình cấu tạo amino acid</a:t>
            </a:r>
            <a:endParaRPr lang="en-US" sz="2200" dirty="0">
              <a:latin typeface="+mj-lt"/>
            </a:endParaRPr>
          </a:p>
        </p:txBody>
      </p:sp>
      <p:sp>
        <p:nvSpPr>
          <p:cNvPr id="11" name="TextBox 10"/>
          <p:cNvSpPr txBox="1"/>
          <p:nvPr/>
        </p:nvSpPr>
        <p:spPr>
          <a:xfrm>
            <a:off x="18802" y="3530193"/>
            <a:ext cx="5995060" cy="2554545"/>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C</a:t>
            </a:r>
            <a:r>
              <a:rPr lang="en-US" sz="2000" dirty="0" err="1" smtClean="0">
                <a:latin typeface="Times New Roman" panose="02020603050405020304" pitchFamily="18" charset="0"/>
                <a:cs typeface="Times New Roman" panose="02020603050405020304" pitchFamily="18" charset="0"/>
              </a:rPr>
              <a:t>ấu</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nuclêôtid</a:t>
            </a:r>
            <a:r>
              <a:rPr lang="en-US" sz="2000" dirty="0">
                <a:latin typeface="Times New Roman" panose="02020603050405020304" pitchFamily="18" charset="0"/>
                <a:cs typeface="Times New Roman" panose="02020603050405020304" pitchFamily="18" charset="0"/>
              </a:rPr>
              <a:t>. </a:t>
            </a:r>
            <a:endParaRPr lang="vi-VN"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Mỗi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nuclêôtid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gồm</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a:t>
            </a:r>
          </a:p>
          <a:p>
            <a:r>
              <a:rPr lang="vi-VN"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Đường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Pentôzơ</a:t>
            </a:r>
            <a:r>
              <a:rPr lang="en-US" sz="2000" dirty="0">
                <a:latin typeface="Times New Roman" panose="02020603050405020304" pitchFamily="18" charset="0"/>
                <a:cs typeface="Times New Roman" panose="02020603050405020304" pitchFamily="18" charset="0"/>
              </a:rPr>
              <a:t> (C</a:t>
            </a:r>
            <a:r>
              <a:rPr lang="en-US" sz="2000" baseline="-25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10</a:t>
            </a:r>
            <a:r>
              <a:rPr lang="en-US" sz="2000" dirty="0">
                <a:latin typeface="Times New Roman" panose="02020603050405020304" pitchFamily="18" charset="0"/>
                <a:cs typeface="Times New Roman" panose="02020603050405020304" pitchFamily="18" charset="0"/>
              </a:rPr>
              <a:t>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Phôtphat</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Bazơ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Nitơ</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1 trong 4 loại bazơ Nitơ </a:t>
            </a:r>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G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C.</a:t>
            </a:r>
          </a:p>
          <a:p>
            <a:endParaRPr lang="en-US" sz="2000" dirty="0"/>
          </a:p>
        </p:txBody>
      </p:sp>
      <p:pic>
        <p:nvPicPr>
          <p:cNvPr id="13" name="Picture 2" descr="Cấu tạo và chức năng của ADN và 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9984" y="1211141"/>
            <a:ext cx="4000500" cy="28194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13862" y="3914695"/>
            <a:ext cx="5902037" cy="1323439"/>
          </a:xfrm>
          <a:prstGeom prst="rect">
            <a:avLst/>
          </a:prstGeom>
          <a:noFill/>
        </p:spPr>
        <p:txBody>
          <a:bodyPr wrap="square" rtlCol="0">
            <a:spAutoFit/>
          </a:bodyPr>
          <a:lstStyle/>
          <a:p>
            <a:r>
              <a:rPr lang="vi-VN" sz="2000" dirty="0">
                <a:latin typeface="+mj-lt"/>
              </a:rPr>
              <a:t>C</a:t>
            </a:r>
            <a:r>
              <a:rPr lang="vi-VN" sz="2000" dirty="0" smtClean="0">
                <a:latin typeface="+mj-lt"/>
              </a:rPr>
              <a:t>ấu </a:t>
            </a:r>
            <a:r>
              <a:rPr lang="vi-VN" sz="2000" dirty="0">
                <a:latin typeface="+mj-lt"/>
              </a:rPr>
              <a:t>trúc xoắn kép gồm hai mạch polynucleotide song song và ngược chiều, xoắn đều từ trái sang phải quanh một trục tưởng tưởng.</a:t>
            </a:r>
            <a:endParaRPr lang="en-US" sz="2000" dirty="0">
              <a:latin typeface="+mj-lt"/>
            </a:endParaRPr>
          </a:p>
          <a:p>
            <a:r>
              <a:rPr lang="vi-VN" sz="2000" dirty="0" smtClean="0">
                <a:latin typeface="+mj-lt"/>
              </a:rPr>
              <a:t>- Hai </a:t>
            </a:r>
            <a:r>
              <a:rPr lang="vi-VN" sz="2000" dirty="0">
                <a:latin typeface="+mj-lt"/>
              </a:rPr>
              <a:t>mạch polynucleotide liên kết với nhau theo NTBS </a:t>
            </a:r>
            <a:endParaRPr lang="en-US" sz="2000" dirty="0">
              <a:latin typeface="+mj-lt"/>
            </a:endParaRPr>
          </a:p>
        </p:txBody>
      </p:sp>
      <p:sp>
        <p:nvSpPr>
          <p:cNvPr id="14" name="TextBox 13"/>
          <p:cNvSpPr txBox="1"/>
          <p:nvPr/>
        </p:nvSpPr>
        <p:spPr>
          <a:xfrm>
            <a:off x="190005" y="5985161"/>
            <a:ext cx="11725894" cy="769441"/>
          </a:xfrm>
          <a:prstGeom prst="rect">
            <a:avLst/>
          </a:prstGeom>
          <a:noFill/>
        </p:spPr>
        <p:txBody>
          <a:bodyPr wrap="square" rtlCol="0">
            <a:spAutoFit/>
          </a:bodyPr>
          <a:lstStyle/>
          <a:p>
            <a:r>
              <a:rPr lang="vi-VN" sz="2200" dirty="0">
                <a:latin typeface="Times New Roman" panose="02020603050405020304" pitchFamily="18" charset="0"/>
                <a:cs typeface="Times New Roman" panose="02020603050405020304" pitchFamily="18" charset="0"/>
              </a:rPr>
              <a:t>c. Chức </a:t>
            </a:r>
            <a:r>
              <a:rPr lang="vi-VN" sz="2200" dirty="0" smtClean="0">
                <a:latin typeface="Times New Roman" panose="02020603050405020304" pitchFamily="18" charset="0"/>
                <a:cs typeface="Times New Roman" panose="02020603050405020304" pitchFamily="18" charset="0"/>
              </a:rPr>
              <a:t>năng: </a:t>
            </a:r>
            <a:r>
              <a:rPr lang="en-US" sz="2200" dirty="0" smtClean="0">
                <a:latin typeface="Times New Roman" panose="02020603050405020304" pitchFamily="18" charset="0"/>
                <a:cs typeface="Times New Roman" panose="02020603050405020304" pitchFamily="18" charset="0"/>
              </a:rPr>
              <a:t>DN</a:t>
            </a:r>
            <a:r>
              <a:rPr lang="vi-VN" sz="2200" dirty="0">
                <a:latin typeface="Times New Roman" panose="02020603050405020304" pitchFamily="18" charset="0"/>
                <a:cs typeface="Times New Roman" panose="02020603050405020304" pitchFamily="18" charset="0"/>
              </a:rPr>
              <a:t>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di </a:t>
            </a:r>
            <a:r>
              <a:rPr lang="en-US" sz="2200" dirty="0" err="1">
                <a:latin typeface="Times New Roman" panose="02020603050405020304" pitchFamily="18" charset="0"/>
                <a:cs typeface="Times New Roman" panose="02020603050405020304" pitchFamily="18" charset="0"/>
              </a:rPr>
              <a:t>truyền</a:t>
            </a:r>
            <a:r>
              <a:rPr lang="en-US" sz="2200" dirty="0">
                <a:latin typeface="Times New Roman" panose="02020603050405020304" pitchFamily="18" charset="0"/>
                <a:cs typeface="Times New Roman" panose="02020603050405020304" pitchFamily="18" charset="0"/>
              </a:rPr>
              <a:t> (TTDT).</a:t>
            </a: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569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sp>
        <p:nvSpPr>
          <p:cNvPr id="2" name="TextBox 1"/>
          <p:cNvSpPr txBox="1"/>
          <p:nvPr/>
        </p:nvSpPr>
        <p:spPr>
          <a:xfrm>
            <a:off x="0" y="433068"/>
            <a:ext cx="5510151" cy="769441"/>
          </a:xfrm>
          <a:prstGeom prst="rect">
            <a:avLst/>
          </a:prstGeom>
          <a:noFill/>
        </p:spPr>
        <p:txBody>
          <a:bodyPr wrap="square" rtlCol="0">
            <a:spAutoFit/>
          </a:bodyPr>
          <a:lstStyle/>
          <a:p>
            <a:r>
              <a:rPr lang="vi-VN" sz="2600" dirty="0">
                <a:latin typeface="+mj-lt"/>
              </a:rPr>
              <a:t>3. Cấu tạo và chức năng của RNA</a:t>
            </a:r>
            <a:endParaRPr lang="en-US" sz="2600" dirty="0">
              <a:latin typeface="+mj-lt"/>
            </a:endParaRPr>
          </a:p>
          <a:p>
            <a:endParaRPr lang="en-US" dirty="0"/>
          </a:p>
        </p:txBody>
      </p:sp>
      <p:sp>
        <p:nvSpPr>
          <p:cNvPr id="3" name="Rectangle 2"/>
          <p:cNvSpPr/>
          <p:nvPr/>
        </p:nvSpPr>
        <p:spPr>
          <a:xfrm>
            <a:off x="95003" y="902528"/>
            <a:ext cx="5985163" cy="5824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p:cNvSpPr txBox="1"/>
          <p:nvPr/>
        </p:nvSpPr>
        <p:spPr>
          <a:xfrm>
            <a:off x="190005" y="1080655"/>
            <a:ext cx="2790701" cy="430887"/>
          </a:xfrm>
          <a:prstGeom prst="rect">
            <a:avLst/>
          </a:prstGeom>
          <a:noFill/>
        </p:spPr>
        <p:txBody>
          <a:bodyPr wrap="square" rtlCol="0">
            <a:spAutoFit/>
          </a:bodyPr>
          <a:lstStyle/>
          <a:p>
            <a:r>
              <a:rPr lang="vi-VN" sz="2200" dirty="0" smtClean="0">
                <a:latin typeface="+mj-lt"/>
              </a:rPr>
              <a:t>a. Cấu tạo hóa học</a:t>
            </a:r>
            <a:endParaRPr lang="en-US" sz="2200" dirty="0">
              <a:latin typeface="+mj-lt"/>
            </a:endParaRPr>
          </a:p>
        </p:txBody>
      </p:sp>
      <p:pic>
        <p:nvPicPr>
          <p:cNvPr id="7" name="Picture 6"/>
          <p:cNvPicPr>
            <a:picLocks noChangeAspect="1"/>
          </p:cNvPicPr>
          <p:nvPr/>
        </p:nvPicPr>
        <p:blipFill>
          <a:blip r:embed="rId3"/>
          <a:stretch>
            <a:fillRect/>
          </a:stretch>
        </p:blipFill>
        <p:spPr>
          <a:xfrm>
            <a:off x="985652" y="1743219"/>
            <a:ext cx="3351624" cy="2234416"/>
          </a:xfrm>
          <a:prstGeom prst="rect">
            <a:avLst/>
          </a:prstGeom>
        </p:spPr>
      </p:pic>
      <p:sp>
        <p:nvSpPr>
          <p:cNvPr id="8" name="TextBox 7"/>
          <p:cNvSpPr txBox="1"/>
          <p:nvPr/>
        </p:nvSpPr>
        <p:spPr>
          <a:xfrm>
            <a:off x="190005" y="4132615"/>
            <a:ext cx="5628904" cy="2400657"/>
          </a:xfrm>
          <a:prstGeom prst="rect">
            <a:avLst/>
          </a:prstGeom>
          <a:noFill/>
        </p:spPr>
        <p:txBody>
          <a:bodyPr wrap="square" rtlCol="0">
            <a:spAutoFit/>
          </a:bodyPr>
          <a:lstStyle/>
          <a:p>
            <a:r>
              <a:rPr lang="nl-NL" dirty="0"/>
              <a:t>- </a:t>
            </a:r>
            <a:r>
              <a:rPr lang="nl-NL" sz="2200" dirty="0">
                <a:latin typeface="Times New Roman" panose="02020603050405020304" pitchFamily="18" charset="0"/>
                <a:cs typeface="Times New Roman" panose="02020603050405020304" pitchFamily="18" charset="0"/>
              </a:rPr>
              <a:t>Được cấu tạo theo nguyên tắc đa phân. Đơn phân là nuclêôtide. Có 4 loại Nu: A, U, G, C</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Cấu tạo 1 Nu:</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Đường Ribo (Pentôzơ): C</a:t>
            </a:r>
            <a:r>
              <a:rPr lang="nl-NL" sz="2200" baseline="-25000" dirty="0">
                <a:latin typeface="Times New Roman" panose="02020603050405020304" pitchFamily="18" charset="0"/>
                <a:cs typeface="Times New Roman" panose="02020603050405020304" pitchFamily="18" charset="0"/>
              </a:rPr>
              <a:t>5</a:t>
            </a:r>
            <a:r>
              <a:rPr lang="nl-NL" sz="2200" dirty="0">
                <a:latin typeface="Times New Roman" panose="02020603050405020304" pitchFamily="18" charset="0"/>
                <a:cs typeface="Times New Roman" panose="02020603050405020304" pitchFamily="18" charset="0"/>
              </a:rPr>
              <a:t>H</a:t>
            </a:r>
            <a:r>
              <a:rPr lang="nl-NL" sz="2200" baseline="-25000" dirty="0">
                <a:latin typeface="Times New Roman" panose="02020603050405020304" pitchFamily="18" charset="0"/>
                <a:cs typeface="Times New Roman" panose="02020603050405020304" pitchFamily="18" charset="0"/>
              </a:rPr>
              <a:t>10</a:t>
            </a:r>
            <a:r>
              <a:rPr lang="nl-NL" sz="2200" dirty="0">
                <a:latin typeface="Times New Roman" panose="02020603050405020304" pitchFamily="18" charset="0"/>
                <a:cs typeface="Times New Roman" panose="02020603050405020304" pitchFamily="18" charset="0"/>
              </a:rPr>
              <a:t>O</a:t>
            </a:r>
            <a:r>
              <a:rPr lang="nl-NL" sz="2200" baseline="-25000" dirty="0">
                <a:latin typeface="Times New Roman" panose="02020603050405020304" pitchFamily="18" charset="0"/>
                <a:cs typeface="Times New Roman" panose="02020603050405020304" pitchFamily="18" charset="0"/>
              </a:rPr>
              <a:t>5</a:t>
            </a:r>
            <a:r>
              <a:rPr lang="nl-NL"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Nhóm phôtphat: H</a:t>
            </a:r>
            <a:r>
              <a:rPr lang="nl-NL" sz="2200" baseline="-25000" dirty="0">
                <a:latin typeface="Times New Roman" panose="02020603050405020304" pitchFamily="18" charset="0"/>
                <a:cs typeface="Times New Roman" panose="02020603050405020304" pitchFamily="18" charset="0"/>
              </a:rPr>
              <a:t>3</a:t>
            </a:r>
            <a:r>
              <a:rPr lang="nl-NL" sz="2200" dirty="0">
                <a:latin typeface="Times New Roman" panose="02020603050405020304" pitchFamily="18" charset="0"/>
                <a:cs typeface="Times New Roman" panose="02020603050405020304" pitchFamily="18" charset="0"/>
              </a:rPr>
              <a:t>PO</a:t>
            </a:r>
            <a:r>
              <a:rPr lang="nl-NL" sz="2200" baseline="-25000" dirty="0">
                <a:latin typeface="Times New Roman" panose="02020603050405020304" pitchFamily="18" charset="0"/>
                <a:cs typeface="Times New Roman" panose="02020603050405020304" pitchFamily="18" charset="0"/>
              </a:rPr>
              <a:t>4</a:t>
            </a:r>
            <a:endParaRPr lang="en-US" sz="2200" dirty="0">
              <a:latin typeface="Times New Roman" panose="02020603050405020304" pitchFamily="18" charset="0"/>
              <a:cs typeface="Times New Roman" panose="02020603050405020304" pitchFamily="18" charset="0"/>
            </a:endParaRPr>
          </a:p>
          <a:p>
            <a:r>
              <a:rPr lang="nl-NL" sz="2200" dirty="0">
                <a:latin typeface="Times New Roman" panose="02020603050405020304" pitchFamily="18" charset="0"/>
                <a:cs typeface="Times New Roman" panose="02020603050405020304" pitchFamily="18" charset="0"/>
              </a:rPr>
              <a:t>+ Bazơ nitơ: </a:t>
            </a:r>
            <a:r>
              <a:rPr lang="vi-VN" sz="2200" dirty="0">
                <a:latin typeface="Times New Roman" panose="02020603050405020304" pitchFamily="18" charset="0"/>
                <a:cs typeface="Times New Roman" panose="02020603050405020304" pitchFamily="18" charset="0"/>
              </a:rPr>
              <a:t>1 trong 4 loại bazơ Nitơ </a:t>
            </a:r>
            <a:r>
              <a:rPr lang="nl-NL" sz="2200" dirty="0">
                <a:latin typeface="Times New Roman" panose="02020603050405020304" pitchFamily="18" charset="0"/>
                <a:cs typeface="Times New Roman" panose="02020603050405020304" pitchFamily="18" charset="0"/>
              </a:rPr>
              <a:t>A, U, G, C</a:t>
            </a:r>
            <a:endParaRPr lang="en-US" sz="2200" dirty="0">
              <a:latin typeface="Times New Roman" panose="02020603050405020304" pitchFamily="18" charset="0"/>
              <a:cs typeface="Times New Roman" panose="02020603050405020304" pitchFamily="18" charset="0"/>
            </a:endParaRPr>
          </a:p>
          <a:p>
            <a:endParaRPr lang="en-US" dirty="0"/>
          </a:p>
        </p:txBody>
      </p:sp>
      <p:sp>
        <p:nvSpPr>
          <p:cNvPr id="11" name="Rectangle 10"/>
          <p:cNvSpPr/>
          <p:nvPr/>
        </p:nvSpPr>
        <p:spPr>
          <a:xfrm>
            <a:off x="6210794" y="902527"/>
            <a:ext cx="6139543" cy="5824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6293922" y="902527"/>
            <a:ext cx="2002054" cy="430887"/>
          </a:xfrm>
          <a:prstGeom prst="rect">
            <a:avLst/>
          </a:prstGeom>
          <a:noFill/>
        </p:spPr>
        <p:txBody>
          <a:bodyPr wrap="square" rtlCol="0">
            <a:spAutoFit/>
          </a:bodyPr>
          <a:lstStyle/>
          <a:p>
            <a:r>
              <a:rPr lang="vi-VN" sz="2200" dirty="0" smtClean="0">
                <a:latin typeface="+mj-lt"/>
              </a:rPr>
              <a:t>b. Chức năng</a:t>
            </a:r>
            <a:endParaRPr lang="en-US" sz="2200" dirty="0">
              <a:latin typeface="+mj-lt"/>
            </a:endParaRPr>
          </a:p>
        </p:txBody>
      </p:sp>
      <p:sp>
        <p:nvSpPr>
          <p:cNvPr id="13" name="TextBox 12"/>
          <p:cNvSpPr txBox="1"/>
          <p:nvPr/>
        </p:nvSpPr>
        <p:spPr>
          <a:xfrm>
            <a:off x="6412675" y="4750130"/>
            <a:ext cx="5937662" cy="2215991"/>
          </a:xfrm>
          <a:prstGeom prst="rect">
            <a:avLst/>
          </a:prstGeom>
          <a:noFill/>
        </p:spPr>
        <p:txBody>
          <a:bodyPr wrap="square" rtlCol="0">
            <a:spAutoFit/>
          </a:bodyPr>
          <a:lstStyle/>
          <a:p>
            <a:r>
              <a:rPr lang="vi-VN" sz="2400" dirty="0">
                <a:latin typeface="+mj-lt"/>
              </a:rPr>
              <a:t>+ mRNA: dùng làm khuôn cho quá trình dịch mã (tổng hợp protein)</a:t>
            </a:r>
            <a:endParaRPr lang="en-US" sz="2400" dirty="0">
              <a:latin typeface="+mj-lt"/>
            </a:endParaRPr>
          </a:p>
          <a:p>
            <a:r>
              <a:rPr lang="vi-VN" sz="2400" dirty="0">
                <a:latin typeface="+mj-lt"/>
              </a:rPr>
              <a:t>+ tRNA: vận chuyển các amino acid đến ribosome để dịch mã</a:t>
            </a:r>
            <a:endParaRPr lang="en-US" sz="2400" dirty="0">
              <a:latin typeface="+mj-lt"/>
            </a:endParaRPr>
          </a:p>
          <a:p>
            <a:r>
              <a:rPr lang="vi-VN" sz="2400" dirty="0">
                <a:latin typeface="+mj-lt"/>
              </a:rPr>
              <a:t>+ rRNA: cấu tạo nên ribosome</a:t>
            </a:r>
            <a:endParaRPr lang="en-US" sz="2400" dirty="0">
              <a:latin typeface="+mj-lt"/>
            </a:endParaRPr>
          </a:p>
          <a:p>
            <a:endParaRPr lang="en-US" dirty="0"/>
          </a:p>
        </p:txBody>
      </p:sp>
      <p:pic>
        <p:nvPicPr>
          <p:cNvPr id="18" name="Picture 2" desc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966" y="1511542"/>
            <a:ext cx="5387080" cy="2962894"/>
          </a:xfrm>
          <a:prstGeom prst="rect">
            <a:avLst/>
          </a:prstGeom>
          <a:noFill/>
          <a:ln w="57150" cmpd="thickThin">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1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4)">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005" y="0"/>
            <a:ext cx="11744696" cy="492443"/>
          </a:xfrm>
          <a:prstGeom prst="rect">
            <a:avLst/>
          </a:prstGeom>
          <a:noFill/>
        </p:spPr>
        <p:txBody>
          <a:bodyPr wrap="square" rtlCol="0">
            <a:spAutoFit/>
          </a:bodyPr>
          <a:lstStyle/>
          <a:p>
            <a:pPr algn="ctr"/>
            <a:r>
              <a:rPr lang="vi-VN" sz="2600" dirty="0" smtClean="0">
                <a:latin typeface="+mj-lt"/>
              </a:rPr>
              <a:t>V. NUCLEIC ACID</a:t>
            </a:r>
            <a:endParaRPr lang="en-US" sz="2600" dirty="0">
              <a:latin typeface="+mj-lt"/>
            </a:endParaRPr>
          </a:p>
        </p:txBody>
      </p:sp>
      <p:pic>
        <p:nvPicPr>
          <p:cNvPr id="6" name="Picture 2" descr="Hóa Học Về Cấu Trúc Của DNA | HHL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05" y="776275"/>
            <a:ext cx="5504145" cy="378308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Sự Khác Nhau Giữa DNA và RNA Về Cấu Tạo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717" y="492443"/>
            <a:ext cx="6667500" cy="4352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6291" y="5129201"/>
            <a:ext cx="8728364" cy="492443"/>
          </a:xfrm>
          <a:prstGeom prst="rect">
            <a:avLst/>
          </a:prstGeom>
          <a:noFill/>
        </p:spPr>
        <p:txBody>
          <a:bodyPr wrap="square" rtlCol="0">
            <a:spAutoFit/>
          </a:bodyPr>
          <a:lstStyle/>
          <a:p>
            <a:r>
              <a:rPr lang="vi-VN" sz="2600" dirty="0" smtClean="0">
                <a:latin typeface="+mj-lt"/>
              </a:rPr>
              <a:t>Hãy chỉ ra điểm khác nhau trong cấu trúc của DNA  so với RNA</a:t>
            </a:r>
            <a:endParaRPr lang="en-US" sz="2600" dirty="0">
              <a:latin typeface="+mj-lt"/>
            </a:endParaRPr>
          </a:p>
        </p:txBody>
      </p:sp>
    </p:spTree>
    <p:extLst>
      <p:ext uri="{BB962C8B-B14F-4D97-AF65-F5344CB8AC3E}">
        <p14:creationId xmlns:p14="http://schemas.microsoft.com/office/powerpoint/2010/main" val="1995270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rokary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225" y="1447800"/>
            <a:ext cx="42672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6324600" y="4330700"/>
            <a:ext cx="3276600" cy="1570038"/>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3200" b="1" dirty="0">
                <a:cs typeface="Times New Roman" panose="02020603050405020304" pitchFamily="18" charset="0"/>
              </a:rPr>
              <a:t>ADN ở </a:t>
            </a:r>
            <a:r>
              <a:rPr lang="en-US" sz="3200" b="1" dirty="0" err="1">
                <a:cs typeface="Times New Roman" panose="02020603050405020304" pitchFamily="18" charset="0"/>
              </a:rPr>
              <a:t>tế</a:t>
            </a:r>
            <a:r>
              <a:rPr lang="en-US" sz="3200" b="1" dirty="0">
                <a:cs typeface="Times New Roman" panose="02020603050405020304" pitchFamily="18" charset="0"/>
              </a:rPr>
              <a:t> </a:t>
            </a:r>
            <a:r>
              <a:rPr lang="en-US" sz="3200" b="1" dirty="0" err="1">
                <a:cs typeface="Times New Roman" panose="02020603050405020304" pitchFamily="18" charset="0"/>
              </a:rPr>
              <a:t>bào</a:t>
            </a:r>
            <a:r>
              <a:rPr lang="en-US" sz="3200" b="1" dirty="0">
                <a:cs typeface="Times New Roman" panose="02020603050405020304" pitchFamily="18" charset="0"/>
              </a:rPr>
              <a:t> </a:t>
            </a:r>
            <a:r>
              <a:rPr lang="en-US" sz="3200" b="1" dirty="0" err="1">
                <a:cs typeface="Times New Roman" panose="02020603050405020304" pitchFamily="18" charset="0"/>
              </a:rPr>
              <a:t>nhân</a:t>
            </a:r>
            <a:r>
              <a:rPr lang="en-US" sz="3200" b="1" dirty="0">
                <a:cs typeface="Times New Roman" panose="02020603050405020304" pitchFamily="18" charset="0"/>
              </a:rPr>
              <a:t> </a:t>
            </a:r>
            <a:r>
              <a:rPr lang="en-US" sz="3200" b="1" dirty="0" err="1">
                <a:cs typeface="Times New Roman" panose="02020603050405020304" pitchFamily="18" charset="0"/>
              </a:rPr>
              <a:t>sơ</a:t>
            </a:r>
            <a:r>
              <a:rPr lang="en-US" sz="3200" b="1" dirty="0">
                <a:cs typeface="Times New Roman" panose="02020603050405020304" pitchFamily="18" charset="0"/>
              </a:rPr>
              <a:t> </a:t>
            </a:r>
            <a:r>
              <a:rPr lang="en-US" sz="3200" b="1" dirty="0" err="1">
                <a:cs typeface="Times New Roman" panose="02020603050405020304" pitchFamily="18" charset="0"/>
              </a:rPr>
              <a:t>có</a:t>
            </a:r>
            <a:r>
              <a:rPr lang="en-US" sz="3200" b="1" dirty="0">
                <a:cs typeface="Times New Roman" panose="02020603050405020304" pitchFamily="18" charset="0"/>
              </a:rPr>
              <a:t> </a:t>
            </a:r>
            <a:r>
              <a:rPr lang="en-US" sz="3200" b="1" dirty="0" err="1">
                <a:cs typeface="Times New Roman" panose="02020603050405020304" pitchFamily="18" charset="0"/>
              </a:rPr>
              <a:t>cấu</a:t>
            </a:r>
            <a:r>
              <a:rPr lang="en-US" sz="3200" b="1" dirty="0">
                <a:cs typeface="Times New Roman" panose="02020603050405020304" pitchFamily="18" charset="0"/>
              </a:rPr>
              <a:t> </a:t>
            </a:r>
            <a:r>
              <a:rPr lang="en-US" sz="3200" b="1" dirty="0" err="1">
                <a:cs typeface="Times New Roman" panose="02020603050405020304" pitchFamily="18" charset="0"/>
              </a:rPr>
              <a:t>trúc</a:t>
            </a:r>
            <a:r>
              <a:rPr lang="en-US" sz="3200" b="1" dirty="0">
                <a:cs typeface="Times New Roman" panose="02020603050405020304" pitchFamily="18" charset="0"/>
              </a:rPr>
              <a:t> </a:t>
            </a:r>
            <a:r>
              <a:rPr lang="en-US" sz="3200" b="1" dirty="0" err="1">
                <a:cs typeface="Times New Roman" panose="02020603050405020304" pitchFamily="18" charset="0"/>
              </a:rPr>
              <a:t>dạng</a:t>
            </a:r>
            <a:r>
              <a:rPr lang="en-US" sz="3200" b="1" dirty="0">
                <a:cs typeface="Times New Roman" panose="02020603050405020304" pitchFamily="18" charset="0"/>
              </a:rPr>
              <a:t> </a:t>
            </a:r>
            <a:r>
              <a:rPr lang="en-US" sz="3200" b="1" dirty="0" err="1">
                <a:cs typeface="Times New Roman" panose="02020603050405020304" pitchFamily="18" charset="0"/>
              </a:rPr>
              <a:t>vòng</a:t>
            </a:r>
            <a:r>
              <a:rPr lang="en-US" sz="3200" b="1" dirty="0">
                <a:cs typeface="Times New Roman" panose="02020603050405020304" pitchFamily="18" charset="0"/>
              </a:rPr>
              <a:t>.</a:t>
            </a:r>
          </a:p>
        </p:txBody>
      </p:sp>
      <p:pic>
        <p:nvPicPr>
          <p:cNvPr id="17412" name="Picture 4" descr="eukaryote-dna-molecule-phosephate-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447800"/>
            <a:ext cx="35814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1752600" y="4313239"/>
            <a:ext cx="3581400" cy="1570037"/>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defRPr/>
            </a:pPr>
            <a:r>
              <a:rPr lang="en-US" sz="3200" b="1" dirty="0">
                <a:cs typeface="Times New Roman" panose="02020603050405020304" pitchFamily="18" charset="0"/>
              </a:rPr>
              <a:t>ADN ở </a:t>
            </a:r>
            <a:r>
              <a:rPr lang="en-US" sz="3200" b="1" dirty="0" err="1">
                <a:cs typeface="Times New Roman" panose="02020603050405020304" pitchFamily="18" charset="0"/>
              </a:rPr>
              <a:t>tế</a:t>
            </a:r>
            <a:r>
              <a:rPr lang="en-US" sz="3200" b="1" dirty="0">
                <a:cs typeface="Times New Roman" panose="02020603050405020304" pitchFamily="18" charset="0"/>
              </a:rPr>
              <a:t> </a:t>
            </a:r>
            <a:r>
              <a:rPr lang="en-US" sz="3200" b="1" dirty="0" err="1">
                <a:cs typeface="Times New Roman" panose="02020603050405020304" pitchFamily="18" charset="0"/>
              </a:rPr>
              <a:t>bào</a:t>
            </a:r>
            <a:r>
              <a:rPr lang="en-US" sz="3200" b="1" dirty="0">
                <a:cs typeface="Times New Roman" panose="02020603050405020304" pitchFamily="18" charset="0"/>
              </a:rPr>
              <a:t> </a:t>
            </a:r>
            <a:r>
              <a:rPr lang="en-US" sz="3200" b="1" dirty="0" err="1">
                <a:cs typeface="Times New Roman" panose="02020603050405020304" pitchFamily="18" charset="0"/>
              </a:rPr>
              <a:t>nhân</a:t>
            </a:r>
            <a:r>
              <a:rPr lang="en-US" sz="3200" b="1" dirty="0">
                <a:cs typeface="Times New Roman" panose="02020603050405020304" pitchFamily="18" charset="0"/>
              </a:rPr>
              <a:t> </a:t>
            </a:r>
            <a:r>
              <a:rPr lang="en-US" sz="3200" b="1" dirty="0" err="1">
                <a:cs typeface="Times New Roman" panose="02020603050405020304" pitchFamily="18" charset="0"/>
              </a:rPr>
              <a:t>thực</a:t>
            </a:r>
            <a:r>
              <a:rPr lang="en-US" sz="3200" b="1" dirty="0">
                <a:cs typeface="Times New Roman" panose="02020603050405020304" pitchFamily="18" charset="0"/>
              </a:rPr>
              <a:t> </a:t>
            </a:r>
            <a:r>
              <a:rPr lang="en-US" sz="3200" b="1" dirty="0" err="1">
                <a:cs typeface="Times New Roman" panose="02020603050405020304" pitchFamily="18" charset="0"/>
              </a:rPr>
              <a:t>có</a:t>
            </a:r>
            <a:r>
              <a:rPr lang="en-US" sz="3200" b="1" dirty="0">
                <a:cs typeface="Times New Roman" panose="02020603050405020304" pitchFamily="18" charset="0"/>
              </a:rPr>
              <a:t> </a:t>
            </a:r>
            <a:r>
              <a:rPr lang="en-US" sz="3200" b="1" dirty="0" err="1">
                <a:cs typeface="Times New Roman" panose="02020603050405020304" pitchFamily="18" charset="0"/>
              </a:rPr>
              <a:t>cấu</a:t>
            </a:r>
            <a:r>
              <a:rPr lang="en-US" sz="3200" b="1" dirty="0">
                <a:cs typeface="Times New Roman" panose="02020603050405020304" pitchFamily="18" charset="0"/>
              </a:rPr>
              <a:t> </a:t>
            </a:r>
            <a:r>
              <a:rPr lang="en-US" sz="3200" b="1" dirty="0" err="1">
                <a:cs typeface="Times New Roman" panose="02020603050405020304" pitchFamily="18" charset="0"/>
              </a:rPr>
              <a:t>trúc</a:t>
            </a:r>
            <a:r>
              <a:rPr lang="en-US" sz="3200" b="1" dirty="0">
                <a:cs typeface="Times New Roman" panose="02020603050405020304" pitchFamily="18" charset="0"/>
              </a:rPr>
              <a:t> </a:t>
            </a:r>
            <a:r>
              <a:rPr lang="en-US" sz="3200" b="1" dirty="0" err="1">
                <a:cs typeface="Times New Roman" panose="02020603050405020304" pitchFamily="18" charset="0"/>
              </a:rPr>
              <a:t>mạch</a:t>
            </a:r>
            <a:r>
              <a:rPr lang="en-US" sz="3200" b="1" dirty="0">
                <a:cs typeface="Times New Roman" panose="02020603050405020304" pitchFamily="18" charset="0"/>
              </a:rPr>
              <a:t> </a:t>
            </a:r>
            <a:r>
              <a:rPr lang="en-US" sz="3200" b="1" dirty="0" err="1">
                <a:cs typeface="Times New Roman" panose="02020603050405020304" pitchFamily="18" charset="0"/>
              </a:rPr>
              <a:t>thẳng</a:t>
            </a:r>
            <a:r>
              <a:rPr lang="en-US" sz="3200" b="1" dirty="0">
                <a:cs typeface="Times New Roman" panose="02020603050405020304" pitchFamily="18" charset="0"/>
              </a:rPr>
              <a:t>. </a:t>
            </a:r>
          </a:p>
        </p:txBody>
      </p:sp>
      <p:sp>
        <p:nvSpPr>
          <p:cNvPr id="6" name="Text Box 7"/>
          <p:cNvSpPr txBox="1">
            <a:spLocks noChangeArrowheads="1"/>
          </p:cNvSpPr>
          <p:nvPr/>
        </p:nvSpPr>
        <p:spPr bwMode="auto">
          <a:xfrm>
            <a:off x="1697038" y="104776"/>
            <a:ext cx="2722562" cy="646113"/>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r>
              <a:rPr lang="vi-VN" sz="3600" b="1" dirty="0"/>
              <a:t>Lưu ý </a:t>
            </a:r>
          </a:p>
        </p:txBody>
      </p:sp>
    </p:spTree>
    <p:extLst>
      <p:ext uri="{BB962C8B-B14F-4D97-AF65-F5344CB8AC3E}">
        <p14:creationId xmlns:p14="http://schemas.microsoft.com/office/powerpoint/2010/main" val="280906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smtClean="0">
                <a:latin typeface="+mj-lt"/>
              </a:rPr>
              <a:t>VI. MỐI QUAN HỆ GIỮA CẤU TẠO VÀ VAI TRÒ CỦA CÁC PHÂN TỬ SINH HỌC</a:t>
            </a:r>
            <a:endParaRPr lang="en-US" sz="2200" dirty="0">
              <a:latin typeface="+mj-lt"/>
            </a:endParaRPr>
          </a:p>
        </p:txBody>
      </p:sp>
      <p:sp>
        <p:nvSpPr>
          <p:cNvPr id="10" name="Cloud Callout 9"/>
          <p:cNvSpPr/>
          <p:nvPr/>
        </p:nvSpPr>
        <p:spPr>
          <a:xfrm>
            <a:off x="2980706" y="878774"/>
            <a:ext cx="7279575" cy="533202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3930732" y="2090057"/>
            <a:ext cx="5367647" cy="1292662"/>
          </a:xfrm>
          <a:prstGeom prst="rect">
            <a:avLst/>
          </a:prstGeom>
          <a:noFill/>
        </p:spPr>
        <p:txBody>
          <a:bodyPr wrap="square" rtlCol="0">
            <a:spAutoFit/>
          </a:bodyPr>
          <a:lstStyle/>
          <a:p>
            <a:pPr>
              <a:lnSpc>
                <a:spcPct val="150000"/>
              </a:lnSpc>
            </a:pPr>
            <a:r>
              <a:rPr lang="vi-VN" sz="2600" dirty="0" smtClean="0">
                <a:latin typeface="+mj-lt"/>
              </a:rPr>
              <a:t>Hs làm việc theo nhóm để hoàn thành nội dung phiếu học tập số 4</a:t>
            </a:r>
            <a:endParaRPr lang="en-US" sz="2600" dirty="0">
              <a:latin typeface="+mj-lt"/>
            </a:endParaRPr>
          </a:p>
        </p:txBody>
      </p:sp>
    </p:spTree>
    <p:extLst>
      <p:ext uri="{BB962C8B-B14F-4D97-AF65-F5344CB8AC3E}">
        <p14:creationId xmlns:p14="http://schemas.microsoft.com/office/powerpoint/2010/main" val="769545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ài văn mẫu tả cô giáo mà em yêu quý – Văn mẫu lớp 5 | Anybook.vn - Any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7694"/>
            <a:ext cx="3360306" cy="3360306"/>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821410" y="433953"/>
            <a:ext cx="3177153" cy="2634711"/>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smtClean="0">
                <a:solidFill>
                  <a:schemeClr val="tx1"/>
                </a:solidFill>
                <a:latin typeface="+mj-lt"/>
              </a:rPr>
              <a:t>TRÒ CHƠI: “TÔI CẦN”</a:t>
            </a:r>
            <a:endParaRPr lang="en-US" sz="3000" dirty="0">
              <a:solidFill>
                <a:schemeClr val="tx1"/>
              </a:solidFill>
              <a:latin typeface="+mj-lt"/>
            </a:endParaRPr>
          </a:p>
        </p:txBody>
      </p:sp>
      <p:sp>
        <p:nvSpPr>
          <p:cNvPr id="6" name="TextBox 5"/>
          <p:cNvSpPr txBox="1"/>
          <p:nvPr/>
        </p:nvSpPr>
        <p:spPr>
          <a:xfrm>
            <a:off x="4275117" y="95003"/>
            <a:ext cx="7505205" cy="3231654"/>
          </a:xfrm>
          <a:prstGeom prst="rect">
            <a:avLst/>
          </a:prstGeom>
          <a:noFill/>
        </p:spPr>
        <p:txBody>
          <a:bodyPr wrap="square" rtlCol="0">
            <a:spAutoFit/>
          </a:bodyPr>
          <a:lstStyle/>
          <a:p>
            <a:pPr algn="ctr"/>
            <a:r>
              <a:rPr lang="vi-VN" sz="2400" dirty="0" smtClean="0">
                <a:solidFill>
                  <a:srgbClr val="FF0000"/>
                </a:solidFill>
                <a:latin typeface="+mj-lt"/>
              </a:rPr>
              <a:t>Cách chơi: </a:t>
            </a:r>
          </a:p>
          <a:p>
            <a:pPr marL="342900" indent="-342900" algn="just">
              <a:lnSpc>
                <a:spcPct val="150000"/>
              </a:lnSpc>
              <a:buFontTx/>
              <a:buChar char="-"/>
            </a:pPr>
            <a:r>
              <a:rPr lang="vi-VN" sz="2400" dirty="0" smtClean="0">
                <a:latin typeface="+mj-lt"/>
              </a:rPr>
              <a:t>Hs quan sát tranh minh họa các nguồn thực phẩm. Tìm các thực phẩm thuộc nhóm Protein hoặc lipid hoặc carbohydrate.</a:t>
            </a:r>
          </a:p>
          <a:p>
            <a:pPr marL="342900" indent="-342900" algn="just">
              <a:lnSpc>
                <a:spcPct val="150000"/>
              </a:lnSpc>
              <a:buFontTx/>
              <a:buChar char="-"/>
            </a:pPr>
            <a:r>
              <a:rPr lang="vi-VN" sz="2400" dirty="0" smtClean="0">
                <a:latin typeface="+mj-lt"/>
              </a:rPr>
              <a:t>Gv yêu cầu: tôi cần thực phẩm thuộc nhóm chất </a:t>
            </a:r>
            <a:r>
              <a:rPr lang="vi-VN" sz="2400" dirty="0">
                <a:latin typeface="+mj-lt"/>
              </a:rPr>
              <a:t>Protein hoặc lipid hoặc </a:t>
            </a:r>
            <a:r>
              <a:rPr lang="vi-VN" sz="2400" dirty="0" smtClean="0">
                <a:latin typeface="+mj-lt"/>
              </a:rPr>
              <a:t>carbohydrate, Hs sẽ đọc tên thực phẩm</a:t>
            </a:r>
          </a:p>
        </p:txBody>
      </p:sp>
      <p:pic>
        <p:nvPicPr>
          <p:cNvPr id="5122" name="Picture 2" descr="Dấu chấm hỏi, Dấu chấm hỏi png | PNGEg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8249" y="3952713"/>
            <a:ext cx="672295" cy="8848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83283" y="3497694"/>
            <a:ext cx="5735782" cy="2169825"/>
          </a:xfrm>
          <a:prstGeom prst="rect">
            <a:avLst/>
          </a:prstGeom>
          <a:noFill/>
        </p:spPr>
        <p:txBody>
          <a:bodyPr wrap="square" rtlCol="0">
            <a:spAutoFit/>
          </a:bodyPr>
          <a:lstStyle/>
          <a:p>
            <a:pPr algn="just">
              <a:lnSpc>
                <a:spcPct val="150000"/>
              </a:lnSpc>
            </a:pPr>
            <a:r>
              <a:rPr lang="vi-VN" sz="2600" dirty="0" smtClean="0">
                <a:latin typeface="+mj-lt"/>
              </a:rPr>
              <a:t>Các loại thực phẩm này có thể cung cấp cho cơ thể người những chất hữu cơ (dinh dưỡng) nào mà em biết?</a:t>
            </a:r>
            <a:endParaRPr lang="en-US" sz="2600" dirty="0">
              <a:latin typeface="+mj-lt"/>
            </a:endParaRPr>
          </a:p>
          <a:p>
            <a:endParaRPr lang="en-US" dirty="0"/>
          </a:p>
        </p:txBody>
      </p:sp>
      <p:sp>
        <p:nvSpPr>
          <p:cNvPr id="8" name="Right Arrow 7"/>
          <p:cNvSpPr/>
          <p:nvPr/>
        </p:nvSpPr>
        <p:spPr>
          <a:xfrm>
            <a:off x="3740727" y="5807034"/>
            <a:ext cx="807522" cy="58189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84396" y="5750644"/>
            <a:ext cx="7038430" cy="492443"/>
          </a:xfrm>
          <a:prstGeom prst="rect">
            <a:avLst/>
          </a:prstGeom>
          <a:noFill/>
        </p:spPr>
        <p:txBody>
          <a:bodyPr wrap="square" rtlCol="0">
            <a:spAutoFit/>
          </a:bodyPr>
          <a:lstStyle/>
          <a:p>
            <a:r>
              <a:rPr lang="vi-VN" sz="2600" dirty="0" smtClean="0">
                <a:latin typeface="+mj-lt"/>
              </a:rPr>
              <a:t>CARBOHYDRATE, LIPID, PROTEIN</a:t>
            </a:r>
            <a:endParaRPr lang="en-US" sz="2600" dirty="0">
              <a:latin typeface="+mj-lt"/>
            </a:endParaRPr>
          </a:p>
        </p:txBody>
      </p:sp>
    </p:spTree>
    <p:extLst>
      <p:ext uri="{BB962C8B-B14F-4D97-AF65-F5344CB8AC3E}">
        <p14:creationId xmlns:p14="http://schemas.microsoft.com/office/powerpoint/2010/main" val="2341545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5666" cy="6858001"/>
          </a:xfrm>
          <a:prstGeom prst="rect">
            <a:avLst/>
          </a:prstGeom>
        </p:spPr>
      </p:pic>
      <p:sp>
        <p:nvSpPr>
          <p:cNvPr id="3" name="TextBox 2"/>
          <p:cNvSpPr txBox="1"/>
          <p:nvPr/>
        </p:nvSpPr>
        <p:spPr>
          <a:xfrm>
            <a:off x="142504" y="0"/>
            <a:ext cx="12043162" cy="1446550"/>
          </a:xfrm>
          <a:prstGeom prst="rect">
            <a:avLst/>
          </a:prstGeom>
          <a:noFill/>
        </p:spPr>
        <p:txBody>
          <a:bodyPr wrap="square" rtlCol="0">
            <a:spAutoFit/>
          </a:bodyPr>
          <a:lstStyle/>
          <a:p>
            <a:pPr>
              <a:lnSpc>
                <a:spcPct val="150000"/>
              </a:lnSpc>
            </a:pPr>
            <a:r>
              <a:rPr lang="vi-VN" sz="2200" dirty="0">
                <a:latin typeface="+mj-lt"/>
              </a:rPr>
              <a:t>Phiếu học tập số 4: Nêu điểm giống nhau và khác nhau cơ bản của các đại phân tử hữu cơ Carbohydrate, lipid, protein và nucleic acid.</a:t>
            </a:r>
            <a:endParaRPr lang="en-US" sz="2200" dirty="0">
              <a:latin typeface="+mj-lt"/>
            </a:endParaRPr>
          </a:p>
          <a:p>
            <a:endParaRPr lang="en-US" sz="2200"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3264182963"/>
              </p:ext>
            </p:extLst>
          </p:nvPr>
        </p:nvGraphicFramePr>
        <p:xfrm>
          <a:off x="597709" y="1446550"/>
          <a:ext cx="11028234" cy="5108628"/>
        </p:xfrm>
        <a:graphic>
          <a:graphicData uri="http://schemas.openxmlformats.org/drawingml/2006/table">
            <a:tbl>
              <a:tblPr firstRow="1" firstCol="1" bandRow="1">
                <a:tableStyleId>{5C22544A-7EE6-4342-B048-85BDC9FD1C3A}</a:tableStyleId>
              </a:tblPr>
              <a:tblGrid>
                <a:gridCol w="1885816">
                  <a:extLst>
                    <a:ext uri="{9D8B030D-6E8A-4147-A177-3AD203B41FA5}">
                      <a16:colId xmlns:a16="http://schemas.microsoft.com/office/drawing/2014/main" val="3396856753"/>
                    </a:ext>
                  </a:extLst>
                </a:gridCol>
                <a:gridCol w="3047814">
                  <a:extLst>
                    <a:ext uri="{9D8B030D-6E8A-4147-A177-3AD203B41FA5}">
                      <a16:colId xmlns:a16="http://schemas.microsoft.com/office/drawing/2014/main" val="3807917909"/>
                    </a:ext>
                  </a:extLst>
                </a:gridCol>
                <a:gridCol w="3047814">
                  <a:extLst>
                    <a:ext uri="{9D8B030D-6E8A-4147-A177-3AD203B41FA5}">
                      <a16:colId xmlns:a16="http://schemas.microsoft.com/office/drawing/2014/main" val="197805173"/>
                    </a:ext>
                  </a:extLst>
                </a:gridCol>
                <a:gridCol w="3046790">
                  <a:extLst>
                    <a:ext uri="{9D8B030D-6E8A-4147-A177-3AD203B41FA5}">
                      <a16:colId xmlns:a16="http://schemas.microsoft.com/office/drawing/2014/main" val="1760741736"/>
                    </a:ext>
                  </a:extLst>
                </a:gridCol>
              </a:tblGrid>
              <a:tr h="851438">
                <a:tc gridSpan="2">
                  <a:txBody>
                    <a:bodyPr/>
                    <a:lstStyle/>
                    <a:p>
                      <a:pPr algn="ctr">
                        <a:lnSpc>
                          <a:spcPct val="130000"/>
                        </a:lnSpc>
                        <a:spcAft>
                          <a:spcPts val="0"/>
                        </a:spcAft>
                      </a:pPr>
                      <a:r>
                        <a:rPr lang="vi-VN" sz="2200" dirty="0">
                          <a:effectLst/>
                          <a:latin typeface="+mj-lt"/>
                        </a:rPr>
                        <a:t>Tiêu chí</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30000"/>
                        </a:lnSpc>
                        <a:spcAft>
                          <a:spcPts val="0"/>
                        </a:spcAft>
                      </a:pPr>
                      <a:r>
                        <a:rPr lang="vi-VN" sz="2200" dirty="0">
                          <a:effectLst/>
                          <a:latin typeface="+mj-lt"/>
                        </a:rPr>
                        <a:t>Cấu trúc</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0000"/>
                        </a:lnSpc>
                        <a:spcAft>
                          <a:spcPts val="0"/>
                        </a:spcAft>
                      </a:pPr>
                      <a:r>
                        <a:rPr lang="vi-VN" sz="2200">
                          <a:effectLst/>
                          <a:latin typeface="+mj-lt"/>
                        </a:rPr>
                        <a:t>Chức năng</a:t>
                      </a:r>
                      <a:endParaRPr lang="en-US" sz="220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2030889"/>
                  </a:ext>
                </a:extLst>
              </a:tr>
              <a:tr h="851438">
                <a:tc>
                  <a:txBody>
                    <a:bodyPr/>
                    <a:lstStyle/>
                    <a:p>
                      <a:pPr algn="just">
                        <a:lnSpc>
                          <a:spcPct val="130000"/>
                        </a:lnSpc>
                        <a:spcAft>
                          <a:spcPts val="0"/>
                        </a:spcAft>
                      </a:pPr>
                      <a:r>
                        <a:rPr lang="vi-VN" sz="2200" dirty="0">
                          <a:solidFill>
                            <a:schemeClr val="tx1"/>
                          </a:solidFill>
                          <a:effectLst/>
                          <a:latin typeface="+mj-lt"/>
                        </a:rPr>
                        <a:t>Giống nhau</a:t>
                      </a:r>
                      <a:endParaRPr lang="en-US" sz="2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0"/>
                        </a:spcAft>
                      </a:pPr>
                      <a:r>
                        <a:rPr lang="vi-VN" sz="2200" dirty="0">
                          <a:solidFill>
                            <a:schemeClr val="tx1"/>
                          </a:solidFill>
                          <a:effectLst/>
                          <a:latin typeface="+mj-lt"/>
                        </a:rPr>
                        <a:t> </a:t>
                      </a:r>
                      <a:endParaRPr lang="en-US" sz="22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1429668"/>
                  </a:ext>
                </a:extLst>
              </a:tr>
              <a:tr h="851438">
                <a:tc rowSpan="4">
                  <a:txBody>
                    <a:bodyPr/>
                    <a:lstStyle/>
                    <a:p>
                      <a:pPr algn="just">
                        <a:lnSpc>
                          <a:spcPct val="130000"/>
                        </a:lnSpc>
                        <a:spcAft>
                          <a:spcPts val="0"/>
                        </a:spcAft>
                      </a:pPr>
                      <a:r>
                        <a:rPr lang="vi-VN" sz="2200" dirty="0">
                          <a:effectLst/>
                          <a:latin typeface="+mj-lt"/>
                        </a:rPr>
                        <a:t> </a:t>
                      </a:r>
                      <a:endParaRPr lang="en-US" sz="2200" dirty="0">
                        <a:effectLst/>
                        <a:latin typeface="+mj-lt"/>
                      </a:endParaRPr>
                    </a:p>
                    <a:p>
                      <a:pPr algn="just">
                        <a:lnSpc>
                          <a:spcPct val="130000"/>
                        </a:lnSpc>
                        <a:spcAft>
                          <a:spcPts val="0"/>
                        </a:spcAft>
                      </a:pPr>
                      <a:r>
                        <a:rPr lang="vi-VN" sz="2200" dirty="0">
                          <a:effectLst/>
                          <a:latin typeface="+mj-lt"/>
                        </a:rPr>
                        <a:t>Khác nhau</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Carbohydrate</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96329"/>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Lipid</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813475"/>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Protein</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429866"/>
                  </a:ext>
                </a:extLst>
              </a:tr>
              <a:tr h="851438">
                <a:tc vMerge="1">
                  <a:txBody>
                    <a:bodyPr/>
                    <a:lstStyle/>
                    <a:p>
                      <a:endParaRPr lang="en-US"/>
                    </a:p>
                  </a:txBody>
                  <a:tcPr/>
                </a:tc>
                <a:tc>
                  <a:txBody>
                    <a:bodyPr/>
                    <a:lstStyle/>
                    <a:p>
                      <a:pPr algn="just">
                        <a:lnSpc>
                          <a:spcPct val="130000"/>
                        </a:lnSpc>
                        <a:spcAft>
                          <a:spcPts val="0"/>
                        </a:spcAft>
                      </a:pPr>
                      <a:r>
                        <a:rPr lang="vi-VN" sz="2200">
                          <a:effectLst/>
                          <a:latin typeface="+mj-lt"/>
                        </a:rPr>
                        <a:t>Nucleic acid</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a:effectLst/>
                          <a:latin typeface="+mj-lt"/>
                        </a:rPr>
                        <a:t> </a:t>
                      </a:r>
                      <a:endParaRPr lang="en-US" sz="22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0000"/>
                        </a:lnSpc>
                        <a:spcAft>
                          <a:spcPts val="0"/>
                        </a:spcAft>
                      </a:pPr>
                      <a:r>
                        <a:rPr lang="vi-VN" sz="2200" dirty="0">
                          <a:effectLst/>
                          <a:latin typeface="+mj-lt"/>
                        </a:rPr>
                        <a:t> </a:t>
                      </a:r>
                      <a:endParaRPr lang="en-US" sz="22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4420762"/>
                  </a:ext>
                </a:extLst>
              </a:tr>
            </a:tbl>
          </a:graphicData>
        </a:graphic>
      </p:graphicFrame>
    </p:spTree>
    <p:extLst>
      <p:ext uri="{BB962C8B-B14F-4D97-AF65-F5344CB8AC3E}">
        <p14:creationId xmlns:p14="http://schemas.microsoft.com/office/powerpoint/2010/main" val="12257104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smtClean="0">
                <a:latin typeface="+mj-lt"/>
              </a:rPr>
              <a:t>VI. MỐI QUAN HỆ GIỮA CẤU TẠO VÀ VAI TRÒ CỦA CÁC PHÂN TỬ SINH HỌC</a:t>
            </a:r>
            <a:endParaRPr lang="en-US" sz="2200" dirty="0">
              <a:latin typeface="+mj-lt"/>
            </a:endParaRPr>
          </a:p>
        </p:txBody>
      </p:sp>
      <p:pic>
        <p:nvPicPr>
          <p:cNvPr id="4" name="Picture 3"/>
          <p:cNvPicPr>
            <a:picLocks noChangeAspect="1"/>
          </p:cNvPicPr>
          <p:nvPr/>
        </p:nvPicPr>
        <p:blipFill>
          <a:blip r:embed="rId3"/>
          <a:stretch>
            <a:fillRect/>
          </a:stretch>
        </p:blipFill>
        <p:spPr>
          <a:xfrm>
            <a:off x="396648" y="828676"/>
            <a:ext cx="11666541" cy="5500872"/>
          </a:xfrm>
          <a:prstGeom prst="rect">
            <a:avLst/>
          </a:prstGeom>
        </p:spPr>
      </p:pic>
    </p:spTree>
    <p:extLst>
      <p:ext uri="{BB962C8B-B14F-4D97-AF65-F5344CB8AC3E}">
        <p14:creationId xmlns:p14="http://schemas.microsoft.com/office/powerpoint/2010/main" val="38433297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85666" cy="6858001"/>
          </a:xfrm>
          <a:prstGeom prst="rect">
            <a:avLst/>
          </a:prstGeom>
        </p:spPr>
      </p:pic>
      <p:sp>
        <p:nvSpPr>
          <p:cNvPr id="3" name="TextBox 2"/>
          <p:cNvSpPr txBox="1"/>
          <p:nvPr/>
        </p:nvSpPr>
        <p:spPr>
          <a:xfrm>
            <a:off x="973777" y="0"/>
            <a:ext cx="11211889" cy="430887"/>
          </a:xfrm>
          <a:prstGeom prst="rect">
            <a:avLst/>
          </a:prstGeom>
          <a:noFill/>
        </p:spPr>
        <p:txBody>
          <a:bodyPr wrap="square" rtlCol="0">
            <a:spAutoFit/>
          </a:bodyPr>
          <a:lstStyle/>
          <a:p>
            <a:r>
              <a:rPr lang="vi-VN" sz="2200" dirty="0" smtClean="0">
                <a:latin typeface="+mj-lt"/>
              </a:rPr>
              <a:t>VI. MỐI QUAN HỆ GIỮA CẤU TẠO VÀ VAI TRÒ CỦA CÁC PHÂN TỬ SINH HỌC</a:t>
            </a:r>
            <a:endParaRPr lang="en-US" sz="2200" dirty="0">
              <a:latin typeface="+mj-lt"/>
            </a:endParaRPr>
          </a:p>
        </p:txBody>
      </p:sp>
      <p:pic>
        <p:nvPicPr>
          <p:cNvPr id="4" name="Picture 3"/>
          <p:cNvPicPr>
            <a:picLocks noChangeAspect="1"/>
          </p:cNvPicPr>
          <p:nvPr/>
        </p:nvPicPr>
        <p:blipFill>
          <a:blip r:embed="rId3"/>
          <a:stretch>
            <a:fillRect/>
          </a:stretch>
        </p:blipFill>
        <p:spPr>
          <a:xfrm>
            <a:off x="593766" y="545476"/>
            <a:ext cx="10842172" cy="6483973"/>
          </a:xfrm>
          <a:prstGeom prst="rect">
            <a:avLst/>
          </a:prstGeom>
        </p:spPr>
      </p:pic>
    </p:spTree>
    <p:extLst>
      <p:ext uri="{BB962C8B-B14F-4D97-AF65-F5344CB8AC3E}">
        <p14:creationId xmlns:p14="http://schemas.microsoft.com/office/powerpoint/2010/main" val="5498430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3" name="TextBox 2"/>
          <p:cNvSpPr txBox="1"/>
          <p:nvPr/>
        </p:nvSpPr>
        <p:spPr>
          <a:xfrm>
            <a:off x="219693" y="2355325"/>
            <a:ext cx="11768447" cy="3693319"/>
          </a:xfrm>
          <a:prstGeom prst="rect">
            <a:avLst/>
          </a:prstGeom>
          <a:noFill/>
        </p:spPr>
        <p:txBody>
          <a:bodyPr wrap="square" rtlCol="0">
            <a:spAutoFit/>
          </a:bodyPr>
          <a:lstStyle/>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Khi bị hạ đường huyết nên bổ sung cho cơ thể đường glucozo hay đường saccarozo? Tại sao?</a:t>
            </a:r>
            <a:endParaRPr lang="en-US" sz="2400" dirty="0">
              <a:latin typeface="Times New Roman" panose="02020603050405020304" pitchFamily="18" charset="0"/>
              <a:cs typeface="Times New Roman" panose="02020603050405020304" pitchFamily="18" charset="0"/>
            </a:endParaRPr>
          </a:p>
          <a:p>
            <a:pPr>
              <a:lnSpc>
                <a:spcPct val="150000"/>
              </a:lnSpc>
            </a:pPr>
            <a:r>
              <a:rPr lang="vi-VN" sz="2400" dirty="0">
                <a:latin typeface="Times New Roman" panose="02020603050405020304" pitchFamily="18" charset="0"/>
                <a:cs typeface="Times New Roman" panose="02020603050405020304" pitchFamily="18" charset="0"/>
              </a:rPr>
              <a:t>Câu 2: Tại sao thế hệ con thường có nhiều đặc điểm giống bố mẹ</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3:</a:t>
            </a: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Nếu ăn quá nhiều đường dẫn tới bệnh gì? </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mỡ</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endParaRPr lang="en-US" dirty="0"/>
          </a:p>
        </p:txBody>
      </p:sp>
      <p:pic>
        <p:nvPicPr>
          <p:cNvPr id="8" name="Picture 2" descr="Hình ảnh Học Thảo Luận Viết Bài Tập Về Nhà Làm Bài Toán PNG , Bé, Phiên, Dễ  Thương PNG miễn phí tải tập tin PSDComment và Vec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092" y="363974"/>
            <a:ext cx="1771403" cy="1771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22566" y="712391"/>
            <a:ext cx="7362702" cy="492443"/>
          </a:xfrm>
          <a:prstGeom prst="rect">
            <a:avLst/>
          </a:prstGeom>
          <a:noFill/>
        </p:spPr>
        <p:txBody>
          <a:bodyPr wrap="square" rtlCol="0">
            <a:spAutoFit/>
          </a:bodyPr>
          <a:lstStyle/>
          <a:p>
            <a:r>
              <a:rPr lang="vi-VN" sz="2600" dirty="0" smtClean="0">
                <a:latin typeface="+mj-lt"/>
              </a:rPr>
              <a:t>Hs thảo luận nhóm để trả lời các câu hỏi sau</a:t>
            </a:r>
            <a:endParaRPr lang="en-US" sz="2600" dirty="0">
              <a:latin typeface="+mj-lt"/>
            </a:endParaRPr>
          </a:p>
        </p:txBody>
      </p:sp>
    </p:spTree>
    <p:extLst>
      <p:ext uri="{BB962C8B-B14F-4D97-AF65-F5344CB8AC3E}">
        <p14:creationId xmlns:p14="http://schemas.microsoft.com/office/powerpoint/2010/main" val="93331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2" name="TextBox 1"/>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4" name="Rounded Rectangle 3"/>
          <p:cNvSpPr/>
          <p:nvPr/>
        </p:nvSpPr>
        <p:spPr>
          <a:xfrm>
            <a:off x="27708" y="984886"/>
            <a:ext cx="6068291" cy="590389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4385" y="1223159"/>
            <a:ext cx="4845132" cy="3370153"/>
          </a:xfrm>
          <a:prstGeom prst="rect">
            <a:avLst/>
          </a:prstGeom>
          <a:noFill/>
        </p:spPr>
        <p:txBody>
          <a:bodyPr wrap="square" rtlCol="0">
            <a:spAutoFit/>
          </a:bodyPr>
          <a:lstStyle/>
          <a:p>
            <a:pPr>
              <a:lnSpc>
                <a:spcPct val="150000"/>
              </a:lnSpc>
            </a:pPr>
            <a:r>
              <a:rPr lang="vi-VN" sz="2600" dirty="0">
                <a:latin typeface="+mj-lt"/>
              </a:rPr>
              <a:t>Câu 1: Đơn phân của protein là</a:t>
            </a:r>
            <a:endParaRPr lang="en-US" sz="2600" dirty="0">
              <a:latin typeface="+mj-lt"/>
            </a:endParaRPr>
          </a:p>
          <a:p>
            <a:pPr marL="342900" indent="-342900">
              <a:lnSpc>
                <a:spcPct val="150000"/>
              </a:lnSpc>
              <a:buAutoNum type="alphaUcPeriod"/>
            </a:pPr>
            <a:r>
              <a:rPr lang="vi-VN" sz="2600" dirty="0" smtClean="0">
                <a:latin typeface="+mj-lt"/>
              </a:rPr>
              <a:t>glucose</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Amino acid 		</a:t>
            </a:r>
            <a:endParaRPr lang="vi-VN" sz="2600" dirty="0" smtClean="0">
              <a:latin typeface="+mj-lt"/>
            </a:endParaRPr>
          </a:p>
          <a:p>
            <a:pPr>
              <a:lnSpc>
                <a:spcPct val="150000"/>
              </a:lnSpc>
            </a:pPr>
            <a:r>
              <a:rPr lang="vi-VN" sz="2600" dirty="0" smtClean="0">
                <a:latin typeface="+mj-lt"/>
              </a:rPr>
              <a:t>C</a:t>
            </a:r>
            <a:r>
              <a:rPr lang="vi-VN" sz="2600" dirty="0">
                <a:latin typeface="+mj-lt"/>
              </a:rPr>
              <a:t>. Nucleotide 		</a:t>
            </a:r>
            <a:endParaRPr lang="vi-VN" sz="2600" dirty="0" smtClean="0">
              <a:latin typeface="+mj-lt"/>
            </a:endParaRPr>
          </a:p>
          <a:p>
            <a:pPr>
              <a:lnSpc>
                <a:spcPct val="150000"/>
              </a:lnSpc>
            </a:pPr>
            <a:r>
              <a:rPr lang="vi-VN" sz="2600" dirty="0" smtClean="0">
                <a:latin typeface="+mj-lt"/>
              </a:rPr>
              <a:t>D</a:t>
            </a:r>
            <a:r>
              <a:rPr lang="vi-VN" sz="2600" dirty="0">
                <a:latin typeface="+mj-lt"/>
              </a:rPr>
              <a:t>. acid béo</a:t>
            </a:r>
            <a:endParaRPr lang="en-US" sz="2600" dirty="0">
              <a:latin typeface="+mj-lt"/>
            </a:endParaRPr>
          </a:p>
          <a:p>
            <a:endParaRPr lang="en-US" dirty="0"/>
          </a:p>
        </p:txBody>
      </p:sp>
      <p:sp>
        <p:nvSpPr>
          <p:cNvPr id="7" name="Rounded Rectangle 6"/>
          <p:cNvSpPr/>
          <p:nvPr/>
        </p:nvSpPr>
        <p:spPr>
          <a:xfrm>
            <a:off x="6388925" y="984886"/>
            <a:ext cx="5803075" cy="57721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90805" y="1446551"/>
            <a:ext cx="5415148" cy="3370153"/>
          </a:xfrm>
          <a:prstGeom prst="rect">
            <a:avLst/>
          </a:prstGeom>
          <a:noFill/>
        </p:spPr>
        <p:txBody>
          <a:bodyPr wrap="square" rtlCol="0">
            <a:spAutoFit/>
          </a:bodyPr>
          <a:lstStyle/>
          <a:p>
            <a:pPr>
              <a:lnSpc>
                <a:spcPct val="150000"/>
              </a:lnSpc>
            </a:pPr>
            <a:r>
              <a:rPr lang="vi-VN" sz="2600" dirty="0">
                <a:latin typeface="+mj-lt"/>
              </a:rPr>
              <a:t>Câu 2: Đơn phân của nucleic acid là:</a:t>
            </a:r>
            <a:endParaRPr lang="en-US" sz="2600" dirty="0">
              <a:latin typeface="+mj-lt"/>
            </a:endParaRPr>
          </a:p>
          <a:p>
            <a:pPr marL="342900" indent="-342900">
              <a:lnSpc>
                <a:spcPct val="150000"/>
              </a:lnSpc>
              <a:buAutoNum type="alphaUcPeriod"/>
            </a:pPr>
            <a:r>
              <a:rPr lang="vi-VN" sz="2600" dirty="0" smtClean="0">
                <a:latin typeface="+mj-lt"/>
              </a:rPr>
              <a:t>glucose</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Amino acid 		</a:t>
            </a:r>
            <a:endParaRPr lang="vi-VN" sz="2600" dirty="0" smtClean="0">
              <a:latin typeface="+mj-lt"/>
            </a:endParaRPr>
          </a:p>
          <a:p>
            <a:pPr>
              <a:lnSpc>
                <a:spcPct val="150000"/>
              </a:lnSpc>
            </a:pPr>
            <a:r>
              <a:rPr lang="vi-VN" sz="2600" dirty="0" smtClean="0">
                <a:latin typeface="+mj-lt"/>
              </a:rPr>
              <a:t>C</a:t>
            </a:r>
            <a:r>
              <a:rPr lang="vi-VN" sz="2600" dirty="0">
                <a:latin typeface="+mj-lt"/>
              </a:rPr>
              <a:t>. Nucleotide 		</a:t>
            </a:r>
            <a:endParaRPr lang="vi-VN" sz="2600" dirty="0" smtClean="0">
              <a:latin typeface="+mj-lt"/>
            </a:endParaRPr>
          </a:p>
          <a:p>
            <a:pPr>
              <a:lnSpc>
                <a:spcPct val="150000"/>
              </a:lnSpc>
            </a:pPr>
            <a:r>
              <a:rPr lang="vi-VN" sz="2600" dirty="0" smtClean="0">
                <a:latin typeface="+mj-lt"/>
              </a:rPr>
              <a:t>D</a:t>
            </a:r>
            <a:r>
              <a:rPr lang="vi-VN" sz="2600" dirty="0">
                <a:latin typeface="+mj-lt"/>
              </a:rPr>
              <a:t>. acid béo</a:t>
            </a:r>
            <a:endParaRPr lang="en-US" sz="2600" dirty="0">
              <a:latin typeface="+mj-lt"/>
            </a:endParaRPr>
          </a:p>
          <a:p>
            <a:endParaRPr lang="en-US" dirty="0"/>
          </a:p>
        </p:txBody>
      </p:sp>
      <p:pic>
        <p:nvPicPr>
          <p:cNvPr id="11"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8" y="2553195"/>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898" y="2788971"/>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75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9387" y="1330036"/>
            <a:ext cx="5498275" cy="4570482"/>
          </a:xfrm>
          <a:prstGeom prst="rect">
            <a:avLst/>
          </a:prstGeom>
          <a:noFill/>
        </p:spPr>
        <p:txBody>
          <a:bodyPr wrap="square" rtlCol="0">
            <a:spAutoFit/>
          </a:bodyPr>
          <a:lstStyle/>
          <a:p>
            <a:pPr>
              <a:lnSpc>
                <a:spcPct val="150000"/>
              </a:lnSpc>
            </a:pPr>
            <a:r>
              <a:rPr lang="vi-VN" sz="2600" dirty="0">
                <a:latin typeface="+mj-lt"/>
              </a:rPr>
              <a:t>Câu 3: Phân tử sinh học nào sau đây không có cấu tạo theo nguyên tắc đa phân</a:t>
            </a:r>
            <a:endParaRPr lang="en-US" sz="2600" dirty="0">
              <a:latin typeface="+mj-lt"/>
            </a:endParaRPr>
          </a:p>
          <a:p>
            <a:pPr marL="342900" indent="-342900">
              <a:lnSpc>
                <a:spcPct val="150000"/>
              </a:lnSpc>
              <a:buAutoNum type="alphaUcPeriod"/>
            </a:pPr>
            <a:r>
              <a:rPr lang="vi-VN" sz="2600" dirty="0" smtClean="0">
                <a:latin typeface="+mj-lt"/>
              </a:rPr>
              <a:t>lipid </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Amino acid 	</a:t>
            </a:r>
            <a:endParaRPr lang="vi-VN" sz="2600" dirty="0" smtClean="0">
              <a:latin typeface="+mj-lt"/>
            </a:endParaRPr>
          </a:p>
          <a:p>
            <a:pPr>
              <a:lnSpc>
                <a:spcPct val="150000"/>
              </a:lnSpc>
            </a:pPr>
            <a:r>
              <a:rPr lang="vi-VN" sz="2600" dirty="0" smtClean="0">
                <a:latin typeface="+mj-lt"/>
              </a:rPr>
              <a:t>C</a:t>
            </a:r>
            <a:r>
              <a:rPr lang="vi-VN" sz="2600" dirty="0">
                <a:latin typeface="+mj-lt"/>
              </a:rPr>
              <a:t>. Nucleotide 		</a:t>
            </a:r>
            <a:endParaRPr lang="vi-VN" sz="2600" dirty="0" smtClean="0">
              <a:latin typeface="+mj-lt"/>
            </a:endParaRPr>
          </a:p>
          <a:p>
            <a:pPr>
              <a:lnSpc>
                <a:spcPct val="150000"/>
              </a:lnSpc>
            </a:pPr>
            <a:r>
              <a:rPr lang="vi-VN" sz="2600" dirty="0" smtClean="0">
                <a:latin typeface="+mj-lt"/>
              </a:rPr>
              <a:t>D</a:t>
            </a:r>
            <a:r>
              <a:rPr lang="vi-VN" sz="2600" dirty="0">
                <a:latin typeface="+mj-lt"/>
              </a:rPr>
              <a:t>. acid béo</a:t>
            </a:r>
            <a:endParaRPr lang="en-US" sz="2600" dirty="0">
              <a:latin typeface="+mj-lt"/>
            </a:endParaRPr>
          </a:p>
          <a:p>
            <a:endParaRPr lang="en-US" dirty="0"/>
          </a:p>
        </p:txBody>
      </p:sp>
      <p:sp>
        <p:nvSpPr>
          <p:cNvPr id="8" name="TextBox 7"/>
          <p:cNvSpPr txBox="1"/>
          <p:nvPr/>
        </p:nvSpPr>
        <p:spPr>
          <a:xfrm>
            <a:off x="6792686" y="1235034"/>
            <a:ext cx="4928259" cy="3970318"/>
          </a:xfrm>
          <a:prstGeom prst="rect">
            <a:avLst/>
          </a:prstGeom>
          <a:noFill/>
        </p:spPr>
        <p:txBody>
          <a:bodyPr wrap="square" rtlCol="0">
            <a:spAutoFit/>
          </a:bodyPr>
          <a:lstStyle/>
          <a:p>
            <a:pPr>
              <a:lnSpc>
                <a:spcPct val="150000"/>
              </a:lnSpc>
            </a:pPr>
            <a:r>
              <a:rPr lang="vi-VN" sz="2600" dirty="0">
                <a:latin typeface="+mj-lt"/>
              </a:rPr>
              <a:t>Câu 4: Những hợp chất nào sau đây có đơn phân chỉ là glucose</a:t>
            </a:r>
            <a:endParaRPr lang="en-US" sz="2600" dirty="0">
              <a:latin typeface="+mj-lt"/>
            </a:endParaRPr>
          </a:p>
          <a:p>
            <a:pPr marL="342900" indent="-342900">
              <a:lnSpc>
                <a:spcPct val="150000"/>
              </a:lnSpc>
              <a:buAutoNum type="alphaUcPeriod"/>
            </a:pPr>
            <a:r>
              <a:rPr lang="vi-VN" sz="2600" dirty="0" smtClean="0">
                <a:latin typeface="+mj-lt"/>
              </a:rPr>
              <a:t>tinh </a:t>
            </a:r>
            <a:r>
              <a:rPr lang="vi-VN" sz="2600" dirty="0">
                <a:latin typeface="+mj-lt"/>
              </a:rPr>
              <a:t>bột, saccharose 		</a:t>
            </a:r>
            <a:endParaRPr lang="vi-VN" sz="2600" dirty="0" smtClean="0">
              <a:latin typeface="+mj-lt"/>
            </a:endParaRPr>
          </a:p>
          <a:p>
            <a:pPr>
              <a:lnSpc>
                <a:spcPct val="150000"/>
              </a:lnSpc>
            </a:pPr>
            <a:r>
              <a:rPr lang="vi-VN" sz="2600" dirty="0" smtClean="0">
                <a:latin typeface="+mj-lt"/>
              </a:rPr>
              <a:t>B</a:t>
            </a:r>
            <a:r>
              <a:rPr lang="vi-VN" sz="2600" dirty="0">
                <a:latin typeface="+mj-lt"/>
              </a:rPr>
              <a:t>. glycogen, saccharose</a:t>
            </a:r>
            <a:endParaRPr lang="en-US" sz="2600" dirty="0">
              <a:latin typeface="+mj-lt"/>
            </a:endParaRPr>
          </a:p>
          <a:p>
            <a:pPr>
              <a:lnSpc>
                <a:spcPct val="150000"/>
              </a:lnSpc>
            </a:pPr>
            <a:r>
              <a:rPr lang="vi-VN" sz="2600" dirty="0">
                <a:latin typeface="+mj-lt"/>
              </a:rPr>
              <a:t>C. saccharose, cellulose 		</a:t>
            </a:r>
            <a:endParaRPr lang="vi-VN" sz="2600" dirty="0" smtClean="0">
              <a:latin typeface="+mj-lt"/>
            </a:endParaRPr>
          </a:p>
          <a:p>
            <a:pPr>
              <a:lnSpc>
                <a:spcPct val="150000"/>
              </a:lnSpc>
            </a:pPr>
            <a:r>
              <a:rPr lang="vi-VN" sz="2600" dirty="0" smtClean="0">
                <a:latin typeface="+mj-lt"/>
              </a:rPr>
              <a:t>D</a:t>
            </a:r>
            <a:r>
              <a:rPr lang="vi-VN" sz="2600" dirty="0">
                <a:latin typeface="+mj-lt"/>
              </a:rPr>
              <a:t>. tinh bột, glycogen</a:t>
            </a:r>
            <a:endParaRPr lang="en-US" sz="2600" dirty="0">
              <a:latin typeface="+mj-lt"/>
            </a:endParaRPr>
          </a:p>
          <a:p>
            <a:endParaRPr lang="en-US" dirty="0"/>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7678" y="4368390"/>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575" y="3191970"/>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166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1886" y="1401288"/>
            <a:ext cx="5462649" cy="4570482"/>
          </a:xfrm>
          <a:prstGeom prst="rect">
            <a:avLst/>
          </a:prstGeom>
          <a:noFill/>
        </p:spPr>
        <p:txBody>
          <a:bodyPr wrap="square" rtlCol="0">
            <a:spAutoFit/>
          </a:bodyPr>
          <a:lstStyle/>
          <a:p>
            <a:pPr>
              <a:lnSpc>
                <a:spcPct val="150000"/>
              </a:lnSpc>
            </a:pPr>
            <a:r>
              <a:rPr lang="vi-VN" sz="2600" dirty="0">
                <a:latin typeface="+mj-lt"/>
              </a:rPr>
              <a:t>Câu 5: Trong quá trình dịch mã tổng hợp protein, loại nucleic acid có chức năng vận chuyển amino acid là:</a:t>
            </a:r>
            <a:endParaRPr lang="en-US" sz="2600" dirty="0">
              <a:latin typeface="+mj-lt"/>
            </a:endParaRPr>
          </a:p>
          <a:p>
            <a:pPr marL="342900" indent="-342900">
              <a:lnSpc>
                <a:spcPct val="150000"/>
              </a:lnSpc>
              <a:buAutoNum type="alphaUcPeriod"/>
            </a:pPr>
            <a:r>
              <a:rPr lang="vi-VN" sz="2600" dirty="0" smtClean="0">
                <a:latin typeface="+mj-lt"/>
              </a:rPr>
              <a:t>DNA </a:t>
            </a:r>
            <a:r>
              <a:rPr lang="vi-VN" sz="2600" dirty="0">
                <a:latin typeface="+mj-lt"/>
              </a:rPr>
              <a:t>		</a:t>
            </a:r>
            <a:endParaRPr lang="vi-VN" sz="2600" dirty="0" smtClean="0">
              <a:latin typeface="+mj-lt"/>
            </a:endParaRPr>
          </a:p>
          <a:p>
            <a:pPr>
              <a:lnSpc>
                <a:spcPct val="150000"/>
              </a:lnSpc>
            </a:pPr>
            <a:r>
              <a:rPr lang="vi-VN" sz="2600" dirty="0" smtClean="0">
                <a:latin typeface="+mj-lt"/>
              </a:rPr>
              <a:t>B</a:t>
            </a:r>
            <a:r>
              <a:rPr lang="vi-VN" sz="2600" dirty="0">
                <a:latin typeface="+mj-lt"/>
              </a:rPr>
              <a:t>. mRNA		</a:t>
            </a:r>
            <a:endParaRPr lang="vi-VN" sz="2600" dirty="0" smtClean="0">
              <a:latin typeface="+mj-lt"/>
            </a:endParaRPr>
          </a:p>
          <a:p>
            <a:pPr>
              <a:lnSpc>
                <a:spcPct val="150000"/>
              </a:lnSpc>
            </a:pPr>
            <a:r>
              <a:rPr lang="vi-VN" sz="2600" dirty="0" smtClean="0">
                <a:latin typeface="+mj-lt"/>
              </a:rPr>
              <a:t>C</a:t>
            </a:r>
            <a:r>
              <a:rPr lang="vi-VN" sz="2600" dirty="0">
                <a:latin typeface="+mj-lt"/>
              </a:rPr>
              <a:t>. t RNA 		</a:t>
            </a:r>
            <a:endParaRPr lang="vi-VN" sz="2600" dirty="0" smtClean="0">
              <a:latin typeface="+mj-lt"/>
            </a:endParaRPr>
          </a:p>
          <a:p>
            <a:pPr>
              <a:lnSpc>
                <a:spcPct val="150000"/>
              </a:lnSpc>
            </a:pPr>
            <a:r>
              <a:rPr lang="vi-VN" sz="2600" dirty="0" smtClean="0">
                <a:latin typeface="+mj-lt"/>
              </a:rPr>
              <a:t>D</a:t>
            </a:r>
            <a:r>
              <a:rPr lang="vi-VN" sz="2600" dirty="0">
                <a:latin typeface="+mj-lt"/>
              </a:rPr>
              <a:t>. r RNA</a:t>
            </a:r>
            <a:endParaRPr lang="en-US" sz="2600" dirty="0">
              <a:latin typeface="+mj-lt"/>
            </a:endParaRPr>
          </a:p>
          <a:p>
            <a:endParaRPr lang="en-US" dirty="0"/>
          </a:p>
        </p:txBody>
      </p:sp>
      <p:sp>
        <p:nvSpPr>
          <p:cNvPr id="8" name="TextBox 7"/>
          <p:cNvSpPr txBox="1"/>
          <p:nvPr/>
        </p:nvSpPr>
        <p:spPr>
          <a:xfrm>
            <a:off x="6721434" y="1270660"/>
            <a:ext cx="5106389" cy="3693319"/>
          </a:xfrm>
          <a:prstGeom prst="rect">
            <a:avLst/>
          </a:prstGeom>
          <a:noFill/>
        </p:spPr>
        <p:txBody>
          <a:bodyPr wrap="square" rtlCol="0">
            <a:spAutoFit/>
          </a:bodyPr>
          <a:lstStyle/>
          <a:p>
            <a:pPr>
              <a:lnSpc>
                <a:spcPct val="150000"/>
              </a:lnSpc>
            </a:pPr>
            <a:r>
              <a:rPr lang="vi-VN" sz="2600" dirty="0">
                <a:latin typeface="+mj-lt"/>
              </a:rPr>
              <a:t>Câu 6: Các đơn phân chủ yếu cấu tạo nên các loại carbohydrate là</a:t>
            </a:r>
            <a:endParaRPr lang="en-US" sz="2600" dirty="0">
              <a:latin typeface="+mj-lt"/>
            </a:endParaRPr>
          </a:p>
          <a:p>
            <a:pPr marL="342900" indent="-342900">
              <a:lnSpc>
                <a:spcPct val="150000"/>
              </a:lnSpc>
              <a:buAutoNum type="alphaUcPeriod"/>
            </a:pPr>
            <a:r>
              <a:rPr lang="vi-VN" sz="2600" dirty="0" smtClean="0">
                <a:latin typeface="+mj-lt"/>
              </a:rPr>
              <a:t>glucose</a:t>
            </a:r>
            <a:r>
              <a:rPr lang="vi-VN" sz="2600" dirty="0">
                <a:latin typeface="+mj-lt"/>
              </a:rPr>
              <a:t>, fructose, saccharose	</a:t>
            </a:r>
          </a:p>
          <a:p>
            <a:pPr>
              <a:lnSpc>
                <a:spcPct val="150000"/>
              </a:lnSpc>
            </a:pPr>
            <a:r>
              <a:rPr lang="vi-VN" sz="2600" dirty="0" smtClean="0">
                <a:latin typeface="+mj-lt"/>
              </a:rPr>
              <a:t>B</a:t>
            </a:r>
            <a:r>
              <a:rPr lang="vi-VN" sz="2600" dirty="0">
                <a:latin typeface="+mj-lt"/>
              </a:rPr>
              <a:t>. glucose, fructose, galactose</a:t>
            </a:r>
            <a:endParaRPr lang="en-US" sz="2600" dirty="0">
              <a:latin typeface="+mj-lt"/>
            </a:endParaRPr>
          </a:p>
          <a:p>
            <a:pPr>
              <a:lnSpc>
                <a:spcPct val="150000"/>
              </a:lnSpc>
            </a:pPr>
            <a:r>
              <a:rPr lang="vi-VN" sz="2600" dirty="0">
                <a:latin typeface="+mj-lt"/>
              </a:rPr>
              <a:t>C. glucose, saccharose, galactose	</a:t>
            </a:r>
          </a:p>
          <a:p>
            <a:pPr>
              <a:lnSpc>
                <a:spcPct val="150000"/>
              </a:lnSpc>
            </a:pPr>
            <a:r>
              <a:rPr lang="vi-VN" sz="2600" dirty="0" smtClean="0">
                <a:latin typeface="+mj-lt"/>
              </a:rPr>
              <a:t>D. </a:t>
            </a:r>
            <a:r>
              <a:rPr lang="vi-VN" sz="2600" dirty="0">
                <a:latin typeface="+mj-lt"/>
              </a:rPr>
              <a:t>fructose, saccharose, galactose</a:t>
            </a:r>
            <a:endParaRPr lang="en-US" sz="2600" dirty="0">
              <a:latin typeface="+mj-lt"/>
            </a:endParaRPr>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176" y="3237741"/>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2" y="4492426"/>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20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0010" y="1401288"/>
            <a:ext cx="5581403" cy="4293483"/>
          </a:xfrm>
          <a:prstGeom prst="rect">
            <a:avLst/>
          </a:prstGeom>
          <a:noFill/>
        </p:spPr>
        <p:txBody>
          <a:bodyPr wrap="square" rtlCol="0">
            <a:spAutoFit/>
          </a:bodyPr>
          <a:lstStyle/>
          <a:p>
            <a:pPr>
              <a:lnSpc>
                <a:spcPct val="150000"/>
              </a:lnSpc>
            </a:pPr>
            <a:r>
              <a:rPr lang="vi-VN" sz="2600" dirty="0">
                <a:latin typeface="Times New Roman" panose="02020603050405020304" pitchFamily="18" charset="0"/>
                <a:cs typeface="Times New Roman" panose="02020603050405020304" pitchFamily="18" charset="0"/>
              </a:rPr>
              <a:t>Câu 7: </a:t>
            </a:r>
            <a:r>
              <a:rPr lang="fr-FR" sz="2600" dirty="0" err="1">
                <a:latin typeface="Times New Roman" panose="02020603050405020304" pitchFamily="18" charset="0"/>
                <a:cs typeface="Times New Roman" panose="02020603050405020304" pitchFamily="18" charset="0"/>
              </a:rPr>
              <a:t>Phôtpholipid</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có</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chức</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năng</a:t>
            </a:r>
            <a:r>
              <a:rPr lang="fr-FR" sz="2600" dirty="0">
                <a:latin typeface="Times New Roman" panose="02020603050405020304" pitchFamily="18" charset="0"/>
                <a:cs typeface="Times New Roman" panose="02020603050405020304" pitchFamily="18" charset="0"/>
              </a:rPr>
              <a:t> </a:t>
            </a:r>
            <a:r>
              <a:rPr lang="fr-FR" sz="2600" dirty="0" err="1">
                <a:latin typeface="Times New Roman" panose="02020603050405020304" pitchFamily="18" charset="0"/>
                <a:cs typeface="Times New Roman" panose="02020603050405020304" pitchFamily="18" charset="0"/>
              </a:rPr>
              <a:t>chính</a:t>
            </a:r>
            <a:r>
              <a:rPr lang="fr-FR" sz="2600" dirty="0">
                <a:latin typeface="Times New Roman" panose="02020603050405020304" pitchFamily="18" charset="0"/>
                <a:cs typeface="Times New Roman" panose="02020603050405020304" pitchFamily="18" charset="0"/>
              </a:rPr>
              <a:t> là </a:t>
            </a:r>
            <a:endParaRPr lang="en-US" sz="2600" dirty="0">
              <a:latin typeface="Times New Roman" panose="02020603050405020304" pitchFamily="18" charset="0"/>
              <a:cs typeface="Times New Roman" panose="02020603050405020304" pitchFamily="18" charset="0"/>
            </a:endParaRPr>
          </a:p>
          <a:p>
            <a:pPr marL="342900" indent="-342900">
              <a:lnSpc>
                <a:spcPct val="150000"/>
              </a:lnSpc>
              <a:buAutoNum type="alphaUcPeriod"/>
            </a:pPr>
            <a:r>
              <a:rPr lang="pt-BR" sz="2600" dirty="0" smtClean="0">
                <a:latin typeface="Times New Roman" panose="02020603050405020304" pitchFamily="18" charset="0"/>
                <a:cs typeface="Times New Roman" panose="02020603050405020304" pitchFamily="18" charset="0"/>
              </a:rPr>
              <a:t>dự </a:t>
            </a:r>
            <a:r>
              <a:rPr lang="pt-BR" sz="2600" dirty="0">
                <a:latin typeface="Times New Roman" panose="02020603050405020304" pitchFamily="18" charset="0"/>
                <a:cs typeface="Times New Roman" panose="02020603050405020304" pitchFamily="18" charset="0"/>
              </a:rPr>
              <a:t>trữ năng lượng.		</a:t>
            </a:r>
            <a:endParaRPr lang="vi-VN" sz="2600" dirty="0">
              <a:latin typeface="Times New Roman" panose="02020603050405020304" pitchFamily="18" charset="0"/>
              <a:cs typeface="Times New Roman" panose="02020603050405020304" pitchFamily="18" charset="0"/>
            </a:endParaRPr>
          </a:p>
          <a:p>
            <a:pPr>
              <a:lnSpc>
                <a:spcPct val="150000"/>
              </a:lnSpc>
            </a:pPr>
            <a:r>
              <a:rPr lang="pt-BR" sz="2600" dirty="0" smtClean="0">
                <a:latin typeface="Times New Roman" panose="02020603050405020304" pitchFamily="18" charset="0"/>
                <a:cs typeface="Times New Roman" panose="02020603050405020304" pitchFamily="18" charset="0"/>
              </a:rPr>
              <a:t>B</a:t>
            </a:r>
            <a:r>
              <a:rPr lang="pt-BR" sz="2600" b="1" dirty="0">
                <a:latin typeface="Times New Roman" panose="02020603050405020304" pitchFamily="18" charset="0"/>
                <a:cs typeface="Times New Roman" panose="02020603050405020304" pitchFamily="18" charset="0"/>
              </a:rPr>
              <a:t>. </a:t>
            </a:r>
            <a:r>
              <a:rPr lang="pt-BR" sz="2600" dirty="0">
                <a:latin typeface="Times New Roman" panose="02020603050405020304" pitchFamily="18" charset="0"/>
                <a:cs typeface="Times New Roman" panose="02020603050405020304" pitchFamily="18" charset="0"/>
              </a:rPr>
              <a:t>cấu tạo nên màng sinh chất.</a:t>
            </a:r>
            <a:endParaRPr lang="en-US" sz="2600" dirty="0">
              <a:latin typeface="Times New Roman" panose="02020603050405020304" pitchFamily="18" charset="0"/>
              <a:cs typeface="Times New Roman" panose="02020603050405020304" pitchFamily="18" charset="0"/>
            </a:endParaRPr>
          </a:p>
          <a:p>
            <a:pPr>
              <a:lnSpc>
                <a:spcPct val="150000"/>
              </a:lnSpc>
            </a:pPr>
            <a:r>
              <a:rPr lang="it-IT" sz="2600" dirty="0">
                <a:latin typeface="Times New Roman" panose="02020603050405020304" pitchFamily="18" charset="0"/>
                <a:cs typeface="Times New Roman" panose="02020603050405020304" pitchFamily="18" charset="0"/>
              </a:rPr>
              <a:t>C. cấu tạo nên các loại vitamin.	</a:t>
            </a:r>
            <a:endParaRPr lang="vi-VN" sz="2600" dirty="0">
              <a:latin typeface="Times New Roman" panose="02020603050405020304" pitchFamily="18" charset="0"/>
              <a:cs typeface="Times New Roman" panose="02020603050405020304" pitchFamily="18" charset="0"/>
            </a:endParaRPr>
          </a:p>
          <a:p>
            <a:pPr>
              <a:lnSpc>
                <a:spcPct val="150000"/>
              </a:lnSpc>
            </a:pPr>
            <a:r>
              <a:rPr lang="it-IT" sz="2600" dirty="0" smtClean="0">
                <a:latin typeface="Times New Roman" panose="02020603050405020304" pitchFamily="18" charset="0"/>
                <a:cs typeface="Times New Roman" panose="02020603050405020304" pitchFamily="18" charset="0"/>
              </a:rPr>
              <a:t>D</a:t>
            </a:r>
            <a:r>
              <a:rPr lang="it-IT" sz="2600" dirty="0">
                <a:latin typeface="Times New Roman" panose="02020603050405020304" pitchFamily="18" charset="0"/>
                <a:cs typeface="Times New Roman" panose="02020603050405020304" pitchFamily="18" charset="0"/>
              </a:rPr>
              <a:t>. mang thông tin di truyền.</a:t>
            </a:r>
            <a:endParaRPr lang="en-US" sz="2600" dirty="0">
              <a:latin typeface="Times New Roman" panose="02020603050405020304" pitchFamily="18" charset="0"/>
              <a:cs typeface="Times New Roman" panose="02020603050405020304" pitchFamily="18" charset="0"/>
            </a:endParaRPr>
          </a:p>
          <a:p>
            <a:pPr>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852062" y="1211283"/>
            <a:ext cx="4833257" cy="3693319"/>
          </a:xfrm>
          <a:prstGeom prst="rect">
            <a:avLst/>
          </a:prstGeom>
          <a:noFill/>
        </p:spPr>
        <p:txBody>
          <a:bodyPr wrap="square" rtlCol="0">
            <a:spAutoFit/>
          </a:bodyPr>
          <a:lstStyle/>
          <a:p>
            <a:pPr>
              <a:lnSpc>
                <a:spcPct val="150000"/>
              </a:lnSpc>
            </a:pPr>
            <a:r>
              <a:rPr lang="vi-VN" sz="2600" dirty="0">
                <a:latin typeface="+mj-lt"/>
              </a:rPr>
              <a:t>Câu 8: Chức năng không có ở protein là:</a:t>
            </a:r>
            <a:endParaRPr lang="en-US" sz="2600" dirty="0">
              <a:latin typeface="+mj-lt"/>
            </a:endParaRPr>
          </a:p>
          <a:p>
            <a:pPr marL="342900" indent="-342900">
              <a:lnSpc>
                <a:spcPct val="150000"/>
              </a:lnSpc>
              <a:buAutoNum type="alphaUcPeriod"/>
            </a:pPr>
            <a:r>
              <a:rPr lang="vi-VN" sz="2600" dirty="0" smtClean="0">
                <a:latin typeface="+mj-lt"/>
              </a:rPr>
              <a:t>cấu </a:t>
            </a:r>
            <a:r>
              <a:rPr lang="vi-VN" sz="2600" dirty="0">
                <a:latin typeface="+mj-lt"/>
              </a:rPr>
              <a:t>trúc 			   </a:t>
            </a:r>
          </a:p>
          <a:p>
            <a:pPr>
              <a:lnSpc>
                <a:spcPct val="150000"/>
              </a:lnSpc>
            </a:pPr>
            <a:r>
              <a:rPr lang="vi-VN" sz="2600" dirty="0" smtClean="0">
                <a:latin typeface="+mj-lt"/>
              </a:rPr>
              <a:t>B</a:t>
            </a:r>
            <a:r>
              <a:rPr lang="vi-VN" sz="2600" dirty="0">
                <a:latin typeface="+mj-lt"/>
              </a:rPr>
              <a:t>. Xúc tác quá trình trao đổi chất</a:t>
            </a:r>
            <a:endParaRPr lang="en-US" sz="2600" dirty="0">
              <a:latin typeface="+mj-lt"/>
            </a:endParaRPr>
          </a:p>
          <a:p>
            <a:pPr>
              <a:lnSpc>
                <a:spcPct val="150000"/>
              </a:lnSpc>
            </a:pPr>
            <a:r>
              <a:rPr lang="vi-VN" sz="2600" dirty="0">
                <a:latin typeface="+mj-lt"/>
              </a:rPr>
              <a:t>C. điều hòa quá trình trao đổi chất </a:t>
            </a:r>
            <a:r>
              <a:rPr lang="vi-VN" sz="2600" dirty="0" smtClean="0">
                <a:latin typeface="+mj-lt"/>
              </a:rPr>
              <a:t>D</a:t>
            </a:r>
            <a:r>
              <a:rPr lang="vi-VN" sz="2600" dirty="0">
                <a:latin typeface="+mj-lt"/>
              </a:rPr>
              <a:t>. truyền đạt thông tin di truyền</a:t>
            </a:r>
            <a:endParaRPr lang="en-US" sz="2600" dirty="0">
              <a:latin typeface="+mj-lt"/>
            </a:endParaRPr>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52" y="2707574"/>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5179" y="4332095"/>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573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4" name="TextBox 3"/>
          <p:cNvSpPr txBox="1"/>
          <p:nvPr/>
        </p:nvSpPr>
        <p:spPr>
          <a:xfrm>
            <a:off x="4286992" y="0"/>
            <a:ext cx="3990109" cy="492443"/>
          </a:xfrm>
          <a:prstGeom prst="rect">
            <a:avLst/>
          </a:prstGeom>
          <a:noFill/>
        </p:spPr>
        <p:txBody>
          <a:bodyPr wrap="square" rtlCol="0">
            <a:spAutoFit/>
          </a:bodyPr>
          <a:lstStyle/>
          <a:p>
            <a:r>
              <a:rPr lang="vi-VN" sz="2600" dirty="0" smtClean="0">
                <a:latin typeface="+mj-lt"/>
              </a:rPr>
              <a:t>LUYỆN TẬP</a:t>
            </a:r>
            <a:endParaRPr lang="en-US" sz="2600" dirty="0">
              <a:latin typeface="+mj-lt"/>
            </a:endParaRPr>
          </a:p>
        </p:txBody>
      </p:sp>
      <p:sp>
        <p:nvSpPr>
          <p:cNvPr id="5" name="TextBox 4"/>
          <p:cNvSpPr txBox="1"/>
          <p:nvPr/>
        </p:nvSpPr>
        <p:spPr>
          <a:xfrm>
            <a:off x="0" y="492443"/>
            <a:ext cx="12005953" cy="461665"/>
          </a:xfrm>
          <a:prstGeom prst="rect">
            <a:avLst/>
          </a:prstGeom>
          <a:noFill/>
        </p:spPr>
        <p:txBody>
          <a:bodyPr wrap="square" rtlCol="0">
            <a:spAutoFit/>
          </a:bodyPr>
          <a:lstStyle/>
          <a:p>
            <a:r>
              <a:rPr lang="vi-VN" sz="2400" dirty="0" smtClean="0">
                <a:latin typeface="+mj-lt"/>
              </a:rPr>
              <a:t>Hãy lựa chọn đáp án đúng nhất</a:t>
            </a:r>
            <a:endParaRPr lang="en-US" sz="2400" dirty="0">
              <a:latin typeface="+mj-lt"/>
            </a:endParaRPr>
          </a:p>
        </p:txBody>
      </p:sp>
      <p:sp>
        <p:nvSpPr>
          <p:cNvPr id="2" name="Rounded Rectangle 1"/>
          <p:cNvSpPr/>
          <p:nvPr/>
        </p:nvSpPr>
        <p:spPr>
          <a:xfrm>
            <a:off x="118753" y="1056904"/>
            <a:ext cx="6044541" cy="570015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460177" y="954108"/>
            <a:ext cx="5545776" cy="57554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5636" y="1365662"/>
            <a:ext cx="5474525" cy="4570482"/>
          </a:xfrm>
          <a:prstGeom prst="rect">
            <a:avLst/>
          </a:prstGeom>
          <a:noFill/>
        </p:spPr>
        <p:txBody>
          <a:bodyPr wrap="square" rtlCol="0">
            <a:spAutoFit/>
          </a:bodyPr>
          <a:lstStyle/>
          <a:p>
            <a:pPr>
              <a:lnSpc>
                <a:spcPct val="150000"/>
              </a:lnSpc>
            </a:pPr>
            <a:r>
              <a:rPr lang="vi-VN" sz="2600" dirty="0">
                <a:latin typeface="+mj-lt"/>
              </a:rPr>
              <a:t>Câu 9: Tính đa dạng và đặc thù của DNA được quy định bởi:</a:t>
            </a:r>
            <a:endParaRPr lang="en-US" sz="2600" dirty="0">
              <a:latin typeface="+mj-lt"/>
            </a:endParaRPr>
          </a:p>
          <a:p>
            <a:pPr marL="342900" indent="-342900">
              <a:lnSpc>
                <a:spcPct val="150000"/>
              </a:lnSpc>
              <a:buAutoNum type="alphaUcPeriod"/>
            </a:pPr>
            <a:r>
              <a:rPr lang="vi-VN" sz="2600" dirty="0" smtClean="0">
                <a:latin typeface="+mj-lt"/>
              </a:rPr>
              <a:t>số </a:t>
            </a:r>
            <a:r>
              <a:rPr lang="vi-VN" sz="2600" dirty="0">
                <a:latin typeface="+mj-lt"/>
              </a:rPr>
              <a:t>vòng xoắn		</a:t>
            </a:r>
            <a:endParaRPr lang="vi-VN" sz="2600" dirty="0" smtClean="0">
              <a:latin typeface="+mj-lt"/>
            </a:endParaRPr>
          </a:p>
          <a:p>
            <a:pPr>
              <a:lnSpc>
                <a:spcPct val="150000"/>
              </a:lnSpc>
            </a:pPr>
            <a:r>
              <a:rPr lang="vi-VN" sz="2600" dirty="0" smtClean="0">
                <a:latin typeface="+mj-lt"/>
              </a:rPr>
              <a:t>B</a:t>
            </a:r>
            <a:r>
              <a:rPr lang="vi-VN" sz="2600" dirty="0">
                <a:latin typeface="+mj-lt"/>
              </a:rPr>
              <a:t>. Số lượng, thành phần và trật tự sắp xếp các nucleotide</a:t>
            </a:r>
            <a:endParaRPr lang="en-US" sz="2600" dirty="0">
              <a:latin typeface="+mj-lt"/>
            </a:endParaRPr>
          </a:p>
          <a:p>
            <a:pPr>
              <a:lnSpc>
                <a:spcPct val="150000"/>
              </a:lnSpc>
            </a:pPr>
            <a:r>
              <a:rPr lang="vi-VN" sz="2600" dirty="0">
                <a:latin typeface="+mj-lt"/>
              </a:rPr>
              <a:t>C. tỉ lệ A + T/ G + X	</a:t>
            </a:r>
            <a:endParaRPr lang="vi-VN" sz="2600" dirty="0" smtClean="0">
              <a:latin typeface="+mj-lt"/>
            </a:endParaRPr>
          </a:p>
          <a:p>
            <a:pPr>
              <a:lnSpc>
                <a:spcPct val="150000"/>
              </a:lnSpc>
            </a:pPr>
            <a:r>
              <a:rPr lang="vi-VN" sz="2600" dirty="0" smtClean="0">
                <a:latin typeface="+mj-lt"/>
              </a:rPr>
              <a:t>D</a:t>
            </a:r>
            <a:r>
              <a:rPr lang="vi-VN" sz="2600" dirty="0">
                <a:latin typeface="+mj-lt"/>
              </a:rPr>
              <a:t>. chiều xoắn</a:t>
            </a:r>
            <a:endParaRPr lang="en-US" sz="2600" dirty="0">
              <a:latin typeface="+mj-lt"/>
            </a:endParaRPr>
          </a:p>
          <a:p>
            <a:endParaRPr lang="en-US" dirty="0"/>
          </a:p>
        </p:txBody>
      </p:sp>
      <p:sp>
        <p:nvSpPr>
          <p:cNvPr id="8" name="TextBox 7"/>
          <p:cNvSpPr txBox="1"/>
          <p:nvPr/>
        </p:nvSpPr>
        <p:spPr>
          <a:xfrm>
            <a:off x="6745184" y="1294410"/>
            <a:ext cx="4975761" cy="5170646"/>
          </a:xfrm>
          <a:prstGeom prst="rect">
            <a:avLst/>
          </a:prstGeom>
          <a:noFill/>
        </p:spPr>
        <p:txBody>
          <a:bodyPr wrap="square" rtlCol="0">
            <a:spAutoFit/>
          </a:bodyPr>
          <a:lstStyle/>
          <a:p>
            <a:pPr>
              <a:lnSpc>
                <a:spcPct val="150000"/>
              </a:lnSpc>
            </a:pPr>
            <a:r>
              <a:rPr lang="vi-VN" sz="2600" dirty="0">
                <a:latin typeface="+mj-lt"/>
              </a:rPr>
              <a:t>Câu 10: Chức năng của DNA là:</a:t>
            </a:r>
            <a:endParaRPr lang="en-US" sz="2600" dirty="0">
              <a:latin typeface="+mj-lt"/>
            </a:endParaRPr>
          </a:p>
          <a:p>
            <a:pPr>
              <a:lnSpc>
                <a:spcPct val="150000"/>
              </a:lnSpc>
            </a:pPr>
            <a:r>
              <a:rPr lang="vi-VN" sz="2600" dirty="0">
                <a:latin typeface="+mj-lt"/>
              </a:rPr>
              <a:t>A. cấu tạo nên ribosome là nơi tổng hợp protein 	</a:t>
            </a:r>
            <a:endParaRPr lang="en-US" sz="2600" dirty="0">
              <a:latin typeface="+mj-lt"/>
            </a:endParaRPr>
          </a:p>
          <a:p>
            <a:pPr>
              <a:lnSpc>
                <a:spcPct val="150000"/>
              </a:lnSpc>
            </a:pPr>
            <a:r>
              <a:rPr lang="vi-VN" sz="2600" dirty="0">
                <a:latin typeface="+mj-lt"/>
              </a:rPr>
              <a:t>B. Truyền thông tin tới ribosome</a:t>
            </a:r>
            <a:endParaRPr lang="en-US" sz="2600" dirty="0">
              <a:latin typeface="+mj-lt"/>
            </a:endParaRPr>
          </a:p>
          <a:p>
            <a:pPr>
              <a:lnSpc>
                <a:spcPct val="150000"/>
              </a:lnSpc>
            </a:pPr>
            <a:r>
              <a:rPr lang="vi-VN" sz="2600" dirty="0">
                <a:latin typeface="+mj-lt"/>
              </a:rPr>
              <a:t>C. vận chuyển amino acid tới ribosome</a:t>
            </a:r>
            <a:endParaRPr lang="en-US" sz="2600" dirty="0">
              <a:latin typeface="+mj-lt"/>
            </a:endParaRPr>
          </a:p>
          <a:p>
            <a:pPr>
              <a:lnSpc>
                <a:spcPct val="150000"/>
              </a:lnSpc>
            </a:pPr>
            <a:r>
              <a:rPr lang="vi-VN" sz="2600" dirty="0">
                <a:latin typeface="+mj-lt"/>
              </a:rPr>
              <a:t>D. lưu trữ, bảo quản và truyền đạt thông tin di truyền</a:t>
            </a:r>
            <a:endParaRPr lang="en-US" sz="2600" dirty="0">
              <a:latin typeface="+mj-lt"/>
            </a:endParaRPr>
          </a:p>
          <a:p>
            <a:endParaRPr lang="en-US" dirty="0"/>
          </a:p>
        </p:txBody>
      </p:sp>
      <p:pic>
        <p:nvPicPr>
          <p:cNvPr id="9"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3975" y="5023263"/>
            <a:ext cx="708617" cy="4715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ảo vệ luận văn 4/1/2017 - THIẾT BỊ &amp; CNVL CƠ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8" y="3318171"/>
            <a:ext cx="708617" cy="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955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2" name="TextBox 1"/>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3" name="TextBox 2"/>
          <p:cNvSpPr txBox="1"/>
          <p:nvPr/>
        </p:nvSpPr>
        <p:spPr>
          <a:xfrm>
            <a:off x="0" y="629392"/>
            <a:ext cx="12192000" cy="4570482"/>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1</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Sau khi giã cua và lọc bỏ bã, ta đặt nồi nước cua lên bếp đun. Khi nhiệt độ nuồi nước tăng cao và gần sôi ta thấy có một lớp váng màu vàng nổi lên bề mặt nồi canh – gọi là gạch của. </a:t>
            </a:r>
            <a:endParaRPr lang="en-US" sz="2600" i="1"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Em hãy cho biết:  </a:t>
            </a:r>
            <a:endParaRPr lang="en-US" sz="2600" dirty="0">
              <a:latin typeface="Times New Roman" panose="02020603050405020304" pitchFamily="18" charset="0"/>
              <a:cs typeface="Times New Roman" panose="02020603050405020304" pitchFamily="18" charset="0"/>
            </a:endParaRPr>
          </a:p>
          <a:p>
            <a:pPr>
              <a:lnSpc>
                <a:spcPct val="150000"/>
              </a:lnSpc>
            </a:pPr>
            <a:r>
              <a:rPr lang="en-US" sz="2600" b="1" dirty="0">
                <a:latin typeface="Times New Roman" panose="02020603050405020304" pitchFamily="18" charset="0"/>
                <a:cs typeface="Times New Roman" panose="02020603050405020304" pitchFamily="18" charset="0"/>
              </a:rPr>
              <a:t>a. </a:t>
            </a:r>
            <a:r>
              <a:rPr lang="vi-VN" sz="2600" dirty="0">
                <a:latin typeface="Times New Roman" panose="02020603050405020304" pitchFamily="18" charset="0"/>
                <a:cs typeface="Times New Roman" panose="02020603050405020304" pitchFamily="18" charset="0"/>
              </a:rPr>
              <a:t>Gạch cua có bản chất là gì?</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A. Xenlulozơ          B. protein                C. Cacbohidrat          D. Axit nucleic </a:t>
            </a:r>
            <a:endParaRPr lang="en-US" sz="2600" dirty="0">
              <a:latin typeface="Times New Roman" panose="02020603050405020304" pitchFamily="18" charset="0"/>
              <a:cs typeface="Times New Roman" panose="02020603050405020304" pitchFamily="18" charset="0"/>
            </a:endParaRPr>
          </a:p>
          <a:p>
            <a:pPr>
              <a:lnSpc>
                <a:spcPct val="150000"/>
              </a:lnSpc>
            </a:pPr>
            <a:r>
              <a:rPr lang="en-US" sz="2600" b="1" dirty="0">
                <a:latin typeface="Times New Roman" panose="02020603050405020304" pitchFamily="18" charset="0"/>
                <a:cs typeface="Times New Roman" panose="02020603050405020304" pitchFamily="18" charset="0"/>
              </a:rPr>
              <a:t>b. </a:t>
            </a:r>
            <a:r>
              <a:rPr lang="vi-VN" sz="2600" dirty="0">
                <a:latin typeface="Times New Roman" panose="02020603050405020304" pitchFamily="18" charset="0"/>
                <a:cs typeface="Times New Roman" panose="02020603050405020304" pitchFamily="18" charset="0"/>
              </a:rPr>
              <a:t>Tại sao khi đun gần sôi ta lại thấy gạch cua nổi lên?</a:t>
            </a:r>
            <a:endParaRPr lang="en-US" sz="2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553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85479"/>
            <a:ext cx="12192000" cy="758786"/>
            <a:chOff x="589641" y="218903"/>
            <a:chExt cx="10721891" cy="758786"/>
          </a:xfrm>
          <a:solidFill>
            <a:schemeClr val="accent2">
              <a:lumMod val="20000"/>
              <a:lumOff val="80000"/>
            </a:schemeClr>
          </a:solidFill>
        </p:grpSpPr>
        <p:sp>
          <p:nvSpPr>
            <p:cNvPr id="5" name="Rectangle 4"/>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dirty="0" smtClean="0">
                  <a:solidFill>
                    <a:schemeClr val="tx1"/>
                  </a:solidFill>
                  <a:latin typeface="Times New Roman" panose="02020603050405020304" pitchFamily="18" charset="0"/>
                  <a:cs typeface="Times New Roman" panose="02020603050405020304" pitchFamily="18" charset="0"/>
                </a:rPr>
                <a:t>I. </a:t>
              </a:r>
              <a:r>
                <a:rPr lang="vi-VN" sz="3000" kern="1200" dirty="0" smtClean="0">
                  <a:solidFill>
                    <a:schemeClr val="tx1"/>
                  </a:solidFill>
                  <a:latin typeface="Times New Roman" panose="02020603050405020304" pitchFamily="18" charset="0"/>
                  <a:cs typeface="Times New Roman" panose="02020603050405020304" pitchFamily="18" charset="0"/>
                </a:rPr>
                <a:t>CÁC PHÂN TỬ SINH HỌC TRONG TẾ BÀO</a:t>
              </a:r>
              <a:endParaRPr lang="en-US" sz="3000" kern="1200" dirty="0">
                <a:solidFill>
                  <a:schemeClr val="tx1"/>
                </a:solidFill>
                <a:latin typeface="Times New Roman" panose="02020603050405020304" pitchFamily="18" charset="0"/>
                <a:cs typeface="Times New Roman" panose="02020603050405020304" pitchFamily="18" charset="0"/>
              </a:endParaRPr>
            </a:p>
          </p:txBody>
        </p:sp>
      </p:grpSp>
      <p:pic>
        <p:nvPicPr>
          <p:cNvPr id="8" name="Picture 7" descr="C:\Users\Admin\Pictures\14743d3c4231806023c57abb37a99ebd.jpg"/>
          <p:cNvPicPr/>
          <p:nvPr/>
        </p:nvPicPr>
        <p:blipFill>
          <a:blip r:embed="rId2">
            <a:extLst>
              <a:ext uri="{28A0092B-C50C-407E-A947-70E740481C1C}">
                <a14:useLocalDpi xmlns:a14="http://schemas.microsoft.com/office/drawing/2010/main" val="0"/>
              </a:ext>
            </a:extLst>
          </a:blip>
          <a:srcRect/>
          <a:stretch>
            <a:fillRect/>
          </a:stretch>
        </p:blipFill>
        <p:spPr bwMode="auto">
          <a:xfrm>
            <a:off x="0" y="673307"/>
            <a:ext cx="5943600" cy="3959860"/>
          </a:xfrm>
          <a:prstGeom prst="rect">
            <a:avLst/>
          </a:prstGeom>
          <a:noFill/>
          <a:ln>
            <a:noFill/>
          </a:ln>
        </p:spPr>
      </p:pic>
      <p:pic>
        <p:nvPicPr>
          <p:cNvPr id="9" name="Picture 8" descr="C:\Users\Admin\Pictures\5cb30996f27d5dbe663782bdb39170ae.jpg"/>
          <p:cNvPicPr/>
          <p:nvPr/>
        </p:nvPicPr>
        <p:blipFill>
          <a:blip r:embed="rId3">
            <a:extLst>
              <a:ext uri="{28A0092B-C50C-407E-A947-70E740481C1C}">
                <a14:useLocalDpi xmlns:a14="http://schemas.microsoft.com/office/drawing/2010/main" val="0"/>
              </a:ext>
            </a:extLst>
          </a:blip>
          <a:srcRect/>
          <a:stretch>
            <a:fillRect/>
          </a:stretch>
        </p:blipFill>
        <p:spPr bwMode="auto">
          <a:xfrm>
            <a:off x="6359187" y="673306"/>
            <a:ext cx="4518610" cy="5098101"/>
          </a:xfrm>
          <a:prstGeom prst="rect">
            <a:avLst/>
          </a:prstGeom>
          <a:noFill/>
          <a:ln>
            <a:noFill/>
          </a:ln>
        </p:spPr>
      </p:pic>
      <p:sp>
        <p:nvSpPr>
          <p:cNvPr id="10" name="TextBox 9"/>
          <p:cNvSpPr txBox="1"/>
          <p:nvPr/>
        </p:nvSpPr>
        <p:spPr>
          <a:xfrm>
            <a:off x="6721434" y="5902036"/>
            <a:ext cx="4346369" cy="461665"/>
          </a:xfrm>
          <a:prstGeom prst="rect">
            <a:avLst/>
          </a:prstGeom>
          <a:noFill/>
        </p:spPr>
        <p:txBody>
          <a:bodyPr wrap="square" rtlCol="0">
            <a:spAutoFit/>
          </a:bodyPr>
          <a:lstStyle/>
          <a:p>
            <a:r>
              <a:rPr lang="vi-VN" sz="2400" dirty="0" smtClean="0">
                <a:latin typeface="+mj-lt"/>
              </a:rPr>
              <a:t>Các phân tử sinh học trong tế bào</a:t>
            </a:r>
            <a:endParaRPr lang="en-US" sz="2400" dirty="0">
              <a:latin typeface="+mj-lt"/>
            </a:endParaRPr>
          </a:p>
        </p:txBody>
      </p:sp>
      <p:sp>
        <p:nvSpPr>
          <p:cNvPr id="11" name="TextBox 10"/>
          <p:cNvSpPr txBox="1"/>
          <p:nvPr/>
        </p:nvSpPr>
        <p:spPr>
          <a:xfrm>
            <a:off x="890649" y="4849592"/>
            <a:ext cx="6008915" cy="2123658"/>
          </a:xfrm>
          <a:prstGeom prst="rect">
            <a:avLst/>
          </a:prstGeom>
          <a:noFill/>
        </p:spPr>
        <p:txBody>
          <a:bodyPr wrap="square" rtlCol="0">
            <a:spAutoFit/>
          </a:bodyPr>
          <a:lstStyle/>
          <a:p>
            <a:pPr>
              <a:lnSpc>
                <a:spcPct val="150000"/>
              </a:lnSpc>
            </a:pPr>
            <a:r>
              <a:rPr lang="vi-VN" sz="2400" dirty="0" smtClean="0">
                <a:latin typeface="+mj-lt"/>
              </a:rPr>
              <a:t>Thảo luận cặp đôi, trả lời câu hỏi:</a:t>
            </a:r>
          </a:p>
          <a:p>
            <a:pPr>
              <a:lnSpc>
                <a:spcPct val="150000"/>
              </a:lnSpc>
            </a:pPr>
            <a:r>
              <a:rPr lang="vi-VN" sz="2400" dirty="0" smtClean="0">
                <a:latin typeface="+mj-lt"/>
              </a:rPr>
              <a:t>1. Thế </a:t>
            </a:r>
            <a:r>
              <a:rPr lang="vi-VN" sz="2400" dirty="0">
                <a:latin typeface="+mj-lt"/>
              </a:rPr>
              <a:t>nào là phân tử sinh học?</a:t>
            </a:r>
            <a:endParaRPr lang="en-US" sz="2400" dirty="0">
              <a:latin typeface="+mj-lt"/>
            </a:endParaRPr>
          </a:p>
          <a:p>
            <a:pPr>
              <a:lnSpc>
                <a:spcPct val="150000"/>
              </a:lnSpc>
            </a:pPr>
            <a:r>
              <a:rPr lang="vi-VN" sz="2400" dirty="0" smtClean="0">
                <a:latin typeface="+mj-lt"/>
              </a:rPr>
              <a:t>2. Kể </a:t>
            </a:r>
            <a:r>
              <a:rPr lang="vi-VN" sz="2400" dirty="0">
                <a:latin typeface="+mj-lt"/>
              </a:rPr>
              <a:t>tên các loại phân tử sinh học mà em biết?</a:t>
            </a:r>
            <a:endParaRPr lang="en-US" sz="2400" dirty="0">
              <a:latin typeface="+mj-lt"/>
            </a:endParaRPr>
          </a:p>
          <a:p>
            <a:endParaRPr lang="en-US" sz="2400" dirty="0">
              <a:latin typeface="+mj-lt"/>
            </a:endParaRPr>
          </a:p>
        </p:txBody>
      </p:sp>
      <p:pic>
        <p:nvPicPr>
          <p:cNvPr id="6146" name="Picture 2" descr="Hình ảnh Học Thảo Luận Viết Bài Tập Về Nhà Làm Bài Toán PNG , Bé, Phiên, Dễ  Thương PNG miễn phí tải tập tin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33167"/>
            <a:ext cx="1001255" cy="100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71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95003" y="641268"/>
            <a:ext cx="11863449" cy="2430922"/>
          </a:xfrm>
          <a:prstGeom prst="rect">
            <a:avLst/>
          </a:prstGeom>
          <a:noFill/>
        </p:spPr>
        <p:txBody>
          <a:bodyPr wrap="square" rtlCol="0">
            <a:spAutoFit/>
          </a:bodyPr>
          <a:lstStyle/>
          <a:p>
            <a:pPr>
              <a:lnSpc>
                <a:spcPct val="150000"/>
              </a:lnSpc>
            </a:pPr>
            <a:r>
              <a:rPr lang="vi-VN" sz="2600" b="1" dirty="0">
                <a:latin typeface="+mj-lt"/>
              </a:rPr>
              <a:t>Câu 2</a:t>
            </a:r>
            <a:r>
              <a:rPr lang="vi-VN" sz="2600" dirty="0">
                <a:latin typeface="+mj-lt"/>
              </a:rPr>
              <a:t>: Giải thích vai trò của DNA trong xác định huyết thống, truy tìm tội phạm</a:t>
            </a:r>
            <a:endParaRPr lang="en-US" sz="2600" dirty="0">
              <a:latin typeface="+mj-lt"/>
            </a:endParaRPr>
          </a:p>
          <a:p>
            <a:pPr>
              <a:lnSpc>
                <a:spcPct val="150000"/>
              </a:lnSpc>
            </a:pPr>
            <a:r>
              <a:rPr lang="vi-VN" sz="2600" dirty="0">
                <a:latin typeface="+mj-lt"/>
              </a:rPr>
              <a:t>(Xem video </a:t>
            </a:r>
            <a:r>
              <a:rPr lang="vi-VN" sz="2600" u="sng" dirty="0">
                <a:latin typeface="+mj-lt"/>
                <a:hlinkClick r:id="rId3"/>
              </a:rPr>
              <a:t>https://zingnews.vn/video-xet-nghiem-DNA-chi-de-xac-dinh-huyet-thong-toi-pham-post1013497.html</a:t>
            </a:r>
            <a:r>
              <a:rPr lang="vi-VN" sz="2600" dirty="0">
                <a:latin typeface="+mj-lt"/>
              </a:rPr>
              <a:t>).</a:t>
            </a:r>
            <a:endParaRPr lang="en-US" sz="2600" dirty="0">
              <a:latin typeface="+mj-lt"/>
            </a:endParaRPr>
          </a:p>
          <a:p>
            <a:pPr>
              <a:lnSpc>
                <a:spcPct val="150000"/>
              </a:lnSpc>
            </a:pPr>
            <a:endParaRPr lang="en-US" sz="2600" dirty="0">
              <a:latin typeface="+mj-lt"/>
            </a:endParaRPr>
          </a:p>
        </p:txBody>
      </p:sp>
    </p:spTree>
    <p:extLst>
      <p:ext uri="{BB962C8B-B14F-4D97-AF65-F5344CB8AC3E}">
        <p14:creationId xmlns:p14="http://schemas.microsoft.com/office/powerpoint/2010/main" val="217034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617517"/>
            <a:ext cx="12005953" cy="1228478"/>
          </a:xfrm>
          <a:prstGeom prst="rect">
            <a:avLst/>
          </a:prstGeom>
          <a:noFill/>
        </p:spPr>
        <p:txBody>
          <a:bodyPr wrap="square" rtlCol="0">
            <a:spAutoFit/>
          </a:bodyPr>
          <a:lstStyle/>
          <a:p>
            <a:pPr>
              <a:lnSpc>
                <a:spcPct val="150000"/>
              </a:lnSpc>
            </a:pPr>
            <a:r>
              <a:rPr lang="vi-VN" sz="2600" b="1" dirty="0">
                <a:latin typeface="+mj-lt"/>
              </a:rPr>
              <a:t>Câu 3:</a:t>
            </a:r>
            <a:r>
              <a:rPr lang="vi-VN" sz="2600" dirty="0">
                <a:latin typeface="+mj-lt"/>
              </a:rPr>
              <a:t> Trong khẩu phần ăn cho người béo phì, chúng ta có nên cắt giảm hoàn toàn lượng lipid không? Tại sao</a:t>
            </a:r>
            <a:endParaRPr lang="en-US" sz="2600" dirty="0">
              <a:latin typeface="+mj-lt"/>
            </a:endParaRPr>
          </a:p>
        </p:txBody>
      </p:sp>
    </p:spTree>
    <p:extLst>
      <p:ext uri="{BB962C8B-B14F-4D97-AF65-F5344CB8AC3E}">
        <p14:creationId xmlns:p14="http://schemas.microsoft.com/office/powerpoint/2010/main" val="2346627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12519"/>
            <a:ext cx="12077205" cy="5493812"/>
          </a:xfrm>
          <a:prstGeom prst="rect">
            <a:avLst/>
          </a:prstGeom>
          <a:noFill/>
        </p:spPr>
        <p:txBody>
          <a:bodyPr wrap="square" rtlCol="0">
            <a:spAutoFit/>
          </a:bodyPr>
          <a:lstStyle/>
          <a:p>
            <a:pPr>
              <a:lnSpc>
                <a:spcPct val="150000"/>
              </a:lnSpc>
            </a:pPr>
            <a:r>
              <a:rPr lang="vi-VN" sz="2600" b="1" dirty="0">
                <a:latin typeface="+mj-lt"/>
              </a:rPr>
              <a:t>Câu 4</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Gv</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Loài </a:t>
            </a:r>
            <a:r>
              <a:rPr lang="vi-VN" sz="2600" dirty="0">
                <a:latin typeface="+mj-lt"/>
              </a:rPr>
              <a:t>nhện Darwin's Bark (tên khoa học là Caerostris darwin), sinh trưởng tự nhiên ở Madagascar, sản sinh ra tơ dai chắc hơn tơ của bất kỳ loài nhện nào khác. Tơ nhện của Darwin's Bark thậm chí còn dai chắc hơn gấp 10 lần sợi Kevlar - loại vật liệu đang được con người sử dụng để làm áo chống đạn.</a:t>
            </a:r>
            <a:endParaRPr lang="en-US" sz="2600" dirty="0">
              <a:latin typeface="+mj-lt"/>
            </a:endParaRPr>
          </a:p>
          <a:p>
            <a:pPr>
              <a:lnSpc>
                <a:spcPct val="150000"/>
              </a:lnSpc>
            </a:pPr>
            <a:r>
              <a:rPr lang="vi-VN" sz="2600" dirty="0">
                <a:latin typeface="+mj-lt"/>
              </a:rPr>
              <a:t>a</a:t>
            </a:r>
            <a:r>
              <a:rPr lang="vi-VN" sz="2600" b="1" dirty="0">
                <a:latin typeface="+mj-lt"/>
              </a:rPr>
              <a:t>. </a:t>
            </a:r>
            <a:r>
              <a:rPr lang="vi-VN" sz="2600" dirty="0">
                <a:latin typeface="+mj-lt"/>
              </a:rPr>
              <a:t>Tơ nhện có bản chất là gì?</a:t>
            </a:r>
            <a:endParaRPr lang="en-US" sz="2600" dirty="0">
              <a:latin typeface="+mj-lt"/>
            </a:endParaRPr>
          </a:p>
          <a:p>
            <a:pPr>
              <a:lnSpc>
                <a:spcPct val="150000"/>
              </a:lnSpc>
            </a:pPr>
            <a:r>
              <a:rPr lang="vi-VN" sz="2600" dirty="0">
                <a:latin typeface="+mj-lt"/>
              </a:rPr>
              <a:t>A. Xenlulozơ          B. protein                C. Cacbohidrat          D. Axit nucleic </a:t>
            </a:r>
            <a:endParaRPr lang="en-US" sz="2600" dirty="0">
              <a:latin typeface="+mj-lt"/>
            </a:endParaRPr>
          </a:p>
          <a:p>
            <a:pPr>
              <a:lnSpc>
                <a:spcPct val="150000"/>
              </a:lnSpc>
            </a:pPr>
            <a:r>
              <a:rPr lang="vi-VN" sz="2600" dirty="0">
                <a:latin typeface="+mj-lt"/>
              </a:rPr>
              <a:t>b.</a:t>
            </a:r>
            <a:r>
              <a:rPr lang="vi-VN" sz="2600" b="1" dirty="0">
                <a:latin typeface="+mj-lt"/>
              </a:rPr>
              <a:t> </a:t>
            </a:r>
            <a:r>
              <a:rPr lang="vi-VN" sz="2600" dirty="0">
                <a:latin typeface="+mj-lt"/>
              </a:rPr>
              <a:t>Loại chất cấu tạo nên tơ nhện có đặc điểm cấu trúc nào nổi bật mà làm cho tơ nhện có độ dai chắc như vậy?</a:t>
            </a:r>
            <a:endParaRPr lang="en-US" sz="2600" dirty="0">
              <a:latin typeface="+mj-lt"/>
            </a:endParaRPr>
          </a:p>
          <a:p>
            <a:pPr>
              <a:lnSpc>
                <a:spcPct val="150000"/>
              </a:lnSpc>
            </a:pPr>
            <a:endParaRPr lang="en-US" sz="2600" dirty="0">
              <a:latin typeface="+mj-lt"/>
            </a:endParaRPr>
          </a:p>
        </p:txBody>
      </p:sp>
    </p:spTree>
    <p:extLst>
      <p:ext uri="{BB962C8B-B14F-4D97-AF65-F5344CB8AC3E}">
        <p14:creationId xmlns:p14="http://schemas.microsoft.com/office/powerpoint/2010/main" val="433863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617517"/>
            <a:ext cx="12029704" cy="2430922"/>
          </a:xfrm>
          <a:prstGeom prst="rect">
            <a:avLst/>
          </a:prstGeom>
          <a:noFill/>
        </p:spPr>
        <p:txBody>
          <a:bodyPr wrap="square" rtlCol="0">
            <a:spAutoFit/>
          </a:bodyPr>
          <a:lstStyle/>
          <a:p>
            <a:pPr>
              <a:lnSpc>
                <a:spcPct val="150000"/>
              </a:lnSpc>
            </a:pPr>
            <a:r>
              <a:rPr lang="vi-VN" sz="2600" b="1" dirty="0">
                <a:latin typeface="Times New Roman" panose="02020603050405020304" pitchFamily="18" charset="0"/>
                <a:cs typeface="Times New Roman" panose="02020603050405020304" pitchFamily="18" charset="0"/>
              </a:rPr>
              <a:t>Câu 5: </a:t>
            </a:r>
            <a:r>
              <a:rPr lang="vi-VN" sz="2600" dirty="0">
                <a:latin typeface="Times New Roman" panose="02020603050405020304" pitchFamily="18" charset="0"/>
                <a:cs typeface="Times New Roman" panose="02020603050405020304" pitchFamily="18" charset="0"/>
              </a:rPr>
              <a:t>Hãy giải thích</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a. Tại sao </a:t>
            </a:r>
            <a:r>
              <a:rPr lang="it-IT" sz="2600" dirty="0">
                <a:latin typeface="Times New Roman" panose="02020603050405020304" pitchFamily="18" charset="0"/>
                <a:cs typeface="Times New Roman" panose="02020603050405020304" pitchFamily="18" charset="0"/>
              </a:rPr>
              <a:t>khi luộc trứng gà thì trứng gà đặc lại?</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b. </a:t>
            </a:r>
            <a:r>
              <a:rPr lang="it-IT" sz="2600" dirty="0">
                <a:latin typeface="Times New Roman" panose="02020603050405020304" pitchFamily="18" charset="0"/>
                <a:cs typeface="Times New Roman" panose="02020603050405020304" pitchFamily="18" charset="0"/>
              </a:rPr>
              <a:t>Tại sao khi vắt chanh vào cốc nước đậu thì có kết tủa?</a:t>
            </a:r>
            <a:endParaRPr lang="en-US" sz="2600" dirty="0">
              <a:latin typeface="Times New Roman" panose="02020603050405020304" pitchFamily="18" charset="0"/>
              <a:cs typeface="Times New Roman" panose="02020603050405020304" pitchFamily="18" charset="0"/>
            </a:endParaRPr>
          </a:p>
          <a:p>
            <a:pPr>
              <a:lnSpc>
                <a:spcPct val="150000"/>
              </a:lnSpc>
            </a:pP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44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48145"/>
            <a:ext cx="12089081" cy="1569660"/>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6:</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kẹo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khỏe</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488011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48145"/>
            <a:ext cx="12089081" cy="1569660"/>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6:</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kẹo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khỏe</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876640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4492"/>
          </a:xfrm>
          <a:prstGeom prst="rect">
            <a:avLst/>
          </a:prstGeom>
        </p:spPr>
      </p:pic>
      <p:sp>
        <p:nvSpPr>
          <p:cNvPr id="3" name="TextBox 2"/>
          <p:cNvSpPr txBox="1"/>
          <p:nvPr/>
        </p:nvSpPr>
        <p:spPr>
          <a:xfrm>
            <a:off x="3954483" y="0"/>
            <a:ext cx="5522026" cy="492443"/>
          </a:xfrm>
          <a:prstGeom prst="rect">
            <a:avLst/>
          </a:prstGeom>
          <a:noFill/>
        </p:spPr>
        <p:txBody>
          <a:bodyPr wrap="square" rtlCol="0">
            <a:spAutoFit/>
          </a:bodyPr>
          <a:lstStyle/>
          <a:p>
            <a:r>
              <a:rPr lang="vi-VN" sz="2600" dirty="0" smtClean="0">
                <a:latin typeface="+mj-lt"/>
              </a:rPr>
              <a:t>VẬN DỤNG</a:t>
            </a:r>
            <a:endParaRPr lang="en-US" sz="2600" dirty="0">
              <a:latin typeface="+mj-lt"/>
            </a:endParaRPr>
          </a:p>
        </p:txBody>
      </p:sp>
      <p:sp>
        <p:nvSpPr>
          <p:cNvPr id="2" name="TextBox 1"/>
          <p:cNvSpPr txBox="1"/>
          <p:nvPr/>
        </p:nvSpPr>
        <p:spPr>
          <a:xfrm>
            <a:off x="0" y="748145"/>
            <a:ext cx="12089081" cy="2421112"/>
          </a:xfrm>
          <a:prstGeom prst="rect">
            <a:avLst/>
          </a:prstGeom>
          <a:noFill/>
        </p:spPr>
        <p:txBody>
          <a:bodyPr wrap="square" rtlCol="0">
            <a:spAutoFit/>
          </a:bodyPr>
          <a:lstStyle/>
          <a:p>
            <a:pPr>
              <a:lnSpc>
                <a:spcPct val="150000"/>
              </a:lnSpc>
            </a:pP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 8:</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Hãy giải thích</a:t>
            </a:r>
            <a:endParaRPr lang="en-US" sz="2600" dirty="0">
              <a:latin typeface="Times New Roman" panose="02020603050405020304" pitchFamily="18" charset="0"/>
              <a:cs typeface="Times New Roman" panose="02020603050405020304" pitchFamily="18" charset="0"/>
            </a:endParaRPr>
          </a:p>
          <a:p>
            <a:pPr>
              <a:lnSpc>
                <a:spcPct val="150000"/>
              </a:lnSpc>
            </a:pPr>
            <a:r>
              <a:rPr lang="vi-VN" sz="2600" dirty="0">
                <a:latin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protein? </a:t>
            </a:r>
          </a:p>
          <a:p>
            <a:pPr>
              <a:lnSpc>
                <a:spcPct val="150000"/>
              </a:lnSpc>
            </a:pPr>
            <a:r>
              <a:rPr lang="en-US" sz="2600" dirty="0">
                <a:latin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prôtêin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phẩm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nSpc>
                <a:spcPct val="150000"/>
              </a:lnSpc>
            </a:pP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1969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hoa-bang-khuang-66.jpg"/>
          <p:cNvPicPr>
            <a:picLocks noChangeAspect="1"/>
          </p:cNvPicPr>
          <p:nvPr/>
        </p:nvPicPr>
        <p:blipFill>
          <a:blip r:embed="rId2"/>
          <a:stretch>
            <a:fillRect/>
          </a:stretch>
        </p:blipFill>
        <p:spPr>
          <a:xfrm>
            <a:off x="1524000" y="0"/>
            <a:ext cx="9144000" cy="6858000"/>
          </a:xfrm>
          <a:prstGeom prst="rect">
            <a:avLst/>
          </a:prstGeom>
        </p:spPr>
      </p:pic>
      <p:sp>
        <p:nvSpPr>
          <p:cNvPr id="5" name="Rectangle 4"/>
          <p:cNvSpPr/>
          <p:nvPr/>
        </p:nvSpPr>
        <p:spPr>
          <a:xfrm>
            <a:off x="1981200" y="4876800"/>
            <a:ext cx="9144000" cy="923330"/>
          </a:xfrm>
          <a:prstGeom prst="rect">
            <a:avLst/>
          </a:prstGeom>
          <a:noFill/>
        </p:spPr>
        <p:txBody>
          <a:bodyPr wrap="squar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Cảm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ơn</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thày</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cô</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và</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em</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9936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 name="Group 3"/>
          <p:cNvGrpSpPr/>
          <p:nvPr/>
        </p:nvGrpSpPr>
        <p:grpSpPr>
          <a:xfrm>
            <a:off x="0" y="-85479"/>
            <a:ext cx="12192000" cy="758786"/>
            <a:chOff x="589641" y="218903"/>
            <a:chExt cx="10721891" cy="758786"/>
          </a:xfrm>
          <a:solidFill>
            <a:schemeClr val="accent2">
              <a:lumMod val="20000"/>
              <a:lumOff val="80000"/>
            </a:schemeClr>
          </a:solidFill>
        </p:grpSpPr>
        <p:sp>
          <p:nvSpPr>
            <p:cNvPr id="5" name="Rectangle 4"/>
            <p:cNvSpPr/>
            <p:nvPr/>
          </p:nvSpPr>
          <p:spPr>
            <a:xfrm>
              <a:off x="589641" y="218903"/>
              <a:ext cx="10721891" cy="7587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589641" y="218903"/>
              <a:ext cx="10721891" cy="7587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l" defTabSz="1333500">
                <a:lnSpc>
                  <a:spcPct val="90000"/>
                </a:lnSpc>
                <a:spcBef>
                  <a:spcPct val="0"/>
                </a:spcBef>
                <a:spcAft>
                  <a:spcPct val="35000"/>
                </a:spcAft>
              </a:pPr>
              <a:r>
                <a:rPr lang="vi-VN" sz="3000" dirty="0" smtClean="0">
                  <a:solidFill>
                    <a:schemeClr val="tx1"/>
                  </a:solidFill>
                  <a:latin typeface="Times New Roman" panose="02020603050405020304" pitchFamily="18" charset="0"/>
                  <a:cs typeface="Times New Roman" panose="02020603050405020304" pitchFamily="18" charset="0"/>
                </a:rPr>
                <a:t>I. </a:t>
              </a:r>
              <a:r>
                <a:rPr lang="vi-VN" sz="3000" kern="1200" dirty="0" smtClean="0">
                  <a:solidFill>
                    <a:schemeClr val="tx1"/>
                  </a:solidFill>
                  <a:latin typeface="Times New Roman" panose="02020603050405020304" pitchFamily="18" charset="0"/>
                  <a:cs typeface="Times New Roman" panose="02020603050405020304" pitchFamily="18" charset="0"/>
                </a:rPr>
                <a:t>CÁC PHÂN TỬ SINH HỌC TRONG TẾ BÀO</a:t>
              </a:r>
              <a:endParaRPr lang="en-US" sz="3000" kern="1200" dirty="0">
                <a:solidFill>
                  <a:schemeClr val="tx1"/>
                </a:solidFill>
                <a:latin typeface="Times New Roman" panose="02020603050405020304" pitchFamily="18" charset="0"/>
                <a:cs typeface="Times New Roman" panose="02020603050405020304" pitchFamily="18" charset="0"/>
              </a:endParaRPr>
            </a:p>
          </p:txBody>
        </p:sp>
      </p:grpSp>
      <p:sp>
        <p:nvSpPr>
          <p:cNvPr id="7" name="TextBox 6"/>
          <p:cNvSpPr txBox="1"/>
          <p:nvPr/>
        </p:nvSpPr>
        <p:spPr>
          <a:xfrm>
            <a:off x="154379" y="748147"/>
            <a:ext cx="11815948" cy="1569660"/>
          </a:xfrm>
          <a:prstGeom prst="rect">
            <a:avLst/>
          </a:prstGeom>
          <a:noFill/>
        </p:spPr>
        <p:txBody>
          <a:bodyPr wrap="square" rtlCol="0">
            <a:spAutoFit/>
          </a:bodyPr>
          <a:lstStyle/>
          <a:p>
            <a:pPr>
              <a:lnSpc>
                <a:spcPct val="150000"/>
              </a:lnSpc>
            </a:pPr>
            <a:r>
              <a:rPr lang="vi-VN" sz="2600" dirty="0" smtClean="0">
                <a:latin typeface="+mj-lt"/>
              </a:rPr>
              <a:t>1. Phân </a:t>
            </a:r>
            <a:r>
              <a:rPr lang="vi-VN" sz="2600" dirty="0">
                <a:latin typeface="+mj-lt"/>
              </a:rPr>
              <a:t>tử sinh học là các phân tử hữu cơ do vi sinh vật sống tạo thành. Chúng là thành phần cấu tạo và thực hiện nhiều chức năng trong tế bào.</a:t>
            </a:r>
            <a:endParaRPr lang="en-US" sz="2600" dirty="0">
              <a:latin typeface="+mj-lt"/>
            </a:endParaRPr>
          </a:p>
          <a:p>
            <a:endParaRPr lang="en-US" dirty="0"/>
          </a:p>
        </p:txBody>
      </p:sp>
      <p:sp>
        <p:nvSpPr>
          <p:cNvPr id="8" name="TextBox 7"/>
          <p:cNvSpPr txBox="1"/>
          <p:nvPr/>
        </p:nvSpPr>
        <p:spPr>
          <a:xfrm>
            <a:off x="154379" y="2354487"/>
            <a:ext cx="11614067" cy="492443"/>
          </a:xfrm>
          <a:prstGeom prst="rect">
            <a:avLst/>
          </a:prstGeom>
          <a:noFill/>
        </p:spPr>
        <p:txBody>
          <a:bodyPr wrap="square" rtlCol="0">
            <a:spAutoFit/>
          </a:bodyPr>
          <a:lstStyle/>
          <a:p>
            <a:r>
              <a:rPr lang="vi-VN" sz="2600" dirty="0" smtClean="0">
                <a:latin typeface="+mj-lt"/>
              </a:rPr>
              <a:t>2. </a:t>
            </a:r>
            <a:r>
              <a:rPr lang="vi-VN" sz="2600" dirty="0">
                <a:latin typeface="+mj-lt"/>
              </a:rPr>
              <a:t>Một số phân tử sinh học trong tế bào </a:t>
            </a:r>
            <a:endParaRPr lang="en-US" sz="2600" dirty="0">
              <a:latin typeface="+mj-lt"/>
            </a:endParaRPr>
          </a:p>
        </p:txBody>
      </p:sp>
      <p:pic>
        <p:nvPicPr>
          <p:cNvPr id="7170" name="Picture 2" descr="Carbohydrates - Classification, Structure and Functions - BiokiMicro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79" y="2956957"/>
            <a:ext cx="2608176" cy="26783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ipids &amp; Fatty Acids (honors biology) updated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330" y="2956957"/>
            <a:ext cx="3587544" cy="26906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ập tin:Main protein structure levels en.sv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726" y="2956957"/>
            <a:ext cx="1645561" cy="2868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3874" y="3035560"/>
            <a:ext cx="3484447" cy="2790335"/>
          </a:xfrm>
          <a:prstGeom prst="rect">
            <a:avLst/>
          </a:prstGeom>
        </p:spPr>
      </p:pic>
      <p:sp>
        <p:nvSpPr>
          <p:cNvPr id="12" name="TextBox 11"/>
          <p:cNvSpPr txBox="1"/>
          <p:nvPr/>
        </p:nvSpPr>
        <p:spPr>
          <a:xfrm>
            <a:off x="356261" y="5825895"/>
            <a:ext cx="2185060" cy="492443"/>
          </a:xfrm>
          <a:prstGeom prst="rect">
            <a:avLst/>
          </a:prstGeom>
          <a:noFill/>
        </p:spPr>
        <p:txBody>
          <a:bodyPr wrap="square" rtlCol="0">
            <a:spAutoFit/>
          </a:bodyPr>
          <a:lstStyle/>
          <a:p>
            <a:r>
              <a:rPr lang="vi-VN" sz="2600" dirty="0" smtClean="0">
                <a:latin typeface="+mj-lt"/>
              </a:rPr>
              <a:t>C</a:t>
            </a:r>
            <a:r>
              <a:rPr lang="vi-VN" sz="2600" dirty="0">
                <a:latin typeface="+mj-lt"/>
              </a:rPr>
              <a:t>arbohydrate</a:t>
            </a:r>
            <a:endParaRPr lang="en-US" sz="2600" dirty="0">
              <a:latin typeface="+mj-lt"/>
            </a:endParaRPr>
          </a:p>
        </p:txBody>
      </p:sp>
      <p:sp>
        <p:nvSpPr>
          <p:cNvPr id="17" name="TextBox 16"/>
          <p:cNvSpPr txBox="1"/>
          <p:nvPr/>
        </p:nvSpPr>
        <p:spPr>
          <a:xfrm>
            <a:off x="3447537" y="5862416"/>
            <a:ext cx="2185060" cy="492443"/>
          </a:xfrm>
          <a:prstGeom prst="rect">
            <a:avLst/>
          </a:prstGeom>
          <a:noFill/>
        </p:spPr>
        <p:txBody>
          <a:bodyPr wrap="square" rtlCol="0">
            <a:spAutoFit/>
          </a:bodyPr>
          <a:lstStyle/>
          <a:p>
            <a:r>
              <a:rPr lang="vi-VN" sz="2600" dirty="0" smtClean="0">
                <a:latin typeface="+mj-lt"/>
              </a:rPr>
              <a:t>Lipid</a:t>
            </a:r>
            <a:endParaRPr lang="en-US" sz="2600" dirty="0">
              <a:latin typeface="+mj-lt"/>
            </a:endParaRPr>
          </a:p>
        </p:txBody>
      </p:sp>
      <p:sp>
        <p:nvSpPr>
          <p:cNvPr id="18" name="TextBox 17"/>
          <p:cNvSpPr txBox="1"/>
          <p:nvPr/>
        </p:nvSpPr>
        <p:spPr>
          <a:xfrm>
            <a:off x="6687522" y="6040695"/>
            <a:ext cx="2185060" cy="492443"/>
          </a:xfrm>
          <a:prstGeom prst="rect">
            <a:avLst/>
          </a:prstGeom>
          <a:noFill/>
        </p:spPr>
        <p:txBody>
          <a:bodyPr wrap="square" rtlCol="0">
            <a:spAutoFit/>
          </a:bodyPr>
          <a:lstStyle/>
          <a:p>
            <a:r>
              <a:rPr lang="vi-VN" sz="2600" dirty="0" smtClean="0">
                <a:latin typeface="+mj-lt"/>
              </a:rPr>
              <a:t>Protein</a:t>
            </a:r>
            <a:endParaRPr lang="en-US" sz="2600" dirty="0">
              <a:latin typeface="+mj-lt"/>
            </a:endParaRPr>
          </a:p>
        </p:txBody>
      </p:sp>
      <p:sp>
        <p:nvSpPr>
          <p:cNvPr id="19" name="TextBox 18"/>
          <p:cNvSpPr txBox="1"/>
          <p:nvPr/>
        </p:nvSpPr>
        <p:spPr>
          <a:xfrm>
            <a:off x="9373567" y="6030230"/>
            <a:ext cx="2185060" cy="492443"/>
          </a:xfrm>
          <a:prstGeom prst="rect">
            <a:avLst/>
          </a:prstGeom>
          <a:noFill/>
        </p:spPr>
        <p:txBody>
          <a:bodyPr wrap="square" rtlCol="0">
            <a:spAutoFit/>
          </a:bodyPr>
          <a:lstStyle/>
          <a:p>
            <a:r>
              <a:rPr lang="vi-VN" sz="2600" dirty="0" smtClean="0">
                <a:latin typeface="+mj-lt"/>
              </a:rPr>
              <a:t>Nucleic acid</a:t>
            </a:r>
            <a:endParaRPr lang="en-US" sz="2600" dirty="0">
              <a:latin typeface="+mj-lt"/>
            </a:endParaRPr>
          </a:p>
        </p:txBody>
      </p:sp>
    </p:spTree>
    <p:extLst>
      <p:ext uri="{BB962C8B-B14F-4D97-AF65-F5344CB8AC3E}">
        <p14:creationId xmlns:p14="http://schemas.microsoft.com/office/powerpoint/2010/main" val="255049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752841"/>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9" name="Cloud Callout 8"/>
          <p:cNvSpPr/>
          <p:nvPr/>
        </p:nvSpPr>
        <p:spPr>
          <a:xfrm>
            <a:off x="2588821" y="866899"/>
            <a:ext cx="8015844" cy="533202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vi-VN" sz="2600" dirty="0" smtClean="0">
              <a:solidFill>
                <a:schemeClr val="tx1"/>
              </a:solidFill>
              <a:latin typeface="+mj-lt"/>
            </a:endParaRPr>
          </a:p>
          <a:p>
            <a:pPr>
              <a:lnSpc>
                <a:spcPct val="150000"/>
              </a:lnSpc>
            </a:pPr>
            <a:r>
              <a:rPr lang="vi-VN" sz="2600" dirty="0" smtClean="0">
                <a:solidFill>
                  <a:schemeClr val="tx1"/>
                </a:solidFill>
                <a:latin typeface="+mj-lt"/>
              </a:rPr>
              <a:t>Nghiên </a:t>
            </a:r>
            <a:r>
              <a:rPr lang="vi-VN" sz="2600" dirty="0">
                <a:solidFill>
                  <a:schemeClr val="tx1"/>
                </a:solidFill>
                <a:latin typeface="+mj-lt"/>
              </a:rPr>
              <a:t>cứu thông tin mục II trang 24, 25, 26 sgk về đặc điểm chung của carbohydrate, các loại đường đơn, đường đôi, đường đa và vai trò của carbohydrate. HS thảo luận nhóm để hoàn thành nội dung PHT số 1.</a:t>
            </a:r>
            <a:endParaRPr lang="en-US" sz="2600" dirty="0">
              <a:solidFill>
                <a:schemeClr val="tx1"/>
              </a:solidFill>
              <a:latin typeface="+mj-lt"/>
            </a:endParaRPr>
          </a:p>
        </p:txBody>
      </p:sp>
    </p:spTree>
    <p:extLst>
      <p:ext uri="{BB962C8B-B14F-4D97-AF65-F5344CB8AC3E}">
        <p14:creationId xmlns:p14="http://schemas.microsoft.com/office/powerpoint/2010/main" val="3218620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1"/>
            <a:ext cx="12192000" cy="558140"/>
            <a:chOff x="246265" y="1369699"/>
            <a:chExt cx="11039894" cy="752841"/>
          </a:xfrm>
          <a:solidFill>
            <a:schemeClr val="accent6"/>
          </a:solidFill>
        </p:grpSpPr>
        <p:sp>
          <p:nvSpPr>
            <p:cNvPr id="5" name="Rectangle 4"/>
            <p:cNvSpPr/>
            <p:nvPr/>
          </p:nvSpPr>
          <p:spPr>
            <a:xfrm>
              <a:off x="246265" y="1369699"/>
              <a:ext cx="11039894" cy="75284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p:cNvSpPr txBox="1"/>
            <p:nvPr/>
          </p:nvSpPr>
          <p:spPr>
            <a:xfrm>
              <a:off x="246265" y="1369699"/>
              <a:ext cx="11039894" cy="75284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29299" tIns="76200" rIns="76200" bIns="76200" numCol="1" spcCol="1270" anchor="ctr" anchorCtr="0">
              <a:noAutofit/>
            </a:bodyPr>
            <a:lstStyle/>
            <a:p>
              <a:pPr lvl="0" algn="ctr" defTabSz="1333500">
                <a:lnSpc>
                  <a:spcPct val="90000"/>
                </a:lnSpc>
                <a:spcBef>
                  <a:spcPct val="0"/>
                </a:spcBef>
                <a:spcAft>
                  <a:spcPct val="35000"/>
                </a:spcAft>
              </a:pPr>
              <a:r>
                <a:rPr lang="vi-VN" sz="3000" kern="1200" dirty="0" smtClean="0">
                  <a:latin typeface="+mj-lt"/>
                </a:rPr>
                <a:t>   II. CARBOHYDRATE</a:t>
              </a:r>
              <a:endParaRPr lang="en-US" sz="3000" kern="1200" dirty="0">
                <a:latin typeface="+mj-lt"/>
              </a:endParaRPr>
            </a:p>
          </p:txBody>
        </p:sp>
      </p:grpSp>
      <p:sp>
        <p:nvSpPr>
          <p:cNvPr id="7" name="Rectangle 6"/>
          <p:cNvSpPr/>
          <p:nvPr/>
        </p:nvSpPr>
        <p:spPr>
          <a:xfrm>
            <a:off x="0" y="558141"/>
            <a:ext cx="6472052" cy="62998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CC</a:t>
            </a:r>
            <a:endParaRPr lang="en-US" dirty="0"/>
          </a:p>
          <a:p>
            <a:pPr algn="ctr"/>
            <a:endParaRPr lang="en-US" dirty="0"/>
          </a:p>
        </p:txBody>
      </p:sp>
      <p:sp>
        <p:nvSpPr>
          <p:cNvPr id="8" name="TextBox 7"/>
          <p:cNvSpPr txBox="1"/>
          <p:nvPr/>
        </p:nvSpPr>
        <p:spPr>
          <a:xfrm>
            <a:off x="0" y="558141"/>
            <a:ext cx="6460177" cy="1107996"/>
          </a:xfrm>
          <a:prstGeom prst="rect">
            <a:avLst/>
          </a:prstGeom>
          <a:noFill/>
        </p:spPr>
        <p:txBody>
          <a:bodyPr wrap="square" rtlCol="0">
            <a:spAutoFit/>
          </a:bodyPr>
          <a:lstStyle/>
          <a:p>
            <a:pPr marL="342900" indent="-342900">
              <a:buAutoNum type="arabicPeriod"/>
            </a:pPr>
            <a:r>
              <a:rPr lang="vi-VN" sz="2400" dirty="0" smtClean="0">
                <a:latin typeface="+mj-lt"/>
              </a:rPr>
              <a:t>Carbohydrate </a:t>
            </a:r>
            <a:r>
              <a:rPr lang="vi-VN" sz="2400" dirty="0">
                <a:latin typeface="+mj-lt"/>
              </a:rPr>
              <a:t>được cấu tạo từ các nguyên tố hóa học nào</a:t>
            </a:r>
            <a:r>
              <a:rPr lang="vi-VN" sz="2400" dirty="0" smtClean="0">
                <a:latin typeface="+mj-lt"/>
              </a:rPr>
              <a:t>?</a:t>
            </a:r>
          </a:p>
          <a:p>
            <a:endParaRPr lang="en-US" dirty="0"/>
          </a:p>
        </p:txBody>
      </p:sp>
      <p:pic>
        <p:nvPicPr>
          <p:cNvPr id="9" name="Picture 8"/>
          <p:cNvPicPr/>
          <p:nvPr/>
        </p:nvPicPr>
        <p:blipFill>
          <a:blip r:embed="rId2"/>
          <a:stretch>
            <a:fillRect/>
          </a:stretch>
        </p:blipFill>
        <p:spPr>
          <a:xfrm>
            <a:off x="1023513" y="1666137"/>
            <a:ext cx="3399790" cy="3846830"/>
          </a:xfrm>
          <a:prstGeom prst="rect">
            <a:avLst/>
          </a:prstGeom>
        </p:spPr>
      </p:pic>
      <p:sp>
        <p:nvSpPr>
          <p:cNvPr id="10" name="TextBox 9"/>
          <p:cNvSpPr txBox="1"/>
          <p:nvPr/>
        </p:nvSpPr>
        <p:spPr>
          <a:xfrm>
            <a:off x="0" y="5795158"/>
            <a:ext cx="6460177" cy="1107996"/>
          </a:xfrm>
          <a:prstGeom prst="rect">
            <a:avLst/>
          </a:prstGeom>
          <a:noFill/>
        </p:spPr>
        <p:txBody>
          <a:bodyPr wrap="square" rtlCol="0">
            <a:spAutoFit/>
          </a:bodyPr>
          <a:lstStyle/>
          <a:p>
            <a:pPr algn="just"/>
            <a:r>
              <a:rPr lang="vi-VN" sz="2200" dirty="0">
                <a:latin typeface="+mj-lt"/>
              </a:rPr>
              <a:t>2. Gọi tên các phân tử đường bằng cách điền vào ô trống, chỉ ra sự khác biệt giữa phân tử đường đơn và đường đôi</a:t>
            </a:r>
            <a:r>
              <a:rPr lang="vi-VN" sz="2200" dirty="0" smtClean="0">
                <a:latin typeface="+mj-lt"/>
              </a:rPr>
              <a:t>.</a:t>
            </a:r>
            <a:endParaRPr lang="en-US" sz="2200" dirty="0">
              <a:latin typeface="+mj-lt"/>
            </a:endParaRPr>
          </a:p>
        </p:txBody>
      </p:sp>
      <p:sp>
        <p:nvSpPr>
          <p:cNvPr id="11" name="Rectangle 10"/>
          <p:cNvSpPr/>
          <p:nvPr/>
        </p:nvSpPr>
        <p:spPr>
          <a:xfrm>
            <a:off x="6472052" y="558141"/>
            <a:ext cx="5719948" cy="62998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72052" y="558141"/>
            <a:ext cx="5719948" cy="1785104"/>
          </a:xfrm>
          <a:prstGeom prst="rect">
            <a:avLst/>
          </a:prstGeom>
          <a:noFill/>
        </p:spPr>
        <p:txBody>
          <a:bodyPr wrap="square" rtlCol="0">
            <a:spAutoFit/>
          </a:bodyPr>
          <a:lstStyle/>
          <a:p>
            <a:r>
              <a:rPr lang="vi-VN" sz="2200" dirty="0">
                <a:latin typeface="+mj-lt"/>
              </a:rPr>
              <a:t>3. Phân biệt các loại Carbohydrate bằng cách hoàn thành vào chỗ </a:t>
            </a:r>
            <a:r>
              <a:rPr lang="vi-VN" sz="2200" dirty="0" smtClean="0">
                <a:latin typeface="+mj-lt"/>
              </a:rPr>
              <a:t>trống</a:t>
            </a:r>
          </a:p>
          <a:p>
            <a:endParaRPr lang="vi-VN" sz="2200" dirty="0" smtClean="0">
              <a:latin typeface="+mj-lt"/>
            </a:endParaRPr>
          </a:p>
          <a:p>
            <a:endParaRPr lang="en-US" sz="2200" dirty="0">
              <a:latin typeface="+mj-lt"/>
            </a:endParaRPr>
          </a:p>
          <a:p>
            <a:endParaRPr lang="en-US" sz="2200" dirty="0">
              <a:latin typeface="+mj-lt"/>
            </a:endParaRPr>
          </a:p>
        </p:txBody>
      </p:sp>
      <p:graphicFrame>
        <p:nvGraphicFramePr>
          <p:cNvPr id="15" name="Table 14"/>
          <p:cNvGraphicFramePr>
            <a:graphicFrameLocks noGrp="1"/>
          </p:cNvGraphicFramePr>
          <p:nvPr>
            <p:extLst>
              <p:ext uri="{D42A27DB-BD31-4B8C-83A1-F6EECF244321}">
                <p14:modId xmlns:p14="http://schemas.microsoft.com/office/powerpoint/2010/main" val="1595628730"/>
              </p:ext>
            </p:extLst>
          </p:nvPr>
        </p:nvGraphicFramePr>
        <p:xfrm>
          <a:off x="6880492" y="1253820"/>
          <a:ext cx="5006708" cy="5687578"/>
        </p:xfrm>
        <a:graphic>
          <a:graphicData uri="http://schemas.openxmlformats.org/drawingml/2006/table">
            <a:tbl>
              <a:tblPr firstRow="1" firstCol="1" bandRow="1">
                <a:tableStyleId>{5C22544A-7EE6-4342-B048-85BDC9FD1C3A}</a:tableStyleId>
              </a:tblPr>
              <a:tblGrid>
                <a:gridCol w="2002251">
                  <a:extLst>
                    <a:ext uri="{9D8B030D-6E8A-4147-A177-3AD203B41FA5}">
                      <a16:colId xmlns:a16="http://schemas.microsoft.com/office/drawing/2014/main" val="2937929108"/>
                    </a:ext>
                  </a:extLst>
                </a:gridCol>
                <a:gridCol w="3004457">
                  <a:extLst>
                    <a:ext uri="{9D8B030D-6E8A-4147-A177-3AD203B41FA5}">
                      <a16:colId xmlns:a16="http://schemas.microsoft.com/office/drawing/2014/main" val="3940018133"/>
                    </a:ext>
                  </a:extLst>
                </a:gridCol>
              </a:tblGrid>
              <a:tr h="1536881">
                <a:tc>
                  <a:txBody>
                    <a:bodyPr/>
                    <a:lstStyle/>
                    <a:p>
                      <a:pPr algn="ctr">
                        <a:lnSpc>
                          <a:spcPct val="130000"/>
                        </a:lnSpc>
                        <a:spcAft>
                          <a:spcPts val="0"/>
                        </a:spcAft>
                      </a:pPr>
                      <a:r>
                        <a:rPr lang="vi-VN" sz="1400" dirty="0">
                          <a:effectLst/>
                          <a:latin typeface="+mj-lt"/>
                        </a:rPr>
                        <a:t> </a:t>
                      </a:r>
                      <a:endParaRPr lang="en-US" sz="1400" dirty="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r>
                        <a:rPr lang="vi-VN" sz="1400" dirty="0" smtClean="0">
                          <a:effectLst/>
                          <a:latin typeface="+mj-lt"/>
                        </a:rPr>
                        <a:t>Monosaccharide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Cấu tạo: ............................................................</a:t>
                      </a:r>
                      <a:endParaRPr lang="en-US" sz="1400" dirty="0">
                        <a:effectLst/>
                        <a:latin typeface="+mj-lt"/>
                      </a:endParaRPr>
                    </a:p>
                    <a:p>
                      <a:pPr>
                        <a:lnSpc>
                          <a:spcPct val="130000"/>
                        </a:lnSpc>
                        <a:spcAft>
                          <a:spcPts val="0"/>
                        </a:spcAft>
                      </a:pPr>
                      <a:r>
                        <a:rPr lang="vi-VN" sz="1400" dirty="0" smtClean="0">
                          <a:effectLst/>
                          <a:latin typeface="+mj-lt"/>
                        </a:rPr>
                        <a:t>Đại </a:t>
                      </a:r>
                      <a:r>
                        <a:rPr lang="vi-VN" sz="1400" dirty="0">
                          <a:effectLst/>
                          <a:latin typeface="+mj-lt"/>
                        </a:rPr>
                        <a:t>diện: ..........................................................</a:t>
                      </a:r>
                      <a:endParaRPr lang="en-US" sz="1400" dirty="0">
                        <a:effectLst/>
                        <a:latin typeface="+mj-lt"/>
                      </a:endParaRPr>
                    </a:p>
                    <a:p>
                      <a:pPr>
                        <a:lnSpc>
                          <a:spcPct val="130000"/>
                        </a:lnSpc>
                        <a:spcAft>
                          <a:spcPts val="0"/>
                        </a:spcAft>
                      </a:pPr>
                      <a:r>
                        <a:rPr lang="vi-VN" sz="1400" dirty="0" smtClean="0">
                          <a:effectLst/>
                          <a:latin typeface="+mj-lt"/>
                        </a:rPr>
                        <a:t>Vai </a:t>
                      </a:r>
                      <a:r>
                        <a:rPr lang="vi-VN" sz="1400" dirty="0">
                          <a:effectLst/>
                          <a:latin typeface="+mj-lt"/>
                        </a:rPr>
                        <a:t>trò: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1890769430"/>
                  </a:ext>
                </a:extLst>
              </a:tr>
              <a:tr h="1594403">
                <a:tc>
                  <a:txBody>
                    <a:bodyPr/>
                    <a:lstStyle/>
                    <a:p>
                      <a:pPr>
                        <a:lnSpc>
                          <a:spcPct val="130000"/>
                        </a:lnSpc>
                        <a:spcAft>
                          <a:spcPts val="0"/>
                        </a:spcAft>
                      </a:pPr>
                      <a:r>
                        <a:rPr lang="en-US" sz="1400" dirty="0">
                          <a:effectLst/>
                          <a:latin typeface="+mj-lt"/>
                        </a:rPr>
                        <a:t> </a:t>
                      </a:r>
                    </a:p>
                    <a:p>
                      <a:pPr>
                        <a:lnSpc>
                          <a:spcPct val="130000"/>
                        </a:lnSpc>
                        <a:spcAft>
                          <a:spcPts val="0"/>
                        </a:spcAft>
                      </a:pPr>
                      <a:r>
                        <a:rPr lang="vi-VN" sz="1400" dirty="0">
                          <a:effectLst/>
                          <a:latin typeface="+mj-lt"/>
                        </a:rPr>
                        <a:t> </a:t>
                      </a:r>
                      <a:endParaRPr lang="en-US" sz="1400" dirty="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r>
                        <a:rPr lang="vi-VN" sz="1400" dirty="0" smtClean="0">
                          <a:effectLst/>
                          <a:latin typeface="+mj-lt"/>
                        </a:rPr>
                        <a:t>Disaccharide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Cấu tạo: ............................................................</a:t>
                      </a:r>
                      <a:endParaRPr lang="en-US" sz="1400" dirty="0">
                        <a:effectLst/>
                        <a:latin typeface="+mj-lt"/>
                      </a:endParaRPr>
                    </a:p>
                    <a:p>
                      <a:pPr>
                        <a:lnSpc>
                          <a:spcPct val="130000"/>
                        </a:lnSpc>
                        <a:spcAft>
                          <a:spcPts val="0"/>
                        </a:spcAft>
                      </a:pPr>
                      <a:r>
                        <a:rPr lang="vi-VN" sz="1400" dirty="0" smtClean="0">
                          <a:effectLst/>
                          <a:latin typeface="+mj-lt"/>
                        </a:rPr>
                        <a:t>Đại </a:t>
                      </a:r>
                      <a:r>
                        <a:rPr lang="vi-VN" sz="1400" dirty="0">
                          <a:effectLst/>
                          <a:latin typeface="+mj-lt"/>
                        </a:rPr>
                        <a:t>diện: ..........................................................</a:t>
                      </a:r>
                      <a:endParaRPr lang="en-US" sz="1400" dirty="0">
                        <a:effectLst/>
                        <a:latin typeface="+mj-lt"/>
                      </a:endParaRPr>
                    </a:p>
                    <a:p>
                      <a:pPr>
                        <a:lnSpc>
                          <a:spcPct val="130000"/>
                        </a:lnSpc>
                        <a:spcAft>
                          <a:spcPts val="0"/>
                        </a:spcAft>
                      </a:pPr>
                      <a:r>
                        <a:rPr lang="vi-VN" sz="1400" dirty="0" smtClean="0">
                          <a:effectLst/>
                          <a:latin typeface="+mj-lt"/>
                        </a:rPr>
                        <a:t>Vai </a:t>
                      </a:r>
                      <a:r>
                        <a:rPr lang="vi-VN" sz="1400" dirty="0">
                          <a:effectLst/>
                          <a:latin typeface="+mj-lt"/>
                        </a:rPr>
                        <a:t>trò: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513832250"/>
                  </a:ext>
                </a:extLst>
              </a:tr>
              <a:tr h="1484138">
                <a:tc>
                  <a:txBody>
                    <a:bodyPr/>
                    <a:lstStyle/>
                    <a:p>
                      <a:pPr>
                        <a:lnSpc>
                          <a:spcPct val="130000"/>
                        </a:lnSpc>
                        <a:spcAft>
                          <a:spcPts val="0"/>
                        </a:spcAft>
                      </a:pPr>
                      <a:r>
                        <a:rPr lang="en-US" sz="1400" dirty="0">
                          <a:effectLst/>
                          <a:latin typeface="+mj-lt"/>
                        </a:rPr>
                        <a:t> </a:t>
                      </a:r>
                    </a:p>
                    <a:p>
                      <a:pPr>
                        <a:lnSpc>
                          <a:spcPct val="130000"/>
                        </a:lnSpc>
                        <a:spcAft>
                          <a:spcPts val="0"/>
                        </a:spcAft>
                      </a:pPr>
                      <a:r>
                        <a:rPr lang="vi-VN" sz="1400" dirty="0">
                          <a:effectLst/>
                          <a:latin typeface="+mj-lt"/>
                        </a:rPr>
                        <a:t> </a:t>
                      </a:r>
                      <a:endParaRPr lang="en-US" sz="1400" dirty="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endParaRPr lang="vi-VN" sz="1400" dirty="0" smtClean="0">
                        <a:effectLst/>
                        <a:latin typeface="+mj-lt"/>
                      </a:endParaRPr>
                    </a:p>
                    <a:p>
                      <a:pPr algn="ctr">
                        <a:lnSpc>
                          <a:spcPct val="130000"/>
                        </a:lnSpc>
                        <a:spcAft>
                          <a:spcPts val="0"/>
                        </a:spcAft>
                      </a:pPr>
                      <a:r>
                        <a:rPr lang="vi-VN" sz="1400" dirty="0" smtClean="0">
                          <a:effectLst/>
                          <a:latin typeface="+mj-lt"/>
                        </a:rPr>
                        <a:t>Polysaccharide</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Cấu tạo: ............................................................</a:t>
                      </a:r>
                      <a:endParaRPr lang="en-US" sz="1400" dirty="0">
                        <a:effectLst/>
                        <a:latin typeface="+mj-lt"/>
                      </a:endParaRPr>
                    </a:p>
                    <a:p>
                      <a:pPr>
                        <a:lnSpc>
                          <a:spcPct val="130000"/>
                        </a:lnSpc>
                        <a:spcAft>
                          <a:spcPts val="0"/>
                        </a:spcAft>
                      </a:pPr>
                      <a:r>
                        <a:rPr lang="vi-VN" sz="1400" dirty="0" smtClean="0">
                          <a:effectLst/>
                          <a:latin typeface="+mj-lt"/>
                        </a:rPr>
                        <a:t>Đại </a:t>
                      </a:r>
                      <a:r>
                        <a:rPr lang="vi-VN" sz="1400" dirty="0">
                          <a:effectLst/>
                          <a:latin typeface="+mj-lt"/>
                        </a:rPr>
                        <a:t>diện: ..........................................................</a:t>
                      </a:r>
                      <a:endParaRPr lang="en-US" sz="1400" dirty="0">
                        <a:effectLst/>
                        <a:latin typeface="+mj-lt"/>
                      </a:endParaRPr>
                    </a:p>
                    <a:p>
                      <a:pPr>
                        <a:lnSpc>
                          <a:spcPct val="130000"/>
                        </a:lnSpc>
                        <a:spcAft>
                          <a:spcPts val="0"/>
                        </a:spcAft>
                      </a:pPr>
                      <a:r>
                        <a:rPr lang="vi-VN" sz="1400" dirty="0" smtClean="0">
                          <a:effectLst/>
                          <a:latin typeface="+mj-lt"/>
                        </a:rPr>
                        <a:t>Vai </a:t>
                      </a:r>
                      <a:r>
                        <a:rPr lang="vi-VN" sz="1400" dirty="0">
                          <a:effectLst/>
                          <a:latin typeface="+mj-lt"/>
                        </a:rPr>
                        <a:t>trò: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1804151998"/>
                  </a:ext>
                </a:extLst>
              </a:tr>
              <a:tr h="742070">
                <a:tc>
                  <a:txBody>
                    <a:bodyPr/>
                    <a:lstStyle/>
                    <a:p>
                      <a:pPr algn="ctr">
                        <a:lnSpc>
                          <a:spcPct val="130000"/>
                        </a:lnSpc>
                        <a:spcAft>
                          <a:spcPts val="0"/>
                        </a:spcAft>
                      </a:pPr>
                      <a:r>
                        <a:rPr lang="vi-VN" sz="1400" dirty="0">
                          <a:effectLst/>
                          <a:latin typeface="+mj-lt"/>
                        </a:rPr>
                        <a:t> </a:t>
                      </a:r>
                      <a:endParaRPr lang="en-US" sz="1400" dirty="0">
                        <a:effectLst/>
                        <a:latin typeface="+mj-lt"/>
                        <a:ea typeface="Calibri" panose="020F0502020204030204" pitchFamily="34" charset="0"/>
                        <a:cs typeface="Times New Roman" panose="02020603050405020304" pitchFamily="18" charset="0"/>
                      </a:endParaRPr>
                    </a:p>
                  </a:txBody>
                  <a:tcPr marL="55173" marR="55173" marT="0" marB="0"/>
                </a:tc>
                <a:tc>
                  <a:txBody>
                    <a:bodyPr/>
                    <a:lstStyle/>
                    <a:p>
                      <a:pPr>
                        <a:lnSpc>
                          <a:spcPct val="130000"/>
                        </a:lnSpc>
                        <a:spcAft>
                          <a:spcPts val="0"/>
                        </a:spcAft>
                      </a:pPr>
                      <a:r>
                        <a:rPr lang="vi-VN" sz="1400" dirty="0">
                          <a:effectLst/>
                          <a:latin typeface="+mj-lt"/>
                        </a:rPr>
                        <a:t>Nguồn thực phẩm: </a:t>
                      </a:r>
                      <a:r>
                        <a:rPr lang="vi-VN" sz="1400" dirty="0" smtClean="0">
                          <a:effectLst/>
                          <a:latin typeface="+mj-lt"/>
                        </a:rPr>
                        <a:t>..............................................</a:t>
                      </a:r>
                      <a:endParaRPr lang="en-US" sz="1400" dirty="0">
                        <a:effectLst/>
                        <a:latin typeface="+mj-lt"/>
                      </a:endParaRPr>
                    </a:p>
                  </a:txBody>
                  <a:tcPr marL="55173" marR="55173" marT="0" marB="0"/>
                </a:tc>
                <a:extLst>
                  <a:ext uri="{0D108BD9-81ED-4DB2-BD59-A6C34878D82A}">
                    <a16:rowId xmlns:a16="http://schemas.microsoft.com/office/drawing/2014/main" val="1059150055"/>
                  </a:ext>
                </a:extLst>
              </a:tr>
            </a:tbl>
          </a:graphicData>
        </a:graphic>
      </p:graphicFrame>
      <p:pic>
        <p:nvPicPr>
          <p:cNvPr id="24" name="Picture 23"/>
          <p:cNvPicPr/>
          <p:nvPr/>
        </p:nvPicPr>
        <p:blipFill>
          <a:blip r:embed="rId3"/>
          <a:stretch>
            <a:fillRect/>
          </a:stretch>
        </p:blipFill>
        <p:spPr>
          <a:xfrm>
            <a:off x="7317798" y="1360752"/>
            <a:ext cx="1047750" cy="1047750"/>
          </a:xfrm>
          <a:prstGeom prst="rect">
            <a:avLst/>
          </a:prstGeom>
        </p:spPr>
      </p:pic>
      <p:pic>
        <p:nvPicPr>
          <p:cNvPr id="25" name="Picture 24"/>
          <p:cNvPicPr/>
          <p:nvPr/>
        </p:nvPicPr>
        <p:blipFill>
          <a:blip r:embed="rId4"/>
          <a:stretch>
            <a:fillRect/>
          </a:stretch>
        </p:blipFill>
        <p:spPr>
          <a:xfrm>
            <a:off x="7111748" y="3320386"/>
            <a:ext cx="1480185" cy="757555"/>
          </a:xfrm>
          <a:prstGeom prst="rect">
            <a:avLst/>
          </a:prstGeom>
        </p:spPr>
      </p:pic>
      <p:pic>
        <p:nvPicPr>
          <p:cNvPr id="26" name="Picture 25"/>
          <p:cNvPicPr/>
          <p:nvPr/>
        </p:nvPicPr>
        <p:blipFill>
          <a:blip r:embed="rId5"/>
          <a:stretch>
            <a:fillRect/>
          </a:stretch>
        </p:blipFill>
        <p:spPr>
          <a:xfrm>
            <a:off x="7111748" y="4928220"/>
            <a:ext cx="1490345" cy="539750"/>
          </a:xfrm>
          <a:prstGeom prst="rect">
            <a:avLst/>
          </a:prstGeom>
        </p:spPr>
      </p:pic>
      <p:pic>
        <p:nvPicPr>
          <p:cNvPr id="27" name="Picture 26" descr="Bát cơm đáng giá mấy đồng? - Hội Dòng Mến Thánh Giá Gò Vấ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0897" y="6152373"/>
            <a:ext cx="1044651" cy="750781"/>
          </a:xfrm>
          <a:prstGeom prst="rect">
            <a:avLst/>
          </a:prstGeom>
          <a:noFill/>
          <a:ln>
            <a:noFill/>
          </a:ln>
        </p:spPr>
      </p:pic>
    </p:spTree>
    <p:extLst>
      <p:ext uri="{BB962C8B-B14F-4D97-AF65-F5344CB8AC3E}">
        <p14:creationId xmlns:p14="http://schemas.microsoft.com/office/powerpoint/2010/main" val="1946711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P_AF_EFFECT_INFO"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3319</Words>
  <Application>Microsoft Office PowerPoint</Application>
  <PresentationFormat>Widescreen</PresentationFormat>
  <Paragraphs>451</Paragraphs>
  <Slides>67</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Arial</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My</cp:lastModifiedBy>
  <cp:revision>106</cp:revision>
  <dcterms:created xsi:type="dcterms:W3CDTF">2021-08-20T08:42:04Z</dcterms:created>
  <dcterms:modified xsi:type="dcterms:W3CDTF">2022-08-03T09:06:00Z</dcterms:modified>
</cp:coreProperties>
</file>