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45" r:id="rId2"/>
    <p:sldId id="256" r:id="rId3"/>
    <p:sldId id="302" r:id="rId4"/>
    <p:sldId id="332" r:id="rId5"/>
    <p:sldId id="337" r:id="rId6"/>
    <p:sldId id="276" r:id="rId7"/>
    <p:sldId id="343" r:id="rId8"/>
    <p:sldId id="344" r:id="rId9"/>
    <p:sldId id="331" r:id="rId10"/>
    <p:sldId id="333" r:id="rId11"/>
    <p:sldId id="334" r:id="rId12"/>
    <p:sldId id="338" r:id="rId13"/>
    <p:sldId id="339" r:id="rId14"/>
    <p:sldId id="340" r:id="rId15"/>
    <p:sldId id="298" r:id="rId16"/>
    <p:sldId id="335" r:id="rId17"/>
    <p:sldId id="342" r:id="rId18"/>
    <p:sldId id="325" r:id="rId19"/>
    <p:sldId id="336" r:id="rId20"/>
    <p:sldId id="313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26649"/>
    <a:srgbClr val="7192A9"/>
    <a:srgbClr val="EF4B66"/>
    <a:srgbClr val="FFCCFF"/>
    <a:srgbClr val="D8E5E5"/>
    <a:srgbClr val="FBCDCD"/>
    <a:srgbClr val="F7A5A5"/>
    <a:srgbClr val="F37D91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5274" autoAdjust="0"/>
  </p:normalViewPr>
  <p:slideViewPr>
    <p:cSldViewPr snapToGrid="0" showGuides="1">
      <p:cViewPr varScale="1">
        <p:scale>
          <a:sx n="110" d="100"/>
          <a:sy n="110" d="100"/>
        </p:scale>
        <p:origin x="8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81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3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1126" y="1301440"/>
            <a:ext cx="68183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8000" b="1" noProof="0" dirty="0" err="1" smtClean="0">
                <a:solidFill>
                  <a:srgbClr val="AD4F0F"/>
                </a:solidFill>
                <a:latin typeface="Calibri" panose="020F0502020204030204"/>
              </a:rPr>
              <a:t>xperiment</a:t>
            </a:r>
            <a:r>
              <a:rPr lang="en-US" sz="4000" b="1" noProof="0" dirty="0" smtClean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0647" y="480874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thí nghiệm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9184" y="3383811"/>
            <a:ext cx="4042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/ɪkˈsperɪmənt/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060" y="1799069"/>
            <a:ext cx="4953000" cy="4953000"/>
          </a:xfrm>
          <a:prstGeom prst="rect">
            <a:avLst/>
          </a:prstGeom>
        </p:spPr>
      </p:pic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538" y="3499600"/>
            <a:ext cx="663221" cy="663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1095" y="809447"/>
            <a:ext cx="79330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smtClean="0">
                <a:solidFill>
                  <a:srgbClr val="AD4F0F"/>
                </a:solidFill>
                <a:latin typeface="Calibri" panose="020F0502020204030204"/>
              </a:rPr>
              <a:t>eye-tracking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4811" y="4343001"/>
            <a:ext cx="4180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</a:rPr>
              <a:t>c</a:t>
            </a:r>
            <a:r>
              <a:rPr lang="en-US" sz="4800" smtClean="0">
                <a:solidFill>
                  <a:prstClr val="black"/>
                </a:solidFill>
              </a:rPr>
              <a:t>ông nghệ dõi</a:t>
            </a:r>
            <a:br>
              <a:rPr lang="en-US" sz="4800" smtClean="0">
                <a:solidFill>
                  <a:prstClr val="black"/>
                </a:solidFill>
              </a:rPr>
            </a:br>
            <a:r>
              <a:rPr lang="en-US" sz="4800" smtClean="0">
                <a:solidFill>
                  <a:prstClr val="black"/>
                </a:solidFill>
              </a:rPr>
              <a:t>(cử động) mắt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566" y="3104095"/>
            <a:ext cx="3388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/ˈai </a:t>
            </a:r>
            <a:r>
              <a:rPr lang="en-US" sz="48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ˌ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trækɪŋ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885" y="2173988"/>
            <a:ext cx="6427210" cy="4603272"/>
          </a:xfrm>
          <a:prstGeom prst="rect">
            <a:avLst/>
          </a:prstGeom>
        </p:spPr>
      </p:pic>
      <p:pic>
        <p:nvPicPr>
          <p:cNvPr id="5" name="eye tra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813" y="3169549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6768" y="1289918"/>
            <a:ext cx="972262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>
                <a:solidFill>
                  <a:srgbClr val="AD4F0F"/>
                </a:solidFill>
                <a:latin typeface="Calibri" panose="020F0502020204030204"/>
              </a:rPr>
              <a:t>f</a:t>
            </a:r>
            <a:r>
              <a:rPr lang="en-US" sz="8000" b="1" smtClean="0">
                <a:solidFill>
                  <a:srgbClr val="AD4F0F"/>
                </a:solidFill>
                <a:latin typeface="Calibri" panose="020F0502020204030204"/>
              </a:rPr>
              <a:t>ingerprint scanner </a:t>
            </a: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9200" y="4700989"/>
            <a:ext cx="4676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máy </a:t>
            </a:r>
            <a:r>
              <a:rPr lang="en-US" sz="4800" dirty="0" err="1" smtClean="0">
                <a:solidFill>
                  <a:prstClr val="black"/>
                </a:solidFill>
              </a:rPr>
              <a:t>quét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vân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tay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3171392"/>
            <a:ext cx="5515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 smtClean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dirty="0" err="1" smtClean="0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ˈ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skænə/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820" y="2929974"/>
            <a:ext cx="6072051" cy="3542030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7602" y="5771916"/>
            <a:ext cx="700088" cy="700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7594" r="10311" b="7084"/>
          <a:stretch/>
        </p:blipFill>
        <p:spPr bwMode="auto">
          <a:xfrm>
            <a:off x="6943362" y="2952205"/>
            <a:ext cx="5164183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3604" y="1238236"/>
            <a:ext cx="1086207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 dirty="0" smtClean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244" y="4594308"/>
            <a:ext cx="5713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prstClr val="black"/>
                </a:solidFill>
              </a:rPr>
              <a:t>giao </a:t>
            </a:r>
            <a:r>
              <a:rPr lang="en-US" sz="4800" dirty="0" err="1" smtClean="0">
                <a:solidFill>
                  <a:prstClr val="black"/>
                </a:solidFill>
              </a:rPr>
              <a:t>tiếp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</a:rPr>
              <a:t>kỹ</a:t>
            </a:r>
            <a:r>
              <a:rPr lang="en-US" sz="4800" noProof="0" dirty="0" smtClean="0">
                <a:solidFill>
                  <a:prstClr val="black"/>
                </a:solidFill>
              </a:rPr>
              <a:t> </a:t>
            </a:r>
            <a:r>
              <a:rPr lang="en-US" sz="4800" noProof="0" dirty="0" err="1" smtClean="0">
                <a:solidFill>
                  <a:prstClr val="black"/>
                </a:solidFill>
              </a:rPr>
              <a:t>thuật</a:t>
            </a:r>
            <a:r>
              <a:rPr lang="en-US" sz="4800" noProof="0" dirty="0" smtClean="0">
                <a:solidFill>
                  <a:prstClr val="black"/>
                </a:solidFill>
              </a:rPr>
              <a:t> </a:t>
            </a:r>
            <a:r>
              <a:rPr lang="en-US" sz="4800" noProof="0" dirty="0" err="1" smtClean="0">
                <a:solidFill>
                  <a:prstClr val="black"/>
                </a:solidFill>
              </a:rPr>
              <a:t>số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4781" y="3162639"/>
            <a:ext cx="6661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4800" b="1" err="1" smtClean="0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4800" b="1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4800" b="1" smtClean="0">
                <a:solidFill>
                  <a:srgbClr val="4472C4">
                    <a:lumMod val="50000"/>
                  </a:srgbClr>
                </a:solidFill>
              </a:rPr>
              <a:t>kə</a:t>
            </a:r>
            <a:r>
              <a:rPr lang="en-US" sz="4800" b="1" dirty="0" err="1">
                <a:solidFill>
                  <a:srgbClr val="4472C4">
                    <a:lumMod val="50000"/>
                  </a:srgbClr>
                </a:solidFill>
              </a:rPr>
              <a:t>ˌmjuːnɪˈkeɪʃn</a:t>
            </a:r>
            <a:r>
              <a:rPr lang="en-US" sz="48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digital commun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6848" y="5803894"/>
            <a:ext cx="620228" cy="620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2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0611" y="-591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49317"/>
              </p:ext>
            </p:extLst>
          </p:nvPr>
        </p:nvGraphicFramePr>
        <p:xfrm>
          <a:off x="1168423" y="1182137"/>
          <a:ext cx="10570732" cy="54673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9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2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face recognition 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/feɪsˌrekəɡˈnɪʃn/</a:t>
                      </a:r>
                      <a:endParaRPr lang="en-US" sz="28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800" smtClean="0">
                          <a:latin typeface="+mn-lt"/>
                        </a:rPr>
                        <a:t>công</a:t>
                      </a:r>
                      <a:r>
                        <a:rPr lang="en-US" sz="2800" baseline="0" smtClean="0">
                          <a:latin typeface="+mn-lt"/>
                        </a:rPr>
                        <a:t> nghệ nhận diện</a:t>
                      </a:r>
                      <a:r>
                        <a:rPr lang="en-US" sz="2800" smtClean="0">
                          <a:latin typeface="+mn-lt"/>
                        </a:rPr>
                        <a:t> gương mặt</a:t>
                      </a:r>
                      <a:endParaRPr lang="en-US" sz="2800" dirty="0" smtClean="0"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/ɪkˈsperɪmənt/</a:t>
                      </a:r>
                      <a:endParaRPr lang="en-US" sz="28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800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nghiệm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 </a:t>
                      </a:r>
                      <a:r>
                        <a:rPr lang="en-US" sz="28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800" b="0" baseline="0" smtClean="0">
                          <a:solidFill>
                            <a:prstClr val="black"/>
                          </a:solidFill>
                          <a:latin typeface="+mn-lt"/>
                        </a:rPr>
                        <a:t> nghệ</a:t>
                      </a: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 dõi (cử động) mắt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49066258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/ˈfɪŋɡəprɪnt ˈskænə/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máy quét vân tay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53680006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/ˈdɪdʒɪtl kəˌmjuːnɪˈkeɪʃn/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smtClean="0">
                          <a:solidFill>
                            <a:prstClr val="black"/>
                          </a:solidFill>
                          <a:latin typeface="+mn-lt"/>
                        </a:rPr>
                        <a:t>giao tiếp kỹ</a:t>
                      </a:r>
                      <a:r>
                        <a:rPr lang="en-US" sz="2800" b="0" noProof="0" smtClean="0">
                          <a:solidFill>
                            <a:prstClr val="black"/>
                          </a:solidFill>
                          <a:latin typeface="+mn-lt"/>
                        </a:rPr>
                        <a:t> thuật số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845647469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086268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2" y="2927179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1" y="3768090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80" y="4786223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279" y="5789773"/>
            <a:ext cx="487363" cy="4873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74062" y="11751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191458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option that best completes each phrase.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848" y="10725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invent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discover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create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342606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develop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056811" y="1977413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device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056811" y="2471028"/>
            <a:ext cx="3923212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new area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056811" y="3105173"/>
            <a:ext cx="3923212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chemical element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056811" y="3598788"/>
            <a:ext cx="3923212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56811" y="4282022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</a:t>
            </a:r>
            <a:r>
              <a:rPr lang="en-US" sz="320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the weather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056811" y="4775637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medicine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056811" y="5397545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planet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56811" y="5891160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a </a:t>
            </a:r>
            <a:r>
              <a:rPr lang="en-US" sz="3200" smtClean="0">
                <a:solidFill>
                  <a:schemeClr val="tx1"/>
                </a:solidFill>
              </a:rPr>
              <a:t>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3683726" y="222422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  <a:endCxn id="34" idx="1"/>
          </p:cNvCxnSpPr>
          <p:nvPr/>
        </p:nvCxnSpPr>
        <p:spPr>
          <a:xfrm flipV="1">
            <a:off x="3683726" y="3351981"/>
            <a:ext cx="2373085" cy="361499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  <a:endCxn id="37" idx="1"/>
          </p:cNvCxnSpPr>
          <p:nvPr/>
        </p:nvCxnSpPr>
        <p:spPr>
          <a:xfrm>
            <a:off x="3683726" y="4790440"/>
            <a:ext cx="2373085" cy="232005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6"/>
            <a:endCxn id="41" idx="1"/>
          </p:cNvCxnSpPr>
          <p:nvPr/>
        </p:nvCxnSpPr>
        <p:spPr>
          <a:xfrm>
            <a:off x="3683726" y="5877560"/>
            <a:ext cx="2373085" cy="260408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8983" y="1658325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721" y="177839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invented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37781" y="1796866"/>
            <a:ext cx="1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created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509" y="1769925"/>
            <a:ext cx="250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experiments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2507" y="17514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discovered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36792" y="1751451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</a:t>
            </a:r>
            <a:r>
              <a:rPr lang="en-US" sz="2800" b="1" dirty="0" smtClean="0">
                <a:solidFill>
                  <a:srgbClr val="7030A0"/>
                </a:solidFill>
              </a:rPr>
              <a:t>ingerprint scanner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1846" y="2543287"/>
            <a:ext cx="11655058" cy="40839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1. </a:t>
            </a:r>
            <a:r>
              <a:rPr lang="en-US" sz="3200" smtClean="0"/>
              <a:t>Marie </a:t>
            </a:r>
            <a:r>
              <a:rPr lang="en-US" sz="3200" dirty="0" smtClean="0"/>
              <a:t>Curie and </a:t>
            </a:r>
            <a:r>
              <a:rPr lang="en-US" sz="3200" smtClean="0"/>
              <a:t>Pierre Curie __________ radium and polonium.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2. </a:t>
            </a:r>
            <a:r>
              <a:rPr lang="en-US" sz="3200" smtClean="0"/>
              <a:t>Thomas Edison _________ the light bulb in 1880.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3. </a:t>
            </a:r>
            <a:r>
              <a:rPr lang="en-US" sz="3200" smtClean="0"/>
              <a:t>Sarah </a:t>
            </a:r>
            <a:r>
              <a:rPr lang="en-US" sz="3200" dirty="0" smtClean="0"/>
              <a:t>Gilbert is the creator of a vaccine. </a:t>
            </a:r>
            <a:r>
              <a:rPr lang="en-US" sz="3200" smtClean="0"/>
              <a:t>She ______ </a:t>
            </a:r>
            <a:r>
              <a:rPr lang="en-US" sz="3200" dirty="0" smtClean="0"/>
              <a:t>it in 2020.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4. </a:t>
            </a:r>
            <a:r>
              <a:rPr lang="en-US" sz="3200" smtClean="0"/>
              <a:t>Scientists </a:t>
            </a:r>
            <a:r>
              <a:rPr lang="en-US" sz="3200" dirty="0" smtClean="0"/>
              <a:t>have carried </a:t>
            </a:r>
            <a:r>
              <a:rPr lang="en-US" sz="3200" smtClean="0"/>
              <a:t>out many __________ to </a:t>
            </a:r>
            <a:r>
              <a:rPr lang="en-US" sz="3200" dirty="0" smtClean="0"/>
              <a:t>find a cure for cancer.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smtClean="0">
                <a:solidFill>
                  <a:schemeClr val="accent2"/>
                </a:solidFill>
              </a:rPr>
              <a:t>5. </a:t>
            </a:r>
            <a:r>
              <a:rPr lang="en-US" sz="3200" smtClean="0"/>
              <a:t>Scan </a:t>
            </a:r>
            <a:r>
              <a:rPr lang="en-US" sz="3200" dirty="0" smtClean="0"/>
              <a:t>your finger on </a:t>
            </a:r>
            <a:r>
              <a:rPr lang="en-US" sz="3200" smtClean="0"/>
              <a:t>this _______________ to </a:t>
            </a:r>
            <a:r>
              <a:rPr lang="en-US" sz="3200" dirty="0" smtClean="0"/>
              <a:t>check attendance, please</a:t>
            </a:r>
            <a:r>
              <a:rPr lang="en-US" sz="3200" smtClean="0"/>
              <a:t>. </a:t>
            </a:r>
            <a:endParaRPr lang="en-US" sz="32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6445 0.12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20898 0.21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5.55112E-17 L 0.44857 0.298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5885 0.390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30782 0.55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28" t="1076" r="3453" b="2490"/>
          <a:stretch/>
        </p:blipFill>
        <p:spPr>
          <a:xfrm>
            <a:off x="2412274" y="1085214"/>
            <a:ext cx="6540137" cy="5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bold syllables.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4066" y="2324748"/>
            <a:ext cx="8490359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1.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I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3200" spc="-5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2.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85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3200" b="1" spc="-1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3200" spc="-5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10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don’t</a:t>
            </a:r>
            <a:r>
              <a:rPr lang="en-US" sz="3200" b="1" dirty="0">
                <a:ea typeface="Times New Roman" panose="02020603050405020304" pitchFamily="18" charset="0"/>
                <a:cs typeface="DejaVu Serif"/>
              </a:rPr>
              <a:t>.</a:t>
            </a:r>
            <a:endParaRPr lang="en-US" sz="3200" dirty="0">
              <a:ea typeface="Times New Roman" panose="02020603050405020304" pitchFamily="18" charset="0"/>
              <a:cs typeface="DejaVu Serif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3. </a:t>
            </a:r>
            <a:r>
              <a:rPr lang="en-US" sz="3200" dirty="0" smtClean="0">
                <a:ea typeface="Times New Roman" panose="02020603050405020304" pitchFamily="18" charset="0"/>
                <a:cs typeface="DejaVu Serif"/>
              </a:rPr>
              <a:t>They</a:t>
            </a:r>
            <a:r>
              <a:rPr lang="en-US" sz="3200" spc="-80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3200" b="1" spc="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mil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3200" b="1" spc="-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4</a:t>
            </a:r>
            <a:r>
              <a:rPr lang="en-US" sz="3200" b="1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. </a:t>
            </a:r>
            <a:r>
              <a:rPr lang="en-US" sz="3200" smtClean="0"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spc="-10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200" spc="-8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3200" spc="-7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3200" spc="-6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200" spc="-90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200" spc="-8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3200" b="1" dirty="0" smtClean="0">
                <a:solidFill>
                  <a:srgbClr val="F26649"/>
                </a:solidFill>
                <a:ea typeface="Times New Roman" panose="02020603050405020304" pitchFamily="18" charset="0"/>
                <a:cs typeface="DejaVu Serif"/>
              </a:rPr>
              <a:t>5. </a:t>
            </a:r>
            <a:r>
              <a:rPr lang="en-US" sz="3200" b="1" dirty="0" smtClean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Who</a:t>
            </a:r>
            <a:r>
              <a:rPr lang="en-US" sz="3200" b="1" dirty="0" smtClean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3200" b="1" spc="-1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200" spc="-9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3200" spc="-75" dirty="0"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200" b="1" dirty="0">
                <a:solidFill>
                  <a:srgbClr val="3B87CD"/>
                </a:solidFill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3200" dirty="0">
                <a:ea typeface="Times New Roman" panose="02020603050405020304" pitchFamily="18" charset="0"/>
                <a:cs typeface="DejaVu Serif"/>
              </a:rPr>
              <a:t>days?</a:t>
            </a:r>
            <a:endParaRPr lang="en-US" sz="3200" dirty="0">
              <a:effectLst/>
              <a:ea typeface="Times New Roman" panose="02020603050405020304" pitchFamily="18" charset="0"/>
              <a:cs typeface="DejaVu Serif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055" y="171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8" y="1141338"/>
            <a:ext cx="983250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How many stressed words are there in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sentence?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7" y="12084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11058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453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likes learning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smtClean="0">
                <a:ea typeface="Times New Roman" panose="02020603050405020304" pitchFamily="18" charset="0"/>
                <a:cs typeface="Arial" panose="020B0604020202020204" pitchFamily="34" charset="0"/>
              </a:rPr>
              <a:t>- 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5. What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3823" y="145977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2485" y="1972335"/>
            <a:ext cx="84153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3200" spc="-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3200" spc="-8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3200" spc="-1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3200" spc="5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3200" spc="-8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3200" spc="-9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3200" spc="-8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likes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lear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ning</a:t>
            </a:r>
            <a:r>
              <a:rPr lang="en-US" sz="3200" spc="-15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line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3200" spc="-105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3200" spc="-11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ten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dance</a:t>
            </a:r>
            <a:r>
              <a:rPr lang="en-US" sz="3200" spc="-1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3200" spc="-2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320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3200" spc="175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spc="175" smtClean="0"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smtClean="0"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spc="-10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3200" spc="-8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US" sz="32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3200" spc="-155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3200" dirty="0"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8312" y="2183320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1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9232" y="296561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6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2489" y="3689182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3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3423" y="5195044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6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0176" y="5929249"/>
            <a:ext cx="3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→ </a:t>
            </a:r>
            <a:r>
              <a:rPr lang="en-US" sz="2800" b="1" smtClean="0">
                <a:solidFill>
                  <a:srgbClr val="7030A0"/>
                </a:solidFill>
              </a:rPr>
              <a:t>2 </a:t>
            </a:r>
            <a:r>
              <a:rPr lang="en-US" sz="2800" b="1">
                <a:solidFill>
                  <a:srgbClr val="7030A0"/>
                </a:solidFill>
              </a:rPr>
              <a:t>stressed words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578804" y="1695806"/>
            <a:ext cx="505983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55" y="1380024"/>
            <a:ext cx="1450088" cy="1239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02616" y="1716238"/>
            <a:ext cx="485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 </a:t>
            </a:r>
            <a:r>
              <a:rPr lang="en-US" sz="3200" b="1" dirty="0" smtClean="0">
                <a:solidFill>
                  <a:schemeClr val="bg1"/>
                </a:solidFill>
              </a:rPr>
              <a:t>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578" y="100351"/>
            <a:ext cx="82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0251" y="88279"/>
            <a:ext cx="781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8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/>
        </p:blipFill>
        <p:spPr bwMode="auto">
          <a:xfrm>
            <a:off x="2478655" y="2508069"/>
            <a:ext cx="6570028" cy="40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808" y="1175924"/>
            <a:ext cx="49366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EF4B66"/>
                </a:solidFill>
              </a:rPr>
              <a:t>BROKEN TELEPHONE</a:t>
            </a:r>
            <a:endParaRPr lang="en-US" sz="2800" b="1" dirty="0">
              <a:solidFill>
                <a:srgbClr val="EF4B66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5416" y="114154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201" y="10389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39" y="2680223"/>
            <a:ext cx="5902063" cy="2726273"/>
          </a:xfrm>
          <a:prstGeom prst="rect">
            <a:avLst/>
          </a:prstGeom>
        </p:spPr>
      </p:pic>
      <p:pic>
        <p:nvPicPr>
          <p:cNvPr id="1026" name="Picture 2" descr="100+ Funny Telephone Game Phrases [With Rules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/>
          <a:stretch/>
        </p:blipFill>
        <p:spPr bwMode="auto">
          <a:xfrm>
            <a:off x="6515100" y="2199212"/>
            <a:ext cx="5592445" cy="36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77234"/>
            <a:ext cx="32169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38478" y="2224260"/>
            <a:ext cx="111334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words and phrases related to </a:t>
            </a:r>
            <a:r>
              <a:rPr lang="en-US" sz="3600" smtClean="0"/>
              <a:t>new technologies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new verb phrases that are used to talk about inventions, discoveries, </a:t>
            </a:r>
            <a:r>
              <a:rPr lang="en-US" sz="3600" dirty="0" smtClean="0"/>
              <a:t>creation, </a:t>
            </a:r>
            <a:r>
              <a:rPr lang="en-US" sz="3600"/>
              <a:t>and </a:t>
            </a:r>
            <a:r>
              <a:rPr lang="en-US" sz="3600" smtClean="0"/>
              <a:t>development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s</a:t>
            </a:r>
            <a:r>
              <a:rPr lang="en-US" sz="3600" dirty="0" smtClean="0"/>
              <a:t>entences stress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03" y="118833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078" y="11763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84708"/>
            <a:ext cx="9889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Learn </a:t>
            </a:r>
            <a:r>
              <a:rPr lang="en-US" sz="3600" smtClean="0"/>
              <a:t>the new words </a:t>
            </a:r>
            <a:r>
              <a:rPr lang="en-US" sz="3600"/>
              <a:t>and </a:t>
            </a:r>
            <a:r>
              <a:rPr lang="en-US" sz="3600" smtClean="0"/>
              <a:t>phrases </a:t>
            </a:r>
            <a:r>
              <a:rPr lang="en-US" sz="3600"/>
              <a:t>by </a:t>
            </a:r>
            <a:r>
              <a:rPr lang="en-US" sz="3600" smtClean="0"/>
              <a:t>heart.</a:t>
            </a:r>
            <a:endParaRPr lang="en-US" sz="36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Do the exercises in the workbook.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16" y="3497454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67664" y="2522535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640" y="4313648"/>
            <a:ext cx="1956435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80546" cy="11133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26858" y="2831338"/>
            <a:ext cx="1440806" cy="148230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4614372"/>
            <a:ext cx="1355663" cy="89891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36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42781" y="551329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48150" y="1216756"/>
            <a:ext cx="5740800" cy="53874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Game: Labelling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49703" y="2002596"/>
            <a:ext cx="5755112" cy="1770303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word or phrase from the box under each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</a:rPr>
              <a:t>Vocabulary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option that best completes each 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45258" y="4019997"/>
            <a:ext cx="5743692" cy="1188751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and repeat the sentences. Pay attention to the bold syllables.</a:t>
            </a:r>
            <a:endParaRPr lang="en-US" dirty="0" smtClean="0">
              <a:solidFill>
                <a:schemeClr val="tx1"/>
              </a:solidFill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 the sentences. How many stressed words are there in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sentence?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45258" y="5513291"/>
            <a:ext cx="5740800" cy="55580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067" y="1673543"/>
            <a:ext cx="1003288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Work in </a:t>
            </a:r>
            <a:r>
              <a:rPr lang="en-US" sz="3200" smtClean="0"/>
              <a:t>2 teams.</a:t>
            </a:r>
            <a:endParaRPr lang="en-US" sz="3200" dirty="0" smtClean="0"/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The team with the most correct </a:t>
            </a:r>
            <a:r>
              <a:rPr lang="en-US" sz="3200" smtClean="0"/>
              <a:t>answers wins.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7" y="1085213"/>
            <a:ext cx="2893566" cy="192857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3976" y="1698171"/>
            <a:ext cx="625151" cy="3638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3" y="1117289"/>
            <a:ext cx="3332584" cy="1899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7" y="1132967"/>
            <a:ext cx="2976466" cy="188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7" y="3719888"/>
            <a:ext cx="2893566" cy="2340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3" y="3719888"/>
            <a:ext cx="3332584" cy="2340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164" y="3809112"/>
            <a:ext cx="3848876" cy="2251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005" y="3044532"/>
            <a:ext cx="3049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3800" y="3016786"/>
            <a:ext cx="28390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95620" y="3013786"/>
            <a:ext cx="25490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8609" y="6060816"/>
            <a:ext cx="21611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01909" y="6060816"/>
            <a:ext cx="3110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49271" y="6030071"/>
            <a:ext cx="2095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  <a:endParaRPr lang="en-US" sz="32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852" y="5588916"/>
            <a:ext cx="4493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1. </a:t>
            </a:r>
            <a:r>
              <a:rPr lang="en-GB" sz="3200" smtClean="0"/>
              <a:t>___________________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276308" y="5580011"/>
            <a:ext cx="3672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2. </a:t>
            </a:r>
            <a:r>
              <a:rPr lang="en-GB" sz="3200" smtClean="0"/>
              <a:t>_______________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995202" y="5604844"/>
            <a:ext cx="398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digital communication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21947" y="5580010"/>
            <a:ext cx="2919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face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4319"/>
          <a:stretch/>
        </p:blipFill>
        <p:spPr>
          <a:xfrm>
            <a:off x="1024301" y="3275353"/>
            <a:ext cx="3418737" cy="23592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47965"/>
          <a:stretch/>
        </p:blipFill>
        <p:spPr>
          <a:xfrm>
            <a:off x="7208347" y="3275353"/>
            <a:ext cx="3804044" cy="23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3624" y="5569315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3. </a:t>
            </a:r>
            <a:r>
              <a:rPr lang="en-GB" sz="3200" smtClean="0"/>
              <a:t>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851073" y="5569316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4. </a:t>
            </a:r>
            <a:r>
              <a:rPr lang="en-GB" sz="3200" smtClean="0"/>
              <a:t>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1778974" y="5585243"/>
            <a:ext cx="227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eye-tracking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96712" y="5569315"/>
            <a:ext cx="214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4515"/>
          <a:stretch/>
        </p:blipFill>
        <p:spPr>
          <a:xfrm>
            <a:off x="1141888" y="3282207"/>
            <a:ext cx="3306089" cy="23226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8061"/>
          <a:stretch/>
        </p:blipFill>
        <p:spPr>
          <a:xfrm>
            <a:off x="7225125" y="3282207"/>
            <a:ext cx="3775165" cy="23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4751"/>
            <a:ext cx="667948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2354" y="556931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5. </a:t>
            </a:r>
            <a:r>
              <a:rPr lang="en-GB" sz="3200" smtClean="0"/>
              <a:t>________________</a:t>
            </a:r>
            <a:endParaRPr lang="en-GB" sz="3200"/>
          </a:p>
        </p:txBody>
      </p:sp>
      <p:sp>
        <p:nvSpPr>
          <p:cNvPr id="31" name="TextBox 30"/>
          <p:cNvSpPr txBox="1"/>
          <p:nvPr/>
        </p:nvSpPr>
        <p:spPr>
          <a:xfrm>
            <a:off x="7225125" y="556514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2"/>
                </a:solidFill>
              </a:rPr>
              <a:t>6. </a:t>
            </a:r>
            <a:r>
              <a:rPr lang="en-GB" sz="3200" smtClean="0"/>
              <a:t>________________</a:t>
            </a:r>
            <a:endParaRPr lang="en-GB" sz="3200"/>
          </a:p>
        </p:txBody>
      </p:sp>
      <p:sp>
        <p:nvSpPr>
          <p:cNvPr id="32" name="TextBox 31"/>
          <p:cNvSpPr txBox="1"/>
          <p:nvPr/>
        </p:nvSpPr>
        <p:spPr>
          <a:xfrm>
            <a:off x="1288523" y="5569315"/>
            <a:ext cx="3421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fingerprint scanner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40189" y="5587426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</a:rPr>
              <a:t>video conferencing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46" y="1665952"/>
            <a:ext cx="5604409" cy="1496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4704"/>
          <a:stretch/>
        </p:blipFill>
        <p:spPr>
          <a:xfrm>
            <a:off x="1180149" y="3323347"/>
            <a:ext cx="3439614" cy="22937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49138"/>
          <a:stretch/>
        </p:blipFill>
        <p:spPr>
          <a:xfrm>
            <a:off x="7225125" y="3323347"/>
            <a:ext cx="3862251" cy="22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4455" y="925513"/>
            <a:ext cx="906735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face recognition </a:t>
            </a:r>
            <a:r>
              <a:rPr lang="en-US" sz="6000" b="1" dirty="0" smtClean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65" y="4487533"/>
            <a:ext cx="5100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công nghệ nhận diện gương mặt</a:t>
            </a:r>
            <a:endParaRPr lang="en-US" sz="4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119750" y="3087343"/>
            <a:ext cx="4478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/feɪsˌrekəɡˈnɪʃn/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195" y="2253411"/>
            <a:ext cx="6085840" cy="4468244"/>
          </a:xfrm>
          <a:prstGeom prst="rect">
            <a:avLst/>
          </a:prstGeom>
        </p:spPr>
      </p:pic>
      <p:pic>
        <p:nvPicPr>
          <p:cNvPr id="4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251" y="3183277"/>
            <a:ext cx="639128" cy="639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5050</TotalTime>
  <Words>816</Words>
  <PresentationFormat>Widescreen</PresentationFormat>
  <Paragraphs>187</Paragraphs>
  <Slides>23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Adobe Gothic Std B</vt:lpstr>
      <vt:lpstr>Arial</vt:lpstr>
      <vt:lpstr>Calibri</vt:lpstr>
      <vt:lpstr>Calibri Light</vt:lpstr>
      <vt:lpstr>DejaVu Serif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2023-09-20T07:08:21Z</dcterms:modified>
</cp:coreProperties>
</file>