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4" r:id="rId2"/>
  </p:sldMasterIdLst>
  <p:notesMasterIdLst>
    <p:notesMasterId r:id="rId53"/>
  </p:notesMasterIdLst>
  <p:sldIdLst>
    <p:sldId id="301" r:id="rId3"/>
    <p:sldId id="315" r:id="rId4"/>
    <p:sldId id="316" r:id="rId5"/>
    <p:sldId id="317" r:id="rId6"/>
    <p:sldId id="263" r:id="rId7"/>
    <p:sldId id="262" r:id="rId8"/>
    <p:sldId id="264" r:id="rId9"/>
    <p:sldId id="284" r:id="rId10"/>
    <p:sldId id="287" r:id="rId11"/>
    <p:sldId id="348" r:id="rId12"/>
    <p:sldId id="265" r:id="rId13"/>
    <p:sldId id="349" r:id="rId14"/>
    <p:sldId id="304" r:id="rId15"/>
    <p:sldId id="350" r:id="rId16"/>
    <p:sldId id="351" r:id="rId17"/>
    <p:sldId id="307" r:id="rId18"/>
    <p:sldId id="352" r:id="rId19"/>
    <p:sldId id="354" r:id="rId20"/>
    <p:sldId id="359" r:id="rId21"/>
    <p:sldId id="355" r:id="rId22"/>
    <p:sldId id="321" r:id="rId23"/>
    <p:sldId id="325" r:id="rId24"/>
    <p:sldId id="331" r:id="rId25"/>
    <p:sldId id="323" r:id="rId26"/>
    <p:sldId id="356" r:id="rId27"/>
    <p:sldId id="358" r:id="rId28"/>
    <p:sldId id="327" r:id="rId29"/>
    <p:sldId id="298" r:id="rId30"/>
    <p:sldId id="329" r:id="rId31"/>
    <p:sldId id="330" r:id="rId32"/>
    <p:sldId id="357" r:id="rId33"/>
    <p:sldId id="332" r:id="rId34"/>
    <p:sldId id="308" r:id="rId35"/>
    <p:sldId id="333" r:id="rId36"/>
    <p:sldId id="334" r:id="rId37"/>
    <p:sldId id="335" r:id="rId38"/>
    <p:sldId id="311" r:id="rId39"/>
    <p:sldId id="336" r:id="rId40"/>
    <p:sldId id="337" r:id="rId41"/>
    <p:sldId id="338" r:id="rId42"/>
    <p:sldId id="339" r:id="rId43"/>
    <p:sldId id="340" r:id="rId44"/>
    <p:sldId id="341" r:id="rId45"/>
    <p:sldId id="342" r:id="rId46"/>
    <p:sldId id="320" r:id="rId47"/>
    <p:sldId id="343" r:id="rId48"/>
    <p:sldId id="322" r:id="rId49"/>
    <p:sldId id="344" r:id="rId50"/>
    <p:sldId id="345" r:id="rId51"/>
    <p:sldId id="346" r:id="rId52"/>
  </p:sldIdLst>
  <p:sldSz cx="24384000" cy="13716000"/>
  <p:notesSz cx="6858000" cy="9144000"/>
  <p:custDataLst>
    <p:tags r:id="rId54"/>
  </p:custDataLst>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0000FF"/>
    <a:srgbClr val="DAE3F3"/>
    <a:srgbClr val="ECF9FF"/>
    <a:srgbClr val="002060"/>
    <a:srgbClr val="3333FF"/>
    <a:srgbClr val="135F82"/>
    <a:srgbClr val="FFA700"/>
    <a:srgbClr val="242452"/>
    <a:srgbClr val="270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86355" autoAdjust="0"/>
  </p:normalViewPr>
  <p:slideViewPr>
    <p:cSldViewPr>
      <p:cViewPr varScale="1">
        <p:scale>
          <a:sx n="51" d="100"/>
          <a:sy n="51" d="100"/>
        </p:scale>
        <p:origin x="408" y="90"/>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BB293-0719-4B19-A181-EE36FD0623AD}" type="datetimeFigureOut">
              <a:rPr lang="en-US" smtClean="0"/>
              <a:pPr/>
              <a:t>6/10/2010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A8B73-FCCD-4D4C-BC4E-0CE5120A1B5B}" type="slidenum">
              <a:rPr lang="en-US" smtClean="0"/>
              <a:pPr/>
              <a:t>‹#›</a:t>
            </a:fld>
            <a:endParaRPr lang="en-US"/>
          </a:p>
        </p:txBody>
      </p:sp>
    </p:spTree>
    <p:extLst>
      <p:ext uri="{BB962C8B-B14F-4D97-AF65-F5344CB8AC3E}">
        <p14:creationId xmlns:p14="http://schemas.microsoft.com/office/powerpoint/2010/main" val="3059963718"/>
      </p:ext>
    </p:extLst>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a:t>
            </a:fld>
            <a:endParaRPr lang="en-US"/>
          </a:p>
        </p:txBody>
      </p:sp>
    </p:spTree>
    <p:extLst>
      <p:ext uri="{BB962C8B-B14F-4D97-AF65-F5344CB8AC3E}">
        <p14:creationId xmlns:p14="http://schemas.microsoft.com/office/powerpoint/2010/main" val="3418564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26</a:t>
            </a:fld>
            <a:endParaRPr lang="en-US"/>
          </a:p>
        </p:txBody>
      </p:sp>
    </p:spTree>
    <p:extLst>
      <p:ext uri="{BB962C8B-B14F-4D97-AF65-F5344CB8AC3E}">
        <p14:creationId xmlns:p14="http://schemas.microsoft.com/office/powerpoint/2010/main" val="313982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27</a:t>
            </a:fld>
            <a:endParaRPr lang="en-US"/>
          </a:p>
        </p:txBody>
      </p:sp>
    </p:spTree>
    <p:extLst>
      <p:ext uri="{BB962C8B-B14F-4D97-AF65-F5344CB8AC3E}">
        <p14:creationId xmlns:p14="http://schemas.microsoft.com/office/powerpoint/2010/main" val="1383356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EA8B73-FCCD-4D4C-BC4E-0CE5120A1B5B}" type="slidenum">
              <a:rPr lang="en-US" smtClean="0"/>
              <a:pPr/>
              <a:t>32</a:t>
            </a:fld>
            <a:endParaRPr lang="en-US"/>
          </a:p>
        </p:txBody>
      </p:sp>
    </p:spTree>
    <p:extLst>
      <p:ext uri="{BB962C8B-B14F-4D97-AF65-F5344CB8AC3E}">
        <p14:creationId xmlns:p14="http://schemas.microsoft.com/office/powerpoint/2010/main" val="4246003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2EA8B73-FCCD-4D4C-BC4E-0CE5120A1B5B}" type="slidenum">
              <a:rPr lang="en-US" smtClean="0"/>
              <a:pPr/>
              <a:t>36</a:t>
            </a:fld>
            <a:endParaRPr lang="en-US"/>
          </a:p>
        </p:txBody>
      </p:sp>
    </p:spTree>
    <p:extLst>
      <p:ext uri="{BB962C8B-B14F-4D97-AF65-F5344CB8AC3E}">
        <p14:creationId xmlns:p14="http://schemas.microsoft.com/office/powerpoint/2010/main" val="4274023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EA8B73-FCCD-4D4C-BC4E-0CE5120A1B5B}" type="slidenum">
              <a:rPr lang="en-US" smtClean="0"/>
              <a:pPr/>
              <a:t>37</a:t>
            </a:fld>
            <a:endParaRPr lang="en-US"/>
          </a:p>
        </p:txBody>
      </p:sp>
    </p:spTree>
    <p:extLst>
      <p:ext uri="{BB962C8B-B14F-4D97-AF65-F5344CB8AC3E}">
        <p14:creationId xmlns:p14="http://schemas.microsoft.com/office/powerpoint/2010/main" val="15481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2EA8B73-FCCD-4D4C-BC4E-0CE5120A1B5B}" type="slidenum">
              <a:rPr lang="en-US" smtClean="0"/>
              <a:pPr/>
              <a:t>41</a:t>
            </a:fld>
            <a:endParaRPr lang="en-US"/>
          </a:p>
        </p:txBody>
      </p:sp>
    </p:spTree>
    <p:extLst>
      <p:ext uri="{BB962C8B-B14F-4D97-AF65-F5344CB8AC3E}">
        <p14:creationId xmlns:p14="http://schemas.microsoft.com/office/powerpoint/2010/main" val="278058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5</a:t>
            </a:fld>
            <a:endParaRPr lang="en-US"/>
          </a:p>
        </p:txBody>
      </p:sp>
    </p:spTree>
    <p:extLst>
      <p:ext uri="{BB962C8B-B14F-4D97-AF65-F5344CB8AC3E}">
        <p14:creationId xmlns:p14="http://schemas.microsoft.com/office/powerpoint/2010/main" val="290644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2EA8B73-FCCD-4D4C-BC4E-0CE5120A1B5B}" type="slidenum">
              <a:rPr lang="en-US" smtClean="0"/>
              <a:pPr/>
              <a:t>10</a:t>
            </a:fld>
            <a:endParaRPr lang="en-US"/>
          </a:p>
        </p:txBody>
      </p:sp>
    </p:spTree>
    <p:extLst>
      <p:ext uri="{BB962C8B-B14F-4D97-AF65-F5344CB8AC3E}">
        <p14:creationId xmlns:p14="http://schemas.microsoft.com/office/powerpoint/2010/main" val="183166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2EA8B73-FCCD-4D4C-BC4E-0CE5120A1B5B}" type="slidenum">
              <a:rPr lang="en-US" smtClean="0"/>
              <a:pPr/>
              <a:t>11</a:t>
            </a:fld>
            <a:endParaRPr lang="en-US"/>
          </a:p>
        </p:txBody>
      </p:sp>
    </p:spTree>
    <p:extLst>
      <p:ext uri="{BB962C8B-B14F-4D97-AF65-F5344CB8AC3E}">
        <p14:creationId xmlns:p14="http://schemas.microsoft.com/office/powerpoint/2010/main" val="321105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2EA8B73-FCCD-4D4C-BC4E-0CE5120A1B5B}" type="slidenum">
              <a:rPr lang="en-US" smtClean="0"/>
              <a:pPr/>
              <a:t>12</a:t>
            </a:fld>
            <a:endParaRPr lang="en-US"/>
          </a:p>
        </p:txBody>
      </p:sp>
    </p:spTree>
    <p:extLst>
      <p:ext uri="{BB962C8B-B14F-4D97-AF65-F5344CB8AC3E}">
        <p14:creationId xmlns:p14="http://schemas.microsoft.com/office/powerpoint/2010/main" val="259835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EA8B73-FCCD-4D4C-BC4E-0CE5120A1B5B}" type="slidenum">
              <a:rPr lang="en-US" smtClean="0"/>
              <a:pPr/>
              <a:t>13</a:t>
            </a:fld>
            <a:endParaRPr lang="en-US"/>
          </a:p>
        </p:txBody>
      </p:sp>
    </p:spTree>
    <p:extLst>
      <p:ext uri="{BB962C8B-B14F-4D97-AF65-F5344CB8AC3E}">
        <p14:creationId xmlns:p14="http://schemas.microsoft.com/office/powerpoint/2010/main" val="396116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p>
        </p:txBody>
      </p:sp>
      <p:sp>
        <p:nvSpPr>
          <p:cNvPr id="4" name="Slide Number Placeholder 3"/>
          <p:cNvSpPr>
            <a:spLocks noGrp="1"/>
          </p:cNvSpPr>
          <p:nvPr>
            <p:ph type="sldNum" sz="quarter" idx="5"/>
          </p:nvPr>
        </p:nvSpPr>
        <p:spPr/>
        <p:txBody>
          <a:bodyPr/>
          <a:lstStyle/>
          <a:p>
            <a:fld id="{52EA8B73-FCCD-4D4C-BC4E-0CE5120A1B5B}" type="slidenum">
              <a:rPr lang="en-US" smtClean="0"/>
              <a:pPr/>
              <a:t>14</a:t>
            </a:fld>
            <a:endParaRPr lang="en-US"/>
          </a:p>
        </p:txBody>
      </p:sp>
    </p:spTree>
    <p:extLst>
      <p:ext uri="{BB962C8B-B14F-4D97-AF65-F5344CB8AC3E}">
        <p14:creationId xmlns:p14="http://schemas.microsoft.com/office/powerpoint/2010/main" val="9090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EA8B73-FCCD-4D4C-BC4E-0CE5120A1B5B}" type="slidenum">
              <a:rPr lang="en-US" smtClean="0"/>
              <a:pPr/>
              <a:t>17</a:t>
            </a:fld>
            <a:endParaRPr lang="en-US"/>
          </a:p>
        </p:txBody>
      </p:sp>
    </p:spTree>
    <p:extLst>
      <p:ext uri="{BB962C8B-B14F-4D97-AF65-F5344CB8AC3E}">
        <p14:creationId xmlns:p14="http://schemas.microsoft.com/office/powerpoint/2010/main" val="84158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EA8B73-FCCD-4D4C-BC4E-0CE5120A1B5B}" type="slidenum">
              <a:rPr lang="en-US" smtClean="0"/>
              <a:pPr/>
              <a:t>19</a:t>
            </a:fld>
            <a:endParaRPr lang="en-US"/>
          </a:p>
        </p:txBody>
      </p:sp>
    </p:spTree>
    <p:extLst>
      <p:ext uri="{BB962C8B-B14F-4D97-AF65-F5344CB8AC3E}">
        <p14:creationId xmlns:p14="http://schemas.microsoft.com/office/powerpoint/2010/main" val="185503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a:prstGeom prst="rect">
            <a:avLst/>
          </a:prstGeo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1022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29541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54811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681432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27369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28170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240759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099098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62403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005681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88008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455751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746400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12972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929929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418445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10719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552861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623432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87469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845659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4041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400382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718383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703671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292365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14129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14333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249259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681536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57298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48155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7014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432587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92752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863288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648905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635104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33668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29626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973999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18756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062434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85395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648682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92516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02318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462655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721342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998385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828362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246657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054339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713807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71255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480694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035592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a:prstGeom prst="rect">
            <a:avLst/>
          </a:prstGeo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821938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962207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E5E443-43CC-47C0-B016-9A203293290C}" type="datetimeFigureOut">
              <a:rPr lang="en-US" smtClean="0"/>
              <a:pPr/>
              <a:t>6/10/2010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027508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F9E5E443-43CC-47C0-B016-9A203293290C}" type="datetimeFigureOut">
              <a:rPr lang="en-US" smtClean="0"/>
              <a:pPr/>
              <a:t>6/10/2010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71241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624589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427523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915742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290864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2865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96236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34077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506532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4007655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82098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21088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1808330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683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031787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789615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38159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3899124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5636833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E5E443-43CC-47C0-B016-9A203293290C}" type="datetimeFigureOut">
              <a:rPr lang="en-US" smtClean="0"/>
              <a:pPr/>
              <a:t>6/10/2010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277778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E5E443-43CC-47C0-B016-9A203293290C}" type="datetimeFigureOut">
              <a:rPr lang="en-US" smtClean="0"/>
              <a:pPr/>
              <a:t>6/10/2010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019510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E443-43CC-47C0-B016-9A203293290C}" type="datetimeFigureOut">
              <a:rPr lang="en-US" smtClean="0"/>
              <a:pPr/>
              <a:t>6/10/2010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301246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40481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9E5E443-43CC-47C0-B016-9A203293290C}" type="datetimeFigureOut">
              <a:rPr lang="en-US" smtClean="0"/>
              <a:pPr/>
              <a:t>6/10/2010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323707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139930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184048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0" y="12712706"/>
            <a:ext cx="5689601" cy="730250"/>
          </a:xfrm>
          <a:prstGeom prst="rect">
            <a:avLst/>
          </a:prstGeom>
        </p:spPr>
        <p:txBody>
          <a:bodyPr lIns="91426" tIns="45713" rIns="91426" bIns="45713"/>
          <a:lstStyle/>
          <a:p>
            <a:fld id="{D15044BE-B3F3-4258-B55D-9238C2EBFDF1}" type="datetimeFigureOut">
              <a:rPr lang="en-US" smtClean="0"/>
              <a:pPr/>
              <a:t>6/10/2010</a:t>
            </a:fld>
            <a:endParaRPr lang="en-US"/>
          </a:p>
        </p:txBody>
      </p:sp>
      <p:sp>
        <p:nvSpPr>
          <p:cNvPr id="5" name="Footer Placeholder 4"/>
          <p:cNvSpPr>
            <a:spLocks noGrp="1"/>
          </p:cNvSpPr>
          <p:nvPr>
            <p:ph type="ftr" sz="quarter" idx="11"/>
          </p:nvPr>
        </p:nvSpPr>
        <p:spPr>
          <a:xfrm>
            <a:off x="8331205" y="12712706"/>
            <a:ext cx="7721601" cy="730250"/>
          </a:xfrm>
          <a:prstGeom prst="rect">
            <a:avLst/>
          </a:prstGeom>
        </p:spPr>
        <p:txBody>
          <a:bodyPr lIns="91426" tIns="45713" rIns="91426" bIns="45713"/>
          <a:lstStyle/>
          <a:p>
            <a:endParaRPr lang="en-US"/>
          </a:p>
        </p:txBody>
      </p:sp>
      <p:sp>
        <p:nvSpPr>
          <p:cNvPr id="6" name="Slide Number Placeholder 5"/>
          <p:cNvSpPr>
            <a:spLocks noGrp="1"/>
          </p:cNvSpPr>
          <p:nvPr>
            <p:ph type="sldNum" sz="quarter" idx="12"/>
          </p:nvPr>
        </p:nvSpPr>
        <p:spPr>
          <a:xfrm>
            <a:off x="17475204" y="12712706"/>
            <a:ext cx="5689601" cy="730250"/>
          </a:xfrm>
          <a:prstGeom prst="rect">
            <a:avLst/>
          </a:prstGeom>
        </p:spPr>
        <p:txBody>
          <a:bodyPr lIns="91426" tIns="45713" rIns="91426" bIns="45713"/>
          <a:lstStyle/>
          <a:p>
            <a:fld id="{E56A0A80-8336-46B1-B89F-89FB7E7362A5}" type="slidenum">
              <a:rPr lang="en-US" smtClean="0"/>
              <a:pPr/>
              <a:t>‹#›</a:t>
            </a:fld>
            <a:endParaRPr lang="en-US"/>
          </a:p>
        </p:txBody>
      </p:sp>
    </p:spTree>
    <p:extLst>
      <p:ext uri="{BB962C8B-B14F-4D97-AF65-F5344CB8AC3E}">
        <p14:creationId xmlns:p14="http://schemas.microsoft.com/office/powerpoint/2010/main" val="2948862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2" y="12712702"/>
            <a:ext cx="5689600" cy="730250"/>
          </a:xfrm>
          <a:prstGeom prst="rect">
            <a:avLst/>
          </a:prstGeom>
        </p:spPr>
        <p:txBody>
          <a:bodyPr/>
          <a:lstStyle/>
          <a:p>
            <a:fld id="{D15044BE-B3F3-4258-B55D-9238C2EBFDF1}" type="datetimeFigureOut">
              <a:rPr lang="en-US" smtClean="0"/>
              <a:pPr/>
              <a:t>6/10/2010</a:t>
            </a:fld>
            <a:endParaRPr lang="en-US"/>
          </a:p>
        </p:txBody>
      </p:sp>
      <p:sp>
        <p:nvSpPr>
          <p:cNvPr id="5" name="Footer Placeholder 4"/>
          <p:cNvSpPr>
            <a:spLocks noGrp="1"/>
          </p:cNvSpPr>
          <p:nvPr>
            <p:ph type="ftr" sz="quarter" idx="11"/>
          </p:nvPr>
        </p:nvSpPr>
        <p:spPr>
          <a:xfrm>
            <a:off x="8331200" y="12712702"/>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1" y="12712702"/>
            <a:ext cx="5689600" cy="730250"/>
          </a:xfrm>
          <a:prstGeom prst="rect">
            <a:avLst/>
          </a:prstGeom>
        </p:spPr>
        <p:txBody>
          <a:bodyPr/>
          <a:lstStyle/>
          <a:p>
            <a:fld id="{E56A0A80-8336-46B1-B89F-89FB7E7362A5}" type="slidenum">
              <a:rPr lang="en-US" smtClean="0"/>
              <a:pPr/>
              <a:t>‹#›</a:t>
            </a:fld>
            <a:endParaRPr lang="en-US"/>
          </a:p>
        </p:txBody>
      </p:sp>
    </p:spTree>
    <p:extLst>
      <p:ext uri="{BB962C8B-B14F-4D97-AF65-F5344CB8AC3E}">
        <p14:creationId xmlns:p14="http://schemas.microsoft.com/office/powerpoint/2010/main" val="342316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E443-43CC-47C0-B016-9A203293290C}" type="datetimeFigureOut">
              <a:rPr lang="en-US" smtClean="0"/>
              <a:pPr/>
              <a:t>6/10/2010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203583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8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61BEF0D-F0BB-DE4B-95CE-6DB70DBA9567}" type="datetimeFigureOut">
              <a:rPr lang="en-US" smtClean="0"/>
              <a:pPr/>
              <a:t>6/10/2010</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57F1E4F-1CFF-5643-939E-217C01CDF565}" type="slidenum">
              <a:rPr lang="en-US" smtClean="0"/>
              <a:pPr/>
              <a:t>‹#›</a:t>
            </a:fld>
            <a:endParaRPr lang="en-US" dirty="0"/>
          </a:p>
        </p:txBody>
      </p:sp>
      <p:pic>
        <p:nvPicPr>
          <p:cNvPr id="34" name="Picture 33">
            <a:extLst>
              <a:ext uri="{FF2B5EF4-FFF2-40B4-BE49-F238E27FC236}">
                <a16:creationId xmlns:a16="http://schemas.microsoft.com/office/drawing/2014/main" xmlns="" id="{04C8E1A9-3E18-4F70-8732-3E72A25B755A}"/>
              </a:ext>
            </a:extLst>
          </p:cNvPr>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22839064" y="155574"/>
            <a:ext cx="1371421" cy="1371602"/>
          </a:xfrm>
          <a:prstGeom prst="rect">
            <a:avLst/>
          </a:prstGeom>
        </p:spPr>
      </p:pic>
      <p:pic>
        <p:nvPicPr>
          <p:cNvPr id="35" name="Picture 34"/>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21266912" y="76200"/>
            <a:ext cx="1462850" cy="1461089"/>
          </a:xfrm>
          <a:prstGeom prst="rect">
            <a:avLst/>
          </a:prstGeom>
        </p:spPr>
      </p:pic>
      <p:grpSp>
        <p:nvGrpSpPr>
          <p:cNvPr id="38" name="Group 4"/>
          <p:cNvGrpSpPr>
            <a:grpSpLocks noChangeAspect="1"/>
          </p:cNvGrpSpPr>
          <p:nvPr userDrawn="1"/>
        </p:nvGrpSpPr>
        <p:grpSpPr bwMode="auto">
          <a:xfrm>
            <a:off x="22986" y="76200"/>
            <a:ext cx="21191538" cy="1439863"/>
            <a:chOff x="0" y="58"/>
            <a:chExt cx="13349" cy="907"/>
          </a:xfrm>
        </p:grpSpPr>
        <p:sp>
          <p:nvSpPr>
            <p:cNvPr id="39" name="AutoShape 3"/>
            <p:cNvSpPr>
              <a:spLocks noChangeAspect="1" noChangeArrowheads="1" noTextEdit="1"/>
            </p:cNvSpPr>
            <p:nvPr userDrawn="1"/>
          </p:nvSpPr>
          <p:spPr bwMode="auto">
            <a:xfrm>
              <a:off x="0" y="60"/>
              <a:ext cx="13347" cy="900"/>
            </a:xfrm>
            <a:prstGeom prst="rect">
              <a:avLst/>
            </a:prstGeom>
            <a:solidFill>
              <a:srgbClr val="135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365" name="Picture 5"/>
            <p:cNvPicPr>
              <a:picLocks noChangeAspect="1" noChangeArrowheads="1"/>
            </p:cNvPicPr>
            <p:nvPr userDrawn="1"/>
          </p:nvPicPr>
          <p:blipFill>
            <a:blip r:embed="rId80">
              <a:extLst>
                <a:ext uri="{28A0092B-C50C-407E-A947-70E740481C1C}">
                  <a14:useLocalDpi xmlns:a14="http://schemas.microsoft.com/office/drawing/2010/main" val="0"/>
                </a:ext>
              </a:extLst>
            </a:blip>
            <a:srcRect/>
            <a:stretch>
              <a:fillRect/>
            </a:stretch>
          </p:blipFill>
          <p:spPr bwMode="auto">
            <a:xfrm>
              <a:off x="0" y="75"/>
              <a:ext cx="13347"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
            <p:cNvSpPr>
              <a:spLocks/>
            </p:cNvSpPr>
            <p:nvPr userDrawn="1"/>
          </p:nvSpPr>
          <p:spPr bwMode="auto">
            <a:xfrm>
              <a:off x="0" y="58"/>
              <a:ext cx="13347" cy="880"/>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0 w 7680"/>
                <a:gd name="T13" fmla="*/ 380 h 440"/>
                <a:gd name="T14" fmla="*/ 260 w 7680"/>
                <a:gd name="T15" fmla="*/ 440 h 440"/>
                <a:gd name="T16" fmla="*/ 540 w 7680"/>
                <a:gd name="T17" fmla="*/ 440 h 440"/>
                <a:gd name="T18" fmla="*/ 600 w 7680"/>
                <a:gd name="T19" fmla="*/ 380 h 440"/>
                <a:gd name="T20" fmla="*/ 600 w 7680"/>
                <a:gd name="T21" fmla="*/ 106 h 440"/>
                <a:gd name="T22" fmla="*/ 601 w 7680"/>
                <a:gd name="T23" fmla="*/ 106 h 440"/>
                <a:gd name="T24" fmla="*/ 601 w 7680"/>
                <a:gd name="T25" fmla="*/ 101 h 440"/>
                <a:gd name="T26" fmla="*/ 661 w 7680"/>
                <a:gd name="T27" fmla="*/ 41 h 440"/>
                <a:gd name="T28" fmla="*/ 676 w 7680"/>
                <a:gd name="T29" fmla="*/ 41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0" y="380"/>
                    <a:pt x="200" y="380"/>
                    <a:pt x="200" y="380"/>
                  </a:cubicBezTo>
                  <a:cubicBezTo>
                    <a:pt x="200" y="414"/>
                    <a:pt x="227" y="440"/>
                    <a:pt x="260" y="440"/>
                  </a:cubicBezTo>
                  <a:cubicBezTo>
                    <a:pt x="540" y="440"/>
                    <a:pt x="540" y="440"/>
                    <a:pt x="540" y="440"/>
                  </a:cubicBezTo>
                  <a:cubicBezTo>
                    <a:pt x="574" y="440"/>
                    <a:pt x="600" y="414"/>
                    <a:pt x="600" y="380"/>
                  </a:cubicBezTo>
                  <a:cubicBezTo>
                    <a:pt x="600" y="106"/>
                    <a:pt x="600" y="106"/>
                    <a:pt x="600" y="106"/>
                  </a:cubicBezTo>
                  <a:cubicBezTo>
                    <a:pt x="601" y="106"/>
                    <a:pt x="601" y="106"/>
                    <a:pt x="601" y="106"/>
                  </a:cubicBezTo>
                  <a:cubicBezTo>
                    <a:pt x="601" y="101"/>
                    <a:pt x="601" y="101"/>
                    <a:pt x="601" y="101"/>
                  </a:cubicBezTo>
                  <a:cubicBezTo>
                    <a:pt x="601" y="67"/>
                    <a:pt x="627" y="41"/>
                    <a:pt x="661" y="41"/>
                  </a:cubicBezTo>
                  <a:cubicBezTo>
                    <a:pt x="676" y="41"/>
                    <a:pt x="676" y="41"/>
                    <a:pt x="676" y="41"/>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166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userDrawn="1"/>
          </p:nvSpPr>
          <p:spPr bwMode="auto">
            <a:xfrm>
              <a:off x="1802" y="202"/>
              <a:ext cx="11545" cy="760"/>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166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370" name="Picture 10"/>
            <p:cNvPicPr>
              <a:picLocks noChangeAspect="1" noChangeArrowheads="1"/>
            </p:cNvPicPr>
            <p:nvPr userDrawn="1"/>
          </p:nvPicPr>
          <p:blipFill>
            <a:blip r:embed="rId81">
              <a:extLst>
                <a:ext uri="{28A0092B-C50C-407E-A947-70E740481C1C}">
                  <a14:useLocalDpi xmlns:a14="http://schemas.microsoft.com/office/drawing/2010/main" val="0"/>
                </a:ext>
              </a:extLst>
            </a:blip>
            <a:srcRect/>
            <a:stretch>
              <a:fillRect/>
            </a:stretch>
          </p:blipFill>
          <p:spPr bwMode="auto">
            <a:xfrm>
              <a:off x="1796" y="195"/>
              <a:ext cx="11553"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p:cNvPicPr>
              <a:picLocks noChangeAspect="1" noChangeArrowheads="1"/>
            </p:cNvPicPr>
            <p:nvPr userDrawn="1"/>
          </p:nvPicPr>
          <p:blipFill>
            <a:blip r:embed="rId82">
              <a:extLst>
                <a:ext uri="{28A0092B-C50C-407E-A947-70E740481C1C}">
                  <a14:useLocalDpi xmlns:a14="http://schemas.microsoft.com/office/drawing/2010/main" val="0"/>
                </a:ext>
              </a:extLst>
            </a:blip>
            <a:srcRect/>
            <a:stretch>
              <a:fillRect/>
            </a:stretch>
          </p:blipFill>
          <p:spPr bwMode="auto">
            <a:xfrm>
              <a:off x="1139" y="197"/>
              <a:ext cx="12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p:cNvPicPr>
              <a:picLocks noChangeAspect="1" noChangeArrowheads="1"/>
            </p:cNvPicPr>
            <p:nvPr userDrawn="1"/>
          </p:nvPicPr>
          <p:blipFill>
            <a:blip r:embed="rId83">
              <a:extLst>
                <a:ext uri="{28A0092B-C50C-407E-A947-70E740481C1C}">
                  <a14:useLocalDpi xmlns:a14="http://schemas.microsoft.com/office/drawing/2010/main" val="0"/>
                </a:ext>
              </a:extLst>
            </a:blip>
            <a:srcRect/>
            <a:stretch>
              <a:fillRect/>
            </a:stretch>
          </p:blipFill>
          <p:spPr bwMode="auto">
            <a:xfrm>
              <a:off x="3907" y="213"/>
              <a:ext cx="107"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14"/>
            <p:cNvSpPr>
              <a:spLocks/>
            </p:cNvSpPr>
            <p:nvPr userDrawn="1"/>
          </p:nvSpPr>
          <p:spPr bwMode="auto">
            <a:xfrm>
              <a:off x="438" y="774"/>
              <a:ext cx="40" cy="82"/>
            </a:xfrm>
            <a:custGeom>
              <a:avLst/>
              <a:gdLst>
                <a:gd name="T0" fmla="*/ 12 w 40"/>
                <a:gd name="T1" fmla="*/ 82 h 82"/>
                <a:gd name="T2" fmla="*/ 12 w 40"/>
                <a:gd name="T3" fmla="*/ 14 h 82"/>
                <a:gd name="T4" fmla="*/ 0 w 40"/>
                <a:gd name="T5" fmla="*/ 14 h 82"/>
                <a:gd name="T6" fmla="*/ 0 w 40"/>
                <a:gd name="T7" fmla="*/ 0 h 82"/>
                <a:gd name="T8" fmla="*/ 40 w 40"/>
                <a:gd name="T9" fmla="*/ 0 h 82"/>
                <a:gd name="T10" fmla="*/ 40 w 40"/>
                <a:gd name="T11" fmla="*/ 14 h 82"/>
                <a:gd name="T12" fmla="*/ 26 w 40"/>
                <a:gd name="T13" fmla="*/ 14 h 82"/>
                <a:gd name="T14" fmla="*/ 26 w 40"/>
                <a:gd name="T15" fmla="*/ 82 h 82"/>
                <a:gd name="T16" fmla="*/ 12 w 40"/>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2">
                  <a:moveTo>
                    <a:pt x="12" y="82"/>
                  </a:moveTo>
                  <a:lnTo>
                    <a:pt x="12" y="14"/>
                  </a:lnTo>
                  <a:lnTo>
                    <a:pt x="0" y="14"/>
                  </a:lnTo>
                  <a:lnTo>
                    <a:pt x="0" y="0"/>
                  </a:lnTo>
                  <a:lnTo>
                    <a:pt x="40" y="0"/>
                  </a:lnTo>
                  <a:lnTo>
                    <a:pt x="40" y="14"/>
                  </a:lnTo>
                  <a:lnTo>
                    <a:pt x="26" y="14"/>
                  </a:lnTo>
                  <a:lnTo>
                    <a:pt x="26" y="82"/>
                  </a:lnTo>
                  <a:lnTo>
                    <a:pt x="12"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5"/>
            <p:cNvSpPr>
              <a:spLocks noEditPoints="1"/>
            </p:cNvSpPr>
            <p:nvPr userDrawn="1"/>
          </p:nvSpPr>
          <p:spPr bwMode="auto">
            <a:xfrm>
              <a:off x="480" y="772"/>
              <a:ext cx="74" cy="86"/>
            </a:xfrm>
            <a:custGeom>
              <a:avLst/>
              <a:gdLst>
                <a:gd name="T0" fmla="*/ 22 w 43"/>
                <a:gd name="T1" fmla="*/ 0 h 43"/>
                <a:gd name="T2" fmla="*/ 33 w 43"/>
                <a:gd name="T3" fmla="*/ 3 h 43"/>
                <a:gd name="T4" fmla="*/ 41 w 43"/>
                <a:gd name="T5" fmla="*/ 11 h 43"/>
                <a:gd name="T6" fmla="*/ 43 w 43"/>
                <a:gd name="T7" fmla="*/ 22 h 43"/>
                <a:gd name="T8" fmla="*/ 41 w 43"/>
                <a:gd name="T9" fmla="*/ 32 h 43"/>
                <a:gd name="T10" fmla="*/ 33 w 43"/>
                <a:gd name="T11" fmla="*/ 40 h 43"/>
                <a:gd name="T12" fmla="*/ 22 w 43"/>
                <a:gd name="T13" fmla="*/ 43 h 43"/>
                <a:gd name="T14" fmla="*/ 14 w 43"/>
                <a:gd name="T15" fmla="*/ 41 h 43"/>
                <a:gd name="T16" fmla="*/ 7 w 43"/>
                <a:gd name="T17" fmla="*/ 37 h 43"/>
                <a:gd name="T18" fmla="*/ 2 w 43"/>
                <a:gd name="T19" fmla="*/ 30 h 43"/>
                <a:gd name="T20" fmla="*/ 0 w 43"/>
                <a:gd name="T21" fmla="*/ 22 h 43"/>
                <a:gd name="T22" fmla="*/ 3 w 43"/>
                <a:gd name="T23" fmla="*/ 11 h 43"/>
                <a:gd name="T24" fmla="*/ 11 w 43"/>
                <a:gd name="T25" fmla="*/ 3 h 43"/>
                <a:gd name="T26" fmla="*/ 22 w 43"/>
                <a:gd name="T27" fmla="*/ 0 h 43"/>
                <a:gd name="T28" fmla="*/ 22 w 43"/>
                <a:gd name="T29" fmla="*/ 7 h 43"/>
                <a:gd name="T30" fmla="*/ 15 w 43"/>
                <a:gd name="T31" fmla="*/ 9 h 43"/>
                <a:gd name="T32" fmla="*/ 10 w 43"/>
                <a:gd name="T33" fmla="*/ 14 h 43"/>
                <a:gd name="T34" fmla="*/ 8 w 43"/>
                <a:gd name="T35" fmla="*/ 21 h 43"/>
                <a:gd name="T36" fmla="*/ 9 w 43"/>
                <a:gd name="T37" fmla="*/ 27 h 43"/>
                <a:gd name="T38" fmla="*/ 12 w 43"/>
                <a:gd name="T39" fmla="*/ 31 h 43"/>
                <a:gd name="T40" fmla="*/ 17 w 43"/>
                <a:gd name="T41" fmla="*/ 34 h 43"/>
                <a:gd name="T42" fmla="*/ 22 w 43"/>
                <a:gd name="T43" fmla="*/ 36 h 43"/>
                <a:gd name="T44" fmla="*/ 29 w 43"/>
                <a:gd name="T45" fmla="*/ 34 h 43"/>
                <a:gd name="T46" fmla="*/ 34 w 43"/>
                <a:gd name="T47" fmla="*/ 28 h 43"/>
                <a:gd name="T48" fmla="*/ 36 w 43"/>
                <a:gd name="T49" fmla="*/ 21 h 43"/>
                <a:gd name="T50" fmla="*/ 34 w 43"/>
                <a:gd name="T51" fmla="*/ 14 h 43"/>
                <a:gd name="T52" fmla="*/ 29 w 43"/>
                <a:gd name="T53" fmla="*/ 9 h 43"/>
                <a:gd name="T54" fmla="*/ 22 w 43"/>
                <a:gd name="T55"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43">
                  <a:moveTo>
                    <a:pt x="22" y="0"/>
                  </a:moveTo>
                  <a:cubicBezTo>
                    <a:pt x="26" y="0"/>
                    <a:pt x="29" y="1"/>
                    <a:pt x="33" y="3"/>
                  </a:cubicBezTo>
                  <a:cubicBezTo>
                    <a:pt x="36" y="5"/>
                    <a:pt x="39" y="7"/>
                    <a:pt x="41" y="11"/>
                  </a:cubicBezTo>
                  <a:cubicBezTo>
                    <a:pt x="43" y="14"/>
                    <a:pt x="43" y="18"/>
                    <a:pt x="43" y="22"/>
                  </a:cubicBezTo>
                  <a:cubicBezTo>
                    <a:pt x="43" y="26"/>
                    <a:pt x="43" y="29"/>
                    <a:pt x="41" y="32"/>
                  </a:cubicBezTo>
                  <a:cubicBezTo>
                    <a:pt x="39" y="36"/>
                    <a:pt x="36" y="38"/>
                    <a:pt x="33" y="40"/>
                  </a:cubicBezTo>
                  <a:cubicBezTo>
                    <a:pt x="29" y="42"/>
                    <a:pt x="26" y="43"/>
                    <a:pt x="22" y="43"/>
                  </a:cubicBezTo>
                  <a:cubicBezTo>
                    <a:pt x="19" y="43"/>
                    <a:pt x="16" y="43"/>
                    <a:pt x="14" y="41"/>
                  </a:cubicBezTo>
                  <a:cubicBezTo>
                    <a:pt x="11" y="40"/>
                    <a:pt x="9" y="39"/>
                    <a:pt x="7" y="37"/>
                  </a:cubicBezTo>
                  <a:cubicBezTo>
                    <a:pt x="5" y="35"/>
                    <a:pt x="3" y="32"/>
                    <a:pt x="2" y="30"/>
                  </a:cubicBezTo>
                  <a:cubicBezTo>
                    <a:pt x="1" y="27"/>
                    <a:pt x="0" y="24"/>
                    <a:pt x="0" y="22"/>
                  </a:cubicBezTo>
                  <a:cubicBezTo>
                    <a:pt x="0" y="18"/>
                    <a:pt x="1" y="14"/>
                    <a:pt x="3" y="11"/>
                  </a:cubicBezTo>
                  <a:cubicBezTo>
                    <a:pt x="5" y="7"/>
                    <a:pt x="8" y="5"/>
                    <a:pt x="11" y="3"/>
                  </a:cubicBezTo>
                  <a:cubicBezTo>
                    <a:pt x="14" y="1"/>
                    <a:pt x="18" y="0"/>
                    <a:pt x="22" y="0"/>
                  </a:cubicBezTo>
                  <a:close/>
                  <a:moveTo>
                    <a:pt x="22" y="7"/>
                  </a:moveTo>
                  <a:cubicBezTo>
                    <a:pt x="19" y="7"/>
                    <a:pt x="17" y="8"/>
                    <a:pt x="15" y="9"/>
                  </a:cubicBezTo>
                  <a:cubicBezTo>
                    <a:pt x="13" y="11"/>
                    <a:pt x="11" y="12"/>
                    <a:pt x="10" y="14"/>
                  </a:cubicBezTo>
                  <a:cubicBezTo>
                    <a:pt x="9" y="17"/>
                    <a:pt x="8" y="19"/>
                    <a:pt x="8" y="21"/>
                  </a:cubicBezTo>
                  <a:cubicBezTo>
                    <a:pt x="8" y="23"/>
                    <a:pt x="8" y="25"/>
                    <a:pt x="9" y="27"/>
                  </a:cubicBezTo>
                  <a:cubicBezTo>
                    <a:pt x="10" y="29"/>
                    <a:pt x="11" y="30"/>
                    <a:pt x="12" y="31"/>
                  </a:cubicBezTo>
                  <a:cubicBezTo>
                    <a:pt x="14" y="33"/>
                    <a:pt x="15" y="34"/>
                    <a:pt x="17" y="34"/>
                  </a:cubicBezTo>
                  <a:cubicBezTo>
                    <a:pt x="18" y="35"/>
                    <a:pt x="20" y="36"/>
                    <a:pt x="22" y="36"/>
                  </a:cubicBezTo>
                  <a:cubicBezTo>
                    <a:pt x="24" y="36"/>
                    <a:pt x="27" y="35"/>
                    <a:pt x="29" y="34"/>
                  </a:cubicBezTo>
                  <a:cubicBezTo>
                    <a:pt x="31" y="32"/>
                    <a:pt x="33" y="31"/>
                    <a:pt x="34" y="28"/>
                  </a:cubicBezTo>
                  <a:cubicBezTo>
                    <a:pt x="35" y="26"/>
                    <a:pt x="36" y="24"/>
                    <a:pt x="36" y="21"/>
                  </a:cubicBezTo>
                  <a:cubicBezTo>
                    <a:pt x="36" y="19"/>
                    <a:pt x="35" y="17"/>
                    <a:pt x="34" y="14"/>
                  </a:cubicBezTo>
                  <a:cubicBezTo>
                    <a:pt x="33" y="12"/>
                    <a:pt x="31" y="11"/>
                    <a:pt x="29" y="9"/>
                  </a:cubicBezTo>
                  <a:cubicBezTo>
                    <a:pt x="27" y="8"/>
                    <a:pt x="24" y="7"/>
                    <a:pt x="2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6"/>
            <p:cNvSpPr>
              <a:spLocks noEditPoints="1"/>
            </p:cNvSpPr>
            <p:nvPr userDrawn="1"/>
          </p:nvSpPr>
          <p:spPr bwMode="auto">
            <a:xfrm>
              <a:off x="560" y="748"/>
              <a:ext cx="71" cy="108"/>
            </a:xfrm>
            <a:custGeom>
              <a:avLst/>
              <a:gdLst>
                <a:gd name="T0" fmla="*/ 0 w 71"/>
                <a:gd name="T1" fmla="*/ 108 h 108"/>
                <a:gd name="T2" fmla="*/ 29 w 71"/>
                <a:gd name="T3" fmla="*/ 26 h 108"/>
                <a:gd name="T4" fmla="*/ 40 w 71"/>
                <a:gd name="T5" fmla="*/ 26 h 108"/>
                <a:gd name="T6" fmla="*/ 71 w 71"/>
                <a:gd name="T7" fmla="*/ 108 h 108"/>
                <a:gd name="T8" fmla="*/ 55 w 71"/>
                <a:gd name="T9" fmla="*/ 108 h 108"/>
                <a:gd name="T10" fmla="*/ 48 w 71"/>
                <a:gd name="T11" fmla="*/ 86 h 108"/>
                <a:gd name="T12" fmla="*/ 22 w 71"/>
                <a:gd name="T13" fmla="*/ 86 h 108"/>
                <a:gd name="T14" fmla="*/ 15 w 71"/>
                <a:gd name="T15" fmla="*/ 108 h 108"/>
                <a:gd name="T16" fmla="*/ 0 w 71"/>
                <a:gd name="T17" fmla="*/ 108 h 108"/>
                <a:gd name="T18" fmla="*/ 29 w 71"/>
                <a:gd name="T19" fmla="*/ 20 h 108"/>
                <a:gd name="T20" fmla="*/ 26 w 71"/>
                <a:gd name="T21" fmla="*/ 12 h 108"/>
                <a:gd name="T22" fmla="*/ 43 w 71"/>
                <a:gd name="T23" fmla="*/ 0 h 108"/>
                <a:gd name="T24" fmla="*/ 47 w 71"/>
                <a:gd name="T25" fmla="*/ 10 h 108"/>
                <a:gd name="T26" fmla="*/ 29 w 71"/>
                <a:gd name="T27" fmla="*/ 20 h 108"/>
                <a:gd name="T28" fmla="*/ 27 w 71"/>
                <a:gd name="T29" fmla="*/ 72 h 108"/>
                <a:gd name="T30" fmla="*/ 43 w 71"/>
                <a:gd name="T31" fmla="*/ 72 h 108"/>
                <a:gd name="T32" fmla="*/ 34 w 71"/>
                <a:gd name="T33" fmla="*/ 46 h 108"/>
                <a:gd name="T34" fmla="*/ 27 w 71"/>
                <a:gd name="T35"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08">
                  <a:moveTo>
                    <a:pt x="0" y="108"/>
                  </a:moveTo>
                  <a:lnTo>
                    <a:pt x="29" y="26"/>
                  </a:lnTo>
                  <a:lnTo>
                    <a:pt x="40" y="26"/>
                  </a:lnTo>
                  <a:lnTo>
                    <a:pt x="71" y="108"/>
                  </a:lnTo>
                  <a:lnTo>
                    <a:pt x="55" y="108"/>
                  </a:lnTo>
                  <a:lnTo>
                    <a:pt x="48" y="86"/>
                  </a:lnTo>
                  <a:lnTo>
                    <a:pt x="22" y="86"/>
                  </a:lnTo>
                  <a:lnTo>
                    <a:pt x="15" y="108"/>
                  </a:lnTo>
                  <a:lnTo>
                    <a:pt x="0" y="108"/>
                  </a:lnTo>
                  <a:close/>
                  <a:moveTo>
                    <a:pt x="29" y="20"/>
                  </a:moveTo>
                  <a:lnTo>
                    <a:pt x="26" y="12"/>
                  </a:lnTo>
                  <a:lnTo>
                    <a:pt x="43" y="0"/>
                  </a:lnTo>
                  <a:lnTo>
                    <a:pt x="47" y="10"/>
                  </a:lnTo>
                  <a:lnTo>
                    <a:pt x="29" y="20"/>
                  </a:lnTo>
                  <a:close/>
                  <a:moveTo>
                    <a:pt x="27" y="72"/>
                  </a:moveTo>
                  <a:lnTo>
                    <a:pt x="43" y="72"/>
                  </a:lnTo>
                  <a:lnTo>
                    <a:pt x="34" y="46"/>
                  </a:lnTo>
                  <a:lnTo>
                    <a:pt x="27"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7"/>
            <p:cNvSpPr>
              <a:spLocks/>
            </p:cNvSpPr>
            <p:nvPr userDrawn="1"/>
          </p:nvSpPr>
          <p:spPr bwMode="auto">
            <a:xfrm>
              <a:off x="638" y="774"/>
              <a:ext cx="59" cy="82"/>
            </a:xfrm>
            <a:custGeom>
              <a:avLst/>
              <a:gdLst>
                <a:gd name="T0" fmla="*/ 0 w 59"/>
                <a:gd name="T1" fmla="*/ 82 h 82"/>
                <a:gd name="T2" fmla="*/ 0 w 59"/>
                <a:gd name="T3" fmla="*/ 0 h 82"/>
                <a:gd name="T4" fmla="*/ 16 w 59"/>
                <a:gd name="T5" fmla="*/ 0 h 82"/>
                <a:gd name="T6" fmla="*/ 45 w 59"/>
                <a:gd name="T7" fmla="*/ 60 h 82"/>
                <a:gd name="T8" fmla="*/ 45 w 59"/>
                <a:gd name="T9" fmla="*/ 0 h 82"/>
                <a:gd name="T10" fmla="*/ 59 w 59"/>
                <a:gd name="T11" fmla="*/ 0 h 82"/>
                <a:gd name="T12" fmla="*/ 59 w 59"/>
                <a:gd name="T13" fmla="*/ 82 h 82"/>
                <a:gd name="T14" fmla="*/ 43 w 59"/>
                <a:gd name="T15" fmla="*/ 82 h 82"/>
                <a:gd name="T16" fmla="*/ 14 w 59"/>
                <a:gd name="T17" fmla="*/ 22 h 82"/>
                <a:gd name="T18" fmla="*/ 14 w 59"/>
                <a:gd name="T19" fmla="*/ 82 h 82"/>
                <a:gd name="T20" fmla="*/ 0 w 59"/>
                <a:gd name="T2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2">
                  <a:moveTo>
                    <a:pt x="0" y="82"/>
                  </a:moveTo>
                  <a:lnTo>
                    <a:pt x="0" y="0"/>
                  </a:lnTo>
                  <a:lnTo>
                    <a:pt x="16" y="0"/>
                  </a:lnTo>
                  <a:lnTo>
                    <a:pt x="45" y="60"/>
                  </a:lnTo>
                  <a:lnTo>
                    <a:pt x="45" y="0"/>
                  </a:lnTo>
                  <a:lnTo>
                    <a:pt x="59" y="0"/>
                  </a:lnTo>
                  <a:lnTo>
                    <a:pt x="59" y="82"/>
                  </a:lnTo>
                  <a:lnTo>
                    <a:pt x="43" y="82"/>
                  </a:lnTo>
                  <a:lnTo>
                    <a:pt x="14" y="22"/>
                  </a:lnTo>
                  <a:lnTo>
                    <a:pt x="14" y="82"/>
                  </a:lnTo>
                  <a:lnTo>
                    <a:pt x="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
            <p:cNvSpPr>
              <a:spLocks/>
            </p:cNvSpPr>
            <p:nvPr userDrawn="1"/>
          </p:nvSpPr>
          <p:spPr bwMode="auto">
            <a:xfrm>
              <a:off x="737" y="774"/>
              <a:ext cx="52" cy="82"/>
            </a:xfrm>
            <a:custGeom>
              <a:avLst/>
              <a:gdLst>
                <a:gd name="T0" fmla="*/ 0 w 52"/>
                <a:gd name="T1" fmla="*/ 82 h 82"/>
                <a:gd name="T2" fmla="*/ 0 w 52"/>
                <a:gd name="T3" fmla="*/ 0 h 82"/>
                <a:gd name="T4" fmla="*/ 14 w 52"/>
                <a:gd name="T5" fmla="*/ 0 h 82"/>
                <a:gd name="T6" fmla="*/ 14 w 52"/>
                <a:gd name="T7" fmla="*/ 32 h 82"/>
                <a:gd name="T8" fmla="*/ 40 w 52"/>
                <a:gd name="T9" fmla="*/ 32 h 82"/>
                <a:gd name="T10" fmla="*/ 40 w 52"/>
                <a:gd name="T11" fmla="*/ 0 h 82"/>
                <a:gd name="T12" fmla="*/ 52 w 52"/>
                <a:gd name="T13" fmla="*/ 0 h 82"/>
                <a:gd name="T14" fmla="*/ 52 w 52"/>
                <a:gd name="T15" fmla="*/ 82 h 82"/>
                <a:gd name="T16" fmla="*/ 40 w 52"/>
                <a:gd name="T17" fmla="*/ 82 h 82"/>
                <a:gd name="T18" fmla="*/ 40 w 52"/>
                <a:gd name="T19" fmla="*/ 48 h 82"/>
                <a:gd name="T20" fmla="*/ 14 w 52"/>
                <a:gd name="T21" fmla="*/ 48 h 82"/>
                <a:gd name="T22" fmla="*/ 14 w 52"/>
                <a:gd name="T23" fmla="*/ 82 h 82"/>
                <a:gd name="T24" fmla="*/ 0 w 52"/>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0" y="82"/>
                  </a:moveTo>
                  <a:lnTo>
                    <a:pt x="0" y="0"/>
                  </a:lnTo>
                  <a:lnTo>
                    <a:pt x="14" y="0"/>
                  </a:lnTo>
                  <a:lnTo>
                    <a:pt x="14" y="32"/>
                  </a:lnTo>
                  <a:lnTo>
                    <a:pt x="40" y="32"/>
                  </a:lnTo>
                  <a:lnTo>
                    <a:pt x="40" y="0"/>
                  </a:lnTo>
                  <a:lnTo>
                    <a:pt x="52" y="0"/>
                  </a:lnTo>
                  <a:lnTo>
                    <a:pt x="52" y="82"/>
                  </a:lnTo>
                  <a:lnTo>
                    <a:pt x="40" y="82"/>
                  </a:lnTo>
                  <a:lnTo>
                    <a:pt x="40" y="48"/>
                  </a:lnTo>
                  <a:lnTo>
                    <a:pt x="14" y="48"/>
                  </a:lnTo>
                  <a:lnTo>
                    <a:pt x="14" y="82"/>
                  </a:lnTo>
                  <a:lnTo>
                    <a:pt x="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9"/>
            <p:cNvSpPr>
              <a:spLocks noEditPoints="1"/>
            </p:cNvSpPr>
            <p:nvPr userDrawn="1"/>
          </p:nvSpPr>
          <p:spPr bwMode="auto">
            <a:xfrm>
              <a:off x="800" y="772"/>
              <a:ext cx="74" cy="104"/>
            </a:xfrm>
            <a:custGeom>
              <a:avLst/>
              <a:gdLst>
                <a:gd name="T0" fmla="*/ 22 w 43"/>
                <a:gd name="T1" fmla="*/ 0 h 52"/>
                <a:gd name="T2" fmla="*/ 32 w 43"/>
                <a:gd name="T3" fmla="*/ 3 h 52"/>
                <a:gd name="T4" fmla="*/ 40 w 43"/>
                <a:gd name="T5" fmla="*/ 11 h 52"/>
                <a:gd name="T6" fmla="*/ 43 w 43"/>
                <a:gd name="T7" fmla="*/ 22 h 52"/>
                <a:gd name="T8" fmla="*/ 40 w 43"/>
                <a:gd name="T9" fmla="*/ 32 h 52"/>
                <a:gd name="T10" fmla="*/ 32 w 43"/>
                <a:gd name="T11" fmla="*/ 40 h 52"/>
                <a:gd name="T12" fmla="*/ 22 w 43"/>
                <a:gd name="T13" fmla="*/ 43 h 52"/>
                <a:gd name="T14" fmla="*/ 13 w 43"/>
                <a:gd name="T15" fmla="*/ 41 h 52"/>
                <a:gd name="T16" fmla="*/ 6 w 43"/>
                <a:gd name="T17" fmla="*/ 37 h 52"/>
                <a:gd name="T18" fmla="*/ 2 w 43"/>
                <a:gd name="T19" fmla="*/ 30 h 52"/>
                <a:gd name="T20" fmla="*/ 0 w 43"/>
                <a:gd name="T21" fmla="*/ 22 h 52"/>
                <a:gd name="T22" fmla="*/ 3 w 43"/>
                <a:gd name="T23" fmla="*/ 11 h 52"/>
                <a:gd name="T24" fmla="*/ 11 w 43"/>
                <a:gd name="T25" fmla="*/ 3 h 52"/>
                <a:gd name="T26" fmla="*/ 22 w 43"/>
                <a:gd name="T27" fmla="*/ 0 h 52"/>
                <a:gd name="T28" fmla="*/ 22 w 43"/>
                <a:gd name="T29" fmla="*/ 7 h 52"/>
                <a:gd name="T30" fmla="*/ 15 w 43"/>
                <a:gd name="T31" fmla="*/ 9 h 52"/>
                <a:gd name="T32" fmla="*/ 10 w 43"/>
                <a:gd name="T33" fmla="*/ 14 h 52"/>
                <a:gd name="T34" fmla="*/ 8 w 43"/>
                <a:gd name="T35" fmla="*/ 21 h 52"/>
                <a:gd name="T36" fmla="*/ 9 w 43"/>
                <a:gd name="T37" fmla="*/ 27 h 52"/>
                <a:gd name="T38" fmla="*/ 12 w 43"/>
                <a:gd name="T39" fmla="*/ 31 h 52"/>
                <a:gd name="T40" fmla="*/ 16 w 43"/>
                <a:gd name="T41" fmla="*/ 34 h 52"/>
                <a:gd name="T42" fmla="*/ 22 w 43"/>
                <a:gd name="T43" fmla="*/ 36 h 52"/>
                <a:gd name="T44" fmla="*/ 29 w 43"/>
                <a:gd name="T45" fmla="*/ 34 h 52"/>
                <a:gd name="T46" fmla="*/ 34 w 43"/>
                <a:gd name="T47" fmla="*/ 28 h 52"/>
                <a:gd name="T48" fmla="*/ 36 w 43"/>
                <a:gd name="T49" fmla="*/ 21 h 52"/>
                <a:gd name="T50" fmla="*/ 34 w 43"/>
                <a:gd name="T51" fmla="*/ 14 h 52"/>
                <a:gd name="T52" fmla="*/ 29 w 43"/>
                <a:gd name="T53" fmla="*/ 9 h 52"/>
                <a:gd name="T54" fmla="*/ 22 w 43"/>
                <a:gd name="T55" fmla="*/ 7 h 52"/>
                <a:gd name="T56" fmla="*/ 19 w 43"/>
                <a:gd name="T57" fmla="*/ 52 h 52"/>
                <a:gd name="T58" fmla="*/ 19 w 43"/>
                <a:gd name="T59" fmla="*/ 46 h 52"/>
                <a:gd name="T60" fmla="*/ 25 w 43"/>
                <a:gd name="T61" fmla="*/ 46 h 52"/>
                <a:gd name="T62" fmla="*/ 25 w 43"/>
                <a:gd name="T63" fmla="*/ 52 h 52"/>
                <a:gd name="T64" fmla="*/ 19 w 43"/>
                <a:gd name="T6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2">
                  <a:moveTo>
                    <a:pt x="22" y="0"/>
                  </a:moveTo>
                  <a:cubicBezTo>
                    <a:pt x="26" y="0"/>
                    <a:pt x="29" y="1"/>
                    <a:pt x="32" y="3"/>
                  </a:cubicBezTo>
                  <a:cubicBezTo>
                    <a:pt x="36" y="5"/>
                    <a:pt x="38" y="7"/>
                    <a:pt x="40" y="11"/>
                  </a:cubicBezTo>
                  <a:cubicBezTo>
                    <a:pt x="42" y="14"/>
                    <a:pt x="43" y="18"/>
                    <a:pt x="43" y="22"/>
                  </a:cubicBezTo>
                  <a:cubicBezTo>
                    <a:pt x="43" y="26"/>
                    <a:pt x="42" y="29"/>
                    <a:pt x="40" y="32"/>
                  </a:cubicBezTo>
                  <a:cubicBezTo>
                    <a:pt x="38" y="36"/>
                    <a:pt x="36" y="38"/>
                    <a:pt x="32" y="40"/>
                  </a:cubicBezTo>
                  <a:cubicBezTo>
                    <a:pt x="29" y="42"/>
                    <a:pt x="26" y="43"/>
                    <a:pt x="22" y="43"/>
                  </a:cubicBezTo>
                  <a:cubicBezTo>
                    <a:pt x="19" y="43"/>
                    <a:pt x="16" y="43"/>
                    <a:pt x="13" y="41"/>
                  </a:cubicBezTo>
                  <a:cubicBezTo>
                    <a:pt x="11" y="40"/>
                    <a:pt x="8" y="39"/>
                    <a:pt x="6" y="37"/>
                  </a:cubicBezTo>
                  <a:cubicBezTo>
                    <a:pt x="4" y="35"/>
                    <a:pt x="3" y="32"/>
                    <a:pt x="2" y="30"/>
                  </a:cubicBezTo>
                  <a:cubicBezTo>
                    <a:pt x="1" y="27"/>
                    <a:pt x="0" y="24"/>
                    <a:pt x="0" y="22"/>
                  </a:cubicBezTo>
                  <a:cubicBezTo>
                    <a:pt x="0" y="18"/>
                    <a:pt x="1" y="14"/>
                    <a:pt x="3" y="11"/>
                  </a:cubicBezTo>
                  <a:cubicBezTo>
                    <a:pt x="5" y="7"/>
                    <a:pt x="8" y="5"/>
                    <a:pt x="11" y="3"/>
                  </a:cubicBezTo>
                  <a:cubicBezTo>
                    <a:pt x="14" y="1"/>
                    <a:pt x="18" y="0"/>
                    <a:pt x="22" y="0"/>
                  </a:cubicBezTo>
                  <a:close/>
                  <a:moveTo>
                    <a:pt x="22" y="7"/>
                  </a:moveTo>
                  <a:cubicBezTo>
                    <a:pt x="19" y="7"/>
                    <a:pt x="17" y="8"/>
                    <a:pt x="15" y="9"/>
                  </a:cubicBezTo>
                  <a:cubicBezTo>
                    <a:pt x="13" y="11"/>
                    <a:pt x="11" y="12"/>
                    <a:pt x="10" y="14"/>
                  </a:cubicBezTo>
                  <a:cubicBezTo>
                    <a:pt x="8" y="17"/>
                    <a:pt x="8" y="19"/>
                    <a:pt x="8" y="21"/>
                  </a:cubicBezTo>
                  <a:cubicBezTo>
                    <a:pt x="8" y="23"/>
                    <a:pt x="8" y="25"/>
                    <a:pt x="9" y="27"/>
                  </a:cubicBezTo>
                  <a:cubicBezTo>
                    <a:pt x="10" y="29"/>
                    <a:pt x="11" y="30"/>
                    <a:pt x="12" y="31"/>
                  </a:cubicBezTo>
                  <a:cubicBezTo>
                    <a:pt x="13" y="33"/>
                    <a:pt x="15" y="34"/>
                    <a:pt x="16" y="34"/>
                  </a:cubicBezTo>
                  <a:cubicBezTo>
                    <a:pt x="18" y="35"/>
                    <a:pt x="20" y="36"/>
                    <a:pt x="22" y="36"/>
                  </a:cubicBezTo>
                  <a:cubicBezTo>
                    <a:pt x="24" y="36"/>
                    <a:pt x="26" y="35"/>
                    <a:pt x="29" y="34"/>
                  </a:cubicBezTo>
                  <a:cubicBezTo>
                    <a:pt x="31" y="32"/>
                    <a:pt x="32" y="31"/>
                    <a:pt x="34" y="28"/>
                  </a:cubicBezTo>
                  <a:cubicBezTo>
                    <a:pt x="35" y="26"/>
                    <a:pt x="36" y="24"/>
                    <a:pt x="36" y="21"/>
                  </a:cubicBezTo>
                  <a:cubicBezTo>
                    <a:pt x="36" y="19"/>
                    <a:pt x="35" y="17"/>
                    <a:pt x="34" y="14"/>
                  </a:cubicBezTo>
                  <a:cubicBezTo>
                    <a:pt x="32" y="12"/>
                    <a:pt x="31" y="11"/>
                    <a:pt x="29" y="9"/>
                  </a:cubicBezTo>
                  <a:cubicBezTo>
                    <a:pt x="27" y="8"/>
                    <a:pt x="24" y="7"/>
                    <a:pt x="22" y="7"/>
                  </a:cubicBezTo>
                  <a:close/>
                  <a:moveTo>
                    <a:pt x="19" y="52"/>
                  </a:moveTo>
                  <a:cubicBezTo>
                    <a:pt x="19" y="46"/>
                    <a:pt x="19" y="46"/>
                    <a:pt x="19" y="46"/>
                  </a:cubicBezTo>
                  <a:cubicBezTo>
                    <a:pt x="25" y="46"/>
                    <a:pt x="25" y="46"/>
                    <a:pt x="25" y="46"/>
                  </a:cubicBezTo>
                  <a:cubicBezTo>
                    <a:pt x="25" y="52"/>
                    <a:pt x="25" y="52"/>
                    <a:pt x="25" y="52"/>
                  </a:cubicBezTo>
                  <a:lnTo>
                    <a:pt x="19"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
            <p:cNvSpPr>
              <a:spLocks/>
            </p:cNvSpPr>
            <p:nvPr userDrawn="1"/>
          </p:nvSpPr>
          <p:spPr bwMode="auto">
            <a:xfrm>
              <a:off x="881" y="772"/>
              <a:ext cx="71" cy="86"/>
            </a:xfrm>
            <a:custGeom>
              <a:avLst/>
              <a:gdLst>
                <a:gd name="T0" fmla="*/ 32 w 41"/>
                <a:gd name="T1" fmla="*/ 31 h 43"/>
                <a:gd name="T2" fmla="*/ 41 w 41"/>
                <a:gd name="T3" fmla="*/ 31 h 43"/>
                <a:gd name="T4" fmla="*/ 36 w 41"/>
                <a:gd name="T5" fmla="*/ 37 h 43"/>
                <a:gd name="T6" fmla="*/ 29 w 41"/>
                <a:gd name="T7" fmla="*/ 42 h 43"/>
                <a:gd name="T8" fmla="*/ 22 w 41"/>
                <a:gd name="T9" fmla="*/ 43 h 43"/>
                <a:gd name="T10" fmla="*/ 13 w 41"/>
                <a:gd name="T11" fmla="*/ 41 h 43"/>
                <a:gd name="T12" fmla="*/ 6 w 41"/>
                <a:gd name="T13" fmla="*/ 37 h 43"/>
                <a:gd name="T14" fmla="*/ 2 w 41"/>
                <a:gd name="T15" fmla="*/ 30 h 43"/>
                <a:gd name="T16" fmla="*/ 0 w 41"/>
                <a:gd name="T17" fmla="*/ 21 h 43"/>
                <a:gd name="T18" fmla="*/ 3 w 41"/>
                <a:gd name="T19" fmla="*/ 11 h 43"/>
                <a:gd name="T20" fmla="*/ 11 w 41"/>
                <a:gd name="T21" fmla="*/ 3 h 43"/>
                <a:gd name="T22" fmla="*/ 21 w 41"/>
                <a:gd name="T23" fmla="*/ 0 h 43"/>
                <a:gd name="T24" fmla="*/ 29 w 41"/>
                <a:gd name="T25" fmla="*/ 1 h 43"/>
                <a:gd name="T26" fmla="*/ 36 w 41"/>
                <a:gd name="T27" fmla="*/ 6 h 43"/>
                <a:gd name="T28" fmla="*/ 41 w 41"/>
                <a:gd name="T29" fmla="*/ 13 h 43"/>
                <a:gd name="T30" fmla="*/ 32 w 41"/>
                <a:gd name="T31" fmla="*/ 13 h 43"/>
                <a:gd name="T32" fmla="*/ 27 w 41"/>
                <a:gd name="T33" fmla="*/ 9 h 43"/>
                <a:gd name="T34" fmla="*/ 21 w 41"/>
                <a:gd name="T35" fmla="*/ 7 h 43"/>
                <a:gd name="T36" fmla="*/ 15 w 41"/>
                <a:gd name="T37" fmla="*/ 9 h 43"/>
                <a:gd name="T38" fmla="*/ 10 w 41"/>
                <a:gd name="T39" fmla="*/ 15 h 43"/>
                <a:gd name="T40" fmla="*/ 8 w 41"/>
                <a:gd name="T41" fmla="*/ 22 h 43"/>
                <a:gd name="T42" fmla="*/ 10 w 41"/>
                <a:gd name="T43" fmla="*/ 29 h 43"/>
                <a:gd name="T44" fmla="*/ 15 w 41"/>
                <a:gd name="T45" fmla="*/ 34 h 43"/>
                <a:gd name="T46" fmla="*/ 21 w 41"/>
                <a:gd name="T47" fmla="*/ 36 h 43"/>
                <a:gd name="T48" fmla="*/ 32 w 41"/>
                <a:gd name="T4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3">
                  <a:moveTo>
                    <a:pt x="32" y="31"/>
                  </a:moveTo>
                  <a:cubicBezTo>
                    <a:pt x="41" y="31"/>
                    <a:pt x="41" y="31"/>
                    <a:pt x="41" y="31"/>
                  </a:cubicBezTo>
                  <a:cubicBezTo>
                    <a:pt x="40" y="33"/>
                    <a:pt x="38" y="35"/>
                    <a:pt x="36" y="37"/>
                  </a:cubicBezTo>
                  <a:cubicBezTo>
                    <a:pt x="34" y="39"/>
                    <a:pt x="32" y="41"/>
                    <a:pt x="29" y="42"/>
                  </a:cubicBezTo>
                  <a:cubicBezTo>
                    <a:pt x="27" y="43"/>
                    <a:pt x="24" y="43"/>
                    <a:pt x="22" y="43"/>
                  </a:cubicBezTo>
                  <a:cubicBezTo>
                    <a:pt x="19" y="43"/>
                    <a:pt x="16" y="43"/>
                    <a:pt x="13" y="41"/>
                  </a:cubicBezTo>
                  <a:cubicBezTo>
                    <a:pt x="11" y="40"/>
                    <a:pt x="8" y="39"/>
                    <a:pt x="6" y="37"/>
                  </a:cubicBezTo>
                  <a:cubicBezTo>
                    <a:pt x="4" y="35"/>
                    <a:pt x="3" y="32"/>
                    <a:pt x="2" y="30"/>
                  </a:cubicBezTo>
                  <a:cubicBezTo>
                    <a:pt x="1" y="27"/>
                    <a:pt x="0" y="24"/>
                    <a:pt x="0" y="21"/>
                  </a:cubicBezTo>
                  <a:cubicBezTo>
                    <a:pt x="0" y="18"/>
                    <a:pt x="1" y="14"/>
                    <a:pt x="3" y="11"/>
                  </a:cubicBezTo>
                  <a:cubicBezTo>
                    <a:pt x="5" y="7"/>
                    <a:pt x="8" y="5"/>
                    <a:pt x="11" y="3"/>
                  </a:cubicBezTo>
                  <a:cubicBezTo>
                    <a:pt x="14" y="1"/>
                    <a:pt x="18" y="0"/>
                    <a:pt x="21" y="0"/>
                  </a:cubicBezTo>
                  <a:cubicBezTo>
                    <a:pt x="24" y="0"/>
                    <a:pt x="27" y="0"/>
                    <a:pt x="29" y="1"/>
                  </a:cubicBezTo>
                  <a:cubicBezTo>
                    <a:pt x="32" y="2"/>
                    <a:pt x="34" y="4"/>
                    <a:pt x="36" y="6"/>
                  </a:cubicBezTo>
                  <a:cubicBezTo>
                    <a:pt x="38" y="8"/>
                    <a:pt x="40" y="10"/>
                    <a:pt x="41" y="13"/>
                  </a:cubicBezTo>
                  <a:cubicBezTo>
                    <a:pt x="32" y="13"/>
                    <a:pt x="32" y="13"/>
                    <a:pt x="32" y="13"/>
                  </a:cubicBezTo>
                  <a:cubicBezTo>
                    <a:pt x="31" y="11"/>
                    <a:pt x="29" y="10"/>
                    <a:pt x="27" y="9"/>
                  </a:cubicBezTo>
                  <a:cubicBezTo>
                    <a:pt x="25" y="8"/>
                    <a:pt x="23" y="7"/>
                    <a:pt x="21" y="7"/>
                  </a:cubicBezTo>
                  <a:cubicBezTo>
                    <a:pt x="19" y="7"/>
                    <a:pt x="17" y="8"/>
                    <a:pt x="15" y="9"/>
                  </a:cubicBezTo>
                  <a:cubicBezTo>
                    <a:pt x="12" y="11"/>
                    <a:pt x="11" y="12"/>
                    <a:pt x="10" y="15"/>
                  </a:cubicBezTo>
                  <a:cubicBezTo>
                    <a:pt x="8" y="17"/>
                    <a:pt x="8" y="19"/>
                    <a:pt x="8" y="22"/>
                  </a:cubicBezTo>
                  <a:cubicBezTo>
                    <a:pt x="8" y="24"/>
                    <a:pt x="8" y="26"/>
                    <a:pt x="10" y="29"/>
                  </a:cubicBezTo>
                  <a:cubicBezTo>
                    <a:pt x="11" y="31"/>
                    <a:pt x="13" y="32"/>
                    <a:pt x="15" y="34"/>
                  </a:cubicBezTo>
                  <a:cubicBezTo>
                    <a:pt x="17" y="35"/>
                    <a:pt x="19" y="36"/>
                    <a:pt x="21" y="36"/>
                  </a:cubicBezTo>
                  <a:cubicBezTo>
                    <a:pt x="25" y="36"/>
                    <a:pt x="29" y="34"/>
                    <a:pt x="32"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1"/>
            <p:cNvSpPr>
              <a:spLocks/>
            </p:cNvSpPr>
            <p:nvPr userDrawn="1"/>
          </p:nvSpPr>
          <p:spPr bwMode="auto">
            <a:xfrm>
              <a:off x="713" y="484"/>
              <a:ext cx="199" cy="232"/>
            </a:xfrm>
            <a:custGeom>
              <a:avLst/>
              <a:gdLst>
                <a:gd name="T0" fmla="*/ 115 w 115"/>
                <a:gd name="T1" fmla="*/ 107 h 116"/>
                <a:gd name="T2" fmla="*/ 107 w 115"/>
                <a:gd name="T3" fmla="*/ 116 h 116"/>
                <a:gd name="T4" fmla="*/ 8 w 115"/>
                <a:gd name="T5" fmla="*/ 116 h 116"/>
                <a:gd name="T6" fmla="*/ 0 w 115"/>
                <a:gd name="T7" fmla="*/ 107 h 116"/>
                <a:gd name="T8" fmla="*/ 0 w 115"/>
                <a:gd name="T9" fmla="*/ 9 h 116"/>
                <a:gd name="T10" fmla="*/ 8 w 115"/>
                <a:gd name="T11" fmla="*/ 0 h 116"/>
                <a:gd name="T12" fmla="*/ 107 w 115"/>
                <a:gd name="T13" fmla="*/ 0 h 116"/>
                <a:gd name="T14" fmla="*/ 115 w 115"/>
                <a:gd name="T15" fmla="*/ 9 h 116"/>
                <a:gd name="T16" fmla="*/ 115 w 115"/>
                <a:gd name="T17"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115" y="107"/>
                  </a:moveTo>
                  <a:cubicBezTo>
                    <a:pt x="115" y="112"/>
                    <a:pt x="112" y="116"/>
                    <a:pt x="107" y="116"/>
                  </a:cubicBezTo>
                  <a:cubicBezTo>
                    <a:pt x="8" y="116"/>
                    <a:pt x="8" y="116"/>
                    <a:pt x="8" y="116"/>
                  </a:cubicBezTo>
                  <a:cubicBezTo>
                    <a:pt x="4" y="116"/>
                    <a:pt x="0" y="112"/>
                    <a:pt x="0" y="107"/>
                  </a:cubicBezTo>
                  <a:cubicBezTo>
                    <a:pt x="0" y="9"/>
                    <a:pt x="0" y="9"/>
                    <a:pt x="0" y="9"/>
                  </a:cubicBezTo>
                  <a:cubicBezTo>
                    <a:pt x="0" y="4"/>
                    <a:pt x="4" y="0"/>
                    <a:pt x="8" y="0"/>
                  </a:cubicBezTo>
                  <a:cubicBezTo>
                    <a:pt x="107" y="0"/>
                    <a:pt x="107" y="0"/>
                    <a:pt x="107" y="0"/>
                  </a:cubicBezTo>
                  <a:cubicBezTo>
                    <a:pt x="112" y="0"/>
                    <a:pt x="115" y="4"/>
                    <a:pt x="115" y="9"/>
                  </a:cubicBezTo>
                  <a:lnTo>
                    <a:pt x="11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2"/>
            <p:cNvSpPr>
              <a:spLocks/>
            </p:cNvSpPr>
            <p:nvPr userDrawn="1"/>
          </p:nvSpPr>
          <p:spPr bwMode="auto">
            <a:xfrm>
              <a:off x="478" y="220"/>
              <a:ext cx="200" cy="230"/>
            </a:xfrm>
            <a:custGeom>
              <a:avLst/>
              <a:gdLst>
                <a:gd name="T0" fmla="*/ 115 w 115"/>
                <a:gd name="T1" fmla="*/ 107 h 115"/>
                <a:gd name="T2" fmla="*/ 107 w 115"/>
                <a:gd name="T3" fmla="*/ 115 h 115"/>
                <a:gd name="T4" fmla="*/ 8 w 115"/>
                <a:gd name="T5" fmla="*/ 115 h 115"/>
                <a:gd name="T6" fmla="*/ 0 w 115"/>
                <a:gd name="T7" fmla="*/ 107 h 115"/>
                <a:gd name="T8" fmla="*/ 0 w 115"/>
                <a:gd name="T9" fmla="*/ 8 h 115"/>
                <a:gd name="T10" fmla="*/ 8 w 115"/>
                <a:gd name="T11" fmla="*/ 0 h 115"/>
                <a:gd name="T12" fmla="*/ 107 w 115"/>
                <a:gd name="T13" fmla="*/ 0 h 115"/>
                <a:gd name="T14" fmla="*/ 115 w 115"/>
                <a:gd name="T15" fmla="*/ 8 h 115"/>
                <a:gd name="T16" fmla="*/ 115 w 115"/>
                <a:gd name="T17"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5">
                  <a:moveTo>
                    <a:pt x="115" y="107"/>
                  </a:moveTo>
                  <a:cubicBezTo>
                    <a:pt x="115" y="112"/>
                    <a:pt x="112" y="115"/>
                    <a:pt x="107" y="115"/>
                  </a:cubicBezTo>
                  <a:cubicBezTo>
                    <a:pt x="8" y="115"/>
                    <a:pt x="8" y="115"/>
                    <a:pt x="8" y="115"/>
                  </a:cubicBezTo>
                  <a:cubicBezTo>
                    <a:pt x="4" y="115"/>
                    <a:pt x="0" y="112"/>
                    <a:pt x="0" y="107"/>
                  </a:cubicBezTo>
                  <a:cubicBezTo>
                    <a:pt x="0" y="8"/>
                    <a:pt x="0" y="8"/>
                    <a:pt x="0" y="8"/>
                  </a:cubicBezTo>
                  <a:cubicBezTo>
                    <a:pt x="0" y="4"/>
                    <a:pt x="4" y="0"/>
                    <a:pt x="8" y="0"/>
                  </a:cubicBezTo>
                  <a:cubicBezTo>
                    <a:pt x="107" y="0"/>
                    <a:pt x="107" y="0"/>
                    <a:pt x="107" y="0"/>
                  </a:cubicBezTo>
                  <a:cubicBezTo>
                    <a:pt x="112" y="0"/>
                    <a:pt x="115" y="4"/>
                    <a:pt x="115" y="8"/>
                  </a:cubicBezTo>
                  <a:lnTo>
                    <a:pt x="11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3"/>
            <p:cNvSpPr>
              <a:spLocks/>
            </p:cNvSpPr>
            <p:nvPr userDrawn="1"/>
          </p:nvSpPr>
          <p:spPr bwMode="auto">
            <a:xfrm>
              <a:off x="713" y="220"/>
              <a:ext cx="199" cy="230"/>
            </a:xfrm>
            <a:custGeom>
              <a:avLst/>
              <a:gdLst>
                <a:gd name="T0" fmla="*/ 115 w 115"/>
                <a:gd name="T1" fmla="*/ 107 h 115"/>
                <a:gd name="T2" fmla="*/ 107 w 115"/>
                <a:gd name="T3" fmla="*/ 115 h 115"/>
                <a:gd name="T4" fmla="*/ 8 w 115"/>
                <a:gd name="T5" fmla="*/ 115 h 115"/>
                <a:gd name="T6" fmla="*/ 0 w 115"/>
                <a:gd name="T7" fmla="*/ 107 h 115"/>
                <a:gd name="T8" fmla="*/ 0 w 115"/>
                <a:gd name="T9" fmla="*/ 8 h 115"/>
                <a:gd name="T10" fmla="*/ 8 w 115"/>
                <a:gd name="T11" fmla="*/ 0 h 115"/>
                <a:gd name="T12" fmla="*/ 107 w 115"/>
                <a:gd name="T13" fmla="*/ 0 h 115"/>
                <a:gd name="T14" fmla="*/ 115 w 115"/>
                <a:gd name="T15" fmla="*/ 8 h 115"/>
                <a:gd name="T16" fmla="*/ 115 w 115"/>
                <a:gd name="T17"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5">
                  <a:moveTo>
                    <a:pt x="115" y="107"/>
                  </a:moveTo>
                  <a:cubicBezTo>
                    <a:pt x="115" y="112"/>
                    <a:pt x="112" y="115"/>
                    <a:pt x="107" y="115"/>
                  </a:cubicBezTo>
                  <a:cubicBezTo>
                    <a:pt x="8" y="115"/>
                    <a:pt x="8" y="115"/>
                    <a:pt x="8" y="115"/>
                  </a:cubicBezTo>
                  <a:cubicBezTo>
                    <a:pt x="4" y="115"/>
                    <a:pt x="0" y="112"/>
                    <a:pt x="0" y="107"/>
                  </a:cubicBezTo>
                  <a:cubicBezTo>
                    <a:pt x="0" y="8"/>
                    <a:pt x="0" y="8"/>
                    <a:pt x="0" y="8"/>
                  </a:cubicBezTo>
                  <a:cubicBezTo>
                    <a:pt x="0" y="4"/>
                    <a:pt x="4" y="0"/>
                    <a:pt x="8" y="0"/>
                  </a:cubicBezTo>
                  <a:cubicBezTo>
                    <a:pt x="107" y="0"/>
                    <a:pt x="107" y="0"/>
                    <a:pt x="107" y="0"/>
                  </a:cubicBezTo>
                  <a:cubicBezTo>
                    <a:pt x="112" y="0"/>
                    <a:pt x="115" y="4"/>
                    <a:pt x="115" y="8"/>
                  </a:cubicBezTo>
                  <a:lnTo>
                    <a:pt x="11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4"/>
            <p:cNvSpPr>
              <a:spLocks/>
            </p:cNvSpPr>
            <p:nvPr userDrawn="1"/>
          </p:nvSpPr>
          <p:spPr bwMode="auto">
            <a:xfrm>
              <a:off x="478" y="484"/>
              <a:ext cx="200" cy="232"/>
            </a:xfrm>
            <a:custGeom>
              <a:avLst/>
              <a:gdLst>
                <a:gd name="T0" fmla="*/ 115 w 115"/>
                <a:gd name="T1" fmla="*/ 107 h 116"/>
                <a:gd name="T2" fmla="*/ 107 w 115"/>
                <a:gd name="T3" fmla="*/ 116 h 116"/>
                <a:gd name="T4" fmla="*/ 8 w 115"/>
                <a:gd name="T5" fmla="*/ 116 h 116"/>
                <a:gd name="T6" fmla="*/ 0 w 115"/>
                <a:gd name="T7" fmla="*/ 107 h 116"/>
                <a:gd name="T8" fmla="*/ 0 w 115"/>
                <a:gd name="T9" fmla="*/ 9 h 116"/>
                <a:gd name="T10" fmla="*/ 8 w 115"/>
                <a:gd name="T11" fmla="*/ 0 h 116"/>
                <a:gd name="T12" fmla="*/ 107 w 115"/>
                <a:gd name="T13" fmla="*/ 0 h 116"/>
                <a:gd name="T14" fmla="*/ 115 w 115"/>
                <a:gd name="T15" fmla="*/ 9 h 116"/>
                <a:gd name="T16" fmla="*/ 115 w 115"/>
                <a:gd name="T17"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115" y="107"/>
                  </a:moveTo>
                  <a:cubicBezTo>
                    <a:pt x="115" y="112"/>
                    <a:pt x="112" y="116"/>
                    <a:pt x="107" y="116"/>
                  </a:cubicBezTo>
                  <a:cubicBezTo>
                    <a:pt x="8" y="116"/>
                    <a:pt x="8" y="116"/>
                    <a:pt x="8" y="116"/>
                  </a:cubicBezTo>
                  <a:cubicBezTo>
                    <a:pt x="4" y="116"/>
                    <a:pt x="0" y="112"/>
                    <a:pt x="0" y="107"/>
                  </a:cubicBezTo>
                  <a:cubicBezTo>
                    <a:pt x="0" y="9"/>
                    <a:pt x="0" y="9"/>
                    <a:pt x="0" y="9"/>
                  </a:cubicBezTo>
                  <a:cubicBezTo>
                    <a:pt x="0" y="4"/>
                    <a:pt x="4" y="0"/>
                    <a:pt x="8" y="0"/>
                  </a:cubicBezTo>
                  <a:cubicBezTo>
                    <a:pt x="107" y="0"/>
                    <a:pt x="107" y="0"/>
                    <a:pt x="107" y="0"/>
                  </a:cubicBezTo>
                  <a:cubicBezTo>
                    <a:pt x="112" y="0"/>
                    <a:pt x="115" y="4"/>
                    <a:pt x="115" y="9"/>
                  </a:cubicBezTo>
                  <a:lnTo>
                    <a:pt x="11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5"/>
            <p:cNvSpPr>
              <a:spLocks noChangeArrowheads="1"/>
            </p:cNvSpPr>
            <p:nvPr userDrawn="1"/>
          </p:nvSpPr>
          <p:spPr bwMode="auto">
            <a:xfrm>
              <a:off x="561" y="242"/>
              <a:ext cx="33" cy="186"/>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6"/>
            <p:cNvSpPr>
              <a:spLocks noChangeArrowheads="1"/>
            </p:cNvSpPr>
            <p:nvPr userDrawn="1"/>
          </p:nvSpPr>
          <p:spPr bwMode="auto">
            <a:xfrm>
              <a:off x="497" y="316"/>
              <a:ext cx="162" cy="38"/>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7"/>
            <p:cNvSpPr>
              <a:spLocks/>
            </p:cNvSpPr>
            <p:nvPr userDrawn="1"/>
          </p:nvSpPr>
          <p:spPr bwMode="auto">
            <a:xfrm>
              <a:off x="509" y="522"/>
              <a:ext cx="138" cy="156"/>
            </a:xfrm>
            <a:custGeom>
              <a:avLst/>
              <a:gdLst>
                <a:gd name="T0" fmla="*/ 23 w 138"/>
                <a:gd name="T1" fmla="*/ 156 h 156"/>
                <a:gd name="T2" fmla="*/ 0 w 138"/>
                <a:gd name="T3" fmla="*/ 130 h 156"/>
                <a:gd name="T4" fmla="*/ 115 w 138"/>
                <a:gd name="T5" fmla="*/ 0 h 156"/>
                <a:gd name="T6" fmla="*/ 138 w 138"/>
                <a:gd name="T7" fmla="*/ 26 h 156"/>
                <a:gd name="T8" fmla="*/ 23 w 138"/>
                <a:gd name="T9" fmla="*/ 156 h 156"/>
              </a:gdLst>
              <a:ahLst/>
              <a:cxnLst>
                <a:cxn ang="0">
                  <a:pos x="T0" y="T1"/>
                </a:cxn>
                <a:cxn ang="0">
                  <a:pos x="T2" y="T3"/>
                </a:cxn>
                <a:cxn ang="0">
                  <a:pos x="T4" y="T5"/>
                </a:cxn>
                <a:cxn ang="0">
                  <a:pos x="T6" y="T7"/>
                </a:cxn>
                <a:cxn ang="0">
                  <a:pos x="T8" y="T9"/>
                </a:cxn>
              </a:cxnLst>
              <a:rect l="0" t="0" r="r" b="b"/>
              <a:pathLst>
                <a:path w="138" h="156">
                  <a:moveTo>
                    <a:pt x="23" y="156"/>
                  </a:moveTo>
                  <a:lnTo>
                    <a:pt x="0" y="130"/>
                  </a:lnTo>
                  <a:lnTo>
                    <a:pt x="115" y="0"/>
                  </a:lnTo>
                  <a:lnTo>
                    <a:pt x="138" y="26"/>
                  </a:lnTo>
                  <a:lnTo>
                    <a:pt x="23" y="156"/>
                  </a:lnTo>
                  <a:close/>
                </a:path>
              </a:pathLst>
            </a:custGeom>
            <a:solidFill>
              <a:srgbClr val="166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8"/>
            <p:cNvSpPr>
              <a:spLocks/>
            </p:cNvSpPr>
            <p:nvPr userDrawn="1"/>
          </p:nvSpPr>
          <p:spPr bwMode="auto">
            <a:xfrm>
              <a:off x="509" y="522"/>
              <a:ext cx="138" cy="156"/>
            </a:xfrm>
            <a:custGeom>
              <a:avLst/>
              <a:gdLst>
                <a:gd name="T0" fmla="*/ 0 w 138"/>
                <a:gd name="T1" fmla="*/ 26 h 156"/>
                <a:gd name="T2" fmla="*/ 23 w 138"/>
                <a:gd name="T3" fmla="*/ 0 h 156"/>
                <a:gd name="T4" fmla="*/ 138 w 138"/>
                <a:gd name="T5" fmla="*/ 130 h 156"/>
                <a:gd name="T6" fmla="*/ 115 w 138"/>
                <a:gd name="T7" fmla="*/ 156 h 156"/>
                <a:gd name="T8" fmla="*/ 0 w 138"/>
                <a:gd name="T9" fmla="*/ 26 h 156"/>
              </a:gdLst>
              <a:ahLst/>
              <a:cxnLst>
                <a:cxn ang="0">
                  <a:pos x="T0" y="T1"/>
                </a:cxn>
                <a:cxn ang="0">
                  <a:pos x="T2" y="T3"/>
                </a:cxn>
                <a:cxn ang="0">
                  <a:pos x="T4" y="T5"/>
                </a:cxn>
                <a:cxn ang="0">
                  <a:pos x="T6" y="T7"/>
                </a:cxn>
                <a:cxn ang="0">
                  <a:pos x="T8" y="T9"/>
                </a:cxn>
              </a:cxnLst>
              <a:rect l="0" t="0" r="r" b="b"/>
              <a:pathLst>
                <a:path w="138" h="156">
                  <a:moveTo>
                    <a:pt x="0" y="26"/>
                  </a:moveTo>
                  <a:lnTo>
                    <a:pt x="23" y="0"/>
                  </a:lnTo>
                  <a:lnTo>
                    <a:pt x="138" y="130"/>
                  </a:lnTo>
                  <a:lnTo>
                    <a:pt x="115" y="156"/>
                  </a:lnTo>
                  <a:lnTo>
                    <a:pt x="0" y="26"/>
                  </a:lnTo>
                  <a:close/>
                </a:path>
              </a:pathLst>
            </a:custGeom>
            <a:solidFill>
              <a:srgbClr val="166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9"/>
            <p:cNvSpPr>
              <a:spLocks noChangeArrowheads="1"/>
            </p:cNvSpPr>
            <p:nvPr userDrawn="1"/>
          </p:nvSpPr>
          <p:spPr bwMode="auto">
            <a:xfrm>
              <a:off x="732" y="316"/>
              <a:ext cx="161" cy="38"/>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30"/>
            <p:cNvSpPr>
              <a:spLocks noChangeArrowheads="1"/>
            </p:cNvSpPr>
            <p:nvPr userDrawn="1"/>
          </p:nvSpPr>
          <p:spPr bwMode="auto">
            <a:xfrm>
              <a:off x="732" y="582"/>
              <a:ext cx="161" cy="36"/>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1"/>
            <p:cNvSpPr>
              <a:spLocks noChangeArrowheads="1"/>
            </p:cNvSpPr>
            <p:nvPr userDrawn="1"/>
          </p:nvSpPr>
          <p:spPr bwMode="auto">
            <a:xfrm>
              <a:off x="796" y="522"/>
              <a:ext cx="33" cy="36"/>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2"/>
            <p:cNvSpPr>
              <a:spLocks noChangeArrowheads="1"/>
            </p:cNvSpPr>
            <p:nvPr userDrawn="1"/>
          </p:nvSpPr>
          <p:spPr bwMode="auto">
            <a:xfrm>
              <a:off x="796" y="642"/>
              <a:ext cx="33" cy="36"/>
            </a:xfrm>
            <a:prstGeom prst="rect">
              <a:avLst/>
            </a:prstGeom>
            <a:solidFill>
              <a:srgbClr val="166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8" name="TextBox 67"/>
          <p:cNvSpPr txBox="1"/>
          <p:nvPr userDrawn="1"/>
        </p:nvSpPr>
        <p:spPr>
          <a:xfrm>
            <a:off x="2206188" y="504498"/>
            <a:ext cx="1494320" cy="646331"/>
          </a:xfrm>
          <a:prstGeom prst="rect">
            <a:avLst/>
          </a:prstGeom>
          <a:noFill/>
        </p:spPr>
        <p:txBody>
          <a:bodyPr wrap="none" rtlCol="0">
            <a:spAutoFit/>
          </a:bodyPr>
          <a:lstStyle/>
          <a:p>
            <a:pPr algn="ctr"/>
            <a:r>
              <a:rPr lang="en-US" sz="3600" b="1" baseline="0" dirty="0">
                <a:solidFill>
                  <a:schemeClr val="bg1"/>
                </a:solidFill>
                <a:latin typeface="Tahoma" panose="020B0604030504040204" pitchFamily="34" charset="0"/>
                <a:ea typeface="Tahoma" panose="020B0604030504040204" pitchFamily="34" charset="0"/>
                <a:cs typeface="Tahoma" panose="020B0604030504040204" pitchFamily="34" charset="0"/>
              </a:rPr>
              <a:t>TOÁN</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userDrawn="1"/>
        </p:nvSpPr>
        <p:spPr>
          <a:xfrm>
            <a:off x="4524395" y="504498"/>
            <a:ext cx="1404552" cy="646331"/>
          </a:xfrm>
          <a:prstGeom prst="rect">
            <a:avLst/>
          </a:prstGeom>
          <a:noFill/>
        </p:spPr>
        <p:txBody>
          <a:bodyPr wrap="none" rtlCol="0">
            <a:spAutoFit/>
          </a:bodyPr>
          <a:lstStyle/>
          <a:p>
            <a:pPr algn="ctr"/>
            <a:r>
              <a:rPr lang="vi-VN" sz="3600" b="1" baseline="0" dirty="0">
                <a:solidFill>
                  <a:schemeClr val="bg1"/>
                </a:solidFill>
                <a:latin typeface="Tahoma" panose="020B0604030504040204" pitchFamily="34" charset="0"/>
                <a:ea typeface="Tahoma" panose="020B0604030504040204" pitchFamily="34" charset="0"/>
                <a:cs typeface="Tahoma" panose="020B0604030504040204" pitchFamily="34" charset="0"/>
              </a:rPr>
              <a:t>THPT</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0" name="Title 2">
            <a:extLst>
              <a:ext uri="{FF2B5EF4-FFF2-40B4-BE49-F238E27FC236}">
                <a16:creationId xmlns:a16="http://schemas.microsoft.com/office/drawing/2014/main" xmlns="" id="{84F4051B-2BBE-412A-BD7D-D20EFA046DC9}"/>
              </a:ext>
            </a:extLst>
          </p:cNvPr>
          <p:cNvSpPr txBox="1">
            <a:spLocks/>
          </p:cNvSpPr>
          <p:nvPr userDrawn="1"/>
        </p:nvSpPr>
        <p:spPr bwMode="black">
          <a:xfrm>
            <a:off x="7521737" y="286419"/>
            <a:ext cx="14544495" cy="976561"/>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eaLnBrk="1" fontAlgn="base" hangingPunct="1">
              <a:spcBef>
                <a:spcPct val="0"/>
              </a:spcBef>
              <a:spcAft>
                <a:spcPct val="0"/>
              </a:spcAft>
              <a:defRPr sz="3600" b="1">
                <a:solidFill>
                  <a:schemeClr val="tx1"/>
                </a:solidFill>
                <a:latin typeface="Arial" charset="0"/>
              </a:defRPr>
            </a:lvl6pPr>
            <a:lvl7pPr marL="914400" algn="l" rtl="0" eaLnBrk="1" fontAlgn="base" hangingPunct="1">
              <a:spcBef>
                <a:spcPct val="0"/>
              </a:spcBef>
              <a:spcAft>
                <a:spcPct val="0"/>
              </a:spcAft>
              <a:defRPr sz="3600" b="1">
                <a:solidFill>
                  <a:schemeClr val="tx1"/>
                </a:solidFill>
                <a:latin typeface="Arial" charset="0"/>
              </a:defRPr>
            </a:lvl7pPr>
            <a:lvl8pPr marL="1371600" algn="l" rtl="0" eaLnBrk="1" fontAlgn="base" hangingPunct="1">
              <a:spcBef>
                <a:spcPct val="0"/>
              </a:spcBef>
              <a:spcAft>
                <a:spcPct val="0"/>
              </a:spcAft>
              <a:defRPr sz="3600" b="1">
                <a:solidFill>
                  <a:schemeClr val="tx1"/>
                </a:solidFill>
                <a:latin typeface="Arial" charset="0"/>
              </a:defRPr>
            </a:lvl8pPr>
            <a:lvl9pPr marL="1828800" algn="l" rtl="0" eaLnBrk="1" fontAlgn="base" hangingPunct="1">
              <a:spcBef>
                <a:spcPct val="0"/>
              </a:spcBef>
              <a:spcAft>
                <a:spcPct val="0"/>
              </a:spcAft>
              <a:defRPr sz="3600" b="1">
                <a:solidFill>
                  <a:schemeClr val="tx1"/>
                </a:solidFill>
                <a:latin typeface="Arial" charset="0"/>
              </a:defRPr>
            </a:lvl9pPr>
          </a:lstStyle>
          <a:p>
            <a:r>
              <a:rPr lang="en-US" sz="4800" b="1" kern="0" dirty="0">
                <a:solidFill>
                  <a:schemeClr val="bg1"/>
                </a:solidFill>
                <a:latin typeface="Tahoma" panose="020B0604030504040204" pitchFamily="34" charset="0"/>
                <a:ea typeface="Tahoma" panose="020B0604030504040204" pitchFamily="34" charset="0"/>
                <a:cs typeface="Tahoma" panose="020B0604030504040204" pitchFamily="34" charset="0"/>
              </a:rPr>
              <a:t>PPT TIVI </a:t>
            </a:r>
            <a:r>
              <a:rPr lang="en-US" sz="4800" b="1" kern="0" baseline="0" dirty="0">
                <a:solidFill>
                  <a:schemeClr val="bg1"/>
                </a:solidFill>
                <a:latin typeface="Tahoma" panose="020B0604030504040204" pitchFamily="34" charset="0"/>
                <a:ea typeface="Tahoma" panose="020B0604030504040204" pitchFamily="34" charset="0"/>
                <a:cs typeface="Tahoma" panose="020B0604030504040204" pitchFamily="34" charset="0"/>
              </a:rPr>
              <a:t>- DIỄN ĐÀN GIÁO VIÊN TOÁN</a:t>
            </a:r>
            <a:endParaRPr lang="vi-VN" sz="4800" b="1" kern="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5" name="Picture 13"/>
          <p:cNvPicPr>
            <a:picLocks noChangeAspect="1" noChangeArrowheads="1"/>
          </p:cNvPicPr>
          <p:nvPr userDrawn="1"/>
        </p:nvPicPr>
        <p:blipFill>
          <a:blip r:embed="rId83">
            <a:extLst>
              <a:ext uri="{28A0092B-C50C-407E-A947-70E740481C1C}">
                <a14:useLocalDpi xmlns:a14="http://schemas.microsoft.com/office/drawing/2010/main" val="0"/>
              </a:ext>
            </a:extLst>
          </a:blip>
          <a:srcRect/>
          <a:stretch>
            <a:fillRect/>
          </a:stretch>
        </p:blipFill>
        <p:spPr bwMode="auto">
          <a:xfrm>
            <a:off x="4075086" y="329746"/>
            <a:ext cx="16986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1402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831" r:id="rId3"/>
    <p:sldLayoutId id="2147483830" r:id="rId4"/>
    <p:sldLayoutId id="2147483829" r:id="rId5"/>
    <p:sldLayoutId id="2147483828" r:id="rId6"/>
    <p:sldLayoutId id="2147483827" r:id="rId7"/>
    <p:sldLayoutId id="2147483826" r:id="rId8"/>
    <p:sldLayoutId id="2147483825" r:id="rId9"/>
    <p:sldLayoutId id="2147483824" r:id="rId10"/>
    <p:sldLayoutId id="2147483823" r:id="rId11"/>
    <p:sldLayoutId id="2147483822" r:id="rId12"/>
    <p:sldLayoutId id="2147483821" r:id="rId13"/>
    <p:sldLayoutId id="2147483820" r:id="rId14"/>
    <p:sldLayoutId id="2147483819" r:id="rId15"/>
    <p:sldLayoutId id="2147483818" r:id="rId16"/>
    <p:sldLayoutId id="2147483811" r:id="rId17"/>
    <p:sldLayoutId id="2147483810" r:id="rId18"/>
    <p:sldLayoutId id="2147483809" r:id="rId19"/>
    <p:sldLayoutId id="2147483808" r:id="rId20"/>
    <p:sldLayoutId id="2147483807" r:id="rId21"/>
    <p:sldLayoutId id="2147483806" r:id="rId22"/>
    <p:sldLayoutId id="2147483805" r:id="rId23"/>
    <p:sldLayoutId id="2147483804" r:id="rId24"/>
    <p:sldLayoutId id="2147483803" r:id="rId25"/>
    <p:sldLayoutId id="2147483802" r:id="rId26"/>
    <p:sldLayoutId id="2147483801" r:id="rId27"/>
    <p:sldLayoutId id="2147483800" r:id="rId28"/>
    <p:sldLayoutId id="2147483799" r:id="rId29"/>
    <p:sldLayoutId id="2147483798" r:id="rId30"/>
    <p:sldLayoutId id="2147483797" r:id="rId31"/>
    <p:sldLayoutId id="2147483796" r:id="rId32"/>
    <p:sldLayoutId id="2147483795" r:id="rId33"/>
    <p:sldLayoutId id="2147483794" r:id="rId34"/>
    <p:sldLayoutId id="2147483793" r:id="rId35"/>
    <p:sldLayoutId id="2147483792" r:id="rId36"/>
    <p:sldLayoutId id="2147483791" r:id="rId37"/>
    <p:sldLayoutId id="2147483790" r:id="rId38"/>
    <p:sldLayoutId id="2147483789" r:id="rId39"/>
    <p:sldLayoutId id="2147483788" r:id="rId40"/>
    <p:sldLayoutId id="2147483787" r:id="rId41"/>
    <p:sldLayoutId id="2147483786" r:id="rId42"/>
    <p:sldLayoutId id="2147483785" r:id="rId43"/>
    <p:sldLayoutId id="2147483784" r:id="rId44"/>
    <p:sldLayoutId id="2147483783" r:id="rId45"/>
    <p:sldLayoutId id="2147483782" r:id="rId46"/>
    <p:sldLayoutId id="2147483781" r:id="rId47"/>
    <p:sldLayoutId id="2147483780" r:id="rId48"/>
    <p:sldLayoutId id="2147483779" r:id="rId49"/>
    <p:sldLayoutId id="2147483778" r:id="rId50"/>
    <p:sldLayoutId id="2147483777" r:id="rId51"/>
    <p:sldLayoutId id="2147483776" r:id="rId52"/>
    <p:sldLayoutId id="2147483775" r:id="rId53"/>
    <p:sldLayoutId id="2147483774" r:id="rId54"/>
    <p:sldLayoutId id="2147483773" r:id="rId55"/>
    <p:sldLayoutId id="2147483772" r:id="rId56"/>
    <p:sldLayoutId id="2147483771" r:id="rId57"/>
    <p:sldLayoutId id="2147483770" r:id="rId58"/>
    <p:sldLayoutId id="2147483769" r:id="rId59"/>
    <p:sldLayoutId id="2147483768" r:id="rId60"/>
    <p:sldLayoutId id="2147483741" r:id="rId61"/>
    <p:sldLayoutId id="2147483742" r:id="rId62"/>
    <p:sldLayoutId id="2147483743" r:id="rId63"/>
    <p:sldLayoutId id="2147483744" r:id="rId64"/>
    <p:sldLayoutId id="2147483745" r:id="rId65"/>
    <p:sldLayoutId id="2147483817" r:id="rId66"/>
    <p:sldLayoutId id="2147483816" r:id="rId67"/>
    <p:sldLayoutId id="2147483815" r:id="rId68"/>
    <p:sldLayoutId id="2147483814" r:id="rId69"/>
    <p:sldLayoutId id="2147483813" r:id="rId70"/>
    <p:sldLayoutId id="2147483812" r:id="rId71"/>
    <p:sldLayoutId id="2147483746" r:id="rId72"/>
    <p:sldLayoutId id="2147483747" r:id="rId73"/>
    <p:sldLayoutId id="2147483748" r:id="rId74"/>
    <p:sldLayoutId id="2147483749" r:id="rId75"/>
    <p:sldLayoutId id="2147483750" r:id="rId7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61BEF0D-F0BB-DE4B-95CE-6DB70DBA9567}" type="datetimeFigureOut">
              <a:rPr lang="en-US" smtClean="0"/>
              <a:pPr/>
              <a:t>6/10/2010</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109425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58.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68.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5.xml"/><Relationship Id="rId5" Type="http://schemas.openxmlformats.org/officeDocument/2006/relationships/image" Target="../media/image62.emf"/><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00.png"/><Relationship Id="rId7" Type="http://schemas.openxmlformats.org/officeDocument/2006/relationships/image" Target="../media/image640.png"/><Relationship Id="rId2" Type="http://schemas.openxmlformats.org/officeDocument/2006/relationships/image" Target="../media/image150.png"/><Relationship Id="rId1" Type="http://schemas.openxmlformats.org/officeDocument/2006/relationships/slideLayout" Target="../slideLayouts/slideLayout65.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610.png"/><Relationship Id="rId9"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65.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5.xml"/><Relationship Id="rId5" Type="http://schemas.openxmlformats.org/officeDocument/2006/relationships/image" Target="../media/image75.emf"/><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420.png"/><Relationship Id="rId2" Type="http://schemas.openxmlformats.org/officeDocument/2006/relationships/image" Target="../media/image82.png"/><Relationship Id="rId1" Type="http://schemas.openxmlformats.org/officeDocument/2006/relationships/slideLayout" Target="../slideLayouts/slideLayout65.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8.png"/><Relationship Id="rId1" Type="http://schemas.openxmlformats.org/officeDocument/2006/relationships/slideLayout" Target="../slideLayouts/slideLayout65.xml"/><Relationship Id="rId5" Type="http://schemas.openxmlformats.org/officeDocument/2006/relationships/image" Target="../media/image82.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65.xml"/><Relationship Id="rId5" Type="http://schemas.openxmlformats.org/officeDocument/2006/relationships/image" Target="../media/image85.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30.png"/><Relationship Id="rId1" Type="http://schemas.openxmlformats.org/officeDocument/2006/relationships/slideLayout" Target="../slideLayouts/slideLayout65.xml"/><Relationship Id="rId5" Type="http://schemas.openxmlformats.org/officeDocument/2006/relationships/image" Target="../media/image770.png"/><Relationship Id="rId4" Type="http://schemas.openxmlformats.org/officeDocument/2006/relationships/image" Target="../media/image750.png"/></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2.pn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87.emf"/><Relationship Id="rId5" Type="http://schemas.openxmlformats.org/officeDocument/2006/relationships/image" Target="../media/image82.png"/><Relationship Id="rId10" Type="http://schemas.openxmlformats.org/officeDocument/2006/relationships/image" Target="../media/image82.png"/><Relationship Id="rId4" Type="http://schemas.openxmlformats.org/officeDocument/2006/relationships/image" Target="../media/image90.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6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82.png"/><Relationship Id="rId9"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5.xml"/><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97.pn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19.png"/><Relationship Id="rId1" Type="http://schemas.openxmlformats.org/officeDocument/2006/relationships/slideLayout" Target="../slideLayouts/slideLayout65.xml"/><Relationship Id="rId4" Type="http://schemas.openxmlformats.org/officeDocument/2006/relationships/image" Target="../media/image660.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65.xml"/><Relationship Id="rId6" Type="http://schemas.openxmlformats.org/officeDocument/2006/relationships/image" Target="../media/image89.jpeg"/><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image" Target="../media/image82.png"/><Relationship Id="rId1" Type="http://schemas.openxmlformats.org/officeDocument/2006/relationships/slideLayout" Target="../slideLayouts/slideLayout65.xml"/><Relationship Id="rId6" Type="http://schemas.openxmlformats.org/officeDocument/2006/relationships/image" Target="../media/image103.png"/><Relationship Id="rId5" Type="http://schemas.openxmlformats.org/officeDocument/2006/relationships/image" Target="../media/image760.png"/><Relationship Id="rId4" Type="http://schemas.openxmlformats.org/officeDocument/2006/relationships/image" Target="../media/image82.png"/><Relationship Id="rId9"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7.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9.png"/><Relationship Id="rId1" Type="http://schemas.openxmlformats.org/officeDocument/2006/relationships/slideLayout" Target="../slideLayouts/slideLayout65.xml"/><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523639" y="4865914"/>
            <a:ext cx="19877574" cy="8392886"/>
          </a:xfrm>
          <a:prstGeom prst="roundRect">
            <a:avLst>
              <a:gd name="adj" fmla="val 457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10468751" y="1907684"/>
            <a:ext cx="3613429" cy="83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10" tIns="45705" rIns="91410" bIns="45705" rtlCol="0">
            <a:spAutoFit/>
          </a:bodyPr>
          <a:lstStyle/>
          <a:p>
            <a:pPr algn="ctr"/>
            <a:r>
              <a:rPr lang="en-US" sz="4800" b="1" dirty="0">
                <a:solidFill>
                  <a:srgbClr val="135F82"/>
                </a:solidFill>
                <a:latin typeface="Tahoma" panose="020B0604030504040204" pitchFamily="34" charset="0"/>
                <a:ea typeface="Tahoma" panose="020B0604030504040204" pitchFamily="34" charset="0"/>
                <a:cs typeface="Tahoma" panose="020B0604030504040204" pitchFamily="34" charset="0"/>
              </a:rPr>
              <a:t>HÌNH HỌC </a:t>
            </a:r>
          </a:p>
        </p:txBody>
      </p:sp>
      <p:sp>
        <p:nvSpPr>
          <p:cNvPr id="22" name="TextBox 21"/>
          <p:cNvSpPr txBox="1"/>
          <p:nvPr/>
        </p:nvSpPr>
        <p:spPr>
          <a:xfrm>
            <a:off x="212105" y="3346883"/>
            <a:ext cx="24400495" cy="83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410" tIns="45705" rIns="91410" bIns="45705" rtlCol="0">
            <a:spAutoFit/>
          </a:bodyPr>
          <a:lstStyle/>
          <a:p>
            <a:pPr algn="ctr">
              <a:spcBef>
                <a:spcPts val="1200"/>
              </a:spcBef>
            </a:pPr>
            <a:r>
              <a:rPr lang="en-US" sz="4800" b="1" dirty="0" err="1">
                <a:solidFill>
                  <a:srgbClr val="776249"/>
                </a:solidFill>
                <a:latin typeface="Tahoma" panose="020B0604030504040204" pitchFamily="34" charset="0"/>
                <a:ea typeface="Tahoma" panose="020B0604030504040204" pitchFamily="34" charset="0"/>
                <a:cs typeface="Tahoma" panose="020B0604030504040204" pitchFamily="34" charset="0"/>
              </a:rPr>
              <a:t>Chương</a:t>
            </a:r>
            <a:r>
              <a:rPr lang="en-US" sz="4800" b="1" dirty="0">
                <a:solidFill>
                  <a:srgbClr val="776249"/>
                </a:solidFill>
                <a:latin typeface="Tahoma" panose="020B0604030504040204" pitchFamily="34" charset="0"/>
                <a:ea typeface="Tahoma" panose="020B0604030504040204" pitchFamily="34" charset="0"/>
                <a:cs typeface="Tahoma" panose="020B0604030504040204" pitchFamily="34" charset="0"/>
              </a:rPr>
              <a:t> 1: KHỐI ĐA DIỆN </a:t>
            </a:r>
          </a:p>
        </p:txBody>
      </p:sp>
      <p:grpSp>
        <p:nvGrpSpPr>
          <p:cNvPr id="10" name="Group 9"/>
          <p:cNvGrpSpPr/>
          <p:nvPr/>
        </p:nvGrpSpPr>
        <p:grpSpPr>
          <a:xfrm>
            <a:off x="5023607" y="4446052"/>
            <a:ext cx="15475651" cy="861744"/>
            <a:chOff x="4894565" y="4446051"/>
            <a:chExt cx="15475651" cy="861744"/>
          </a:xfrm>
        </p:grpSpPr>
        <p:sp>
          <p:nvSpPr>
            <p:cNvPr id="17" name="Rectangle 16"/>
            <p:cNvSpPr/>
            <p:nvPr/>
          </p:nvSpPr>
          <p:spPr>
            <a:xfrm>
              <a:off x="5747658" y="4469240"/>
              <a:ext cx="13632086" cy="83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4894565" y="4446051"/>
              <a:ext cx="15475651" cy="861744"/>
            </a:xfrm>
            <a:prstGeom prst="rect">
              <a:avLst/>
            </a:prstGeom>
            <a:solidFill>
              <a:schemeClr val="bg1"/>
            </a:solidFill>
          </p:spPr>
          <p:txBody>
            <a:bodyPr wrap="none" lIns="91410" tIns="45705" rIns="91410" bIns="45705" rtlCol="0">
              <a:spAutoFit/>
            </a:bodyPr>
            <a:lstStyle/>
            <a:p>
              <a:pPr algn="ctr">
                <a:lnSpc>
                  <a:spcPts val="5999"/>
                </a:lnSpc>
                <a:spcBef>
                  <a:spcPts val="1800"/>
                </a:spcBef>
              </a:pPr>
              <a:r>
                <a:rPr lang="en-US" sz="6599" b="1" dirty="0" err="1">
                  <a:solidFill>
                    <a:srgbClr val="135F82"/>
                  </a:solidFill>
                  <a:latin typeface="Tahoma" panose="020B0604030504040204" pitchFamily="34" charset="0"/>
                  <a:ea typeface="Tahoma" panose="020B0604030504040204" pitchFamily="34" charset="0"/>
                  <a:cs typeface="Tahoma" panose="020B0604030504040204" pitchFamily="34" charset="0"/>
                </a:rPr>
                <a:t>Bài</a:t>
              </a:r>
              <a:r>
                <a:rPr lang="en-US" sz="6599" b="1" dirty="0">
                  <a:solidFill>
                    <a:srgbClr val="135F82"/>
                  </a:solidFill>
                  <a:latin typeface="Tahoma" panose="020B0604030504040204" pitchFamily="34" charset="0"/>
                  <a:ea typeface="Tahoma" panose="020B0604030504040204" pitchFamily="34" charset="0"/>
                  <a:cs typeface="Tahoma" panose="020B0604030504040204" pitchFamily="34" charset="0"/>
                </a:rPr>
                <a:t> 1. KHÁI NIỆM VỀ KHỐI ĐA DIỆN</a:t>
              </a:r>
            </a:p>
          </p:txBody>
        </p:sp>
      </p:grpSp>
      <p:grpSp>
        <p:nvGrpSpPr>
          <p:cNvPr id="5" name="Group 4"/>
          <p:cNvGrpSpPr/>
          <p:nvPr/>
        </p:nvGrpSpPr>
        <p:grpSpPr>
          <a:xfrm>
            <a:off x="13879715" y="1519170"/>
            <a:ext cx="1814128" cy="1759474"/>
            <a:chOff x="13257631" y="1114221"/>
            <a:chExt cx="1814128" cy="1767346"/>
          </a:xfrm>
        </p:grpSpPr>
        <p:sp>
          <p:nvSpPr>
            <p:cNvPr id="24" name="TextBox 23"/>
            <p:cNvSpPr txBox="1"/>
            <p:nvPr/>
          </p:nvSpPr>
          <p:spPr>
            <a:xfrm>
              <a:off x="13257631" y="1114221"/>
              <a:ext cx="1814128" cy="754022"/>
            </a:xfrm>
            <a:prstGeom prst="rect">
              <a:avLst/>
            </a:prstGeom>
            <a:noFill/>
          </p:spPr>
          <p:txBody>
            <a:bodyPr wrap="square" lIns="91410" tIns="45705" rIns="91410" bIns="45705" rtlCol="0">
              <a:spAutoFit/>
            </a:bodyPr>
            <a:lstStyle/>
            <a:p>
              <a:pPr algn="ctr"/>
              <a:r>
                <a:rPr lang="en-US" b="1" dirty="0">
                  <a:solidFill>
                    <a:srgbClr val="135F82"/>
                  </a:solidFill>
                  <a:latin typeface="Tahoma" panose="020B0604030504040204" pitchFamily="34" charset="0"/>
                  <a:ea typeface="Tahoma" panose="020B0604030504040204" pitchFamily="34" charset="0"/>
                  <a:cs typeface="Tahoma" panose="020B0604030504040204" pitchFamily="34" charset="0"/>
                </a:rPr>
                <a:t>LỚP</a:t>
              </a:r>
            </a:p>
          </p:txBody>
        </p:sp>
        <p:sp>
          <p:nvSpPr>
            <p:cNvPr id="25" name="TextBox 24"/>
            <p:cNvSpPr txBox="1"/>
            <p:nvPr/>
          </p:nvSpPr>
          <p:spPr>
            <a:xfrm>
              <a:off x="13369789" y="1536779"/>
              <a:ext cx="1319531" cy="1344788"/>
            </a:xfrm>
            <a:prstGeom prst="rect">
              <a:avLst/>
            </a:prstGeom>
            <a:noFill/>
          </p:spPr>
          <p:txBody>
            <a:bodyPr wrap="none" lIns="91410" tIns="45705" rIns="91410" bIns="45705" rtlCol="0">
              <a:spAutoFit/>
            </a:bodyPr>
            <a:lstStyle/>
            <a:p>
              <a:r>
                <a:rPr lang="en-US" sz="8100" dirty="0">
                  <a:solidFill>
                    <a:srgbClr val="135F82"/>
                  </a:solidFill>
                  <a:latin typeface="Tahoma" panose="020B0604030504040204" pitchFamily="34" charset="0"/>
                  <a:ea typeface="Tahoma" panose="020B0604030504040204" pitchFamily="34" charset="0"/>
                  <a:cs typeface="Tahoma" panose="020B0604030504040204" pitchFamily="34" charset="0"/>
                </a:rPr>
                <a:t>12</a:t>
              </a:r>
            </a:p>
          </p:txBody>
        </p:sp>
      </p:grpSp>
      <p:grpSp>
        <p:nvGrpSpPr>
          <p:cNvPr id="9" name="Group 8"/>
          <p:cNvGrpSpPr/>
          <p:nvPr/>
        </p:nvGrpSpPr>
        <p:grpSpPr>
          <a:xfrm>
            <a:off x="8911506" y="1618739"/>
            <a:ext cx="2238375" cy="1707027"/>
            <a:chOff x="11186391" y="149817"/>
            <a:chExt cx="2238375" cy="1707027"/>
          </a:xfrm>
        </p:grpSpPr>
        <p:pic>
          <p:nvPicPr>
            <p:cNvPr id="20"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7236" y="149817"/>
              <a:ext cx="1495424" cy="149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6391" y="1620306"/>
              <a:ext cx="22383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6" name="Group 60"/>
          <p:cNvGrpSpPr/>
          <p:nvPr/>
        </p:nvGrpSpPr>
        <p:grpSpPr>
          <a:xfrm>
            <a:off x="2372942" y="5796146"/>
            <a:ext cx="10701105" cy="907184"/>
            <a:chOff x="7459670" y="7086600"/>
            <a:chExt cx="10702345" cy="907289"/>
          </a:xfrm>
        </p:grpSpPr>
        <p:sp>
          <p:nvSpPr>
            <p:cNvPr id="57" name="Rectangle 56"/>
            <p:cNvSpPr/>
            <p:nvPr/>
          </p:nvSpPr>
          <p:spPr>
            <a:xfrm>
              <a:off x="9092456" y="7178187"/>
              <a:ext cx="9069559" cy="815702"/>
            </a:xfrm>
            <a:prstGeom prst="rect">
              <a:avLst/>
            </a:prstGeom>
          </p:spPr>
          <p:txBody>
            <a:bodyPr wrap="none">
              <a:spAutoFit/>
            </a:bodyPr>
            <a:lstStyle/>
            <a:p>
              <a:pPr>
                <a:lnSpc>
                  <a:spcPct val="100000"/>
                </a:lnSpc>
                <a:spcBef>
                  <a:spcPct val="0"/>
                </a:spcBef>
                <a:buFontTx/>
                <a:buNone/>
                <a:defRPr/>
              </a:pP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KHỐI LĂNG TRỤ- KHỐI CHÓP</a:t>
              </a:r>
            </a:p>
          </p:txBody>
        </p:sp>
        <p:grpSp>
          <p:nvGrpSpPr>
            <p:cNvPr id="58" name="Group 26"/>
            <p:cNvGrpSpPr/>
            <p:nvPr/>
          </p:nvGrpSpPr>
          <p:grpSpPr>
            <a:xfrm>
              <a:off x="7459670" y="7086600"/>
              <a:ext cx="1392615" cy="872846"/>
              <a:chOff x="7459669" y="7543800"/>
              <a:chExt cx="1381118" cy="872846"/>
            </a:xfrm>
          </p:grpSpPr>
          <p:sp>
            <p:nvSpPr>
              <p:cNvPr id="59"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60" name="Group 28"/>
              <p:cNvGrpSpPr/>
              <p:nvPr/>
            </p:nvGrpSpPr>
            <p:grpSpPr>
              <a:xfrm>
                <a:off x="7469187" y="7685126"/>
                <a:ext cx="1371600" cy="731520"/>
                <a:chOff x="7469187" y="7685126"/>
                <a:chExt cx="1371600" cy="731520"/>
              </a:xfrm>
            </p:grpSpPr>
            <p:sp>
              <p:nvSpPr>
                <p:cNvPr id="61" name="Round Same Side Corner Rectangle 60"/>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7997786" y="7688759"/>
                  <a:ext cx="429556" cy="707886"/>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grpSp>
        </p:grpSp>
      </p:grpSp>
      <p:grpSp>
        <p:nvGrpSpPr>
          <p:cNvPr id="63" name="Group 67"/>
          <p:cNvGrpSpPr/>
          <p:nvPr/>
        </p:nvGrpSpPr>
        <p:grpSpPr>
          <a:xfrm>
            <a:off x="2443037" y="7865698"/>
            <a:ext cx="15699267" cy="929775"/>
            <a:chOff x="7459670" y="8524495"/>
            <a:chExt cx="15701094" cy="929882"/>
          </a:xfrm>
        </p:grpSpPr>
        <p:sp>
          <p:nvSpPr>
            <p:cNvPr id="75" name="Rectangle 74"/>
            <p:cNvSpPr/>
            <p:nvPr/>
          </p:nvSpPr>
          <p:spPr>
            <a:xfrm>
              <a:off x="9092456" y="8638675"/>
              <a:ext cx="14068308" cy="815702"/>
            </a:xfrm>
            <a:prstGeom prst="rect">
              <a:avLst/>
            </a:prstGeom>
          </p:spPr>
          <p:txBody>
            <a:bodyPr wrap="none">
              <a:spAutoFit/>
            </a:bodyPr>
            <a:lstStyle/>
            <a:p>
              <a:pPr>
                <a:lnSpc>
                  <a:spcPct val="100000"/>
                </a:lnSpc>
                <a:spcBef>
                  <a:spcPct val="0"/>
                </a:spcBef>
                <a:buNone/>
                <a:defRPr/>
              </a:pPr>
              <a:r>
                <a:rPr lang="en-US" sz="4700" b="1" spc="-150" dirty="0">
                  <a:solidFill>
                    <a:srgbClr val="135F82"/>
                  </a:solidFill>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p>
          </p:txBody>
        </p:sp>
        <p:grpSp>
          <p:nvGrpSpPr>
            <p:cNvPr id="76" name="Group 32"/>
            <p:cNvGrpSpPr/>
            <p:nvPr/>
          </p:nvGrpSpPr>
          <p:grpSpPr>
            <a:xfrm>
              <a:off x="7459670" y="8524495"/>
              <a:ext cx="1392615" cy="872846"/>
              <a:chOff x="7459669" y="7543800"/>
              <a:chExt cx="1381118" cy="872846"/>
            </a:xfrm>
          </p:grpSpPr>
          <p:sp>
            <p:nvSpPr>
              <p:cNvPr id="7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78" name="Group 41"/>
              <p:cNvGrpSpPr/>
              <p:nvPr/>
            </p:nvGrpSpPr>
            <p:grpSpPr>
              <a:xfrm>
                <a:off x="7469187" y="7685126"/>
                <a:ext cx="1371600" cy="731520"/>
                <a:chOff x="7469187" y="7685126"/>
                <a:chExt cx="1371600" cy="731520"/>
              </a:xfrm>
            </p:grpSpPr>
            <p:sp>
              <p:nvSpPr>
                <p:cNvPr id="79" name="Round Same Side Corner Rectangle 78"/>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0" name="TextBox 79"/>
                <p:cNvSpPr txBox="1"/>
                <p:nvPr/>
              </p:nvSpPr>
              <p:spPr>
                <a:xfrm>
                  <a:off x="7874579" y="7688759"/>
                  <a:ext cx="675970" cy="707886"/>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grpSp>
        </p:grpSp>
      </p:grpSp>
      <p:grpSp>
        <p:nvGrpSpPr>
          <p:cNvPr id="81" name="Group 74"/>
          <p:cNvGrpSpPr/>
          <p:nvPr/>
        </p:nvGrpSpPr>
        <p:grpSpPr>
          <a:xfrm>
            <a:off x="2538511" y="9954491"/>
            <a:ext cx="16831699" cy="942109"/>
            <a:chOff x="7459670" y="9982200"/>
            <a:chExt cx="16929130" cy="942218"/>
          </a:xfrm>
        </p:grpSpPr>
        <p:sp>
          <p:nvSpPr>
            <p:cNvPr id="82" name="Rectangle 81"/>
            <p:cNvSpPr/>
            <p:nvPr/>
          </p:nvSpPr>
          <p:spPr>
            <a:xfrm>
              <a:off x="9092456" y="10108716"/>
              <a:ext cx="15296344" cy="815702"/>
            </a:xfrm>
            <a:prstGeom prst="rect">
              <a:avLst/>
            </a:prstGeom>
          </p:spPr>
          <p:txBody>
            <a:bodyPr wrap="none">
              <a:spAutoFit/>
            </a:bodyPr>
            <a:lstStyle/>
            <a:p>
              <a:pPr>
                <a:lnSpc>
                  <a:spcPct val="100000"/>
                </a:lnSpc>
                <a:spcBef>
                  <a:spcPct val="0"/>
                </a:spcBef>
                <a:buFontTx/>
                <a:buNone/>
                <a:defRPr/>
              </a:pP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HAI ĐA DIỆN BẰNG NHAU ( </a:t>
              </a:r>
              <a:r>
                <a:rPr lang="en-US" sz="4700" b="1" dirty="0" err="1">
                  <a:solidFill>
                    <a:srgbClr val="135F82"/>
                  </a:solidFill>
                  <a:latin typeface="Tahoma" panose="020B0604030504040204" pitchFamily="34" charset="0"/>
                  <a:ea typeface="Tahoma" panose="020B0604030504040204" pitchFamily="34" charset="0"/>
                  <a:cs typeface="Tahoma" panose="020B0604030504040204" pitchFamily="34" charset="0"/>
                </a:rPr>
                <a:t>Tự</a:t>
              </a: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srgbClr val="135F82"/>
                  </a:solidFill>
                  <a:latin typeface="Tahoma" panose="020B0604030504040204" pitchFamily="34" charset="0"/>
                  <a:ea typeface="Tahoma" panose="020B0604030504040204" pitchFamily="34" charset="0"/>
                  <a:cs typeface="Tahoma" panose="020B0604030504040204" pitchFamily="34" charset="0"/>
                </a:rPr>
                <a:t>học</a:t>
              </a: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srgbClr val="135F82"/>
                  </a:solidFill>
                  <a:latin typeface="Tahoma" panose="020B0604030504040204" pitchFamily="34" charset="0"/>
                  <a:ea typeface="Tahoma" panose="020B0604030504040204" pitchFamily="34" charset="0"/>
                  <a:cs typeface="Tahoma" panose="020B0604030504040204" pitchFamily="34" charset="0"/>
                </a:rPr>
                <a:t>có</a:t>
              </a: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srgbClr val="135F82"/>
                  </a:solidFill>
                  <a:latin typeface="Tahoma" panose="020B0604030504040204" pitchFamily="34" charset="0"/>
                  <a:ea typeface="Tahoma" panose="020B0604030504040204" pitchFamily="34" charset="0"/>
                  <a:cs typeface="Tahoma" panose="020B0604030504040204" pitchFamily="34" charset="0"/>
                </a:rPr>
                <a:t>hướng</a:t>
              </a: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srgbClr val="135F82"/>
                  </a:solidFill>
                  <a:latin typeface="Tahoma" panose="020B0604030504040204" pitchFamily="34" charset="0"/>
                  <a:ea typeface="Tahoma" panose="020B0604030504040204" pitchFamily="34" charset="0"/>
                  <a:cs typeface="Tahoma" panose="020B0604030504040204" pitchFamily="34" charset="0"/>
                </a:rPr>
                <a:t>dẫn</a:t>
              </a: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a:t>
              </a:r>
            </a:p>
          </p:txBody>
        </p:sp>
        <p:grpSp>
          <p:nvGrpSpPr>
            <p:cNvPr id="83" name="Group 44"/>
            <p:cNvGrpSpPr/>
            <p:nvPr/>
          </p:nvGrpSpPr>
          <p:grpSpPr>
            <a:xfrm>
              <a:off x="7459670" y="9982200"/>
              <a:ext cx="1392615" cy="872846"/>
              <a:chOff x="7459669" y="7543800"/>
              <a:chExt cx="1381118" cy="872846"/>
            </a:xfrm>
          </p:grpSpPr>
          <p:sp>
            <p:nvSpPr>
              <p:cNvPr id="84"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85" name="Group 46"/>
              <p:cNvGrpSpPr/>
              <p:nvPr/>
            </p:nvGrpSpPr>
            <p:grpSpPr>
              <a:xfrm>
                <a:off x="7469187" y="7685126"/>
                <a:ext cx="1371600" cy="731520"/>
                <a:chOff x="7469187" y="7685126"/>
                <a:chExt cx="1371600" cy="731520"/>
              </a:xfrm>
            </p:grpSpPr>
            <p:sp>
              <p:nvSpPr>
                <p:cNvPr id="86" name="Round Same Side Corner Rectangle 85"/>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7" name="TextBox 86"/>
                <p:cNvSpPr txBox="1"/>
                <p:nvPr/>
              </p:nvSpPr>
              <p:spPr>
                <a:xfrm>
                  <a:off x="7751373" y="7688759"/>
                  <a:ext cx="922384" cy="707886"/>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grpSp>
        </p:grpSp>
      </p:grpSp>
      <p:grpSp>
        <p:nvGrpSpPr>
          <p:cNvPr id="69" name="Group 74">
            <a:extLst>
              <a:ext uri="{FF2B5EF4-FFF2-40B4-BE49-F238E27FC236}">
                <a16:creationId xmlns:a16="http://schemas.microsoft.com/office/drawing/2014/main" xmlns="" id="{6FFADB0A-5DA2-4661-9380-261D3CB2B6A5}"/>
              </a:ext>
            </a:extLst>
          </p:cNvPr>
          <p:cNvGrpSpPr/>
          <p:nvPr/>
        </p:nvGrpSpPr>
        <p:grpSpPr>
          <a:xfrm>
            <a:off x="2457805" y="11806663"/>
            <a:ext cx="15480066" cy="942109"/>
            <a:chOff x="7459670" y="9982200"/>
            <a:chExt cx="15569678" cy="942218"/>
          </a:xfrm>
        </p:grpSpPr>
        <p:sp>
          <p:nvSpPr>
            <p:cNvPr id="70" name="Rectangle 69">
              <a:extLst>
                <a:ext uri="{FF2B5EF4-FFF2-40B4-BE49-F238E27FC236}">
                  <a16:creationId xmlns:a16="http://schemas.microsoft.com/office/drawing/2014/main" xmlns="" id="{C0A61827-C57B-4B54-8ACD-DCEA39B6BE6D}"/>
                </a:ext>
              </a:extLst>
            </p:cNvPr>
            <p:cNvSpPr/>
            <p:nvPr/>
          </p:nvSpPr>
          <p:spPr>
            <a:xfrm>
              <a:off x="9092456" y="10108716"/>
              <a:ext cx="13936892" cy="815702"/>
            </a:xfrm>
            <a:prstGeom prst="rect">
              <a:avLst/>
            </a:prstGeom>
          </p:spPr>
          <p:txBody>
            <a:bodyPr wrap="none">
              <a:spAutoFit/>
            </a:bodyPr>
            <a:lstStyle/>
            <a:p>
              <a:pPr>
                <a:lnSpc>
                  <a:spcPct val="100000"/>
                </a:lnSpc>
                <a:spcBef>
                  <a:spcPct val="0"/>
                </a:spcBef>
                <a:buFontTx/>
                <a:buNone/>
                <a:defRPr/>
              </a:pPr>
              <a:r>
                <a:rPr lang="en-US" sz="4700" b="1" dirty="0">
                  <a:solidFill>
                    <a:srgbClr val="135F82"/>
                  </a:solidFill>
                  <a:latin typeface="Tahoma" panose="020B0604030504040204" pitchFamily="34" charset="0"/>
                  <a:ea typeface="Tahoma" panose="020B0604030504040204" pitchFamily="34" charset="0"/>
                  <a:cs typeface="Tahoma" panose="020B0604030504040204" pitchFamily="34" charset="0"/>
                </a:rPr>
                <a:t>PHÂN CHIA VÀ LẮP GHÉP CÁC KHỐI ĐA DIỆN</a:t>
              </a:r>
            </a:p>
          </p:txBody>
        </p:sp>
        <p:grpSp>
          <p:nvGrpSpPr>
            <p:cNvPr id="71" name="Group 44">
              <a:extLst>
                <a:ext uri="{FF2B5EF4-FFF2-40B4-BE49-F238E27FC236}">
                  <a16:creationId xmlns:a16="http://schemas.microsoft.com/office/drawing/2014/main" xmlns="" id="{FD1F1C2C-C9BE-4181-BDAC-5E58D36CCBD4}"/>
                </a:ext>
              </a:extLst>
            </p:cNvPr>
            <p:cNvGrpSpPr/>
            <p:nvPr/>
          </p:nvGrpSpPr>
          <p:grpSpPr>
            <a:xfrm>
              <a:off x="7459670" y="9982200"/>
              <a:ext cx="1392615" cy="872846"/>
              <a:chOff x="7459669" y="7543800"/>
              <a:chExt cx="1381118" cy="872846"/>
            </a:xfrm>
          </p:grpSpPr>
          <p:sp>
            <p:nvSpPr>
              <p:cNvPr id="72" name="Isosceles Triangle 44">
                <a:extLst>
                  <a:ext uri="{FF2B5EF4-FFF2-40B4-BE49-F238E27FC236}">
                    <a16:creationId xmlns:a16="http://schemas.microsoft.com/office/drawing/2014/main" xmlns="" id="{FED13381-C742-4F8B-82E2-828ED1544ABC}"/>
                  </a:ext>
                </a:extLst>
              </p:cNvPr>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73" name="Group 46">
                <a:extLst>
                  <a:ext uri="{FF2B5EF4-FFF2-40B4-BE49-F238E27FC236}">
                    <a16:creationId xmlns:a16="http://schemas.microsoft.com/office/drawing/2014/main" xmlns="" id="{31F7BA38-CDD8-4C47-A9C0-F34EFD70ABCC}"/>
                  </a:ext>
                </a:extLst>
              </p:cNvPr>
              <p:cNvGrpSpPr/>
              <p:nvPr/>
            </p:nvGrpSpPr>
            <p:grpSpPr>
              <a:xfrm>
                <a:off x="7469187" y="7685126"/>
                <a:ext cx="1371600" cy="731520"/>
                <a:chOff x="7469187" y="7685126"/>
                <a:chExt cx="1371600" cy="731520"/>
              </a:xfrm>
            </p:grpSpPr>
            <p:sp>
              <p:nvSpPr>
                <p:cNvPr id="74" name="Round Same Side Corner Rectangle 85">
                  <a:extLst>
                    <a:ext uri="{FF2B5EF4-FFF2-40B4-BE49-F238E27FC236}">
                      <a16:creationId xmlns:a16="http://schemas.microsoft.com/office/drawing/2014/main" xmlns="" id="{E078421D-D4EB-4307-9A77-BBF787741175}"/>
                    </a:ext>
                  </a:extLst>
                </p:cNvPr>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0" name="TextBox 99">
                  <a:extLst>
                    <a:ext uri="{FF2B5EF4-FFF2-40B4-BE49-F238E27FC236}">
                      <a16:creationId xmlns:a16="http://schemas.microsoft.com/office/drawing/2014/main" xmlns="" id="{86374C51-6FFB-463E-873E-70B985286023}"/>
                    </a:ext>
                  </a:extLst>
                </p:cNvPr>
                <p:cNvSpPr txBox="1"/>
                <p:nvPr/>
              </p:nvSpPr>
              <p:spPr>
                <a:xfrm>
                  <a:off x="7823855" y="7688759"/>
                  <a:ext cx="777421" cy="707968"/>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IV</a:t>
                  </a:r>
                </a:p>
              </p:txBody>
            </p:sp>
          </p:grpSp>
        </p:grpSp>
      </p:grpSp>
    </p:spTree>
    <p:extLst>
      <p:ext uri="{BB962C8B-B14F-4D97-AF65-F5344CB8AC3E}">
        <p14:creationId xmlns:p14="http://schemas.microsoft.com/office/powerpoint/2010/main" val="22184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1119826" y="2209800"/>
            <a:ext cx="21841827" cy="7780448"/>
            <a:chOff x="1268078" y="3405486"/>
            <a:chExt cx="21841827" cy="6935891"/>
          </a:xfrm>
        </p:grpSpPr>
        <p:sp>
          <p:nvSpPr>
            <p:cNvPr id="8" name="Rounded Rectangle 61">
              <a:extLst>
                <a:ext uri="{FF2B5EF4-FFF2-40B4-BE49-F238E27FC236}">
                  <a16:creationId xmlns:a16="http://schemas.microsoft.com/office/drawing/2014/main" xmlns="" id="{B62E4B4D-CBB1-4E40-9D31-A1C441C6AE83}"/>
                </a:ext>
              </a:extLst>
            </p:cNvPr>
            <p:cNvSpPr/>
            <p:nvPr/>
          </p:nvSpPr>
          <p:spPr>
            <a:xfrm>
              <a:off x="1268078" y="3745611"/>
              <a:ext cx="21841827" cy="6595766"/>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gn="just">
                <a:lnSpc>
                  <a:spcPct val="115000"/>
                </a:lnSpc>
                <a:spcBef>
                  <a:spcPts val="0"/>
                </a:spcBef>
                <a:spcAft>
                  <a:spcPts val="1000"/>
                </a:spcAft>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15000"/>
                </a:lnSpc>
                <a:spcBef>
                  <a:spcPts val="0"/>
                </a:spcBef>
                <a:spcAft>
                  <a:spcPts val="1000"/>
                </a:spcAft>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p>
          </p:txBody>
        </p:sp>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2843930" cy="940513"/>
              <a:chOff x="1311958" y="3405486"/>
              <a:chExt cx="2843930"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696756" y="2841960"/>
                <a:ext cx="815143" cy="2103120"/>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250873" y="3535838"/>
                <a:ext cx="1836918" cy="713356"/>
              </a:xfrm>
              <a:prstGeom prst="rect">
                <a:avLst/>
              </a:prstGeom>
              <a:noFill/>
            </p:spPr>
            <p:txBody>
              <a:bodyPr wrap="squar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dụ</a:t>
                </a:r>
                <a:r>
                  <a:rPr lang="en-US" sz="4600" b="1" dirty="0">
                    <a:solidFill>
                      <a:schemeClr val="bg1"/>
                    </a:solidFill>
                    <a:latin typeface="Tahoma" pitchFamily="34" charset="0"/>
                    <a:ea typeface="Tahoma" pitchFamily="34" charset="0"/>
                    <a:cs typeface="Tahoma" pitchFamily="34" charset="0"/>
                  </a:rPr>
                  <a:t> </a:t>
                </a: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9" name="TextBox 78">
            <a:extLst>
              <a:ext uri="{FF2B5EF4-FFF2-40B4-BE49-F238E27FC236}">
                <a16:creationId xmlns:a16="http://schemas.microsoft.com/office/drawing/2014/main" xmlns="" id="{43E6A658-7B46-401D-B55F-A8EEB18369CD}"/>
              </a:ext>
            </a:extLst>
          </p:cNvPr>
          <p:cNvSpPr txBox="1"/>
          <p:nvPr/>
        </p:nvSpPr>
        <p:spPr>
          <a:xfrm>
            <a:off x="1803324" y="5929094"/>
            <a:ext cx="21841827" cy="805477"/>
          </a:xfrm>
          <a:prstGeom prst="rect">
            <a:avLst/>
          </a:prstGeom>
          <a:noFill/>
        </p:spPr>
        <p:txBody>
          <a:bodyPr wrap="square">
            <a:spAutoFit/>
          </a:bodyPr>
          <a:lstStyle/>
          <a:p>
            <a:pPr>
              <a:lnSpc>
                <a:spcPct val="115000"/>
              </a:lnSpc>
              <a:spcAft>
                <a:spcPts val="1000"/>
              </a:spcAft>
            </a:pP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9" name="Group 10">
            <a:extLst>
              <a:ext uri="{FF2B5EF4-FFF2-40B4-BE49-F238E27FC236}">
                <a16:creationId xmlns:a16="http://schemas.microsoft.com/office/drawing/2014/main" xmlns="" id="{F26C0101-6FDE-4AD0-9422-EE82DC5A9312}"/>
              </a:ext>
            </a:extLst>
          </p:cNvPr>
          <p:cNvGrpSpPr/>
          <p:nvPr/>
        </p:nvGrpSpPr>
        <p:grpSpPr>
          <a:xfrm>
            <a:off x="1271087" y="10134600"/>
            <a:ext cx="21633517" cy="3036579"/>
            <a:chOff x="272027" y="1599298"/>
            <a:chExt cx="21817977" cy="8711222"/>
          </a:xfrm>
        </p:grpSpPr>
        <p:sp>
          <p:nvSpPr>
            <p:cNvPr id="60" name="Rounded Rectangle 52">
              <a:extLst>
                <a:ext uri="{FF2B5EF4-FFF2-40B4-BE49-F238E27FC236}">
                  <a16:creationId xmlns:a16="http://schemas.microsoft.com/office/drawing/2014/main" xmlns="" id="{546404D1-C2F2-4E67-A092-57535D1031BA}"/>
                </a:ext>
              </a:extLst>
            </p:cNvPr>
            <p:cNvSpPr/>
            <p:nvPr/>
          </p:nvSpPr>
          <p:spPr>
            <a:xfrm>
              <a:off x="272027" y="2273981"/>
              <a:ext cx="21817977" cy="8036539"/>
            </a:xfrm>
            <a:prstGeom prst="roundRect">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61" name="Group 60">
              <a:extLst>
                <a:ext uri="{FF2B5EF4-FFF2-40B4-BE49-F238E27FC236}">
                  <a16:creationId xmlns:a16="http://schemas.microsoft.com/office/drawing/2014/main" xmlns="" id="{F611AD36-3FFB-45AD-B2E1-5FC120DAED74}"/>
                </a:ext>
              </a:extLst>
            </p:cNvPr>
            <p:cNvGrpSpPr/>
            <p:nvPr/>
          </p:nvGrpSpPr>
          <p:grpSpPr>
            <a:xfrm>
              <a:off x="325489" y="1599298"/>
              <a:ext cx="3767028" cy="2840236"/>
              <a:chOff x="279519" y="2037865"/>
              <a:chExt cx="3767028" cy="2840236"/>
            </a:xfrm>
          </p:grpSpPr>
          <p:sp>
            <p:nvSpPr>
              <p:cNvPr id="62" name="Freeform 20">
                <a:extLst>
                  <a:ext uri="{FF2B5EF4-FFF2-40B4-BE49-F238E27FC236}">
                    <a16:creationId xmlns:a16="http://schemas.microsoft.com/office/drawing/2014/main" xmlns="" id="{03344396-DD02-42AC-92C7-FC1D5AEF8666}"/>
                  </a:ext>
                </a:extLst>
              </p:cNvPr>
              <p:cNvSpPr>
                <a:spLocks/>
              </p:cNvSpPr>
              <p:nvPr/>
            </p:nvSpPr>
            <p:spPr bwMode="auto">
              <a:xfrm rot="16200000" flipV="1">
                <a:off x="1368360" y="2199914"/>
                <a:ext cx="2589784" cy="276659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a:lnSpc>
                    <a:spcPct val="130000"/>
                  </a:lnSpc>
                </a:pPr>
                <a:endParaRPr lang="en-US"/>
              </a:p>
            </p:txBody>
          </p:sp>
          <p:sp>
            <p:nvSpPr>
              <p:cNvPr id="63" name="TextBox 62">
                <a:extLst>
                  <a:ext uri="{FF2B5EF4-FFF2-40B4-BE49-F238E27FC236}">
                    <a16:creationId xmlns:a16="http://schemas.microsoft.com/office/drawing/2014/main" xmlns="" id="{90D49C14-F667-4179-A747-8C046D8B63A0}"/>
                  </a:ext>
                </a:extLst>
              </p:cNvPr>
              <p:cNvSpPr txBox="1"/>
              <p:nvPr/>
            </p:nvSpPr>
            <p:spPr>
              <a:xfrm>
                <a:off x="1326473" y="2037865"/>
                <a:ext cx="2489931" cy="2098556"/>
              </a:xfrm>
              <a:prstGeom prst="rect">
                <a:avLst/>
              </a:prstGeom>
              <a:noFill/>
            </p:spPr>
            <p:txBody>
              <a:bodyPr wrap="square" rtlCol="0">
                <a:spAutoFit/>
              </a:bodyPr>
              <a:lstStyle/>
              <a:p>
                <a:pPr>
                  <a:lnSpc>
                    <a:spcPct val="130000"/>
                  </a:lnSpc>
                </a:pPr>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64" name="Round Diagonal Corner Rectangle 58">
                <a:extLst>
                  <a:ext uri="{FF2B5EF4-FFF2-40B4-BE49-F238E27FC236}">
                    <a16:creationId xmlns:a16="http://schemas.microsoft.com/office/drawing/2014/main" xmlns="" id="{33EEA216-E90A-41C6-822D-FEA348029707}"/>
                  </a:ext>
                </a:extLst>
              </p:cNvPr>
              <p:cNvSpPr/>
              <p:nvPr/>
            </p:nvSpPr>
            <p:spPr>
              <a:xfrm flipV="1">
                <a:off x="279519" y="2156703"/>
                <a:ext cx="1062202" cy="2644281"/>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p>
            </p:txBody>
          </p:sp>
          <p:sp>
            <p:nvSpPr>
              <p:cNvPr id="66" name="Freeform 15">
                <a:extLst>
                  <a:ext uri="{FF2B5EF4-FFF2-40B4-BE49-F238E27FC236}">
                    <a16:creationId xmlns:a16="http://schemas.microsoft.com/office/drawing/2014/main" xmlns="" id="{C1138F7F-29FA-450E-A093-96170C5318BA}"/>
                  </a:ext>
                </a:extLst>
              </p:cNvPr>
              <p:cNvSpPr>
                <a:spLocks noEditPoints="1"/>
              </p:cNvSpPr>
              <p:nvPr/>
            </p:nvSpPr>
            <p:spPr bwMode="auto">
              <a:xfrm>
                <a:off x="486036" y="2828083"/>
                <a:ext cx="541113" cy="17448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nSpc>
                    <a:spcPct val="130000"/>
                  </a:lnSpc>
                </a:pPr>
                <a:endParaRPr lang="en-US"/>
              </a:p>
            </p:txBody>
          </p:sp>
        </p:grpSp>
      </p:grpSp>
      <p:sp>
        <p:nvSpPr>
          <p:cNvPr id="68" name="TextBox 67">
            <a:extLst>
              <a:ext uri="{FF2B5EF4-FFF2-40B4-BE49-F238E27FC236}">
                <a16:creationId xmlns:a16="http://schemas.microsoft.com/office/drawing/2014/main" xmlns="" id="{3DA50572-B7B2-4F2F-87F1-7AEF7B603E8F}"/>
              </a:ext>
            </a:extLst>
          </p:cNvPr>
          <p:cNvSpPr txBox="1"/>
          <p:nvPr/>
        </p:nvSpPr>
        <p:spPr>
          <a:xfrm>
            <a:off x="958251" y="1586477"/>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944775" y="2828550"/>
            <a:ext cx="10843033" cy="792205"/>
          </a:xfrm>
          <a:prstGeom prst="rect">
            <a:avLst/>
          </a:prstGeom>
        </p:spPr>
        <p:txBody>
          <a:bodyPr wrap="none">
            <a:spAutoFit/>
          </a:bodyPr>
          <a:lstStyle/>
          <a:p>
            <a:pPr algn="just">
              <a:lnSpc>
                <a:spcPct val="115000"/>
              </a:lnSpc>
              <a:spcAft>
                <a:spcPts val="1000"/>
              </a:spcAft>
            </a:pPr>
            <a:r>
              <a:rPr lang="en-US" sz="4400" b="1" dirty="0">
                <a:latin typeface="Tahoma" panose="020B0604030504040204" pitchFamily="34" charset="0"/>
                <a:ea typeface="Tahoma" panose="020B0604030504040204" pitchFamily="34" charset="0"/>
                <a:cs typeface="Tahoma" panose="020B0604030504040204" pitchFamily="34" charset="0"/>
              </a:rPr>
              <a:t>a) </a:t>
            </a:r>
            <a:r>
              <a:rPr lang="en-US" sz="4400" b="1" dirty="0" err="1">
                <a:latin typeface="Tahoma" panose="020B0604030504040204" pitchFamily="34" charset="0"/>
                <a:ea typeface="Tahoma" panose="020B0604030504040204" pitchFamily="34" charset="0"/>
                <a:cs typeface="Tahoma" panose="020B0604030504040204" pitchFamily="34" charset="0"/>
              </a:rPr>
              <a:t>Nêu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err="1">
                <a:latin typeface="Tahoma" panose="020B0604030504040204" pitchFamily="34" charset="0"/>
                <a:ea typeface="Tahoma" panose="020B0604030504040204" pitchFamily="34" charset="0"/>
                <a:cs typeface="Tahoma" panose="020B0604030504040204" pitchFamily="34" charset="0"/>
              </a:rPr>
              <a:t>khối</a:t>
            </a:r>
            <a:r>
              <a:rPr lang="en-US" sz="4400" b="1">
                <a:latin typeface="Tahoma" panose="020B0604030504040204" pitchFamily="34" charset="0"/>
                <a:ea typeface="Tahoma" panose="020B0604030504040204" pitchFamily="34" charset="0"/>
                <a:cs typeface="Tahoma" panose="020B0604030504040204" pitchFamily="34" charset="0"/>
              </a:rPr>
              <a:t> đa diện dưới </a:t>
            </a:r>
            <a:r>
              <a:rPr lang="en-US" sz="4400" b="1" dirty="0" err="1">
                <a:latin typeface="Tahoma" panose="020B0604030504040204" pitchFamily="34" charset="0"/>
                <a:ea typeface="Tahoma" panose="020B0604030504040204" pitchFamily="34" charset="0"/>
                <a:cs typeface="Tahoma" panose="020B0604030504040204" pitchFamily="34" charset="0"/>
              </a:rPr>
              <a:t>đây</a:t>
            </a:r>
            <a:r>
              <a:rPr lang="en-US" sz="4400" b="1" dirty="0">
                <a:latin typeface="Tahoma" panose="020B0604030504040204" pitchFamily="34" charset="0"/>
                <a:ea typeface="Tahoma" panose="020B0604030504040204" pitchFamily="34" charset="0"/>
                <a:cs typeface="Tahoma" panose="020B0604030504040204" pitchFamily="34" charset="0"/>
              </a:rPr>
              <a:t>?</a:t>
            </a:r>
          </a:p>
        </p:txBody>
      </p:sp>
      <p:pic>
        <p:nvPicPr>
          <p:cNvPr id="48" name="Picture 47">
            <a:extLst>
              <a:ext uri="{FF2B5EF4-FFF2-40B4-BE49-F238E27FC236}">
                <a16:creationId xmlns:a16="http://schemas.microsoft.com/office/drawing/2014/main" xmlns="" id="{53DA2805-4E38-4E42-B7DE-08E5C03B0F23}"/>
              </a:ext>
            </a:extLst>
          </p:cNvPr>
          <p:cNvPicPr/>
          <p:nvPr/>
        </p:nvPicPr>
        <p:blipFill>
          <a:blip r:embed="rId3"/>
          <a:srcRect/>
          <a:stretch>
            <a:fillRect/>
          </a:stretch>
        </p:blipFill>
        <p:spPr bwMode="auto">
          <a:xfrm>
            <a:off x="5410200" y="6073020"/>
            <a:ext cx="5152586" cy="3989404"/>
          </a:xfrm>
          <a:prstGeom prst="rect">
            <a:avLst/>
          </a:prstGeom>
          <a:noFill/>
          <a:ln w="9525">
            <a:noFill/>
            <a:miter lim="800000"/>
            <a:headEnd/>
            <a:tailEnd/>
          </a:ln>
        </p:spPr>
      </p:pic>
      <p:sp>
        <p:nvSpPr>
          <p:cNvPr id="49" name="TextBox 48">
            <a:extLst>
              <a:ext uri="{FF2B5EF4-FFF2-40B4-BE49-F238E27FC236}">
                <a16:creationId xmlns:a16="http://schemas.microsoft.com/office/drawing/2014/main" xmlns="" id="{DF1D60FB-111C-4B8D-8283-AE1F399FE106}"/>
              </a:ext>
            </a:extLst>
          </p:cNvPr>
          <p:cNvSpPr txBox="1"/>
          <p:nvPr/>
        </p:nvSpPr>
        <p:spPr>
          <a:xfrm>
            <a:off x="3895659" y="9063209"/>
            <a:ext cx="2686696" cy="769441"/>
          </a:xfrm>
          <a:prstGeom prst="rect">
            <a:avLst/>
          </a:prstGeom>
          <a:noFill/>
        </p:spPr>
        <p:txBody>
          <a:bodyPr wrap="square">
            <a:spAutoFit/>
          </a:bodyPr>
          <a:lstStyle/>
          <a:p>
            <a:r>
              <a:rPr lang="en-US" sz="4400" b="1" dirty="0" err="1">
                <a:effectLst/>
                <a:latin typeface="Tahoma" panose="020B0604030504040204" pitchFamily="34" charset="0"/>
                <a:ea typeface="Tahoma" panose="020B0604030504040204" pitchFamily="34" charset="0"/>
                <a:cs typeface="Tahoma" panose="020B0604030504040204" pitchFamily="34" charset="0"/>
              </a:rPr>
              <a:t>Hình</a:t>
            </a:r>
            <a:r>
              <a:rPr lang="en-US" sz="4400" b="1" dirty="0">
                <a:effectLst/>
                <a:latin typeface="Tahoma" panose="020B0604030504040204" pitchFamily="34" charset="0"/>
                <a:ea typeface="Tahoma" panose="020B0604030504040204" pitchFamily="34" charset="0"/>
                <a:cs typeface="Tahoma" panose="020B0604030504040204" pitchFamily="34" charset="0"/>
              </a:rPr>
              <a:t> 1</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0" name="Picture 49">
            <a:extLst>
              <a:ext uri="{FF2B5EF4-FFF2-40B4-BE49-F238E27FC236}">
                <a16:creationId xmlns:a16="http://schemas.microsoft.com/office/drawing/2014/main" xmlns="" id="{3BC5DC35-ED38-4A08-9BC5-9DE6D9907DBE}"/>
              </a:ext>
            </a:extLst>
          </p:cNvPr>
          <p:cNvPicPr/>
          <p:nvPr/>
        </p:nvPicPr>
        <p:blipFill>
          <a:blip r:embed="rId4"/>
          <a:srcRect/>
          <a:stretch>
            <a:fillRect/>
          </a:stretch>
        </p:blipFill>
        <p:spPr bwMode="auto">
          <a:xfrm>
            <a:off x="17156545" y="5995303"/>
            <a:ext cx="4596454" cy="3745008"/>
          </a:xfrm>
          <a:prstGeom prst="rect">
            <a:avLst/>
          </a:prstGeom>
          <a:noFill/>
          <a:ln w="9525">
            <a:noFill/>
            <a:miter lim="800000"/>
            <a:headEnd/>
            <a:tailEnd/>
          </a:ln>
        </p:spPr>
      </p:pic>
      <p:sp>
        <p:nvSpPr>
          <p:cNvPr id="51" name="TextBox 50">
            <a:extLst>
              <a:ext uri="{FF2B5EF4-FFF2-40B4-BE49-F238E27FC236}">
                <a16:creationId xmlns:a16="http://schemas.microsoft.com/office/drawing/2014/main" xmlns="" id="{0B3289B7-F036-49F9-9C3B-DD13EE3F1C58}"/>
              </a:ext>
            </a:extLst>
          </p:cNvPr>
          <p:cNvSpPr txBox="1"/>
          <p:nvPr/>
        </p:nvSpPr>
        <p:spPr>
          <a:xfrm>
            <a:off x="14729327" y="9024729"/>
            <a:ext cx="2370072" cy="769441"/>
          </a:xfrm>
          <a:prstGeom prst="rect">
            <a:avLst/>
          </a:prstGeom>
          <a:noFill/>
        </p:spPr>
        <p:txBody>
          <a:bodyPr wrap="square">
            <a:spAutoFit/>
          </a:bodyPr>
          <a:lstStyle/>
          <a:p>
            <a:r>
              <a:rPr lang="en-US" sz="4400" b="1" dirty="0" err="1">
                <a:effectLst/>
                <a:latin typeface="Tahoma" panose="020B0604030504040204" pitchFamily="34" charset="0"/>
                <a:ea typeface="Tahoma" panose="020B0604030504040204" pitchFamily="34" charset="0"/>
                <a:cs typeface="Tahoma" panose="020B0604030504040204" pitchFamily="34" charset="0"/>
              </a:rPr>
              <a:t>Hình</a:t>
            </a:r>
            <a:r>
              <a:rPr lang="en-US" sz="4400" b="1" dirty="0">
                <a:effectLst/>
                <a:latin typeface="Tahoma" panose="020B0604030504040204" pitchFamily="34" charset="0"/>
                <a:ea typeface="Tahoma" panose="020B0604030504040204" pitchFamily="34" charset="0"/>
                <a:cs typeface="Tahoma" panose="020B0604030504040204" pitchFamily="34" charset="0"/>
              </a:rPr>
              <a:t> 2</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725994" y="3703309"/>
            <a:ext cx="11003333" cy="769441"/>
          </a:xfrm>
          <a:prstGeom prst="rect">
            <a:avLst/>
          </a:prstGeom>
        </p:spPr>
        <p:txBody>
          <a:bodyPr wrap="none">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 b) </a:t>
            </a:r>
            <a:r>
              <a:rPr lang="en-US" sz="4400" b="1" dirty="0" err="1">
                <a:latin typeface="Tahoma" panose="020B0604030504040204" pitchFamily="34" charset="0"/>
                <a:ea typeface="Tahoma" panose="020B0604030504040204" pitchFamily="34" charset="0"/>
                <a:cs typeface="Tahoma" panose="020B0604030504040204" pitchFamily="34" charset="0"/>
              </a:rPr>
              <a:t>Tìm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cạnh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mặt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từng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a:t>
            </a:r>
            <a:endParaRPr lang="en-US" sz="4400" dirty="0"/>
          </a:p>
        </p:txBody>
      </p:sp>
      <mc:AlternateContent xmlns:mc="http://schemas.openxmlformats.org/markup-compatibility/2006" xmlns:a14="http://schemas.microsoft.com/office/drawing/2010/main">
        <mc:Choice Requires="a14">
          <p:sp>
            <p:nvSpPr>
              <p:cNvPr id="4" name="Rectangle 3"/>
              <p:cNvSpPr/>
              <p:nvPr/>
            </p:nvSpPr>
            <p:spPr>
              <a:xfrm>
                <a:off x="3849239" y="4487595"/>
                <a:ext cx="16383000" cy="1570879"/>
              </a:xfrm>
              <a:prstGeom prst="rect">
                <a:avLst/>
              </a:prstGeom>
            </p:spPr>
            <p:txBody>
              <a:bodyPr wrap="square">
                <a:spAutoFit/>
              </a:bodyPr>
              <a:lstStyle/>
              <a:p>
                <a:pPr algn="just">
                  <a:lnSpc>
                    <a:spcPct val="115000"/>
                  </a:lnSpc>
                  <a:spcAft>
                    <a:spcPts val="1000"/>
                  </a:spcAft>
                </a:pPr>
                <a:r>
                  <a:rPr lang="en-US" sz="4400" b="1" dirty="0">
                    <a:latin typeface="Tahoma" panose="020B0604030504040204" pitchFamily="34" charset="0"/>
                    <a:ea typeface="Tahoma" panose="020B0604030504040204" pitchFamily="34" charset="0"/>
                    <a:cs typeface="Tahoma" panose="020B0604030504040204" pitchFamily="34" charset="0"/>
                  </a:rPr>
                  <a:t>c) </a:t>
                </a: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1, </a:t>
                </a:r>
                <a:r>
                  <a:rPr lang="en-US" sz="4400" b="1" dirty="0" err="1">
                    <a:latin typeface="Tahoma" panose="020B0604030504040204" pitchFamily="34" charset="0"/>
                    <a:ea typeface="Tahoma" panose="020B0604030504040204" pitchFamily="34" charset="0"/>
                    <a:cs typeface="Tahoma" panose="020B0604030504040204" pitchFamily="34" charset="0"/>
                  </a:rPr>
                  <a:t>trong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err="1">
                    <a:latin typeface="Tahoma" panose="020B0604030504040204" pitchFamily="34" charset="0"/>
                    <a:ea typeface="Tahoma" panose="020B0604030504040204" pitchFamily="34" charset="0"/>
                    <a:cs typeface="Tahoma" panose="020B0604030504040204" pitchFamily="34" charset="0"/>
                  </a:rPr>
                  <a:t>điểm</a:t>
                </a:r>
                <a:r>
                  <a:rPr 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panose="02040503050406030204" pitchFamily="18" charset="0"/>
                        <a:ea typeface="Tahoma" panose="020B0604030504040204" pitchFamily="34" charset="0"/>
                        <a:cs typeface="Tahoma" panose="020B0604030504040204" pitchFamily="34" charset="0"/>
                      </a:rPr>
                      <m:t>𝑬</m:t>
                    </m:r>
                    <m:r>
                      <a:rPr lang="en-US" sz="4400" b="1" i="1" smtClean="0">
                        <a:latin typeface="Cambria Math" panose="02040503050406030204" pitchFamily="18" charset="0"/>
                        <a:ea typeface="Tahoma" panose="020B0604030504040204" pitchFamily="34" charset="0"/>
                        <a:cs typeface="Tahoma" panose="020B0604030504040204" pitchFamily="34" charset="0"/>
                      </a:rPr>
                      <m:t>, </m:t>
                    </m:r>
                    <m:r>
                      <a:rPr lang="en-US" sz="4400" b="1" i="1" smtClean="0">
                        <a:latin typeface="Cambria Math" panose="02040503050406030204" pitchFamily="18" charset="0"/>
                        <a:ea typeface="Tahoma" panose="020B0604030504040204" pitchFamily="34" charset="0"/>
                        <a:cs typeface="Tahoma" panose="020B0604030504040204" pitchFamily="34" charset="0"/>
                      </a:rPr>
                      <m:t>𝑭</m:t>
                    </m:r>
                    <m:r>
                      <a:rPr lang="en-US" sz="4400" b="1" i="1" smtClean="0">
                        <a:latin typeface="Cambria Math" panose="02040503050406030204" pitchFamily="18" charset="0"/>
                        <a:ea typeface="Tahoma" panose="020B0604030504040204" pitchFamily="34" charset="0"/>
                        <a:cs typeface="Tahoma" panose="020B0604030504040204" pitchFamily="34" charset="0"/>
                      </a:rPr>
                      <m:t>, </m:t>
                    </m:r>
                    <m:r>
                      <a:rPr lang="en-US" sz="4400" b="1" i="1" smtClean="0">
                        <a:latin typeface="Cambria Math" panose="02040503050406030204" pitchFamily="18" charset="0"/>
                        <a:ea typeface="Tahoma" panose="020B0604030504040204" pitchFamily="34" charset="0"/>
                        <a:cs typeface="Tahoma" panose="020B0604030504040204" pitchFamily="34" charset="0"/>
                      </a:rPr>
                      <m:t>𝑮</m:t>
                    </m:r>
                    <m:r>
                      <a:rPr lang="en-US" sz="4400" b="1" i="1" smtClean="0">
                        <a:latin typeface="Cambria Math" panose="02040503050406030204" pitchFamily="18" charset="0"/>
                        <a:ea typeface="Tahoma" panose="020B0604030504040204" pitchFamily="34" charset="0"/>
                        <a:cs typeface="Tahoma" panose="020B0604030504040204" pitchFamily="34" charset="0"/>
                      </a:rPr>
                      <m:t>,</m:t>
                    </m:r>
                    <m:r>
                      <a:rPr lang="en-US" sz="4400" b="1" i="1" smtClean="0">
                        <a:latin typeface="Cambria Math" panose="02040503050406030204" pitchFamily="18" charset="0"/>
                        <a:ea typeface="Tahoma" panose="020B0604030504040204" pitchFamily="34" charset="0"/>
                        <a:cs typeface="Tahoma" panose="020B0604030504040204" pitchFamily="34" charset="0"/>
                      </a:rPr>
                      <m:t>𝑨</m:t>
                    </m:r>
                    <m:r>
                      <a:rPr lang="en-US" sz="4400" b="1" i="1" smtClean="0">
                        <a:latin typeface="Cambria Math" panose="02040503050406030204" pitchFamily="18" charset="0"/>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nào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trong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ngoài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err="1">
                    <a:latin typeface="Tahoma" panose="020B0604030504040204" pitchFamily="34" charset="0"/>
                    <a:ea typeface="Tahoma" panose="020B0604030504040204" pitchFamily="34" charset="0"/>
                    <a:cs typeface="Tahoma" panose="020B0604030504040204" pitchFamily="34" charset="0"/>
                  </a:rPr>
                  <a:t>khối</a:t>
                </a:r>
                <a:r>
                  <a:rPr lang="en-US" sz="4400" b="1">
                    <a:latin typeface="Tahoma" panose="020B0604030504040204" pitchFamily="34" charset="0"/>
                    <a:ea typeface="Tahoma" panose="020B0604030504040204" pitchFamily="34" charset="0"/>
                    <a:cs typeface="Tahoma" panose="020B0604030504040204" pitchFamily="34" charset="0"/>
                  </a:rPr>
                  <a:t> đa diện đó </a:t>
                </a:r>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3849239" y="4487595"/>
                <a:ext cx="16383000" cy="1570879"/>
              </a:xfrm>
              <a:prstGeom prst="rect">
                <a:avLst/>
              </a:prstGeom>
              <a:blipFill>
                <a:blip r:embed="rId5"/>
                <a:stretch>
                  <a:fillRect l="-1488" t="-6202" r="-1488" b="-17442"/>
                </a:stretch>
              </a:blipFill>
            </p:spPr>
            <p:txBody>
              <a:bodyPr/>
              <a:lstStyle/>
              <a:p>
                <a:r>
                  <a:rPr lang="vi-VN">
                    <a:noFill/>
                  </a:rPr>
                  <a:t> </a:t>
                </a:r>
              </a:p>
            </p:txBody>
          </p:sp>
        </mc:Fallback>
      </mc:AlternateContent>
      <p:sp>
        <p:nvSpPr>
          <p:cNvPr id="5" name="Rectangle 4"/>
          <p:cNvSpPr/>
          <p:nvPr/>
        </p:nvSpPr>
        <p:spPr>
          <a:xfrm>
            <a:off x="5410200" y="10367532"/>
            <a:ext cx="16764000" cy="972574"/>
          </a:xfrm>
          <a:prstGeom prst="rect">
            <a:avLst/>
          </a:prstGeom>
        </p:spPr>
        <p:txBody>
          <a:bodyPr wrap="square">
            <a:spAutoFit/>
          </a:bodyPr>
          <a:lstStyle/>
          <a:p>
            <a:pPr algn="ctr">
              <a:lnSpc>
                <a:spcPct val="130000"/>
              </a:lnSpc>
            </a:pPr>
            <a:r>
              <a:rPr lang="en-US" sz="4400" b="1" dirty="0">
                <a:latin typeface="Tahoma" panose="020B0604030504040204" pitchFamily="34" charset="0"/>
                <a:ea typeface="Tahoma" panose="020B0604030504040204" pitchFamily="34" charset="0"/>
                <a:cs typeface="Tahoma" panose="020B0604030504040204" pitchFamily="34" charset="0"/>
              </a:rPr>
              <a:t>a.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1: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lăng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trụ</a:t>
            </a:r>
            <a:r>
              <a:rPr lang="en-US" sz="4400" b="1" dirty="0">
                <a:latin typeface="Tahoma" panose="020B0604030504040204" pitchFamily="34" charset="0"/>
                <a:ea typeface="Tahoma" panose="020B0604030504040204" pitchFamily="34" charset="0"/>
                <a:cs typeface="Tahoma" panose="020B0604030504040204" pitchFamily="34" charset="0"/>
              </a:rPr>
              <a:t> tam </a:t>
            </a:r>
            <a:r>
              <a:rPr lang="en-US" sz="4400" b="1" dirty="0" err="1">
                <a:latin typeface="Tahoma" panose="020B0604030504040204" pitchFamily="34" charset="0"/>
                <a:ea typeface="Tahoma" panose="020B0604030504040204" pitchFamily="34" charset="0"/>
                <a:cs typeface="Tahoma" panose="020B0604030504040204" pitchFamily="34" charset="0"/>
              </a:rPr>
              <a:t>giác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2: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chóp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tứ</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giác</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214036" y="11133722"/>
            <a:ext cx="21690567" cy="972574"/>
          </a:xfrm>
          <a:prstGeom prst="rect">
            <a:avLst/>
          </a:prstGeom>
        </p:spPr>
        <p:txBody>
          <a:bodyPr wrap="square">
            <a:spAutoFit/>
          </a:bodyPr>
          <a:lstStyle/>
          <a:p>
            <a:pPr algn="ctr">
              <a:lnSpc>
                <a:spcPct val="130000"/>
              </a:lnSpc>
            </a:pPr>
            <a:r>
              <a:rPr lang="en-US" sz="4400" b="1" dirty="0">
                <a:latin typeface="Tahoma" panose="020B0604030504040204" pitchFamily="34" charset="0"/>
                <a:ea typeface="Tahoma" panose="020B0604030504040204" pitchFamily="34" charset="0"/>
                <a:cs typeface="Tahoma" panose="020B0604030504040204" pitchFamily="34" charset="0"/>
              </a:rPr>
              <a:t>b.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lăng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trụ</a:t>
            </a:r>
            <a:r>
              <a:rPr lang="en-US" sz="4400" b="1" dirty="0">
                <a:latin typeface="Tahoma" panose="020B0604030504040204" pitchFamily="34" charset="0"/>
                <a:ea typeface="Tahoma" panose="020B0604030504040204" pitchFamily="34" charset="0"/>
                <a:cs typeface="Tahoma" panose="020B0604030504040204" pitchFamily="34" charset="0"/>
              </a:rPr>
              <a:t> tam </a:t>
            </a:r>
            <a:r>
              <a:rPr lang="en-US" sz="4400" b="1" dirty="0" err="1">
                <a:latin typeface="Tahoma" panose="020B0604030504040204" pitchFamily="34" charset="0"/>
                <a:ea typeface="Tahoma" panose="020B0604030504040204" pitchFamily="34" charset="0"/>
                <a:cs typeface="Tahoma" panose="020B0604030504040204" pitchFamily="34" charset="0"/>
              </a:rPr>
              <a:t>giác</a:t>
            </a:r>
            <a:r>
              <a:rPr lang="en-US" sz="4400" b="1" dirty="0">
                <a:latin typeface="Tahoma" panose="020B0604030504040204" pitchFamily="34" charset="0"/>
                <a:ea typeface="Tahoma" panose="020B0604030504040204" pitchFamily="34" charset="0"/>
                <a:cs typeface="Tahoma" panose="020B0604030504040204" pitchFamily="34" charset="0"/>
              </a:rPr>
              <a:t>: 9 </a:t>
            </a:r>
            <a:r>
              <a:rPr lang="en-US" sz="4400" b="1" dirty="0" err="1">
                <a:latin typeface="Tahoma" panose="020B0604030504040204" pitchFamily="34" charset="0"/>
                <a:ea typeface="Tahoma" panose="020B0604030504040204" pitchFamily="34" charset="0"/>
                <a:cs typeface="Tahoma" panose="020B0604030504040204" pitchFamily="34" charset="0"/>
              </a:rPr>
              <a:t>cạnh</a:t>
            </a:r>
            <a:r>
              <a:rPr lang="en-US" sz="4400" b="1" dirty="0">
                <a:latin typeface="Tahoma" panose="020B0604030504040204" pitchFamily="34" charset="0"/>
                <a:ea typeface="Tahoma" panose="020B0604030504040204" pitchFamily="34" charset="0"/>
                <a:cs typeface="Tahoma" panose="020B0604030504040204" pitchFamily="34" charset="0"/>
              </a:rPr>
              <a:t>; 5 </a:t>
            </a:r>
            <a:r>
              <a:rPr lang="en-US" sz="4400" b="1" dirty="0" err="1">
                <a:latin typeface="Tahoma" panose="020B0604030504040204" pitchFamily="34" charset="0"/>
                <a:ea typeface="Tahoma" panose="020B0604030504040204" pitchFamily="34" charset="0"/>
                <a:cs typeface="Tahoma" panose="020B0604030504040204" pitchFamily="34" charset="0"/>
              </a:rPr>
              <a:t>mặt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chóp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tứ</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giác</a:t>
            </a:r>
            <a:r>
              <a:rPr lang="en-US" sz="4400" b="1" dirty="0">
                <a:latin typeface="Tahoma" panose="020B0604030504040204" pitchFamily="34" charset="0"/>
                <a:ea typeface="Tahoma" panose="020B0604030504040204" pitchFamily="34" charset="0"/>
                <a:cs typeface="Tahoma" panose="020B0604030504040204" pitchFamily="34" charset="0"/>
              </a:rPr>
              <a:t>: 8 </a:t>
            </a:r>
            <a:r>
              <a:rPr lang="en-US" sz="4400" b="1" dirty="0" err="1">
                <a:latin typeface="Tahoma" panose="020B0604030504040204" pitchFamily="34" charset="0"/>
                <a:ea typeface="Tahoma" panose="020B0604030504040204" pitchFamily="34" charset="0"/>
                <a:cs typeface="Tahoma" panose="020B0604030504040204" pitchFamily="34" charset="0"/>
              </a:rPr>
              <a:t>cạnh</a:t>
            </a:r>
            <a:r>
              <a:rPr lang="en-US" sz="4400" b="1" dirty="0">
                <a:latin typeface="Tahoma" panose="020B0604030504040204" pitchFamily="34" charset="0"/>
                <a:ea typeface="Tahoma" panose="020B0604030504040204" pitchFamily="34" charset="0"/>
                <a:cs typeface="Tahoma" panose="020B0604030504040204" pitchFamily="34" charset="0"/>
              </a:rPr>
              <a:t>, 5 </a:t>
            </a:r>
            <a:r>
              <a:rPr lang="en-US" sz="4400" b="1" dirty="0" err="1">
                <a:latin typeface="Tahoma" panose="020B0604030504040204" pitchFamily="34" charset="0"/>
                <a:ea typeface="Tahoma" panose="020B0604030504040204" pitchFamily="34" charset="0"/>
                <a:cs typeface="Tahoma" panose="020B0604030504040204" pitchFamily="34" charset="0"/>
              </a:rPr>
              <a:t>mặt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1119826" y="11967327"/>
                <a:ext cx="21507659" cy="876137"/>
              </a:xfrm>
              <a:prstGeom prst="rect">
                <a:avLst/>
              </a:prstGeom>
            </p:spPr>
            <p:txBody>
              <a:bodyPr wrap="square">
                <a:spAutoFit/>
              </a:bodyPr>
              <a:lstStyle/>
              <a:p>
                <a:pPr algn="ctr">
                  <a:lnSpc>
                    <a:spcPct val="130000"/>
                  </a:lnSpc>
                </a:pPr>
                <a:r>
                  <a:rPr lang="en-US" sz="4400" b="1" dirty="0">
                    <a:latin typeface="Tahoma" panose="020B0604030504040204" pitchFamily="34" charset="0"/>
                    <a:ea typeface="Tahoma" panose="020B0604030504040204" pitchFamily="34" charset="0"/>
                    <a:cs typeface="Tahoma" panose="020B0604030504040204" pitchFamily="34" charset="0"/>
                  </a:rPr>
                  <a:t>c. </a:t>
                </a:r>
                <a:r>
                  <a:rPr lang="en-US" sz="4400" b="1" dirty="0" err="1">
                    <a:latin typeface="Tahoma" panose="020B0604030504040204" pitchFamily="34" charset="0"/>
                    <a:ea typeface="Tahoma" panose="020B0604030504040204" pitchFamily="34" charset="0"/>
                    <a:cs typeface="Tahoma" panose="020B0604030504040204" pitchFamily="34" charset="0"/>
                  </a:rPr>
                  <a:t>Trong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1: </a:t>
                </a:r>
                <a:r>
                  <a:rPr lang="en-US" sz="4400" b="1" err="1">
                    <a:latin typeface="Tahoma" panose="020B0604030504040204" pitchFamily="34" charset="0"/>
                    <a:ea typeface="Tahoma" panose="020B0604030504040204" pitchFamily="34" charset="0"/>
                    <a:cs typeface="Tahoma" panose="020B0604030504040204" pitchFamily="34" charset="0"/>
                  </a:rPr>
                  <a:t>Điểm</a:t>
                </a:r>
                <a:r>
                  <a:rPr 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panose="02040503050406030204" pitchFamily="18" charset="0"/>
                        <a:ea typeface="Tahoma" panose="020B0604030504040204" pitchFamily="34" charset="0"/>
                        <a:cs typeface="Tahoma" panose="020B0604030504040204" pitchFamily="34" charset="0"/>
                      </a:rPr>
                      <m:t>𝑬</m:t>
                    </m:r>
                  </m:oMath>
                </a14:m>
                <a:r>
                  <a:rPr lang="en-US" sz="4400" b="1">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trong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err="1">
                    <a:latin typeface="Tahoma" panose="020B0604030504040204" pitchFamily="34" charset="0"/>
                    <a:ea typeface="Tahoma" panose="020B0604030504040204" pitchFamily="34" charset="0"/>
                    <a:cs typeface="Tahoma" panose="020B0604030504040204" pitchFamily="34" charset="0"/>
                  </a:rPr>
                  <a:t>điểm</a:t>
                </a:r>
                <a:r>
                  <a:rPr 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panose="02040503050406030204" pitchFamily="18" charset="0"/>
                        <a:ea typeface="Tahoma" panose="020B0604030504040204" pitchFamily="34" charset="0"/>
                        <a:cs typeface="Tahoma" panose="020B0604030504040204" pitchFamily="34" charset="0"/>
                      </a:rPr>
                      <m:t>𝑭</m:t>
                    </m:r>
                  </m:oMath>
                </a14:m>
                <a:r>
                  <a:rPr lang="en-US" sz="4400" b="1">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ngoài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đó</a:t>
                </a:r>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119826" y="11967327"/>
                <a:ext cx="21507659" cy="876137"/>
              </a:xfrm>
              <a:prstGeom prst="rect">
                <a:avLst/>
              </a:prstGeom>
              <a:blipFill>
                <a:blip r:embed="rId6"/>
                <a:stretch>
                  <a:fillRect t="-2778" b="-31250"/>
                </a:stretch>
              </a:blipFill>
            </p:spPr>
            <p:txBody>
              <a:bodyPr/>
              <a:lstStyle/>
              <a:p>
                <a:r>
                  <a:rPr lang="vi-VN">
                    <a:noFill/>
                  </a:rPr>
                  <a:t> </a:t>
                </a:r>
              </a:p>
            </p:txBody>
          </p:sp>
        </mc:Fallback>
      </mc:AlternateContent>
    </p:spTree>
    <p:extLst>
      <p:ext uri="{BB962C8B-B14F-4D97-AF65-F5344CB8AC3E}">
        <p14:creationId xmlns:p14="http://schemas.microsoft.com/office/powerpoint/2010/main" val="4472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par>
                                <p:cTn id="22" presetID="16" presetClass="entr" presetSubtype="21"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barn(inVertical)">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
                                  </p:iterate>
                                  <p:childTnLst>
                                    <p:set>
                                      <p:cBhvr>
                                        <p:cTn id="51" dur="1" fill="hold">
                                          <p:stCondLst>
                                            <p:cond delay="0"/>
                                          </p:stCondLst>
                                        </p:cTn>
                                        <p:tgtEl>
                                          <p:spTgt spid="4"/>
                                        </p:tgtEl>
                                        <p:attrNameLst>
                                          <p:attrName>style.visibility</p:attrName>
                                        </p:attrNameLst>
                                      </p:cBhvr>
                                      <p:to>
                                        <p:strVal val="visible"/>
                                      </p:to>
                                    </p:set>
                                    <p:animEffect transition="in" filter="wipe(left)">
                                      <p:cBhvr>
                                        <p:cTn id="52" dur="25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 grpId="0"/>
      <p:bldP spid="51" grpId="0"/>
      <p:bldP spid="3" grpId="0"/>
      <p:bldP spid="4" grpId="0"/>
      <p:bldP spid="5" grpId="0"/>
      <p:bldP spid="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xmlns="" id="{ED503189-DB41-4389-9A02-C68DD49ECDE6}"/>
              </a:ext>
            </a:extLst>
          </p:cNvPr>
          <p:cNvPicPr/>
          <p:nvPr/>
        </p:nvPicPr>
        <p:blipFill>
          <a:blip r:embed="rId3"/>
          <a:srcRect/>
          <a:stretch>
            <a:fillRect/>
          </a:stretch>
        </p:blipFill>
        <p:spPr bwMode="auto">
          <a:xfrm>
            <a:off x="5257800" y="3457049"/>
            <a:ext cx="3581400" cy="3526612"/>
          </a:xfrm>
          <a:prstGeom prst="rect">
            <a:avLst/>
          </a:prstGeom>
          <a:noFill/>
          <a:ln w="9525">
            <a:noFill/>
            <a:miter lim="800000"/>
            <a:headEnd/>
            <a:tailEnd/>
          </a:ln>
        </p:spPr>
      </p:pic>
      <p:pic>
        <p:nvPicPr>
          <p:cNvPr id="21" name="Picture 20">
            <a:extLst>
              <a:ext uri="{FF2B5EF4-FFF2-40B4-BE49-F238E27FC236}">
                <a16:creationId xmlns:a16="http://schemas.microsoft.com/office/drawing/2014/main" xmlns="" id="{DD42DCD5-90F3-42F4-9768-A658CD60081E}"/>
              </a:ext>
            </a:extLst>
          </p:cNvPr>
          <p:cNvPicPr/>
          <p:nvPr/>
        </p:nvPicPr>
        <p:blipFill>
          <a:blip r:embed="rId4"/>
          <a:srcRect/>
          <a:stretch>
            <a:fillRect/>
          </a:stretch>
        </p:blipFill>
        <p:spPr bwMode="auto">
          <a:xfrm>
            <a:off x="12695559" y="3504179"/>
            <a:ext cx="4342472" cy="3227479"/>
          </a:xfrm>
          <a:prstGeom prst="rect">
            <a:avLst/>
          </a:prstGeom>
          <a:noFill/>
          <a:ln w="9525">
            <a:noFill/>
            <a:miter lim="800000"/>
            <a:headEnd/>
            <a:tailEnd/>
          </a:ln>
        </p:spPr>
      </p:pic>
      <p:sp>
        <p:nvSpPr>
          <p:cNvPr id="23" name="TextBox 22">
            <a:extLst>
              <a:ext uri="{FF2B5EF4-FFF2-40B4-BE49-F238E27FC236}">
                <a16:creationId xmlns:a16="http://schemas.microsoft.com/office/drawing/2014/main" xmlns="" id="{DFB2194F-CAC2-4730-B2A1-DCEDFBFFBBD4}"/>
              </a:ext>
            </a:extLst>
          </p:cNvPr>
          <p:cNvSpPr txBox="1"/>
          <p:nvPr/>
        </p:nvSpPr>
        <p:spPr>
          <a:xfrm>
            <a:off x="6172200" y="7041400"/>
            <a:ext cx="2438400" cy="769441"/>
          </a:xfrm>
          <a:prstGeom prst="rect">
            <a:avLst/>
          </a:prstGeom>
          <a:noFill/>
        </p:spPr>
        <p:txBody>
          <a:bodyPr wrap="square">
            <a:spAutoFit/>
          </a:bodyPr>
          <a:lstStyle/>
          <a:p>
            <a:r>
              <a:rPr lang="nl-NL" sz="4400" dirty="0">
                <a:effectLst/>
                <a:latin typeface="Tahoma" panose="020B0604030504040204" pitchFamily="34" charset="0"/>
                <a:ea typeface="Tahoma" panose="020B0604030504040204" pitchFamily="34" charset="0"/>
                <a:cs typeface="Tahoma" panose="020B0604030504040204" pitchFamily="34" charset="0"/>
              </a:rPr>
              <a:t>Hình 1</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3944600" y="6995550"/>
            <a:ext cx="2438400" cy="769441"/>
          </a:xfrm>
          <a:prstGeom prst="rect">
            <a:avLst/>
          </a:prstGeom>
          <a:noFill/>
        </p:spPr>
        <p:txBody>
          <a:bodyPr wrap="square">
            <a:spAutoFit/>
          </a:bodyPr>
          <a:lstStyle/>
          <a:p>
            <a:r>
              <a:rPr lang="nl-NL" sz="4400" dirty="0">
                <a:effectLst/>
                <a:latin typeface="Tahoma" panose="020B0604030504040204" pitchFamily="34" charset="0"/>
                <a:ea typeface="Tahoma" panose="020B0604030504040204" pitchFamily="34" charset="0"/>
                <a:cs typeface="Tahoma" panose="020B0604030504040204" pitchFamily="34" charset="0"/>
              </a:rPr>
              <a:t>Hình 2</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TextBox 30">
            <a:extLst>
              <a:ext uri="{FF2B5EF4-FFF2-40B4-BE49-F238E27FC236}">
                <a16:creationId xmlns:a16="http://schemas.microsoft.com/office/drawing/2014/main" xmlns="" id="{D9F0ADB1-C6A5-46EB-A6C7-8C8DF8ED35DF}"/>
              </a:ext>
            </a:extLst>
          </p:cNvPr>
          <p:cNvSpPr txBox="1"/>
          <p:nvPr/>
        </p:nvSpPr>
        <p:spPr>
          <a:xfrm>
            <a:off x="1420885" y="7866102"/>
            <a:ext cx="21972515" cy="5563732"/>
          </a:xfrm>
          <a:prstGeom prst="roundRect">
            <a:avLst>
              <a:gd name="adj" fmla="val 8929"/>
            </a:avLst>
          </a:prstGeom>
          <a:solidFill>
            <a:schemeClr val="accent5">
              <a:lumMod val="20000"/>
              <a:lumOff val="80000"/>
            </a:schemeClr>
          </a:solidFill>
          <a:ln w="57150">
            <a:solidFill>
              <a:schemeClr val="accent1">
                <a:lumMod val="50000"/>
              </a:schemeClr>
            </a:solidFill>
          </a:ln>
        </p:spPr>
        <p:txBody>
          <a:bodyPr wrap="square">
            <a:spAutoFit/>
          </a:bodyPr>
          <a:lstStyle/>
          <a:p>
            <a:pPr marL="571500" marR="0" indent="-571500">
              <a:lnSpc>
                <a:spcPct val="115000"/>
              </a:lnSpc>
              <a:spcBef>
                <a:spcPts val="0"/>
              </a:spcBef>
              <a:spcAft>
                <a:spcPts val="1000"/>
              </a:spcAft>
              <a:buFontTx/>
              <a:buChar char="-"/>
            </a:pPr>
            <a:endParaRPr lang="nl-NL" sz="4400">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xmlns="" id="{28C5F8AC-ACAB-4466-9042-B3B2A77D244F}"/>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effectLst/>
                <a:latin typeface="Tahoma" panose="020B0604030504040204" pitchFamily="34" charset="0"/>
                <a:ea typeface="Tahoma" panose="020B0604030504040204" pitchFamily="34" charset="0"/>
                <a:cs typeface="Tahoma" panose="020B0604030504040204" pitchFamily="34" charset="0"/>
              </a:rPr>
              <a:t>1. Khái niệm về hình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xmlns="" id="{430EFD9E-CB9F-4C71-9176-C4E9516C7DE1}"/>
              </a:ext>
            </a:extLst>
          </p:cNvPr>
          <p:cNvSpPr txBox="1"/>
          <p:nvPr/>
        </p:nvSpPr>
        <p:spPr>
          <a:xfrm>
            <a:off x="1931352" y="7922729"/>
            <a:ext cx="12386441" cy="830997"/>
          </a:xfrm>
          <a:prstGeom prst="rect">
            <a:avLst/>
          </a:prstGeom>
          <a:noFill/>
        </p:spPr>
        <p:txBody>
          <a:bodyPr wrap="square" rtlCol="0">
            <a:spAutoFit/>
          </a:bodyPr>
          <a:lstStyle/>
          <a:p>
            <a:r>
              <a:rPr lang="nl-NL" sz="4800" b="1">
                <a:effectLst/>
                <a:latin typeface="Tahoma" panose="020B0604030504040204" pitchFamily="34" charset="0"/>
                <a:ea typeface="Tahoma" panose="020B0604030504040204" pitchFamily="34" charset="0"/>
                <a:cs typeface="Tahoma" panose="020B0604030504040204" pitchFamily="34" charset="0"/>
              </a:rPr>
              <a:t> C</a:t>
            </a:r>
            <a:r>
              <a:rPr lang="nl-NL" sz="4400" b="1">
                <a:effectLst/>
                <a:latin typeface="Tahoma" panose="020B0604030504040204" pitchFamily="34" charset="0"/>
                <a:ea typeface="Tahoma" panose="020B0604030504040204" pitchFamily="34" charset="0"/>
                <a:cs typeface="Tahoma" panose="020B0604030504040204" pitchFamily="34" charset="0"/>
              </a:rPr>
              <a:t>ác mặt của mỗi hình trên là hình gì?</a:t>
            </a:r>
            <a:endParaRPr lang="en-US" sz="4400" b="1">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F8FE9749-513E-48A1-BE6D-EEB2A6D4665F}"/>
              </a:ext>
            </a:extLst>
          </p:cNvPr>
          <p:cNvSpPr/>
          <p:nvPr/>
        </p:nvSpPr>
        <p:spPr>
          <a:xfrm>
            <a:off x="1939235" y="8901905"/>
            <a:ext cx="12774651" cy="792205"/>
          </a:xfrm>
          <a:prstGeom prst="rect">
            <a:avLst/>
          </a:prstGeom>
        </p:spPr>
        <p:txBody>
          <a:bodyPr wrap="none">
            <a:spAutoFit/>
          </a:bodyPr>
          <a:lstStyle/>
          <a:p>
            <a:pPr>
              <a:lnSpc>
                <a:spcPct val="115000"/>
              </a:lnSpc>
              <a:spcAft>
                <a:spcPts val="1000"/>
              </a:spcAft>
            </a:pPr>
            <a:r>
              <a:rPr lang="nl-NL" sz="4400" b="1">
                <a:solidFill>
                  <a:srgbClr val="FF0000"/>
                </a:solidFill>
                <a:latin typeface="Tahoma" panose="020B0604030504040204" pitchFamily="34" charset="0"/>
                <a:ea typeface="Tahoma" panose="020B0604030504040204" pitchFamily="34" charset="0"/>
                <a:cs typeface="Tahoma" panose="020B0604030504040204" pitchFamily="34" charset="0"/>
              </a:rPr>
              <a:t> TL: </a:t>
            </a:r>
            <a:r>
              <a:rPr lang="nl-NL" sz="4400" b="1">
                <a:latin typeface="Tahoma" panose="020B0604030504040204" pitchFamily="34" charset="0"/>
                <a:ea typeface="Tahoma" panose="020B0604030504040204" pitchFamily="34" charset="0"/>
                <a:cs typeface="Tahoma" panose="020B0604030504040204" pitchFamily="34" charset="0"/>
              </a:rPr>
              <a:t>Các </a:t>
            </a:r>
            <a:r>
              <a:rPr lang="nl-NL" sz="4400" b="1" dirty="0">
                <a:latin typeface="Tahoma" panose="020B0604030504040204" pitchFamily="34" charset="0"/>
                <a:ea typeface="Tahoma" panose="020B0604030504040204" pitchFamily="34" charset="0"/>
                <a:cs typeface="Tahoma" panose="020B0604030504040204" pitchFamily="34" charset="0"/>
              </a:rPr>
              <a:t>mặt của mỗi hình trên là các đa giác</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xmlns="" id="{03B3261D-7B78-46FC-9B24-667E81EFB793}"/>
              </a:ext>
            </a:extLst>
          </p:cNvPr>
          <p:cNvSpPr txBox="1"/>
          <p:nvPr/>
        </p:nvSpPr>
        <p:spPr>
          <a:xfrm>
            <a:off x="1931352" y="9749956"/>
            <a:ext cx="21337914" cy="1769908"/>
          </a:xfrm>
          <a:prstGeom prst="rect">
            <a:avLst/>
          </a:prstGeom>
          <a:noFill/>
        </p:spPr>
        <p:txBody>
          <a:bodyPr wrap="square">
            <a:spAutoFit/>
          </a:bodyPr>
          <a:lstStyle/>
          <a:p>
            <a:pPr marR="0">
              <a:lnSpc>
                <a:spcPct val="115000"/>
              </a:lnSpc>
              <a:spcBef>
                <a:spcPts val="0"/>
              </a:spcBef>
              <a:spcAft>
                <a:spcPts val="1000"/>
              </a:spcAft>
            </a:pPr>
            <a:r>
              <a:rPr lang="nl-NL" sz="4800" b="1">
                <a:latin typeface="Tahoma" panose="020B0604030504040204" pitchFamily="34" charset="0"/>
                <a:ea typeface="Tahoma" panose="020B0604030504040204" pitchFamily="34" charset="0"/>
                <a:cs typeface="Tahoma" panose="020B0604030504040204" pitchFamily="34" charset="0"/>
              </a:rPr>
              <a:t> </a:t>
            </a:r>
            <a:r>
              <a:rPr lang="nl-NL" sz="4400" b="1">
                <a:effectLst/>
                <a:latin typeface="Tahoma" panose="020B0604030504040204" pitchFamily="34" charset="0"/>
                <a:ea typeface="Tahoma" panose="020B0604030504040204" pitchFamily="34" charset="0"/>
                <a:cs typeface="Tahoma" panose="020B0604030504040204" pitchFamily="34" charset="0"/>
              </a:rPr>
              <a:t>Có nhận xét gì về mối quan hệ giữa hai mặt bất kì trong hình 1, hình 2? </a:t>
            </a:r>
          </a:p>
          <a:p>
            <a:pPr marR="0">
              <a:lnSpc>
                <a:spcPct val="115000"/>
              </a:lnSpc>
              <a:spcBef>
                <a:spcPts val="0"/>
              </a:spcBef>
              <a:spcAft>
                <a:spcPts val="1000"/>
              </a:spcAft>
            </a:pPr>
            <a:r>
              <a:rPr lang="nl-NL" sz="4400" b="1">
                <a:effectLst/>
                <a:latin typeface="Tahoma" panose="020B0604030504040204" pitchFamily="34" charset="0"/>
                <a:ea typeface="Tahoma" panose="020B0604030504040204" pitchFamily="34" charset="0"/>
                <a:cs typeface="Tahoma" panose="020B0604030504040204" pitchFamily="34" charset="0"/>
              </a:rPr>
              <a:t>(nhận xét về số đỉnh chung, số cạnh chung của hai mặt)</a:t>
            </a:r>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4095E294-CD97-41D3-AF33-553ADEE7B119}"/>
              </a:ext>
            </a:extLst>
          </p:cNvPr>
          <p:cNvSpPr/>
          <p:nvPr/>
        </p:nvSpPr>
        <p:spPr>
          <a:xfrm>
            <a:off x="1939235" y="11681892"/>
            <a:ext cx="21330031" cy="1570879"/>
          </a:xfrm>
          <a:prstGeom prst="rect">
            <a:avLst/>
          </a:prstGeom>
        </p:spPr>
        <p:txBody>
          <a:bodyPr wrap="square">
            <a:spAutoFit/>
          </a:bodyPr>
          <a:lstStyle/>
          <a:p>
            <a:pPr>
              <a:lnSpc>
                <a:spcPct val="115000"/>
              </a:lnSpc>
              <a:spcAft>
                <a:spcPts val="1000"/>
              </a:spcAft>
            </a:pPr>
            <a:r>
              <a:rPr lang="nl-NL" sz="4400" b="1">
                <a:solidFill>
                  <a:srgbClr val="FF0000"/>
                </a:solidFill>
                <a:latin typeface="Tahoma" panose="020B0604030504040204" pitchFamily="34" charset="0"/>
                <a:ea typeface="Tahoma" panose="020B0604030504040204" pitchFamily="34" charset="0"/>
                <a:cs typeface="Tahoma" panose="020B0604030504040204" pitchFamily="34" charset="0"/>
              </a:rPr>
              <a:t>TL: </a:t>
            </a:r>
            <a:r>
              <a:rPr lang="nl-NL" sz="4400" b="1" dirty="0">
                <a:latin typeface="Tahoma" panose="020B0604030504040204" pitchFamily="34" charset="0"/>
                <a:ea typeface="Tahoma" panose="020B0604030504040204" pitchFamily="34" charset="0"/>
                <a:cs typeface="Tahoma" panose="020B0604030504040204" pitchFamily="34" charset="0"/>
              </a:rPr>
              <a:t>Hai đa giác bất kì trong hình 1, hình 2 không có điểm chung, hoặc có 1 đỉnh chung hoặc có 1 cạnh chung</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Graphic 7" descr="Badge Question Mark with solid fill">
            <a:extLst>
              <a:ext uri="{FF2B5EF4-FFF2-40B4-BE49-F238E27FC236}">
                <a16:creationId xmlns:a16="http://schemas.microsoft.com/office/drawing/2014/main" xmlns="" id="{71915452-1AC7-4BF5-9939-DE7E58EC3C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71600" y="7946169"/>
            <a:ext cx="914400" cy="914400"/>
          </a:xfrm>
          <a:prstGeom prst="rect">
            <a:avLst/>
          </a:prstGeom>
        </p:spPr>
      </p:pic>
      <p:pic>
        <p:nvPicPr>
          <p:cNvPr id="26" name="Graphic 25" descr="Badge Question Mark with solid fill">
            <a:extLst>
              <a:ext uri="{FF2B5EF4-FFF2-40B4-BE49-F238E27FC236}">
                <a16:creationId xmlns:a16="http://schemas.microsoft.com/office/drawing/2014/main" xmlns="" id="{3E1AE2AE-849F-4B42-A2D0-9C2E467475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70972" y="9767825"/>
            <a:ext cx="914400" cy="914400"/>
          </a:xfrm>
          <a:prstGeom prst="rect">
            <a:avLst/>
          </a:prstGeom>
        </p:spPr>
      </p:pic>
    </p:spTree>
    <p:extLst>
      <p:ext uri="{BB962C8B-B14F-4D97-AF65-F5344CB8AC3E}">
        <p14:creationId xmlns:p14="http://schemas.microsoft.com/office/powerpoint/2010/main" val="10327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Effect transition="in" filter="wipe(left)">
                                      <p:cBhvr>
                                        <p:cTn id="7" dur="500"/>
                                        <p:tgtEl>
                                          <p:spTgt spid="3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Effect transition="in" filter="wipe(left)">
                                      <p:cBhvr>
                                        <p:cTn id="25" dur="25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Effect transition="in" filter="wipe(left)">
                                      <p:cBhvr>
                                        <p:cTn id="3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allAtOnce" animBg="1"/>
      <p:bldP spid="3"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609600" y="1981200"/>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xmlns="" id="{ED503189-DB41-4389-9A02-C68DD49ECDE6}"/>
              </a:ext>
            </a:extLst>
          </p:cNvPr>
          <p:cNvPicPr/>
          <p:nvPr/>
        </p:nvPicPr>
        <p:blipFill>
          <a:blip r:embed="rId3"/>
          <a:srcRect/>
          <a:stretch>
            <a:fillRect/>
          </a:stretch>
        </p:blipFill>
        <p:spPr bwMode="auto">
          <a:xfrm>
            <a:off x="3081408" y="3352800"/>
            <a:ext cx="3834252" cy="3776982"/>
          </a:xfrm>
          <a:prstGeom prst="rect">
            <a:avLst/>
          </a:prstGeom>
          <a:noFill/>
          <a:ln w="9525">
            <a:noFill/>
            <a:miter lim="800000"/>
            <a:headEnd/>
            <a:tailEnd/>
          </a:ln>
        </p:spPr>
      </p:pic>
      <p:pic>
        <p:nvPicPr>
          <p:cNvPr id="21" name="Picture 20">
            <a:extLst>
              <a:ext uri="{FF2B5EF4-FFF2-40B4-BE49-F238E27FC236}">
                <a16:creationId xmlns:a16="http://schemas.microsoft.com/office/drawing/2014/main" xmlns="" id="{DD42DCD5-90F3-42F4-9768-A658CD60081E}"/>
              </a:ext>
            </a:extLst>
          </p:cNvPr>
          <p:cNvPicPr/>
          <p:nvPr/>
        </p:nvPicPr>
        <p:blipFill>
          <a:blip r:embed="rId4"/>
          <a:srcRect/>
          <a:stretch>
            <a:fillRect/>
          </a:stretch>
        </p:blipFill>
        <p:spPr bwMode="auto">
          <a:xfrm>
            <a:off x="9733477" y="3256458"/>
            <a:ext cx="4342472" cy="3905250"/>
          </a:xfrm>
          <a:prstGeom prst="rect">
            <a:avLst/>
          </a:prstGeom>
          <a:noFill/>
          <a:ln w="9525">
            <a:noFill/>
            <a:miter lim="800000"/>
            <a:headEnd/>
            <a:tailEnd/>
          </a:ln>
        </p:spPr>
      </p:pic>
      <p:pic>
        <p:nvPicPr>
          <p:cNvPr id="22" name="Picture 21">
            <a:extLst>
              <a:ext uri="{FF2B5EF4-FFF2-40B4-BE49-F238E27FC236}">
                <a16:creationId xmlns:a16="http://schemas.microsoft.com/office/drawing/2014/main" xmlns="" id="{6DE9964B-FFAD-4390-A7C1-D971D13EE15D}"/>
              </a:ext>
            </a:extLst>
          </p:cNvPr>
          <p:cNvPicPr/>
          <p:nvPr/>
        </p:nvPicPr>
        <p:blipFill>
          <a:blip r:embed="rId5"/>
          <a:srcRect/>
          <a:stretch>
            <a:fillRect/>
          </a:stretch>
        </p:blipFill>
        <p:spPr bwMode="auto">
          <a:xfrm>
            <a:off x="16687800" y="3075483"/>
            <a:ext cx="5029200" cy="4267200"/>
          </a:xfrm>
          <a:prstGeom prst="rect">
            <a:avLst/>
          </a:prstGeom>
          <a:noFill/>
          <a:ln w="9525">
            <a:noFill/>
            <a:miter lim="800000"/>
            <a:headEnd/>
            <a:tailEnd/>
          </a:ln>
        </p:spPr>
      </p:pic>
      <p:sp>
        <p:nvSpPr>
          <p:cNvPr id="23" name="TextBox 22">
            <a:extLst>
              <a:ext uri="{FF2B5EF4-FFF2-40B4-BE49-F238E27FC236}">
                <a16:creationId xmlns:a16="http://schemas.microsoft.com/office/drawing/2014/main" xmlns="" id="{DFB2194F-CAC2-4730-B2A1-DCEDFBFFBBD4}"/>
              </a:ext>
            </a:extLst>
          </p:cNvPr>
          <p:cNvSpPr txBox="1"/>
          <p:nvPr/>
        </p:nvSpPr>
        <p:spPr>
          <a:xfrm>
            <a:off x="3894563" y="7166122"/>
            <a:ext cx="2207941" cy="792205"/>
          </a:xfrm>
          <a:prstGeom prst="rect">
            <a:avLst/>
          </a:prstGeom>
          <a:noFill/>
        </p:spPr>
        <p:txBody>
          <a:bodyPr wrap="square">
            <a:spAutoFit/>
          </a:bodyPr>
          <a:lstStyle/>
          <a:p>
            <a:r>
              <a:rPr lang="nl-NL" sz="4400">
                <a:effectLst/>
                <a:latin typeface="Tahoma" panose="020B0604030504040204" pitchFamily="34" charset="0"/>
                <a:ea typeface="Tahoma" panose="020B0604030504040204" pitchFamily="34" charset="0"/>
                <a:cs typeface="Tahoma" panose="020B0604030504040204" pitchFamily="34" charset="0"/>
              </a:rPr>
              <a:t>Hình 1</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0560062" y="7161708"/>
            <a:ext cx="2689302" cy="769441"/>
          </a:xfrm>
          <a:prstGeom prst="rect">
            <a:avLst/>
          </a:prstGeom>
          <a:noFill/>
        </p:spPr>
        <p:txBody>
          <a:bodyPr wrap="square">
            <a:spAutoFit/>
          </a:bodyPr>
          <a:lstStyle/>
          <a:p>
            <a:r>
              <a:rPr lang="nl-NL" sz="4400">
                <a:effectLst/>
                <a:latin typeface="Tahoma" panose="020B0604030504040204" pitchFamily="34" charset="0"/>
                <a:ea typeface="Tahoma" panose="020B0604030504040204" pitchFamily="34" charset="0"/>
                <a:cs typeface="Tahoma" panose="020B0604030504040204" pitchFamily="34" charset="0"/>
              </a:rPr>
              <a:t>Hình 2</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xmlns="" id="{64D55EF9-0A26-4A40-B053-931718487F51}"/>
              </a:ext>
            </a:extLst>
          </p:cNvPr>
          <p:cNvSpPr txBox="1"/>
          <p:nvPr/>
        </p:nvSpPr>
        <p:spPr>
          <a:xfrm>
            <a:off x="18120824" y="7129782"/>
            <a:ext cx="2163151" cy="769441"/>
          </a:xfrm>
          <a:prstGeom prst="rect">
            <a:avLst/>
          </a:prstGeom>
          <a:noFill/>
        </p:spPr>
        <p:txBody>
          <a:bodyPr wrap="square">
            <a:spAutoFit/>
          </a:bodyPr>
          <a:lstStyle/>
          <a:p>
            <a:r>
              <a:rPr lang="nl-NL" sz="4400">
                <a:effectLst/>
                <a:latin typeface="Tahoma" panose="020B0604030504040204" pitchFamily="34" charset="0"/>
                <a:ea typeface="Tahoma" panose="020B0604030504040204" pitchFamily="34" charset="0"/>
                <a:cs typeface="Tahoma" panose="020B0604030504040204" pitchFamily="34" charset="0"/>
              </a:rPr>
              <a:t>Hình 3</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Rounded Corners 33">
            <a:extLst>
              <a:ext uri="{FF2B5EF4-FFF2-40B4-BE49-F238E27FC236}">
                <a16:creationId xmlns:a16="http://schemas.microsoft.com/office/drawing/2014/main" xmlns="" id="{B7BCC8B1-71BA-4D47-9809-2E99507B8418}"/>
              </a:ext>
            </a:extLst>
          </p:cNvPr>
          <p:cNvSpPr/>
          <p:nvPr/>
        </p:nvSpPr>
        <p:spPr>
          <a:xfrm>
            <a:off x="609600" y="7994669"/>
            <a:ext cx="23545800" cy="5187932"/>
          </a:xfrm>
          <a:prstGeom prst="roundRect">
            <a:avLst>
              <a:gd name="adj" fmla="val 6723"/>
            </a:avLst>
          </a:prstGeom>
          <a:solidFill>
            <a:schemeClr val="accent5">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nSpc>
                <a:spcPct val="115000"/>
              </a:lnSpc>
              <a:spcBef>
                <a:spcPts val="0"/>
              </a:spcBef>
              <a:spcAft>
                <a:spcPts val="1000"/>
              </a:spcAft>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D147612E-47B8-4D9B-935A-E8D922CDA0BC}"/>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effectLst/>
                <a:latin typeface="Tahoma" panose="020B0604030504040204" pitchFamily="34" charset="0"/>
                <a:ea typeface="Tahoma" panose="020B0604030504040204" pitchFamily="34" charset="0"/>
                <a:cs typeface="Tahoma" panose="020B0604030504040204" pitchFamily="34" charset="0"/>
              </a:rPr>
              <a:t>1. Khái niệm về hình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540727" y="9433692"/>
            <a:ext cx="13716000" cy="792205"/>
          </a:xfrm>
          <a:prstGeom prst="rect">
            <a:avLst/>
          </a:prstGeom>
        </p:spPr>
        <p:txBody>
          <a:bodyPr wrap="square">
            <a:spAutoFit/>
          </a:bodyPr>
          <a:lstStyle/>
          <a:p>
            <a:pPr>
              <a:lnSpc>
                <a:spcPct val="115000"/>
              </a:lnSpc>
              <a:spcAft>
                <a:spcPts val="1000"/>
              </a:spcAft>
            </a:pPr>
            <a:r>
              <a:rPr lang="nl-NL" sz="4400" b="1" dirty="0">
                <a:solidFill>
                  <a:srgbClr val="FF0000"/>
                </a:solidFill>
                <a:latin typeface="Tahoma" panose="020B0604030504040204" pitchFamily="34" charset="0"/>
                <a:ea typeface="Tahoma" panose="020B0604030504040204" pitchFamily="34" charset="0"/>
                <a:cs typeface="Tahoma" panose="020B0604030504040204" pitchFamily="34" charset="0"/>
              </a:rPr>
              <a:t>TL:</a:t>
            </a:r>
            <a:r>
              <a:rPr lang="nl-NL" sz="4400" b="1" dirty="0">
                <a:latin typeface="Tahoma" panose="020B0604030504040204" pitchFamily="34" charset="0"/>
                <a:ea typeface="Tahoma" panose="020B0604030504040204" pitchFamily="34" charset="0"/>
                <a:cs typeface="Tahoma" panose="020B0604030504040204" pitchFamily="34" charset="0"/>
              </a:rPr>
              <a:t> Mỗi cạnh bất kỳ là cạnh chung của 2 đa giác. </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xmlns="" id="{80A396C9-6CB3-4CC5-91FE-550DE07A486B}"/>
              </a:ext>
            </a:extLst>
          </p:cNvPr>
          <p:cNvSpPr txBox="1"/>
          <p:nvPr/>
        </p:nvSpPr>
        <p:spPr>
          <a:xfrm>
            <a:off x="1578827" y="8410799"/>
            <a:ext cx="20989334" cy="792205"/>
          </a:xfrm>
          <a:prstGeom prst="rect">
            <a:avLst/>
          </a:prstGeom>
          <a:noFill/>
        </p:spPr>
        <p:txBody>
          <a:bodyPr wrap="square">
            <a:spAutoFit/>
          </a:bodyPr>
          <a:lstStyle/>
          <a:p>
            <a:pPr marR="0">
              <a:lnSpc>
                <a:spcPct val="115000"/>
              </a:lnSpc>
              <a:spcBef>
                <a:spcPts val="0"/>
              </a:spcBef>
              <a:spcAft>
                <a:spcPts val="1000"/>
              </a:spcAft>
            </a:pPr>
            <a:r>
              <a:rPr lang="nl-NL" sz="4400" b="1" dirty="0">
                <a:effectLst/>
                <a:latin typeface="Tahoma" panose="020B0604030504040204" pitchFamily="34" charset="0"/>
                <a:ea typeface="Tahoma" panose="020B0604030504040204" pitchFamily="34" charset="0"/>
                <a:cs typeface="Tahoma" panose="020B0604030504040204" pitchFamily="34" charset="0"/>
              </a:rPr>
              <a:t>Trong hình 1, hình 2, mỗi cạnh bất kỳ là cạnh chung của mấy đa giác? </a:t>
            </a:r>
          </a:p>
        </p:txBody>
      </p:sp>
      <p:pic>
        <p:nvPicPr>
          <p:cNvPr id="18" name="Graphic 17" descr="Badge Question Mark with solid fill">
            <a:extLst>
              <a:ext uri="{FF2B5EF4-FFF2-40B4-BE49-F238E27FC236}">
                <a16:creationId xmlns:a16="http://schemas.microsoft.com/office/drawing/2014/main" xmlns="" id="{2F68D7D0-2C26-4AE2-AB04-9EFC93DB86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1706" y="8231822"/>
            <a:ext cx="1106424" cy="1106424"/>
          </a:xfrm>
          <a:prstGeom prst="rect">
            <a:avLst/>
          </a:prstGeom>
        </p:spPr>
      </p:pic>
      <p:sp>
        <p:nvSpPr>
          <p:cNvPr id="15" name="TextBox 14">
            <a:extLst>
              <a:ext uri="{FF2B5EF4-FFF2-40B4-BE49-F238E27FC236}">
                <a16:creationId xmlns:a16="http://schemas.microsoft.com/office/drawing/2014/main" xmlns="" id="{9D79231B-A140-40D4-B9B4-E0149A0E5D54}"/>
              </a:ext>
            </a:extLst>
          </p:cNvPr>
          <p:cNvSpPr txBox="1"/>
          <p:nvPr/>
        </p:nvSpPr>
        <p:spPr>
          <a:xfrm>
            <a:off x="1578827" y="10397259"/>
            <a:ext cx="22614673" cy="1630126"/>
          </a:xfrm>
          <a:prstGeom prst="rect">
            <a:avLst/>
          </a:prstGeom>
          <a:noFill/>
        </p:spPr>
        <p:txBody>
          <a:bodyPr wrap="square">
            <a:spAutoFit/>
          </a:bodyPr>
          <a:lstStyle/>
          <a:p>
            <a:pPr marR="0">
              <a:lnSpc>
                <a:spcPct val="120000"/>
              </a:lnSpc>
              <a:spcBef>
                <a:spcPts val="0"/>
              </a:spcBef>
              <a:spcAft>
                <a:spcPts val="1000"/>
              </a:spcAft>
            </a:pPr>
            <a:r>
              <a:rPr lang="nl-NL" sz="4400" b="1" dirty="0">
                <a:latin typeface="Tahoma" panose="020B0604030504040204" pitchFamily="34" charset="0"/>
                <a:ea typeface="Tahoma" panose="020B0604030504040204" pitchFamily="34" charset="0"/>
                <a:cs typeface="Tahoma" panose="020B0604030504040204" pitchFamily="34" charset="0"/>
              </a:rPr>
              <a:t>Em hãy quan sát hình số 3 và cho biết câu trả lời trên có đúng </a:t>
            </a:r>
            <a:r>
              <a:rPr lang="nl-NL" sz="4400" b="1" dirty="0">
                <a:effectLst/>
                <a:latin typeface="Tahoma" panose="020B0604030504040204" pitchFamily="34" charset="0"/>
                <a:ea typeface="Tahoma" panose="020B0604030504040204" pitchFamily="34" charset="0"/>
                <a:cs typeface="Tahoma" panose="020B0604030504040204" pitchFamily="34" charset="0"/>
              </a:rPr>
              <a:t>với trường hợp hình 3 không ?</a:t>
            </a:r>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7" name="Graphic 16" descr="Badge Question Mark with solid fill">
            <a:extLst>
              <a:ext uri="{FF2B5EF4-FFF2-40B4-BE49-F238E27FC236}">
                <a16:creationId xmlns:a16="http://schemas.microsoft.com/office/drawing/2014/main" xmlns="" id="{9C737214-9B10-4E2C-B6AF-52589B9BE3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1706" y="10324671"/>
            <a:ext cx="1106424" cy="1106424"/>
          </a:xfrm>
          <a:prstGeom prst="rect">
            <a:avLst/>
          </a:prstGeom>
        </p:spPr>
      </p:pic>
      <p:sp>
        <p:nvSpPr>
          <p:cNvPr id="26" name="TextBox 25">
            <a:extLst>
              <a:ext uri="{FF2B5EF4-FFF2-40B4-BE49-F238E27FC236}">
                <a16:creationId xmlns:a16="http://schemas.microsoft.com/office/drawing/2014/main" xmlns="" id="{2A35F95E-44DF-4F46-8C87-C8BEE102677E}"/>
              </a:ext>
            </a:extLst>
          </p:cNvPr>
          <p:cNvSpPr txBox="1"/>
          <p:nvPr/>
        </p:nvSpPr>
        <p:spPr>
          <a:xfrm>
            <a:off x="1436806" y="12208890"/>
            <a:ext cx="12819870" cy="792205"/>
          </a:xfrm>
          <a:prstGeom prst="rect">
            <a:avLst/>
          </a:prstGeom>
          <a:noFill/>
        </p:spPr>
        <p:txBody>
          <a:bodyPr wrap="square">
            <a:spAutoFit/>
          </a:bodyPr>
          <a:lstStyle/>
          <a:p>
            <a:pPr>
              <a:lnSpc>
                <a:spcPct val="115000"/>
              </a:lnSpc>
              <a:spcAft>
                <a:spcPts val="1000"/>
              </a:spcAft>
            </a:pPr>
            <a:r>
              <a:rPr lang="nl-NL" sz="4400" b="1" dirty="0">
                <a:solidFill>
                  <a:srgbClr val="FF0000"/>
                </a:solidFill>
                <a:latin typeface="Tahoma" panose="020B0604030504040204" pitchFamily="34" charset="0"/>
                <a:ea typeface="Tahoma" panose="020B0604030504040204" pitchFamily="34" charset="0"/>
                <a:cs typeface="Tahoma" panose="020B0604030504040204" pitchFamily="34" charset="0"/>
              </a:rPr>
              <a:t>TL: </a:t>
            </a:r>
            <a:r>
              <a:rPr lang="nl-NL" sz="4400" b="1" dirty="0">
                <a:latin typeface="Tahoma" panose="020B0604030504040204" pitchFamily="34" charset="0"/>
                <a:ea typeface="Tahoma" panose="020B0604030504040204" pitchFamily="34" charset="0"/>
                <a:cs typeface="Tahoma" panose="020B0604030504040204" pitchFamily="34" charset="0"/>
              </a:rPr>
              <a:t>Câu trả lời trên không đúng với hình 3.</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519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P spid="1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685800" y="1752600"/>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10">
            <a:extLst>
              <a:ext uri="{FF2B5EF4-FFF2-40B4-BE49-F238E27FC236}">
                <a16:creationId xmlns:a16="http://schemas.microsoft.com/office/drawing/2014/main" xmlns="" id="{37A129C6-168E-4E87-B3CA-76D15A2E14F5}"/>
              </a:ext>
            </a:extLst>
          </p:cNvPr>
          <p:cNvGrpSpPr/>
          <p:nvPr/>
        </p:nvGrpSpPr>
        <p:grpSpPr>
          <a:xfrm>
            <a:off x="836722" y="3352789"/>
            <a:ext cx="22730386" cy="5179351"/>
            <a:chOff x="1096244" y="4254961"/>
            <a:chExt cx="22730386" cy="3548897"/>
          </a:xfrm>
        </p:grpSpPr>
        <p:sp>
          <p:nvSpPr>
            <p:cNvPr id="38" name="Rounded Rectangle 38">
              <a:extLst>
                <a:ext uri="{FF2B5EF4-FFF2-40B4-BE49-F238E27FC236}">
                  <a16:creationId xmlns:a16="http://schemas.microsoft.com/office/drawing/2014/main" xmlns="" id="{0CB19888-8790-417D-B968-BE874E97B475}"/>
                </a:ext>
              </a:extLst>
            </p:cNvPr>
            <p:cNvSpPr/>
            <p:nvPr/>
          </p:nvSpPr>
          <p:spPr>
            <a:xfrm>
              <a:off x="1378109" y="4571921"/>
              <a:ext cx="22448521" cy="3231937"/>
            </a:xfrm>
            <a:prstGeom prst="roundRect">
              <a:avLst>
                <a:gd name="adj" fmla="val 4110"/>
              </a:avLst>
            </a:prstGeom>
            <a:solidFill>
              <a:schemeClr val="accent5">
                <a:lumMod val="20000"/>
                <a:lumOff val="80000"/>
              </a:schemeClr>
            </a:solidFill>
            <a:ln w="28575">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marL="0" marR="0" algn="just">
                <a:lnSpc>
                  <a:spcPct val="115000"/>
                </a:lnSpc>
                <a:spcBef>
                  <a:spcPts val="0"/>
                </a:spcBef>
                <a:spcAft>
                  <a:spcPts val="1000"/>
                </a:spcAft>
              </a:pPr>
              <a:r>
                <a:rPr lang="nl-NL"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3" name="Group 65">
              <a:extLst>
                <a:ext uri="{FF2B5EF4-FFF2-40B4-BE49-F238E27FC236}">
                  <a16:creationId xmlns:a16="http://schemas.microsoft.com/office/drawing/2014/main" xmlns="" id="{82D51A8A-6314-42DC-A4D5-B0660169605D}"/>
                </a:ext>
              </a:extLst>
            </p:cNvPr>
            <p:cNvGrpSpPr/>
            <p:nvPr/>
          </p:nvGrpSpPr>
          <p:grpSpPr>
            <a:xfrm>
              <a:off x="1096244" y="4254961"/>
              <a:ext cx="3947336" cy="739874"/>
              <a:chOff x="186226" y="8632148"/>
              <a:chExt cx="3947336" cy="739874"/>
            </a:xfrm>
          </p:grpSpPr>
          <p:sp>
            <p:nvSpPr>
              <p:cNvPr id="14" name="Freeform 20">
                <a:extLst>
                  <a:ext uri="{FF2B5EF4-FFF2-40B4-BE49-F238E27FC236}">
                    <a16:creationId xmlns:a16="http://schemas.microsoft.com/office/drawing/2014/main" xmlns="" id="{548C3657-8889-4C46-868E-D74354BA0BF8}"/>
                  </a:ext>
                </a:extLst>
              </p:cNvPr>
              <p:cNvSpPr>
                <a:spLocks/>
              </p:cNvSpPr>
              <p:nvPr/>
            </p:nvSpPr>
            <p:spPr bwMode="auto">
              <a:xfrm>
                <a:off x="384522" y="8682819"/>
                <a:ext cx="3749040" cy="689203"/>
              </a:xfrm>
              <a:prstGeom prst="roundRect">
                <a:avLst/>
              </a:prstGeom>
              <a:solidFill>
                <a:srgbClr val="0072B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dirty="0">
                  <a:latin typeface="Tahoma" pitchFamily="34" charset="0"/>
                  <a:ea typeface="Tahoma" pitchFamily="34" charset="0"/>
                  <a:cs typeface="Tahoma" pitchFamily="34" charset="0"/>
                </a:endParaRPr>
              </a:p>
            </p:txBody>
          </p:sp>
          <p:grpSp>
            <p:nvGrpSpPr>
              <p:cNvPr id="15" name="Group 7">
                <a:extLst>
                  <a:ext uri="{FF2B5EF4-FFF2-40B4-BE49-F238E27FC236}">
                    <a16:creationId xmlns:a16="http://schemas.microsoft.com/office/drawing/2014/main" xmlns="" id="{01DFB0FB-405B-462D-9F1C-EA1E4658FEF4}"/>
                  </a:ext>
                </a:extLst>
              </p:cNvPr>
              <p:cNvGrpSpPr/>
              <p:nvPr/>
            </p:nvGrpSpPr>
            <p:grpSpPr>
              <a:xfrm>
                <a:off x="186226" y="8632148"/>
                <a:ext cx="992078" cy="700820"/>
                <a:chOff x="-123770" y="8467195"/>
                <a:chExt cx="1111917" cy="785477"/>
              </a:xfrm>
            </p:grpSpPr>
            <p:sp>
              <p:nvSpPr>
                <p:cNvPr id="17" name="Freeform 45">
                  <a:extLst>
                    <a:ext uri="{FF2B5EF4-FFF2-40B4-BE49-F238E27FC236}">
                      <a16:creationId xmlns:a16="http://schemas.microsoft.com/office/drawing/2014/main" xmlns="" id="{15DEDB0B-A12B-4F6B-91FC-AECDB7BF86D7}"/>
                    </a:ext>
                  </a:extLst>
                </p:cNvPr>
                <p:cNvSpPr>
                  <a:spLocks/>
                </p:cNvSpPr>
                <p:nvPr/>
              </p:nvSpPr>
              <p:spPr bwMode="auto">
                <a:xfrm>
                  <a:off x="255643" y="9062171"/>
                  <a:ext cx="363538" cy="88900"/>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18" name="Freeform 46">
                  <a:extLst>
                    <a:ext uri="{FF2B5EF4-FFF2-40B4-BE49-F238E27FC236}">
                      <a16:creationId xmlns:a16="http://schemas.microsoft.com/office/drawing/2014/main" xmlns="" id="{0757D33A-E676-47C3-9818-5C1DD5FA5368}"/>
                    </a:ext>
                  </a:extLst>
                </p:cNvPr>
                <p:cNvSpPr>
                  <a:spLocks noEditPoints="1"/>
                </p:cNvSpPr>
                <p:nvPr/>
              </p:nvSpPr>
              <p:spPr bwMode="auto">
                <a:xfrm>
                  <a:off x="233418" y="9039946"/>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26" name="Freeform 47">
                  <a:extLst>
                    <a:ext uri="{FF2B5EF4-FFF2-40B4-BE49-F238E27FC236}">
                      <a16:creationId xmlns:a16="http://schemas.microsoft.com/office/drawing/2014/main" xmlns="" id="{4C9A850B-2F0A-4A3E-9694-22F42D92F00C}"/>
                    </a:ext>
                  </a:extLst>
                </p:cNvPr>
                <p:cNvSpPr>
                  <a:spLocks/>
                </p:cNvSpPr>
                <p:nvPr/>
              </p:nvSpPr>
              <p:spPr bwMode="auto">
                <a:xfrm>
                  <a:off x="255643" y="9136784"/>
                  <a:ext cx="363538" cy="90488"/>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28" name="Freeform 48">
                  <a:extLst>
                    <a:ext uri="{FF2B5EF4-FFF2-40B4-BE49-F238E27FC236}">
                      <a16:creationId xmlns:a16="http://schemas.microsoft.com/office/drawing/2014/main" xmlns="" id="{ABD187C8-11AB-469D-A724-51C57CEE430C}"/>
                    </a:ext>
                  </a:extLst>
                </p:cNvPr>
                <p:cNvSpPr>
                  <a:spLocks noEditPoints="1"/>
                </p:cNvSpPr>
                <p:nvPr/>
              </p:nvSpPr>
              <p:spPr bwMode="auto">
                <a:xfrm>
                  <a:off x="233418" y="9114559"/>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29" name="Freeform 49">
                  <a:extLst>
                    <a:ext uri="{FF2B5EF4-FFF2-40B4-BE49-F238E27FC236}">
                      <a16:creationId xmlns:a16="http://schemas.microsoft.com/office/drawing/2014/main" xmlns="" id="{AA0CAE80-7725-4842-8A6F-1E592CC2E584}"/>
                    </a:ext>
                  </a:extLst>
                </p:cNvPr>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0" name="Freeform 50">
                  <a:extLst>
                    <a:ext uri="{FF2B5EF4-FFF2-40B4-BE49-F238E27FC236}">
                      <a16:creationId xmlns:a16="http://schemas.microsoft.com/office/drawing/2014/main" xmlns="" id="{CD575F9B-41A1-4971-94D6-355CE128084B}"/>
                    </a:ext>
                  </a:extLst>
                </p:cNvPr>
                <p:cNvSpPr>
                  <a:spLocks noEditPoints="1"/>
                </p:cNvSpPr>
                <p:nvPr/>
              </p:nvSpPr>
              <p:spPr bwMode="auto">
                <a:xfrm>
                  <a:off x="192143" y="8633548"/>
                  <a:ext cx="314325" cy="300039"/>
                </a:xfrm>
                <a:custGeom>
                  <a:avLst/>
                  <a:gdLst>
                    <a:gd name="T0" fmla="*/ 29 w 84"/>
                    <a:gd name="T1" fmla="*/ 12 h 80"/>
                    <a:gd name="T2" fmla="*/ 34 w 84"/>
                    <a:gd name="T3" fmla="*/ 13 h 80"/>
                    <a:gd name="T4" fmla="*/ 68 w 84"/>
                    <a:gd name="T5" fmla="*/ 48 h 80"/>
                    <a:gd name="T6" fmla="*/ 68 w 84"/>
                    <a:gd name="T7" fmla="*/ 57 h 80"/>
                    <a:gd name="T8" fmla="*/ 57 w 84"/>
                    <a:gd name="T9" fmla="*/ 68 h 80"/>
                    <a:gd name="T10" fmla="*/ 13 w 84"/>
                    <a:gd name="T11" fmla="*/ 25 h 80"/>
                    <a:gd name="T12" fmla="*/ 25 w 84"/>
                    <a:gd name="T13" fmla="*/ 13 h 80"/>
                    <a:gd name="T14" fmla="*/ 29 w 84"/>
                    <a:gd name="T15" fmla="*/ 12 h 80"/>
                    <a:gd name="T16" fmla="*/ 29 w 84"/>
                    <a:gd name="T17" fmla="*/ 0 h 80"/>
                    <a:gd name="T18" fmla="*/ 16 w 84"/>
                    <a:gd name="T19" fmla="*/ 5 h 80"/>
                    <a:gd name="T20" fmla="*/ 5 w 84"/>
                    <a:gd name="T21" fmla="*/ 16 h 80"/>
                    <a:gd name="T22" fmla="*/ 5 w 84"/>
                    <a:gd name="T23" fmla="*/ 33 h 80"/>
                    <a:gd name="T24" fmla="*/ 48 w 84"/>
                    <a:gd name="T25" fmla="*/ 77 h 80"/>
                    <a:gd name="T26" fmla="*/ 57 w 84"/>
                    <a:gd name="T27" fmla="*/ 80 h 80"/>
                    <a:gd name="T28" fmla="*/ 57 w 84"/>
                    <a:gd name="T29" fmla="*/ 80 h 80"/>
                    <a:gd name="T30" fmla="*/ 65 w 84"/>
                    <a:gd name="T31" fmla="*/ 77 h 80"/>
                    <a:gd name="T32" fmla="*/ 77 w 84"/>
                    <a:gd name="T33" fmla="*/ 65 h 80"/>
                    <a:gd name="T34" fmla="*/ 77 w 84"/>
                    <a:gd name="T35" fmla="*/ 39 h 80"/>
                    <a:gd name="T36" fmla="*/ 42 w 84"/>
                    <a:gd name="T37" fmla="*/ 5 h 80"/>
                    <a:gd name="T38" fmla="*/ 29 w 8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2" name="Freeform 51">
                  <a:extLst>
                    <a:ext uri="{FF2B5EF4-FFF2-40B4-BE49-F238E27FC236}">
                      <a16:creationId xmlns:a16="http://schemas.microsoft.com/office/drawing/2014/main" xmlns="" id="{6E82F4D8-B097-4F96-BC5C-CDCF59898C87}"/>
                    </a:ext>
                  </a:extLst>
                </p:cNvPr>
                <p:cNvSpPr>
                  <a:spLocks noEditPoints="1"/>
                </p:cNvSpPr>
                <p:nvPr/>
              </p:nvSpPr>
              <p:spPr bwMode="auto">
                <a:xfrm>
                  <a:off x="-123770" y="8724033"/>
                  <a:ext cx="742950" cy="528639"/>
                </a:xfrm>
                <a:custGeom>
                  <a:avLst/>
                  <a:gdLst>
                    <a:gd name="T0" fmla="*/ 12 w 198"/>
                    <a:gd name="T1" fmla="*/ 141 h 141"/>
                    <a:gd name="T2" fmla="*/ 8 w 198"/>
                    <a:gd name="T3" fmla="*/ 140 h 141"/>
                    <a:gd name="T4" fmla="*/ 3 w 198"/>
                    <a:gd name="T5" fmla="*/ 134 h 141"/>
                    <a:gd name="T6" fmla="*/ 1 w 198"/>
                    <a:gd name="T7" fmla="*/ 128 h 141"/>
                    <a:gd name="T8" fmla="*/ 14 w 198"/>
                    <a:gd name="T9" fmla="*/ 77 h 141"/>
                    <a:gd name="T10" fmla="*/ 15 w 198"/>
                    <a:gd name="T11" fmla="*/ 75 h 141"/>
                    <a:gd name="T12" fmla="*/ 88 w 198"/>
                    <a:gd name="T13" fmla="*/ 1 h 141"/>
                    <a:gd name="T14" fmla="*/ 92 w 198"/>
                    <a:gd name="T15" fmla="*/ 0 h 141"/>
                    <a:gd name="T16" fmla="*/ 92 w 198"/>
                    <a:gd name="T17" fmla="*/ 0 h 141"/>
                    <a:gd name="T18" fmla="*/ 97 w 198"/>
                    <a:gd name="T19" fmla="*/ 1 h 141"/>
                    <a:gd name="T20" fmla="*/ 103 w 198"/>
                    <a:gd name="T21" fmla="*/ 8 h 141"/>
                    <a:gd name="T22" fmla="*/ 105 w 198"/>
                    <a:gd name="T23" fmla="*/ 12 h 141"/>
                    <a:gd name="T24" fmla="*/ 109 w 198"/>
                    <a:gd name="T25" fmla="*/ 13 h 141"/>
                    <a:gd name="T26" fmla="*/ 116 w 198"/>
                    <a:gd name="T27" fmla="*/ 21 h 141"/>
                    <a:gd name="T28" fmla="*/ 117 w 198"/>
                    <a:gd name="T29" fmla="*/ 24 h 141"/>
                    <a:gd name="T30" fmla="*/ 121 w 198"/>
                    <a:gd name="T31" fmla="*/ 26 h 141"/>
                    <a:gd name="T32" fmla="*/ 128 w 198"/>
                    <a:gd name="T33" fmla="*/ 33 h 141"/>
                    <a:gd name="T34" fmla="*/ 130 w 198"/>
                    <a:gd name="T35" fmla="*/ 37 h 141"/>
                    <a:gd name="T36" fmla="*/ 133 w 198"/>
                    <a:gd name="T37" fmla="*/ 38 h 141"/>
                    <a:gd name="T38" fmla="*/ 140 w 198"/>
                    <a:gd name="T39" fmla="*/ 45 h 141"/>
                    <a:gd name="T40" fmla="*/ 142 w 198"/>
                    <a:gd name="T41" fmla="*/ 49 h 141"/>
                    <a:gd name="T42" fmla="*/ 140 w 198"/>
                    <a:gd name="T43" fmla="*/ 53 h 141"/>
                    <a:gd name="T44" fmla="*/ 124 w 198"/>
                    <a:gd name="T45" fmla="*/ 70 h 141"/>
                    <a:gd name="T46" fmla="*/ 192 w 198"/>
                    <a:gd name="T47" fmla="*/ 70 h 141"/>
                    <a:gd name="T48" fmla="*/ 198 w 198"/>
                    <a:gd name="T49" fmla="*/ 76 h 141"/>
                    <a:gd name="T50" fmla="*/ 198 w 198"/>
                    <a:gd name="T51" fmla="*/ 87 h 141"/>
                    <a:gd name="T52" fmla="*/ 192 w 198"/>
                    <a:gd name="T53" fmla="*/ 93 h 141"/>
                    <a:gd name="T54" fmla="*/ 107 w 198"/>
                    <a:gd name="T55" fmla="*/ 93 h 141"/>
                    <a:gd name="T56" fmla="*/ 103 w 198"/>
                    <a:gd name="T57" fmla="*/ 91 h 141"/>
                    <a:gd name="T58" fmla="*/ 67 w 198"/>
                    <a:gd name="T59" fmla="*/ 127 h 141"/>
                    <a:gd name="T60" fmla="*/ 64 w 198"/>
                    <a:gd name="T61" fmla="*/ 128 h 141"/>
                    <a:gd name="T62" fmla="*/ 14 w 198"/>
                    <a:gd name="T63" fmla="*/ 141 h 141"/>
                    <a:gd name="T64" fmla="*/ 12 w 198"/>
                    <a:gd name="T65" fmla="*/ 141 h 141"/>
                    <a:gd name="T66" fmla="*/ 23 w 198"/>
                    <a:gd name="T67" fmla="*/ 119 h 141"/>
                    <a:gd name="T68" fmla="*/ 45 w 198"/>
                    <a:gd name="T69" fmla="*/ 113 h 141"/>
                    <a:gd name="T70" fmla="*/ 29 w 198"/>
                    <a:gd name="T71" fmla="*/ 97 h 141"/>
                    <a:gd name="T72" fmla="*/ 23 w 198"/>
                    <a:gd name="T73"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1">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3" name="Freeform 52">
                  <a:extLst>
                    <a:ext uri="{FF2B5EF4-FFF2-40B4-BE49-F238E27FC236}">
                      <a16:creationId xmlns:a16="http://schemas.microsoft.com/office/drawing/2014/main" xmlns="" id="{F04E5FCE-0E5F-4891-9AF7-36F9E807BE57}"/>
                    </a:ext>
                  </a:extLst>
                </p:cNvPr>
                <p:cNvSpPr>
                  <a:spLocks noEditPoints="1"/>
                </p:cNvSpPr>
                <p:nvPr/>
              </p:nvSpPr>
              <p:spPr bwMode="auto">
                <a:xfrm>
                  <a:off x="29938" y="8584242"/>
                  <a:ext cx="787400" cy="573089"/>
                </a:xfrm>
                <a:custGeom>
                  <a:avLst/>
                  <a:gdLst>
                    <a:gd name="T0" fmla="*/ 98 w 210"/>
                    <a:gd name="T1" fmla="*/ 12 h 153"/>
                    <a:gd name="T2" fmla="*/ 105 w 210"/>
                    <a:gd name="T3" fmla="*/ 18 h 153"/>
                    <a:gd name="T4" fmla="*/ 37 w 210"/>
                    <a:gd name="T5" fmla="*/ 86 h 153"/>
                    <a:gd name="T6" fmla="*/ 43 w 210"/>
                    <a:gd name="T7" fmla="*/ 92 h 153"/>
                    <a:gd name="T8" fmla="*/ 110 w 210"/>
                    <a:gd name="T9" fmla="*/ 24 h 153"/>
                    <a:gd name="T10" fmla="*/ 118 w 210"/>
                    <a:gd name="T11" fmla="*/ 31 h 153"/>
                    <a:gd name="T12" fmla="*/ 50 w 210"/>
                    <a:gd name="T13" fmla="*/ 99 h 153"/>
                    <a:gd name="T14" fmla="*/ 55 w 210"/>
                    <a:gd name="T15" fmla="*/ 104 h 153"/>
                    <a:gd name="T16" fmla="*/ 123 w 210"/>
                    <a:gd name="T17" fmla="*/ 36 h 153"/>
                    <a:gd name="T18" fmla="*/ 130 w 210"/>
                    <a:gd name="T19" fmla="*/ 43 h 153"/>
                    <a:gd name="T20" fmla="*/ 62 w 210"/>
                    <a:gd name="T21" fmla="*/ 111 h 153"/>
                    <a:gd name="T22" fmla="*/ 68 w 210"/>
                    <a:gd name="T23" fmla="*/ 116 h 153"/>
                    <a:gd name="T24" fmla="*/ 135 w 210"/>
                    <a:gd name="T25" fmla="*/ 49 h 153"/>
                    <a:gd name="T26" fmla="*/ 142 w 210"/>
                    <a:gd name="T27" fmla="*/ 55 h 153"/>
                    <a:gd name="T28" fmla="*/ 115 w 210"/>
                    <a:gd name="T29" fmla="*/ 82 h 153"/>
                    <a:gd name="T30" fmla="*/ 198 w 210"/>
                    <a:gd name="T31" fmla="*/ 82 h 153"/>
                    <a:gd name="T32" fmla="*/ 198 w 210"/>
                    <a:gd name="T33" fmla="*/ 93 h 153"/>
                    <a:gd name="T34" fmla="*/ 113 w 210"/>
                    <a:gd name="T35" fmla="*/ 93 h 153"/>
                    <a:gd name="T36" fmla="*/ 113 w 210"/>
                    <a:gd name="T37" fmla="*/ 84 h 153"/>
                    <a:gd name="T38" fmla="*/ 69 w 210"/>
                    <a:gd name="T39" fmla="*/ 128 h 153"/>
                    <a:gd name="T40" fmla="*/ 18 w 210"/>
                    <a:gd name="T41" fmla="*/ 141 h 153"/>
                    <a:gd name="T42" fmla="*/ 13 w 210"/>
                    <a:gd name="T43" fmla="*/ 136 h 153"/>
                    <a:gd name="T44" fmla="*/ 26 w 210"/>
                    <a:gd name="T45" fmla="*/ 85 h 153"/>
                    <a:gd name="T46" fmla="*/ 98 w 210"/>
                    <a:gd name="T47" fmla="*/ 12 h 153"/>
                    <a:gd name="T48" fmla="*/ 21 w 210"/>
                    <a:gd name="T49" fmla="*/ 133 h 153"/>
                    <a:gd name="T50" fmla="*/ 62 w 210"/>
                    <a:gd name="T51" fmla="*/ 122 h 153"/>
                    <a:gd name="T52" fmla="*/ 32 w 210"/>
                    <a:gd name="T53" fmla="*/ 91 h 153"/>
                    <a:gd name="T54" fmla="*/ 21 w 210"/>
                    <a:gd name="T55" fmla="*/ 133 h 153"/>
                    <a:gd name="T56" fmla="*/ 98 w 210"/>
                    <a:gd name="T57" fmla="*/ 0 h 153"/>
                    <a:gd name="T58" fmla="*/ 98 w 210"/>
                    <a:gd name="T59" fmla="*/ 0 h 153"/>
                    <a:gd name="T60" fmla="*/ 90 w 210"/>
                    <a:gd name="T61" fmla="*/ 3 h 153"/>
                    <a:gd name="T62" fmla="*/ 17 w 210"/>
                    <a:gd name="T63" fmla="*/ 76 h 153"/>
                    <a:gd name="T64" fmla="*/ 14 w 210"/>
                    <a:gd name="T65" fmla="*/ 82 h 153"/>
                    <a:gd name="T66" fmla="*/ 1 w 210"/>
                    <a:gd name="T67" fmla="*/ 133 h 153"/>
                    <a:gd name="T68" fmla="*/ 4 w 210"/>
                    <a:gd name="T69" fmla="*/ 145 h 153"/>
                    <a:gd name="T70" fmla="*/ 10 w 210"/>
                    <a:gd name="T71" fmla="*/ 150 h 153"/>
                    <a:gd name="T72" fmla="*/ 18 w 210"/>
                    <a:gd name="T73" fmla="*/ 153 h 153"/>
                    <a:gd name="T74" fmla="*/ 21 w 210"/>
                    <a:gd name="T75" fmla="*/ 153 h 153"/>
                    <a:gd name="T76" fmla="*/ 72 w 210"/>
                    <a:gd name="T77" fmla="*/ 140 h 153"/>
                    <a:gd name="T78" fmla="*/ 77 w 210"/>
                    <a:gd name="T79" fmla="*/ 137 h 153"/>
                    <a:gd name="T80" fmla="*/ 109 w 210"/>
                    <a:gd name="T81" fmla="*/ 105 h 153"/>
                    <a:gd name="T82" fmla="*/ 113 w 210"/>
                    <a:gd name="T83" fmla="*/ 105 h 153"/>
                    <a:gd name="T84" fmla="*/ 198 w 210"/>
                    <a:gd name="T85" fmla="*/ 105 h 153"/>
                    <a:gd name="T86" fmla="*/ 210 w 210"/>
                    <a:gd name="T87" fmla="*/ 93 h 153"/>
                    <a:gd name="T88" fmla="*/ 210 w 210"/>
                    <a:gd name="T89" fmla="*/ 82 h 153"/>
                    <a:gd name="T90" fmla="*/ 198 w 210"/>
                    <a:gd name="T91" fmla="*/ 70 h 153"/>
                    <a:gd name="T92" fmla="*/ 144 w 210"/>
                    <a:gd name="T93" fmla="*/ 70 h 153"/>
                    <a:gd name="T94" fmla="*/ 150 w 210"/>
                    <a:gd name="T95" fmla="*/ 64 h 153"/>
                    <a:gd name="T96" fmla="*/ 154 w 210"/>
                    <a:gd name="T97" fmla="*/ 55 h 153"/>
                    <a:gd name="T98" fmla="*/ 150 w 210"/>
                    <a:gd name="T99" fmla="*/ 47 h 153"/>
                    <a:gd name="T100" fmla="*/ 144 w 210"/>
                    <a:gd name="T101" fmla="*/ 40 h 153"/>
                    <a:gd name="T102" fmla="*/ 140 w 210"/>
                    <a:gd name="T103" fmla="*/ 38 h 153"/>
                    <a:gd name="T104" fmla="*/ 138 w 210"/>
                    <a:gd name="T105" fmla="*/ 35 h 153"/>
                    <a:gd name="T106" fmla="*/ 131 w 210"/>
                    <a:gd name="T107" fmla="*/ 28 h 153"/>
                    <a:gd name="T108" fmla="*/ 128 w 210"/>
                    <a:gd name="T109" fmla="*/ 25 h 153"/>
                    <a:gd name="T110" fmla="*/ 126 w 210"/>
                    <a:gd name="T111" fmla="*/ 22 h 153"/>
                    <a:gd name="T112" fmla="*/ 119 w 210"/>
                    <a:gd name="T113" fmla="*/ 15 h 153"/>
                    <a:gd name="T114" fmla="*/ 116 w 210"/>
                    <a:gd name="T115" fmla="*/ 13 h 153"/>
                    <a:gd name="T116" fmla="*/ 113 w 210"/>
                    <a:gd name="T117" fmla="*/ 10 h 153"/>
                    <a:gd name="T118" fmla="*/ 107 w 210"/>
                    <a:gd name="T119" fmla="*/ 3 h 153"/>
                    <a:gd name="T120" fmla="*/ 98 w 210"/>
                    <a:gd name="T1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3">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4" name="Rectangle 53">
                  <a:extLst>
                    <a:ext uri="{FF2B5EF4-FFF2-40B4-BE49-F238E27FC236}">
                      <a16:creationId xmlns:a16="http://schemas.microsoft.com/office/drawing/2014/main" xmlns="" id="{F1F5A09B-17BC-40D3-9D80-79EBDC70BF81}"/>
                    </a:ext>
                  </a:extLst>
                </p:cNvPr>
                <p:cNvSpPr>
                  <a:spLocks noChangeArrowheads="1"/>
                </p:cNvSpPr>
                <p:nvPr/>
              </p:nvSpPr>
              <p:spPr bwMode="auto">
                <a:xfrm>
                  <a:off x="277868" y="9084396"/>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5" name="Rectangle 54">
                  <a:extLst>
                    <a:ext uri="{FF2B5EF4-FFF2-40B4-BE49-F238E27FC236}">
                      <a16:creationId xmlns:a16="http://schemas.microsoft.com/office/drawing/2014/main" xmlns="" id="{60703F8B-280E-43C0-8F31-90FB83E0176C}"/>
                    </a:ext>
                  </a:extLst>
                </p:cNvPr>
                <p:cNvSpPr>
                  <a:spLocks noChangeArrowheads="1"/>
                </p:cNvSpPr>
                <p:nvPr/>
              </p:nvSpPr>
              <p:spPr bwMode="auto">
                <a:xfrm>
                  <a:off x="277868" y="9159009"/>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6" name="Freeform 55">
                  <a:extLst>
                    <a:ext uri="{FF2B5EF4-FFF2-40B4-BE49-F238E27FC236}">
                      <a16:creationId xmlns:a16="http://schemas.microsoft.com/office/drawing/2014/main" xmlns="" id="{8861D395-366B-492E-AA67-1E35DB16CB8C}"/>
                    </a:ext>
                  </a:extLst>
                </p:cNvPr>
                <p:cNvSpPr>
                  <a:spLocks/>
                </p:cNvSpPr>
                <p:nvPr/>
              </p:nvSpPr>
              <p:spPr bwMode="auto">
                <a:xfrm>
                  <a:off x="239768" y="8674820"/>
                  <a:ext cx="217488" cy="214313"/>
                </a:xfrm>
                <a:custGeom>
                  <a:avLst/>
                  <a:gdLst>
                    <a:gd name="T0" fmla="*/ 55 w 58"/>
                    <a:gd name="T1" fmla="*/ 46 h 57"/>
                    <a:gd name="T2" fmla="*/ 55 w 58"/>
                    <a:gd name="T3" fmla="*/ 37 h 57"/>
                    <a:gd name="T4" fmla="*/ 21 w 58"/>
                    <a:gd name="T5" fmla="*/ 2 h 57"/>
                    <a:gd name="T6" fmla="*/ 12 w 58"/>
                    <a:gd name="T7" fmla="*/ 2 h 57"/>
                    <a:gd name="T8" fmla="*/ 0 w 58"/>
                    <a:gd name="T9" fmla="*/ 14 h 57"/>
                    <a:gd name="T10" fmla="*/ 44 w 58"/>
                    <a:gd name="T11" fmla="*/ 57 h 57"/>
                    <a:gd name="T12" fmla="*/ 55 w 58"/>
                    <a:gd name="T13" fmla="*/ 46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7" name="Freeform 56">
                  <a:extLst>
                    <a:ext uri="{FF2B5EF4-FFF2-40B4-BE49-F238E27FC236}">
                      <a16:creationId xmlns:a16="http://schemas.microsoft.com/office/drawing/2014/main" xmlns="" id="{8162F2F6-9134-4FFC-BDEF-022CB2969BBF}"/>
                    </a:ext>
                  </a:extLst>
                </p:cNvPr>
                <p:cNvSpPr>
                  <a:spLocks noEditPoints="1"/>
                </p:cNvSpPr>
                <p:nvPr/>
              </p:nvSpPr>
              <p:spPr bwMode="auto">
                <a:xfrm>
                  <a:off x="166706" y="8467195"/>
                  <a:ext cx="821441" cy="632009"/>
                </a:xfrm>
                <a:custGeom>
                  <a:avLst/>
                  <a:gdLst>
                    <a:gd name="T0" fmla="*/ 241 w 437"/>
                    <a:gd name="T1" fmla="*/ 166 h 305"/>
                    <a:gd name="T2" fmla="*/ 305 w 437"/>
                    <a:gd name="T3" fmla="*/ 102 h 305"/>
                    <a:gd name="T4" fmla="*/ 288 w 437"/>
                    <a:gd name="T5" fmla="*/ 88 h 305"/>
                    <a:gd name="T6" fmla="*/ 130 w 437"/>
                    <a:gd name="T7" fmla="*/ 246 h 305"/>
                    <a:gd name="T8" fmla="*/ 116 w 437"/>
                    <a:gd name="T9" fmla="*/ 234 h 305"/>
                    <a:gd name="T10" fmla="*/ 276 w 437"/>
                    <a:gd name="T11" fmla="*/ 74 h 305"/>
                    <a:gd name="T12" fmla="*/ 260 w 437"/>
                    <a:gd name="T13" fmla="*/ 57 h 305"/>
                    <a:gd name="T14" fmla="*/ 99 w 437"/>
                    <a:gd name="T15" fmla="*/ 218 h 305"/>
                    <a:gd name="T16" fmla="*/ 87 w 437"/>
                    <a:gd name="T17" fmla="*/ 206 h 305"/>
                    <a:gd name="T18" fmla="*/ 248 w 437"/>
                    <a:gd name="T19" fmla="*/ 45 h 305"/>
                    <a:gd name="T20" fmla="*/ 229 w 437"/>
                    <a:gd name="T21" fmla="*/ 29 h 305"/>
                    <a:gd name="T22" fmla="*/ 71 w 437"/>
                    <a:gd name="T23" fmla="*/ 189 h 305"/>
                    <a:gd name="T24" fmla="*/ 56 w 437"/>
                    <a:gd name="T25" fmla="*/ 175 h 305"/>
                    <a:gd name="T26" fmla="*/ 217 w 437"/>
                    <a:gd name="T27" fmla="*/ 14 h 305"/>
                    <a:gd name="T28" fmla="*/ 201 w 437"/>
                    <a:gd name="T29" fmla="*/ 0 h 305"/>
                    <a:gd name="T30" fmla="*/ 30 w 437"/>
                    <a:gd name="T31" fmla="*/ 173 h 305"/>
                    <a:gd name="T32" fmla="*/ 0 w 437"/>
                    <a:gd name="T33" fmla="*/ 293 h 305"/>
                    <a:gd name="T34" fmla="*/ 12 w 437"/>
                    <a:gd name="T35" fmla="*/ 305 h 305"/>
                    <a:gd name="T36" fmla="*/ 132 w 437"/>
                    <a:gd name="T37" fmla="*/ 274 h 305"/>
                    <a:gd name="T38" fmla="*/ 236 w 437"/>
                    <a:gd name="T39" fmla="*/ 170 h 305"/>
                    <a:gd name="T40" fmla="*/ 236 w 437"/>
                    <a:gd name="T41" fmla="*/ 192 h 305"/>
                    <a:gd name="T42" fmla="*/ 437 w 437"/>
                    <a:gd name="T43" fmla="*/ 192 h 305"/>
                    <a:gd name="T44" fmla="*/ 437 w 437"/>
                    <a:gd name="T45" fmla="*/ 166 h 305"/>
                    <a:gd name="T46" fmla="*/ 241 w 437"/>
                    <a:gd name="T47" fmla="*/ 166 h 305"/>
                    <a:gd name="T48" fmla="*/ 19 w 437"/>
                    <a:gd name="T49" fmla="*/ 286 h 305"/>
                    <a:gd name="T50" fmla="*/ 45 w 437"/>
                    <a:gd name="T51" fmla="*/ 187 h 305"/>
                    <a:gd name="T52" fmla="*/ 116 w 437"/>
                    <a:gd name="T53" fmla="*/ 260 h 305"/>
                    <a:gd name="T54" fmla="*/ 19 w 437"/>
                    <a:gd name="T55" fmla="*/ 28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7" h="305">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sp>
            <p:nvSpPr>
              <p:cNvPr id="16" name="TextBox 15">
                <a:extLst>
                  <a:ext uri="{FF2B5EF4-FFF2-40B4-BE49-F238E27FC236}">
                    <a16:creationId xmlns:a16="http://schemas.microsoft.com/office/drawing/2014/main" xmlns="" id="{69B1A836-E7AF-4153-9370-02951B095379}"/>
                  </a:ext>
                </a:extLst>
              </p:cNvPr>
              <p:cNvSpPr txBox="1"/>
              <p:nvPr/>
            </p:nvSpPr>
            <p:spPr>
              <a:xfrm>
                <a:off x="932118" y="8712046"/>
                <a:ext cx="3147015" cy="548311"/>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Khái</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niệm</a:t>
                </a:r>
                <a:endParaRPr lang="en-US" sz="4600" b="1" dirty="0">
                  <a:solidFill>
                    <a:schemeClr val="bg1"/>
                  </a:solidFill>
                  <a:latin typeface="Tahoma" pitchFamily="34" charset="0"/>
                  <a:ea typeface="Tahoma" pitchFamily="34" charset="0"/>
                  <a:cs typeface="Tahoma" pitchFamily="34" charset="0"/>
                </a:endParaRPr>
              </a:p>
            </p:txBody>
          </p:sp>
        </p:grpSp>
      </p:grpSp>
      <p:grpSp>
        <p:nvGrpSpPr>
          <p:cNvPr id="61" name="Group 60">
            <a:extLst>
              <a:ext uri="{FF2B5EF4-FFF2-40B4-BE49-F238E27FC236}">
                <a16:creationId xmlns:a16="http://schemas.microsoft.com/office/drawing/2014/main" xmlns="" id="{B20F770D-BFD6-47E5-97B3-36DDEC52826B}"/>
              </a:ext>
            </a:extLst>
          </p:cNvPr>
          <p:cNvGrpSpPr/>
          <p:nvPr/>
        </p:nvGrpSpPr>
        <p:grpSpPr>
          <a:xfrm>
            <a:off x="1035018" y="8808752"/>
            <a:ext cx="15347982" cy="4186544"/>
            <a:chOff x="1215905" y="2234031"/>
            <a:chExt cx="11918869" cy="4186544"/>
          </a:xfrm>
          <a:solidFill>
            <a:schemeClr val="accent6">
              <a:lumMod val="20000"/>
              <a:lumOff val="80000"/>
            </a:schemeClr>
          </a:solidFill>
        </p:grpSpPr>
        <p:sp>
          <p:nvSpPr>
            <p:cNvPr id="63" name="Rounded Rectangle 47">
              <a:extLst>
                <a:ext uri="{FF2B5EF4-FFF2-40B4-BE49-F238E27FC236}">
                  <a16:creationId xmlns:a16="http://schemas.microsoft.com/office/drawing/2014/main" xmlns="" id="{62A95687-497C-4CFE-BD09-58637E601B0F}"/>
                </a:ext>
              </a:extLst>
            </p:cNvPr>
            <p:cNvSpPr/>
            <p:nvPr/>
          </p:nvSpPr>
          <p:spPr>
            <a:xfrm>
              <a:off x="1232452" y="2495617"/>
              <a:ext cx="11902322" cy="3924958"/>
            </a:xfrm>
            <a:prstGeom prst="roundRect">
              <a:avLst>
                <a:gd name="adj" fmla="val 4611"/>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itchFamily="34" charset="0"/>
                <a:ea typeface="Tahoma" pitchFamily="34" charset="0"/>
                <a:cs typeface="Tahoma" pitchFamily="34" charset="0"/>
              </a:endParaRPr>
            </a:p>
          </p:txBody>
        </p:sp>
        <p:sp>
          <p:nvSpPr>
            <p:cNvPr id="64" name="Freeform 20">
              <a:extLst>
                <a:ext uri="{FF2B5EF4-FFF2-40B4-BE49-F238E27FC236}">
                  <a16:creationId xmlns:a16="http://schemas.microsoft.com/office/drawing/2014/main" xmlns="" id="{E979ED26-8619-45E4-9CCE-64FB30F30E9B}"/>
                </a:ext>
              </a:extLst>
            </p:cNvPr>
            <p:cNvSpPr>
              <a:spLocks/>
            </p:cNvSpPr>
            <p:nvPr/>
          </p:nvSpPr>
          <p:spPr bwMode="auto">
            <a:xfrm>
              <a:off x="1215905" y="2234031"/>
              <a:ext cx="1859108" cy="868379"/>
            </a:xfrm>
            <a:prstGeom prst="roundRect">
              <a:avLst/>
            </a:prstGeom>
            <a:solidFill>
              <a:schemeClr val="accent6">
                <a:lumMod val="75000"/>
              </a:schemeClr>
            </a:solidFill>
            <a:ln w="57150">
              <a:solidFill>
                <a:schemeClr val="accent1"/>
              </a:solidFill>
            </a:ln>
            <a:effectLst>
              <a:innerShdw blurRad="63500" dist="50800" dir="2700000">
                <a:prstClr val="black">
                  <a:alpha val="50000"/>
                </a:prstClr>
              </a:innerShdw>
            </a:effectLst>
          </p:spPr>
          <p:txBody>
            <a:bodyPr vert="horz" wrap="square" lIns="91440" tIns="45720" rIns="91440" bIns="45720" numCol="1" anchor="t" anchorCtr="0" compatLnSpc="1">
              <a:prstTxWarp prst="textNoShape">
                <a:avLst/>
              </a:prstTxWarp>
            </a:bodyPr>
            <a:lstStyle/>
            <a:p>
              <a:r>
                <a:rPr lang="en-US" sz="4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Lưu</a:t>
              </a:r>
              <a:r>
                <a:rPr lang="en-US" sz="4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ý:</a:t>
              </a:r>
            </a:p>
          </p:txBody>
        </p:sp>
      </p:grpSp>
      <p:sp>
        <p:nvSpPr>
          <p:cNvPr id="65" name="TextBox 64">
            <a:extLst>
              <a:ext uri="{FF2B5EF4-FFF2-40B4-BE49-F238E27FC236}">
                <a16:creationId xmlns:a16="http://schemas.microsoft.com/office/drawing/2014/main" xmlns="" id="{96B59D8A-6627-488B-9E90-B4F2BEB48765}"/>
              </a:ext>
            </a:extLst>
          </p:cNvPr>
          <p:cNvSpPr txBox="1"/>
          <p:nvPr/>
        </p:nvSpPr>
        <p:spPr>
          <a:xfrm>
            <a:off x="1143000"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effectLst/>
                <a:latin typeface="Tahoma" panose="020B0604030504040204" pitchFamily="34" charset="0"/>
                <a:ea typeface="Tahoma" panose="020B0604030504040204" pitchFamily="34" charset="0"/>
                <a:cs typeface="Tahoma" panose="020B0604030504040204" pitchFamily="34" charset="0"/>
              </a:rPr>
              <a:t>1. Khái niệm về hình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31" name="Picture 30">
            <a:extLst>
              <a:ext uri="{FF2B5EF4-FFF2-40B4-BE49-F238E27FC236}">
                <a16:creationId xmlns:a16="http://schemas.microsoft.com/office/drawing/2014/main" xmlns="" id="{A1127AF1-2DF1-4DF2-83E0-3CDFA31E91CA}"/>
              </a:ext>
            </a:extLst>
          </p:cNvPr>
          <p:cNvPicPr/>
          <p:nvPr/>
        </p:nvPicPr>
        <p:blipFill>
          <a:blip r:embed="rId3"/>
          <a:srcRect/>
          <a:stretch>
            <a:fillRect/>
          </a:stretch>
        </p:blipFill>
        <p:spPr bwMode="auto">
          <a:xfrm>
            <a:off x="16477153" y="8946238"/>
            <a:ext cx="7848600" cy="4265881"/>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89520351-5AB7-4986-A7F6-7AB6A6854117}"/>
              </a:ext>
            </a:extLst>
          </p:cNvPr>
          <p:cNvSpPr txBox="1"/>
          <p:nvPr/>
        </p:nvSpPr>
        <p:spPr>
          <a:xfrm>
            <a:off x="1524000" y="3733800"/>
            <a:ext cx="22185630" cy="1656287"/>
          </a:xfrm>
          <a:prstGeom prst="rect">
            <a:avLst/>
          </a:prstGeom>
          <a:noFill/>
        </p:spPr>
        <p:txBody>
          <a:bodyPr wrap="square" rtlCol="0">
            <a:spAutoFit/>
          </a:bodyPr>
          <a:lstStyle/>
          <a:p>
            <a:pPr>
              <a:lnSpc>
                <a:spcPct val="120000"/>
              </a:lnSpc>
            </a:pP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nl-NL"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Hình </a:t>
            </a: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đa diện là hình được tạo bởi một số hữu hạn các đa giác thoả mãn hai tính chất:</a:t>
            </a:r>
            <a:endParaRPr lang="en-US" sz="4400" dirty="0"/>
          </a:p>
        </p:txBody>
      </p:sp>
      <p:sp>
        <p:nvSpPr>
          <p:cNvPr id="39" name="TextBox 38">
            <a:extLst>
              <a:ext uri="{FF2B5EF4-FFF2-40B4-BE49-F238E27FC236}">
                <a16:creationId xmlns:a16="http://schemas.microsoft.com/office/drawing/2014/main" xmlns="" id="{968D62F3-0365-4A91-8695-1B59F1A1A999}"/>
              </a:ext>
            </a:extLst>
          </p:cNvPr>
          <p:cNvSpPr txBox="1"/>
          <p:nvPr/>
        </p:nvSpPr>
        <p:spPr>
          <a:xfrm>
            <a:off x="1454949" y="5560718"/>
            <a:ext cx="22185630" cy="1630126"/>
          </a:xfrm>
          <a:prstGeom prst="rect">
            <a:avLst/>
          </a:prstGeom>
          <a:noFill/>
        </p:spPr>
        <p:txBody>
          <a:bodyPr wrap="square" rtlCol="0">
            <a:spAutoFit/>
          </a:bodyPr>
          <a:lstStyle/>
          <a:p>
            <a:pPr>
              <a:lnSpc>
                <a:spcPct val="120000"/>
              </a:lnSpc>
            </a:pPr>
            <a:r>
              <a:rPr lang="nl-NL"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Hai đa giác phân biệt chỉ có thể hoặc không có điểm chung nào hoặc chỉ có một điểm chung hoặc chỉ có một cạnh chung. </a:t>
            </a:r>
            <a:endPar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xmlns="" id="{9BA50B45-34F3-4DA0-A829-F342061B958D}"/>
              </a:ext>
            </a:extLst>
          </p:cNvPr>
          <p:cNvSpPr txBox="1"/>
          <p:nvPr/>
        </p:nvSpPr>
        <p:spPr>
          <a:xfrm>
            <a:off x="1139895" y="7361474"/>
            <a:ext cx="22185630" cy="817596"/>
          </a:xfrm>
          <a:prstGeom prst="rect">
            <a:avLst/>
          </a:prstGeom>
          <a:noFill/>
        </p:spPr>
        <p:txBody>
          <a:bodyPr wrap="square" rtlCol="0">
            <a:spAutoFit/>
          </a:bodyPr>
          <a:lstStyle/>
          <a:p>
            <a:pPr>
              <a:lnSpc>
                <a:spcPct val="120000"/>
              </a:lnSpc>
            </a:pPr>
            <a:r>
              <a:rPr lang="nl-NL"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 Mỗi cạnh của đa giác nào cũng là cạnh chung của đúng hai đa giác</a:t>
            </a: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xmlns="" id="{D186C392-1CEB-44D4-91B8-E70C45B67B5D}"/>
              </a:ext>
            </a:extLst>
          </p:cNvPr>
          <p:cNvSpPr txBox="1"/>
          <p:nvPr/>
        </p:nvSpPr>
        <p:spPr>
          <a:xfrm>
            <a:off x="990600" y="11079179"/>
            <a:ext cx="14937058" cy="1748620"/>
          </a:xfrm>
          <a:prstGeom prst="rect">
            <a:avLst/>
          </a:prstGeom>
          <a:noFill/>
        </p:spPr>
        <p:txBody>
          <a:bodyPr wrap="square" rtlCol="0">
            <a:spAutoFit/>
          </a:bodyPr>
          <a:lstStyle/>
          <a:p>
            <a:pPr>
              <a:lnSpc>
                <a:spcPct val="130000"/>
              </a:lnSpc>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đỉnh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cạnh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ấy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cũng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đỉnh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cạnh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diện.</a:t>
            </a: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1" name="TextBox 40">
            <a:extLst>
              <a:ext uri="{FF2B5EF4-FFF2-40B4-BE49-F238E27FC236}">
                <a16:creationId xmlns:a16="http://schemas.microsoft.com/office/drawing/2014/main" xmlns="" id="{EF30FFFC-FD91-497C-AC62-6F6211A5582D}"/>
              </a:ext>
            </a:extLst>
          </p:cNvPr>
          <p:cNvSpPr txBox="1"/>
          <p:nvPr/>
        </p:nvSpPr>
        <p:spPr>
          <a:xfrm>
            <a:off x="1066800" y="9906000"/>
            <a:ext cx="15326674" cy="868379"/>
          </a:xfrm>
          <a:prstGeom prst="rect">
            <a:avLst/>
          </a:prstGeom>
          <a:noFill/>
        </p:spPr>
        <p:txBody>
          <a:bodyPr wrap="square" rtlCol="0">
            <a:spAutoFit/>
          </a:bodyPr>
          <a:lstStyle/>
          <a:p>
            <a:pPr>
              <a:lnSpc>
                <a:spcPct val="130000"/>
              </a:lnSpc>
            </a:pPr>
            <a:r>
              <a:rPr lang="en-US" sz="4400" b="1" dirty="0">
                <a:latin typeface="Tahoma" panose="020B0604030504040204" pitchFamily="34" charset="0"/>
                <a:ea typeface="Tahoma" panose="020B0604030504040204" pitchFamily="34" charset="0"/>
                <a:cs typeface="Tahoma" panose="020B0604030504040204" pitchFamily="34" charset="0"/>
              </a:rPr>
              <a:t>-</a:t>
            </a:r>
            <a:r>
              <a:rPr lang="en-US" sz="4400" b="1" dirty="0" err="1">
                <a:latin typeface="Tahoma" panose="020B0604030504040204" pitchFamily="34" charset="0"/>
                <a:ea typeface="Tahoma" panose="020B0604030504040204" pitchFamily="34" charset="0"/>
                <a:cs typeface="Tahoma" panose="020B0604030504040204" pitchFamily="34" charset="0"/>
              </a:rPr>
              <a:t>Mỗi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giác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như</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thế</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mặt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diện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68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wipe(left)">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39"/>
                                        </p:tgtEl>
                                        <p:attrNameLst>
                                          <p:attrName>style.visibility</p:attrName>
                                        </p:attrNameLst>
                                      </p:cBhvr>
                                      <p:to>
                                        <p:strVal val="visible"/>
                                      </p:to>
                                    </p:set>
                                    <p:animEffect transition="in" filter="wipe(left)">
                                      <p:cBhvr>
                                        <p:cTn id="17" dur="25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outVertic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41"/>
                                        </p:tgtEl>
                                        <p:attrNameLst>
                                          <p:attrName>style.visibility</p:attrName>
                                        </p:attrNameLst>
                                      </p:cBhvr>
                                      <p:to>
                                        <p:strVal val="visible"/>
                                      </p:to>
                                    </p:set>
                                    <p:animEffect transition="in" filter="wipe(left)">
                                      <p:cBhvr>
                                        <p:cTn id="32" dur="25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out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3"/>
                                        </p:tgtEl>
                                        <p:attrNameLst>
                                          <p:attrName>style.visibility</p:attrName>
                                        </p:attrNameLst>
                                      </p:cBhvr>
                                      <p:to>
                                        <p:strVal val="visible"/>
                                      </p:to>
                                    </p:set>
                                    <p:animEffect transition="in" filter="wipe(left)">
                                      <p:cBhvr>
                                        <p:cTn id="4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3"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54">
            <a:extLst>
              <a:ext uri="{FF2B5EF4-FFF2-40B4-BE49-F238E27FC236}">
                <a16:creationId xmlns:a16="http://schemas.microsoft.com/office/drawing/2014/main" xmlns="" id="{FD246A86-237E-4E7F-90B0-9451D95246D1}"/>
              </a:ext>
            </a:extLst>
          </p:cNvPr>
          <p:cNvGrpSpPr/>
          <p:nvPr/>
        </p:nvGrpSpPr>
        <p:grpSpPr>
          <a:xfrm>
            <a:off x="1127250" y="2606964"/>
            <a:ext cx="22094716" cy="7713294"/>
            <a:chOff x="1268078" y="3466684"/>
            <a:chExt cx="21841827" cy="1867962"/>
          </a:xfrm>
        </p:grpSpPr>
        <p:sp>
          <p:nvSpPr>
            <p:cNvPr id="28" name="Rounded Rectangle 61">
              <a:extLst>
                <a:ext uri="{FF2B5EF4-FFF2-40B4-BE49-F238E27FC236}">
                  <a16:creationId xmlns:a16="http://schemas.microsoft.com/office/drawing/2014/main" xmlns="" id="{0700A9C2-86BE-48EA-9ACC-F9D53823C6C5}"/>
                </a:ext>
              </a:extLst>
            </p:cNvPr>
            <p:cNvSpPr/>
            <p:nvPr/>
          </p:nvSpPr>
          <p:spPr>
            <a:xfrm>
              <a:off x="1268078" y="3728026"/>
              <a:ext cx="21841827" cy="1606620"/>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29" name="Group 67">
              <a:extLst>
                <a:ext uri="{FF2B5EF4-FFF2-40B4-BE49-F238E27FC236}">
                  <a16:creationId xmlns:a16="http://schemas.microsoft.com/office/drawing/2014/main" xmlns="" id="{A2E62210-C683-4A33-B833-C17D7B7F812D}"/>
                </a:ext>
              </a:extLst>
            </p:cNvPr>
            <p:cNvGrpSpPr/>
            <p:nvPr/>
          </p:nvGrpSpPr>
          <p:grpSpPr>
            <a:xfrm>
              <a:off x="1632759" y="3466684"/>
              <a:ext cx="2781996" cy="471867"/>
              <a:chOff x="1676639" y="3466684"/>
              <a:chExt cx="2781996" cy="471867"/>
            </a:xfrm>
          </p:grpSpPr>
          <p:sp>
            <p:nvSpPr>
              <p:cNvPr id="30" name="Freeform 20">
                <a:extLst>
                  <a:ext uri="{FF2B5EF4-FFF2-40B4-BE49-F238E27FC236}">
                    <a16:creationId xmlns:a16="http://schemas.microsoft.com/office/drawing/2014/main" xmlns="" id="{4D6FE531-F2DF-41BB-AACD-4F53DBF4024E}"/>
                  </a:ext>
                </a:extLst>
              </p:cNvPr>
              <p:cNvSpPr>
                <a:spLocks/>
              </p:cNvSpPr>
              <p:nvPr/>
            </p:nvSpPr>
            <p:spPr bwMode="auto">
              <a:xfrm rot="5400000">
                <a:off x="3050346" y="2776706"/>
                <a:ext cx="258147" cy="2058524"/>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1" name="TextBox 30">
                <a:extLst>
                  <a:ext uri="{FF2B5EF4-FFF2-40B4-BE49-F238E27FC236}">
                    <a16:creationId xmlns:a16="http://schemas.microsoft.com/office/drawing/2014/main" xmlns="" id="{EAD7D94B-6D52-40EF-96BC-AA578ECCD249}"/>
                  </a:ext>
                </a:extLst>
              </p:cNvPr>
              <p:cNvSpPr txBox="1"/>
              <p:nvPr/>
            </p:nvSpPr>
            <p:spPr>
              <a:xfrm>
                <a:off x="2081333" y="3715587"/>
                <a:ext cx="2377302" cy="193793"/>
              </a:xfrm>
              <a:prstGeom prst="rect">
                <a:avLst/>
              </a:prstGeom>
              <a:noFill/>
            </p:spPr>
            <p:txBody>
              <a:bodyPr wrap="none" rtlCol="0">
                <a:spAutoFit/>
              </a:bodyPr>
              <a:lstStyle/>
              <a:p>
                <a:pPr algn="ctr"/>
                <a:r>
                  <a:rPr lang="en-US" sz="4600" b="1" err="1">
                    <a:solidFill>
                      <a:schemeClr val="bg1"/>
                    </a:solidFill>
                    <a:latin typeface="Tahoma" pitchFamily="34" charset="0"/>
                    <a:ea typeface="Tahoma" pitchFamily="34" charset="0"/>
                    <a:cs typeface="Tahoma" pitchFamily="34" charset="0"/>
                  </a:rPr>
                  <a:t>Ví</a:t>
                </a:r>
                <a:r>
                  <a:rPr lang="en-US" sz="4600" b="1">
                    <a:solidFill>
                      <a:schemeClr val="bg1"/>
                    </a:solidFill>
                    <a:latin typeface="Tahoma" pitchFamily="34" charset="0"/>
                    <a:ea typeface="Tahoma" pitchFamily="34" charset="0"/>
                    <a:cs typeface="Tahoma" pitchFamily="34" charset="0"/>
                  </a:rPr>
                  <a:t> dụ 1 </a:t>
                </a:r>
                <a:endParaRPr lang="en-US" sz="4600" b="1" dirty="0">
                  <a:solidFill>
                    <a:schemeClr val="bg1"/>
                  </a:solidFill>
                  <a:latin typeface="Tahoma" pitchFamily="34" charset="0"/>
                  <a:ea typeface="Tahoma" pitchFamily="34" charset="0"/>
                  <a:cs typeface="Tahoma" pitchFamily="34" charset="0"/>
                </a:endParaRPr>
              </a:p>
            </p:txBody>
          </p:sp>
          <p:sp>
            <p:nvSpPr>
              <p:cNvPr id="34" name="Freeform 35">
                <a:extLst>
                  <a:ext uri="{FF2B5EF4-FFF2-40B4-BE49-F238E27FC236}">
                    <a16:creationId xmlns:a16="http://schemas.microsoft.com/office/drawing/2014/main" xmlns="" id="{B44BF205-B4DB-4DFE-91B9-932388FCBBC5}"/>
                  </a:ext>
                </a:extLst>
              </p:cNvPr>
              <p:cNvSpPr>
                <a:spLocks/>
              </p:cNvSpPr>
              <p:nvPr/>
            </p:nvSpPr>
            <p:spPr bwMode="auto">
              <a:xfrm>
                <a:off x="1676639" y="3466684"/>
                <a:ext cx="567061"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6" name="Group 70">
            <a:extLst>
              <a:ext uri="{FF2B5EF4-FFF2-40B4-BE49-F238E27FC236}">
                <a16:creationId xmlns:a16="http://schemas.microsoft.com/office/drawing/2014/main" xmlns="" id="{3A7BBD71-5BFA-4766-B574-40AD9A85415F}"/>
              </a:ext>
            </a:extLst>
          </p:cNvPr>
          <p:cNvGrpSpPr/>
          <p:nvPr/>
        </p:nvGrpSpPr>
        <p:grpSpPr>
          <a:xfrm>
            <a:off x="1127250" y="3130644"/>
            <a:ext cx="995667" cy="1463040"/>
            <a:chOff x="1311958" y="3405486"/>
            <a:chExt cx="950173" cy="940513"/>
          </a:xfrm>
        </p:grpSpPr>
        <p:sp>
          <p:nvSpPr>
            <p:cNvPr id="37" name="Rectangle 36">
              <a:extLst>
                <a:ext uri="{FF2B5EF4-FFF2-40B4-BE49-F238E27FC236}">
                  <a16:creationId xmlns:a16="http://schemas.microsoft.com/office/drawing/2014/main" xmlns="" id="{01D32018-D47C-4F70-899C-CB0E97326638}"/>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a:p>
          </p:txBody>
        </p:sp>
        <p:sp>
          <p:nvSpPr>
            <p:cNvPr id="38" name="Freeform 13">
              <a:extLst>
                <a:ext uri="{FF2B5EF4-FFF2-40B4-BE49-F238E27FC236}">
                  <a16:creationId xmlns:a16="http://schemas.microsoft.com/office/drawing/2014/main" xmlns="" id="{35B8144B-B7C8-4BE2-B068-3A83E137B7A5}"/>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39" name="Freeform 14">
              <a:extLst>
                <a:ext uri="{FF2B5EF4-FFF2-40B4-BE49-F238E27FC236}">
                  <a16:creationId xmlns:a16="http://schemas.microsoft.com/office/drawing/2014/main" xmlns="" id="{A9F91B41-AFB0-4291-BADA-055FBF160B02}"/>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0" name="Freeform 15">
              <a:extLst>
                <a:ext uri="{FF2B5EF4-FFF2-40B4-BE49-F238E27FC236}">
                  <a16:creationId xmlns:a16="http://schemas.microsoft.com/office/drawing/2014/main" xmlns="" id="{A60343E7-4E01-4E15-B95F-FB449FBC0FFF}"/>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1" name="Freeform 16">
              <a:extLst>
                <a:ext uri="{FF2B5EF4-FFF2-40B4-BE49-F238E27FC236}">
                  <a16:creationId xmlns:a16="http://schemas.microsoft.com/office/drawing/2014/main" xmlns="" id="{F9D265EF-1340-42A6-8982-89CBD2EEAB15}"/>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2" name="Freeform 17">
              <a:extLst>
                <a:ext uri="{FF2B5EF4-FFF2-40B4-BE49-F238E27FC236}">
                  <a16:creationId xmlns:a16="http://schemas.microsoft.com/office/drawing/2014/main" xmlns="" id="{000BDEC0-208F-4D74-AC1D-CCC7C022E80E}"/>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3" name="Freeform 18">
              <a:extLst>
                <a:ext uri="{FF2B5EF4-FFF2-40B4-BE49-F238E27FC236}">
                  <a16:creationId xmlns:a16="http://schemas.microsoft.com/office/drawing/2014/main" xmlns="" id="{AB12CCCF-1738-4A4D-BE1E-B60A8728D61D}"/>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4" name="Freeform 19">
              <a:extLst>
                <a:ext uri="{FF2B5EF4-FFF2-40B4-BE49-F238E27FC236}">
                  <a16:creationId xmlns:a16="http://schemas.microsoft.com/office/drawing/2014/main" xmlns="" id="{118D3139-22CA-496D-A96C-3F25FB790356}"/>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5" name="Freeform 20">
              <a:extLst>
                <a:ext uri="{FF2B5EF4-FFF2-40B4-BE49-F238E27FC236}">
                  <a16:creationId xmlns:a16="http://schemas.microsoft.com/office/drawing/2014/main" xmlns="" id="{903F90E2-1320-42B8-B891-534F900E9B1C}"/>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6" name="Freeform 21">
              <a:extLst>
                <a:ext uri="{FF2B5EF4-FFF2-40B4-BE49-F238E27FC236}">
                  <a16:creationId xmlns:a16="http://schemas.microsoft.com/office/drawing/2014/main" xmlns="" id="{DC537B81-80D3-4A12-B9FD-427FB5C84BF8}"/>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7" name="Freeform 22">
              <a:extLst>
                <a:ext uri="{FF2B5EF4-FFF2-40B4-BE49-F238E27FC236}">
                  <a16:creationId xmlns:a16="http://schemas.microsoft.com/office/drawing/2014/main" xmlns="" id="{42C6D50D-6CAD-4A21-97DE-2CABF7C1A65B}"/>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8" name="Freeform 23">
              <a:extLst>
                <a:ext uri="{FF2B5EF4-FFF2-40B4-BE49-F238E27FC236}">
                  <a16:creationId xmlns:a16="http://schemas.microsoft.com/office/drawing/2014/main" xmlns="" id="{5516C251-0D89-41E4-8962-F4E294564D9C}"/>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9" name="Freeform 24">
              <a:extLst>
                <a:ext uri="{FF2B5EF4-FFF2-40B4-BE49-F238E27FC236}">
                  <a16:creationId xmlns:a16="http://schemas.microsoft.com/office/drawing/2014/main" xmlns="" id="{2A9745F7-77F9-4DFF-8EF3-4BB287D3E1C3}"/>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50" name="Freeform 25">
              <a:extLst>
                <a:ext uri="{FF2B5EF4-FFF2-40B4-BE49-F238E27FC236}">
                  <a16:creationId xmlns:a16="http://schemas.microsoft.com/office/drawing/2014/main" xmlns="" id="{934D7523-74A5-4E3A-9C1B-1F872A79A05B}"/>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1" name="Freeform 26">
              <a:extLst>
                <a:ext uri="{FF2B5EF4-FFF2-40B4-BE49-F238E27FC236}">
                  <a16:creationId xmlns:a16="http://schemas.microsoft.com/office/drawing/2014/main" xmlns="" id="{BA3078B3-3CD2-4E94-AAE3-08F66FC12D4F}"/>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2" name="Freeform 27">
              <a:extLst>
                <a:ext uri="{FF2B5EF4-FFF2-40B4-BE49-F238E27FC236}">
                  <a16:creationId xmlns:a16="http://schemas.microsoft.com/office/drawing/2014/main" xmlns="" id="{62854C81-E217-45B2-A68B-4D812F490B3B}"/>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3" name="Freeform 28">
              <a:extLst>
                <a:ext uri="{FF2B5EF4-FFF2-40B4-BE49-F238E27FC236}">
                  <a16:creationId xmlns:a16="http://schemas.microsoft.com/office/drawing/2014/main" xmlns="" id="{1B901963-B0AB-46ED-87A2-EF1F371A33CD}"/>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4" name="Freeform 29">
              <a:extLst>
                <a:ext uri="{FF2B5EF4-FFF2-40B4-BE49-F238E27FC236}">
                  <a16:creationId xmlns:a16="http://schemas.microsoft.com/office/drawing/2014/main" xmlns="" id="{720CFFD4-4E70-41AD-AC47-67F7E8648C5E}"/>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5" name="Freeform 30">
              <a:extLst>
                <a:ext uri="{FF2B5EF4-FFF2-40B4-BE49-F238E27FC236}">
                  <a16:creationId xmlns:a16="http://schemas.microsoft.com/office/drawing/2014/main" xmlns="" id="{DABDC5D3-B97D-43D3-8FD3-DAB033D9EFD5}"/>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6" name="Freeform 31">
              <a:extLst>
                <a:ext uri="{FF2B5EF4-FFF2-40B4-BE49-F238E27FC236}">
                  <a16:creationId xmlns:a16="http://schemas.microsoft.com/office/drawing/2014/main" xmlns="" id="{581A6771-0AE6-4B20-8832-F0EB23AD27E4}"/>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7" name="Freeform 32">
              <a:extLst>
                <a:ext uri="{FF2B5EF4-FFF2-40B4-BE49-F238E27FC236}">
                  <a16:creationId xmlns:a16="http://schemas.microsoft.com/office/drawing/2014/main" xmlns="" id="{829AF8A1-670A-4D31-982B-FB7D3EF866FF}"/>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8" name="Freeform 33">
              <a:extLst>
                <a:ext uri="{FF2B5EF4-FFF2-40B4-BE49-F238E27FC236}">
                  <a16:creationId xmlns:a16="http://schemas.microsoft.com/office/drawing/2014/main" xmlns="" id="{08498B50-7E6F-4899-BFE4-0308B5B65991}"/>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9" name="Freeform 34">
              <a:extLst>
                <a:ext uri="{FF2B5EF4-FFF2-40B4-BE49-F238E27FC236}">
                  <a16:creationId xmlns:a16="http://schemas.microsoft.com/office/drawing/2014/main" xmlns="" id="{098E62F8-A593-4CDA-B808-2CF6AF2384D5}"/>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70" name="Freeform 35">
              <a:extLst>
                <a:ext uri="{FF2B5EF4-FFF2-40B4-BE49-F238E27FC236}">
                  <a16:creationId xmlns:a16="http://schemas.microsoft.com/office/drawing/2014/main" xmlns="" id="{3CD15C3C-CA47-4EBA-B735-A64DCD08B239}"/>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71" name="Freeform 36">
              <a:extLst>
                <a:ext uri="{FF2B5EF4-FFF2-40B4-BE49-F238E27FC236}">
                  <a16:creationId xmlns:a16="http://schemas.microsoft.com/office/drawing/2014/main" xmlns="" id="{B2FD6825-EA89-4FBF-88F4-87DE698083C7}"/>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grpSp>
      <p:sp>
        <p:nvSpPr>
          <p:cNvPr id="19" name="TextBox 18">
            <a:extLst>
              <a:ext uri="{FF2B5EF4-FFF2-40B4-BE49-F238E27FC236}">
                <a16:creationId xmlns:a16="http://schemas.microsoft.com/office/drawing/2014/main" xmlns="" id="{5E32DB4B-9997-4DB4-84CF-CED8B4C31395}"/>
              </a:ext>
            </a:extLst>
          </p:cNvPr>
          <p:cNvSpPr txBox="1"/>
          <p:nvPr/>
        </p:nvSpPr>
        <p:spPr>
          <a:xfrm>
            <a:off x="609600" y="1981200"/>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xmlns="" id="{6DE9964B-FFAD-4390-A7C1-D971D13EE15D}"/>
              </a:ext>
            </a:extLst>
          </p:cNvPr>
          <p:cNvPicPr/>
          <p:nvPr/>
        </p:nvPicPr>
        <p:blipFill>
          <a:blip r:embed="rId3"/>
          <a:srcRect/>
          <a:stretch>
            <a:fillRect/>
          </a:stretch>
        </p:blipFill>
        <p:spPr bwMode="auto">
          <a:xfrm>
            <a:off x="9803148" y="3701863"/>
            <a:ext cx="5532120" cy="5163312"/>
          </a:xfrm>
          <a:prstGeom prst="rect">
            <a:avLst/>
          </a:prstGeom>
          <a:noFill/>
          <a:ln w="9525">
            <a:noFill/>
            <a:miter lim="800000"/>
            <a:headEnd/>
            <a:tailEnd/>
          </a:ln>
        </p:spPr>
      </p:pic>
      <p:sp>
        <p:nvSpPr>
          <p:cNvPr id="23" name="TextBox 22">
            <a:extLst>
              <a:ext uri="{FF2B5EF4-FFF2-40B4-BE49-F238E27FC236}">
                <a16:creationId xmlns:a16="http://schemas.microsoft.com/office/drawing/2014/main" xmlns="" id="{DFB2194F-CAC2-4730-B2A1-DCEDFBFFBBD4}"/>
              </a:ext>
            </a:extLst>
          </p:cNvPr>
          <p:cNvSpPr txBox="1"/>
          <p:nvPr/>
        </p:nvSpPr>
        <p:spPr>
          <a:xfrm>
            <a:off x="4765356" y="8353321"/>
            <a:ext cx="2314697" cy="769441"/>
          </a:xfrm>
          <a:prstGeom prst="rect">
            <a:avLst/>
          </a:prstGeom>
          <a:noFill/>
        </p:spPr>
        <p:txBody>
          <a:bodyPr wrap="squar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1</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1023719" y="8111049"/>
            <a:ext cx="2287018" cy="769441"/>
          </a:xfrm>
          <a:prstGeom prst="rect">
            <a:avLst/>
          </a:prstGeom>
          <a:noFill/>
        </p:spPr>
        <p:txBody>
          <a:bodyPr wrap="squar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2</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xmlns="" id="{64D55EF9-0A26-4A40-B053-931718487F51}"/>
              </a:ext>
            </a:extLst>
          </p:cNvPr>
          <p:cNvSpPr txBox="1"/>
          <p:nvPr/>
        </p:nvSpPr>
        <p:spPr>
          <a:xfrm>
            <a:off x="18840761" y="8068121"/>
            <a:ext cx="2691845" cy="769441"/>
          </a:xfrm>
          <a:prstGeom prst="rect">
            <a:avLst/>
          </a:prstGeom>
          <a:noFill/>
        </p:spPr>
        <p:txBody>
          <a:bodyPr wrap="squar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3</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TextBox 59">
            <a:extLst>
              <a:ext uri="{FF2B5EF4-FFF2-40B4-BE49-F238E27FC236}">
                <a16:creationId xmlns:a16="http://schemas.microsoft.com/office/drawing/2014/main" xmlns="" id="{B9A10119-3096-4C89-AB45-2D11D44A5574}"/>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effectLst/>
                <a:latin typeface="Tahoma" panose="020B0604030504040204" pitchFamily="34" charset="0"/>
                <a:ea typeface="Tahoma" panose="020B0604030504040204" pitchFamily="34" charset="0"/>
                <a:cs typeface="Tahoma" panose="020B0604030504040204" pitchFamily="34" charset="0"/>
              </a:rPr>
              <a:t>1. Khái niệm về hình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1" name="Group 50">
            <a:extLst>
              <a:ext uri="{FF2B5EF4-FFF2-40B4-BE49-F238E27FC236}">
                <a16:creationId xmlns:a16="http://schemas.microsoft.com/office/drawing/2014/main" xmlns="" id="{361371BF-F6EB-4C44-8046-2751C149C4DB}"/>
              </a:ext>
            </a:extLst>
          </p:cNvPr>
          <p:cNvGrpSpPr/>
          <p:nvPr/>
        </p:nvGrpSpPr>
        <p:grpSpPr>
          <a:xfrm>
            <a:off x="1162034" y="10437412"/>
            <a:ext cx="22059932" cy="2989140"/>
            <a:chOff x="1175641" y="5477263"/>
            <a:chExt cx="22722324" cy="6931158"/>
          </a:xfrm>
        </p:grpSpPr>
        <p:sp>
          <p:nvSpPr>
            <p:cNvPr id="52" name="Rounded Rectangle 103">
              <a:extLst>
                <a:ext uri="{FF2B5EF4-FFF2-40B4-BE49-F238E27FC236}">
                  <a16:creationId xmlns:a16="http://schemas.microsoft.com/office/drawing/2014/main" xmlns="" id="{666C1F21-F937-47B2-953F-53FE969DD999}"/>
                </a:ext>
              </a:extLst>
            </p:cNvPr>
            <p:cNvSpPr/>
            <p:nvPr/>
          </p:nvSpPr>
          <p:spPr>
            <a:xfrm>
              <a:off x="1272210" y="6164824"/>
              <a:ext cx="22625755" cy="6243597"/>
            </a:xfrm>
            <a:prstGeom prst="roundRect">
              <a:avLst>
                <a:gd name="adj" fmla="val 2239"/>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53" name="Group 54">
              <a:extLst>
                <a:ext uri="{FF2B5EF4-FFF2-40B4-BE49-F238E27FC236}">
                  <a16:creationId xmlns:a16="http://schemas.microsoft.com/office/drawing/2014/main" xmlns="" id="{B21B82DF-17ED-4A9B-B2ED-E2542F2B454D}"/>
                </a:ext>
              </a:extLst>
            </p:cNvPr>
            <p:cNvGrpSpPr/>
            <p:nvPr/>
          </p:nvGrpSpPr>
          <p:grpSpPr>
            <a:xfrm>
              <a:off x="1175641" y="5477263"/>
              <a:ext cx="3955614" cy="2189603"/>
              <a:chOff x="1129671" y="5846892"/>
              <a:chExt cx="3955614" cy="2189603"/>
            </a:xfrm>
          </p:grpSpPr>
          <p:sp>
            <p:nvSpPr>
              <p:cNvPr id="54" name="Freeform 20">
                <a:extLst>
                  <a:ext uri="{FF2B5EF4-FFF2-40B4-BE49-F238E27FC236}">
                    <a16:creationId xmlns:a16="http://schemas.microsoft.com/office/drawing/2014/main" xmlns="" id="{0C3C599C-E8F4-459B-8167-13A422C6E15D}"/>
                  </a:ext>
                </a:extLst>
              </p:cNvPr>
              <p:cNvSpPr>
                <a:spLocks/>
              </p:cNvSpPr>
              <p:nvPr/>
            </p:nvSpPr>
            <p:spPr bwMode="auto">
              <a:xfrm rot="16200000" flipV="1">
                <a:off x="2285203" y="5178110"/>
                <a:ext cx="1958484" cy="3296047"/>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4400" b="1"/>
              </a:p>
            </p:txBody>
          </p:sp>
          <p:sp>
            <p:nvSpPr>
              <p:cNvPr id="55" name="TextBox 54">
                <a:extLst>
                  <a:ext uri="{FF2B5EF4-FFF2-40B4-BE49-F238E27FC236}">
                    <a16:creationId xmlns:a16="http://schemas.microsoft.com/office/drawing/2014/main" xmlns="" id="{5B77859E-D761-4855-8E94-F49CB1D7D194}"/>
                  </a:ext>
                </a:extLst>
              </p:cNvPr>
              <p:cNvSpPr txBox="1"/>
              <p:nvPr/>
            </p:nvSpPr>
            <p:spPr>
              <a:xfrm>
                <a:off x="2220005" y="6009318"/>
                <a:ext cx="2865280" cy="1784162"/>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56" name="Round Diagonal Corner Rectangle 107">
                <a:extLst>
                  <a:ext uri="{FF2B5EF4-FFF2-40B4-BE49-F238E27FC236}">
                    <a16:creationId xmlns:a16="http://schemas.microsoft.com/office/drawing/2014/main" xmlns="" id="{D4C27103-BA73-4E19-ABE1-B03A09B92007}"/>
                  </a:ext>
                </a:extLst>
              </p:cNvPr>
              <p:cNvSpPr/>
              <p:nvPr/>
            </p:nvSpPr>
            <p:spPr>
              <a:xfrm flipV="1">
                <a:off x="1129671" y="5851503"/>
                <a:ext cx="1093256" cy="1953872"/>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57" name="Freeform 15">
                <a:extLst>
                  <a:ext uri="{FF2B5EF4-FFF2-40B4-BE49-F238E27FC236}">
                    <a16:creationId xmlns:a16="http://schemas.microsoft.com/office/drawing/2014/main" xmlns="" id="{4AEA02BB-77EC-490D-9E50-4F43EFF3D4C6}"/>
                  </a:ext>
                </a:extLst>
              </p:cNvPr>
              <p:cNvSpPr>
                <a:spLocks noEditPoints="1"/>
              </p:cNvSpPr>
              <p:nvPr/>
            </p:nvSpPr>
            <p:spPr bwMode="auto">
              <a:xfrm>
                <a:off x="1306679" y="6095165"/>
                <a:ext cx="734836" cy="194133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400" b="1"/>
              </a:p>
            </p:txBody>
          </p:sp>
        </p:grpSp>
      </p:grpSp>
      <p:pic>
        <p:nvPicPr>
          <p:cNvPr id="3" name="Picture 2" descr="Chart, radar chart&#10;&#10;Description automatically generated">
            <a:extLst>
              <a:ext uri="{FF2B5EF4-FFF2-40B4-BE49-F238E27FC236}">
                <a16:creationId xmlns:a16="http://schemas.microsoft.com/office/drawing/2014/main" xmlns="" id="{6B08467B-F1B1-42CC-9634-5B3721752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460" y="3889515"/>
            <a:ext cx="4838095" cy="4676190"/>
          </a:xfrm>
          <a:prstGeom prst="rect">
            <a:avLst/>
          </a:prstGeom>
        </p:spPr>
      </p:pic>
      <p:pic>
        <p:nvPicPr>
          <p:cNvPr id="7" name="Picture 6" descr="Shape, polygon&#10;&#10;Description automatically generated">
            <a:extLst>
              <a:ext uri="{FF2B5EF4-FFF2-40B4-BE49-F238E27FC236}">
                <a16:creationId xmlns:a16="http://schemas.microsoft.com/office/drawing/2014/main" xmlns="" id="{C246AE08-99B7-498A-B06E-1C17B2E55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7061" y="3483968"/>
            <a:ext cx="5251159" cy="5162667"/>
          </a:xfrm>
          <a:prstGeom prst="rect">
            <a:avLst/>
          </a:prstGeom>
        </p:spPr>
      </p:pic>
      <p:pic>
        <p:nvPicPr>
          <p:cNvPr id="58" name="Graphic 8" descr="Badge Question Mark with solid fill">
            <a:extLst>
              <a:ext uri="{FF2B5EF4-FFF2-40B4-BE49-F238E27FC236}">
                <a16:creationId xmlns:a16="http://schemas.microsoft.com/office/drawing/2014/main" xmlns="" id="{88A56FBA-CC0E-47AD-9978-A9DCAF9AF4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20858" y="9044182"/>
            <a:ext cx="1106424" cy="1106424"/>
          </a:xfrm>
          <a:prstGeom prst="rect">
            <a:avLst/>
          </a:prstGeom>
        </p:spPr>
      </p:pic>
      <p:sp>
        <p:nvSpPr>
          <p:cNvPr id="2" name="Rectangle 1"/>
          <p:cNvSpPr/>
          <p:nvPr/>
        </p:nvSpPr>
        <p:spPr>
          <a:xfrm>
            <a:off x="2592381" y="9224519"/>
            <a:ext cx="19164453" cy="769441"/>
          </a:xfrm>
          <a:prstGeom prst="rect">
            <a:avLst/>
          </a:prstGeom>
        </p:spPr>
        <p:txBody>
          <a:bodyPr wrap="square">
            <a:spAutoFit/>
          </a:bodyP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Trong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1, 2, 3,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nào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diện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vì</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sao</a:t>
            </a:r>
            <a:r>
              <a:rPr lang="en-US" sz="4400" b="1" dirty="0">
                <a:latin typeface="Tahoma" panose="020B0604030504040204" pitchFamily="34" charset="0"/>
                <a:ea typeface="Tahoma" panose="020B0604030504040204" pitchFamily="34" charset="0"/>
                <a:cs typeface="Tahoma" panose="020B0604030504040204" pitchFamily="34" charset="0"/>
              </a:rPr>
              <a:t>?</a:t>
            </a:r>
          </a:p>
        </p:txBody>
      </p:sp>
      <p:sp>
        <p:nvSpPr>
          <p:cNvPr id="4" name="Rectangle 3"/>
          <p:cNvSpPr/>
          <p:nvPr/>
        </p:nvSpPr>
        <p:spPr>
          <a:xfrm>
            <a:off x="1262256" y="11651159"/>
            <a:ext cx="21959710" cy="769441"/>
          </a:xfrm>
          <a:prstGeom prst="rect">
            <a:avLst/>
          </a:prstGeom>
        </p:spPr>
        <p:txBody>
          <a:bodyPr wrap="square">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1</a:t>
            </a:r>
            <a:r>
              <a:rPr lang="en-US" sz="4400" b="1">
                <a:latin typeface="Tahoma" panose="020B0604030504040204" pitchFamily="34" charset="0"/>
                <a:ea typeface="Tahoma" panose="020B0604030504040204" pitchFamily="34" charset="0"/>
                <a:cs typeface="Tahoma" panose="020B0604030504040204" pitchFamily="34" charset="0"/>
              </a:rPr>
              <a:t>, 3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diện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vì</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thỏa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mãn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tính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chất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khái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niệm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diện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22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54">
            <a:extLst>
              <a:ext uri="{FF2B5EF4-FFF2-40B4-BE49-F238E27FC236}">
                <a16:creationId xmlns:a16="http://schemas.microsoft.com/office/drawing/2014/main" xmlns="" id="{FD246A86-237E-4E7F-90B0-9451D95246D1}"/>
              </a:ext>
            </a:extLst>
          </p:cNvPr>
          <p:cNvGrpSpPr/>
          <p:nvPr/>
        </p:nvGrpSpPr>
        <p:grpSpPr>
          <a:xfrm>
            <a:off x="1153687" y="3472802"/>
            <a:ext cx="22094716" cy="6935168"/>
            <a:chOff x="1268078" y="3672097"/>
            <a:chExt cx="21841827" cy="2050726"/>
          </a:xfrm>
        </p:grpSpPr>
        <p:sp>
          <p:nvSpPr>
            <p:cNvPr id="28" name="Rounded Rectangle 61">
              <a:extLst>
                <a:ext uri="{FF2B5EF4-FFF2-40B4-BE49-F238E27FC236}">
                  <a16:creationId xmlns:a16="http://schemas.microsoft.com/office/drawing/2014/main" xmlns="" id="{0700A9C2-86BE-48EA-9ACC-F9D53823C6C5}"/>
                </a:ext>
              </a:extLst>
            </p:cNvPr>
            <p:cNvSpPr/>
            <p:nvPr/>
          </p:nvSpPr>
          <p:spPr>
            <a:xfrm>
              <a:off x="1268078" y="3728026"/>
              <a:ext cx="21841827" cy="1994797"/>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742950" indent="-742950" algn="ctr">
                <a:buAutoNum type="arabicPeriod"/>
              </a:pP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ct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p:grpSp>
          <p:nvGrpSpPr>
            <p:cNvPr id="29" name="Group 67">
              <a:extLst>
                <a:ext uri="{FF2B5EF4-FFF2-40B4-BE49-F238E27FC236}">
                  <a16:creationId xmlns:a16="http://schemas.microsoft.com/office/drawing/2014/main" xmlns="" id="{A2E62210-C683-4A33-B833-C17D7B7F812D}"/>
                </a:ext>
              </a:extLst>
            </p:cNvPr>
            <p:cNvGrpSpPr/>
            <p:nvPr/>
          </p:nvGrpSpPr>
          <p:grpSpPr>
            <a:xfrm>
              <a:off x="2024480" y="3672097"/>
              <a:ext cx="2280636" cy="258147"/>
              <a:chOff x="2068360" y="3672097"/>
              <a:chExt cx="2280636" cy="258147"/>
            </a:xfrm>
          </p:grpSpPr>
          <p:sp>
            <p:nvSpPr>
              <p:cNvPr id="30" name="Freeform 20">
                <a:extLst>
                  <a:ext uri="{FF2B5EF4-FFF2-40B4-BE49-F238E27FC236}">
                    <a16:creationId xmlns:a16="http://schemas.microsoft.com/office/drawing/2014/main" xmlns="" id="{4D6FE531-F2DF-41BB-AACD-4F53DBF4024E}"/>
                  </a:ext>
                </a:extLst>
              </p:cNvPr>
              <p:cNvSpPr>
                <a:spLocks/>
              </p:cNvSpPr>
              <p:nvPr/>
            </p:nvSpPr>
            <p:spPr bwMode="auto">
              <a:xfrm rot="5400000">
                <a:off x="2975460" y="2771909"/>
                <a:ext cx="258147" cy="2058524"/>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4400" b="1"/>
              </a:p>
            </p:txBody>
          </p:sp>
          <p:sp>
            <p:nvSpPr>
              <p:cNvPr id="31" name="TextBox 30">
                <a:extLst>
                  <a:ext uri="{FF2B5EF4-FFF2-40B4-BE49-F238E27FC236}">
                    <a16:creationId xmlns:a16="http://schemas.microsoft.com/office/drawing/2014/main" xmlns="" id="{EAD7D94B-6D52-40EF-96BC-AA578ECCD249}"/>
                  </a:ext>
                </a:extLst>
              </p:cNvPr>
              <p:cNvSpPr txBox="1"/>
              <p:nvPr/>
            </p:nvSpPr>
            <p:spPr>
              <a:xfrm>
                <a:off x="2068360" y="3715226"/>
                <a:ext cx="2280636" cy="186339"/>
              </a:xfrm>
              <a:prstGeom prst="rect">
                <a:avLst/>
              </a:prstGeom>
              <a:noFill/>
            </p:spPr>
            <p:txBody>
              <a:bodyPr wrap="none" rtlCol="0">
                <a:spAutoFit/>
              </a:bodyPr>
              <a:lstStyle/>
              <a:p>
                <a:pPr algn="ctr"/>
                <a:r>
                  <a:rPr lang="en-US" sz="4400" b="1" err="1">
                    <a:solidFill>
                      <a:schemeClr val="bg1"/>
                    </a:solidFill>
                    <a:latin typeface="Tahoma" pitchFamily="34" charset="0"/>
                    <a:ea typeface="Tahoma" pitchFamily="34" charset="0"/>
                    <a:cs typeface="Tahoma" pitchFamily="34" charset="0"/>
                  </a:rPr>
                  <a:t>Ví</a:t>
                </a:r>
                <a:r>
                  <a:rPr lang="en-US" sz="4400" b="1">
                    <a:solidFill>
                      <a:schemeClr val="bg1"/>
                    </a:solidFill>
                    <a:latin typeface="Tahoma" pitchFamily="34" charset="0"/>
                    <a:ea typeface="Tahoma" pitchFamily="34" charset="0"/>
                    <a:cs typeface="Tahoma" pitchFamily="34" charset="0"/>
                  </a:rPr>
                  <a:t> dụ 2 </a:t>
                </a:r>
                <a:endParaRPr lang="en-US" sz="4400" b="1" dirty="0">
                  <a:solidFill>
                    <a:schemeClr val="bg1"/>
                  </a:solidFill>
                  <a:latin typeface="Tahoma" pitchFamily="34" charset="0"/>
                  <a:ea typeface="Tahoma" pitchFamily="34" charset="0"/>
                  <a:cs typeface="Tahoma" pitchFamily="34" charset="0"/>
                </a:endParaRPr>
              </a:p>
            </p:txBody>
          </p:sp>
        </p:grpSp>
      </p:grpSp>
      <p:grpSp>
        <p:nvGrpSpPr>
          <p:cNvPr id="36" name="Group 70">
            <a:extLst>
              <a:ext uri="{FF2B5EF4-FFF2-40B4-BE49-F238E27FC236}">
                <a16:creationId xmlns:a16="http://schemas.microsoft.com/office/drawing/2014/main" xmlns="" id="{3A7BBD71-5BFA-4766-B574-40AD9A85415F}"/>
              </a:ext>
            </a:extLst>
          </p:cNvPr>
          <p:cNvGrpSpPr/>
          <p:nvPr/>
        </p:nvGrpSpPr>
        <p:grpSpPr>
          <a:xfrm>
            <a:off x="1127250" y="3130644"/>
            <a:ext cx="995667" cy="1236340"/>
            <a:chOff x="1311958" y="3405486"/>
            <a:chExt cx="950173" cy="940513"/>
          </a:xfrm>
        </p:grpSpPr>
        <p:sp>
          <p:nvSpPr>
            <p:cNvPr id="37" name="Rectangle 36">
              <a:extLst>
                <a:ext uri="{FF2B5EF4-FFF2-40B4-BE49-F238E27FC236}">
                  <a16:creationId xmlns:a16="http://schemas.microsoft.com/office/drawing/2014/main" xmlns="" id="{01D32018-D47C-4F70-899C-CB0E97326638}"/>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a:p>
          </p:txBody>
        </p:sp>
        <p:sp>
          <p:nvSpPr>
            <p:cNvPr id="38" name="Freeform 13">
              <a:extLst>
                <a:ext uri="{FF2B5EF4-FFF2-40B4-BE49-F238E27FC236}">
                  <a16:creationId xmlns:a16="http://schemas.microsoft.com/office/drawing/2014/main" xmlns="" id="{35B8144B-B7C8-4BE2-B068-3A83E137B7A5}"/>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39" name="Freeform 14">
              <a:extLst>
                <a:ext uri="{FF2B5EF4-FFF2-40B4-BE49-F238E27FC236}">
                  <a16:creationId xmlns:a16="http://schemas.microsoft.com/office/drawing/2014/main" xmlns="" id="{A9F91B41-AFB0-4291-BADA-055FBF160B02}"/>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0" name="Freeform 15">
              <a:extLst>
                <a:ext uri="{FF2B5EF4-FFF2-40B4-BE49-F238E27FC236}">
                  <a16:creationId xmlns:a16="http://schemas.microsoft.com/office/drawing/2014/main" xmlns="" id="{A60343E7-4E01-4E15-B95F-FB449FBC0FFF}"/>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1" name="Freeform 16">
              <a:extLst>
                <a:ext uri="{FF2B5EF4-FFF2-40B4-BE49-F238E27FC236}">
                  <a16:creationId xmlns:a16="http://schemas.microsoft.com/office/drawing/2014/main" xmlns="" id="{F9D265EF-1340-42A6-8982-89CBD2EEAB15}"/>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2" name="Freeform 17">
              <a:extLst>
                <a:ext uri="{FF2B5EF4-FFF2-40B4-BE49-F238E27FC236}">
                  <a16:creationId xmlns:a16="http://schemas.microsoft.com/office/drawing/2014/main" xmlns="" id="{000BDEC0-208F-4D74-AC1D-CCC7C022E80E}"/>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3" name="Freeform 18">
              <a:extLst>
                <a:ext uri="{FF2B5EF4-FFF2-40B4-BE49-F238E27FC236}">
                  <a16:creationId xmlns:a16="http://schemas.microsoft.com/office/drawing/2014/main" xmlns="" id="{AB12CCCF-1738-4A4D-BE1E-B60A8728D61D}"/>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4" name="Freeform 19">
              <a:extLst>
                <a:ext uri="{FF2B5EF4-FFF2-40B4-BE49-F238E27FC236}">
                  <a16:creationId xmlns:a16="http://schemas.microsoft.com/office/drawing/2014/main" xmlns="" id="{118D3139-22CA-496D-A96C-3F25FB790356}"/>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5" name="Freeform 20">
              <a:extLst>
                <a:ext uri="{FF2B5EF4-FFF2-40B4-BE49-F238E27FC236}">
                  <a16:creationId xmlns:a16="http://schemas.microsoft.com/office/drawing/2014/main" xmlns="" id="{903F90E2-1320-42B8-B891-534F900E9B1C}"/>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6" name="Freeform 21">
              <a:extLst>
                <a:ext uri="{FF2B5EF4-FFF2-40B4-BE49-F238E27FC236}">
                  <a16:creationId xmlns:a16="http://schemas.microsoft.com/office/drawing/2014/main" xmlns="" id="{DC537B81-80D3-4A12-B9FD-427FB5C84BF8}"/>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7" name="Freeform 22">
              <a:extLst>
                <a:ext uri="{FF2B5EF4-FFF2-40B4-BE49-F238E27FC236}">
                  <a16:creationId xmlns:a16="http://schemas.microsoft.com/office/drawing/2014/main" xmlns="" id="{42C6D50D-6CAD-4A21-97DE-2CABF7C1A65B}"/>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8" name="Freeform 23">
              <a:extLst>
                <a:ext uri="{FF2B5EF4-FFF2-40B4-BE49-F238E27FC236}">
                  <a16:creationId xmlns:a16="http://schemas.microsoft.com/office/drawing/2014/main" xmlns="" id="{5516C251-0D89-41E4-8962-F4E294564D9C}"/>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49" name="Freeform 24">
              <a:extLst>
                <a:ext uri="{FF2B5EF4-FFF2-40B4-BE49-F238E27FC236}">
                  <a16:creationId xmlns:a16="http://schemas.microsoft.com/office/drawing/2014/main" xmlns="" id="{2A9745F7-77F9-4DFF-8EF3-4BB287D3E1C3}"/>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50" name="Freeform 25">
              <a:extLst>
                <a:ext uri="{FF2B5EF4-FFF2-40B4-BE49-F238E27FC236}">
                  <a16:creationId xmlns:a16="http://schemas.microsoft.com/office/drawing/2014/main" xmlns="" id="{934D7523-74A5-4E3A-9C1B-1F872A79A05B}"/>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1" name="Freeform 26">
              <a:extLst>
                <a:ext uri="{FF2B5EF4-FFF2-40B4-BE49-F238E27FC236}">
                  <a16:creationId xmlns:a16="http://schemas.microsoft.com/office/drawing/2014/main" xmlns="" id="{BA3078B3-3CD2-4E94-AAE3-08F66FC12D4F}"/>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2" name="Freeform 27">
              <a:extLst>
                <a:ext uri="{FF2B5EF4-FFF2-40B4-BE49-F238E27FC236}">
                  <a16:creationId xmlns:a16="http://schemas.microsoft.com/office/drawing/2014/main" xmlns="" id="{62854C81-E217-45B2-A68B-4D812F490B3B}"/>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3" name="Freeform 28">
              <a:extLst>
                <a:ext uri="{FF2B5EF4-FFF2-40B4-BE49-F238E27FC236}">
                  <a16:creationId xmlns:a16="http://schemas.microsoft.com/office/drawing/2014/main" xmlns="" id="{1B901963-B0AB-46ED-87A2-EF1F371A33CD}"/>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4" name="Freeform 29">
              <a:extLst>
                <a:ext uri="{FF2B5EF4-FFF2-40B4-BE49-F238E27FC236}">
                  <a16:creationId xmlns:a16="http://schemas.microsoft.com/office/drawing/2014/main" xmlns="" id="{720CFFD4-4E70-41AD-AC47-67F7E8648C5E}"/>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5" name="Freeform 30">
              <a:extLst>
                <a:ext uri="{FF2B5EF4-FFF2-40B4-BE49-F238E27FC236}">
                  <a16:creationId xmlns:a16="http://schemas.microsoft.com/office/drawing/2014/main" xmlns="" id="{DABDC5D3-B97D-43D3-8FD3-DAB033D9EFD5}"/>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6" name="Freeform 31">
              <a:extLst>
                <a:ext uri="{FF2B5EF4-FFF2-40B4-BE49-F238E27FC236}">
                  <a16:creationId xmlns:a16="http://schemas.microsoft.com/office/drawing/2014/main" xmlns="" id="{581A6771-0AE6-4B20-8832-F0EB23AD27E4}"/>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7" name="Freeform 32">
              <a:extLst>
                <a:ext uri="{FF2B5EF4-FFF2-40B4-BE49-F238E27FC236}">
                  <a16:creationId xmlns:a16="http://schemas.microsoft.com/office/drawing/2014/main" xmlns="" id="{829AF8A1-670A-4D31-982B-FB7D3EF866FF}"/>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8" name="Freeform 33">
              <a:extLst>
                <a:ext uri="{FF2B5EF4-FFF2-40B4-BE49-F238E27FC236}">
                  <a16:creationId xmlns:a16="http://schemas.microsoft.com/office/drawing/2014/main" xmlns="" id="{08498B50-7E6F-4899-BFE4-0308B5B65991}"/>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69" name="Freeform 34">
              <a:extLst>
                <a:ext uri="{FF2B5EF4-FFF2-40B4-BE49-F238E27FC236}">
                  <a16:creationId xmlns:a16="http://schemas.microsoft.com/office/drawing/2014/main" xmlns="" id="{098E62F8-A593-4CDA-B808-2CF6AF2384D5}"/>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70" name="Freeform 35">
              <a:extLst>
                <a:ext uri="{FF2B5EF4-FFF2-40B4-BE49-F238E27FC236}">
                  <a16:creationId xmlns:a16="http://schemas.microsoft.com/office/drawing/2014/main" xmlns="" id="{3CD15C3C-CA47-4EBA-B735-A64DCD08B239}"/>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71" name="Freeform 36">
              <a:extLst>
                <a:ext uri="{FF2B5EF4-FFF2-40B4-BE49-F238E27FC236}">
                  <a16:creationId xmlns:a16="http://schemas.microsoft.com/office/drawing/2014/main" xmlns="" id="{B2FD6825-EA89-4FBF-88F4-87DE698083C7}"/>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grpSp>
      <p:sp>
        <p:nvSpPr>
          <p:cNvPr id="19" name="TextBox 18">
            <a:extLst>
              <a:ext uri="{FF2B5EF4-FFF2-40B4-BE49-F238E27FC236}">
                <a16:creationId xmlns:a16="http://schemas.microsoft.com/office/drawing/2014/main" xmlns="" id="{5E32DB4B-9997-4DB4-84CF-CED8B4C31395}"/>
              </a:ext>
            </a:extLst>
          </p:cNvPr>
          <p:cNvSpPr txBox="1"/>
          <p:nvPr/>
        </p:nvSpPr>
        <p:spPr>
          <a:xfrm>
            <a:off x="609600" y="1981200"/>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6310812" y="7823498"/>
            <a:ext cx="2287018" cy="769441"/>
          </a:xfrm>
          <a:prstGeom prst="rect">
            <a:avLst/>
          </a:prstGeom>
          <a:noFill/>
        </p:spPr>
        <p:txBody>
          <a:bodyPr wrap="squar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4</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TextBox 59">
            <a:extLst>
              <a:ext uri="{FF2B5EF4-FFF2-40B4-BE49-F238E27FC236}">
                <a16:creationId xmlns:a16="http://schemas.microsoft.com/office/drawing/2014/main" xmlns="" id="{B9A10119-3096-4C89-AB45-2D11D44A5574}"/>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effectLst/>
                <a:latin typeface="Tahoma" panose="020B0604030504040204" pitchFamily="34" charset="0"/>
                <a:ea typeface="Tahoma" panose="020B0604030504040204" pitchFamily="34" charset="0"/>
                <a:cs typeface="Tahoma" panose="020B0604030504040204" pitchFamily="34" charset="0"/>
              </a:rPr>
              <a:t>1. Khái niệm về hình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1" name="Group 50">
            <a:extLst>
              <a:ext uri="{FF2B5EF4-FFF2-40B4-BE49-F238E27FC236}">
                <a16:creationId xmlns:a16="http://schemas.microsoft.com/office/drawing/2014/main" xmlns="" id="{361371BF-F6EB-4C44-8046-2751C149C4DB}"/>
              </a:ext>
            </a:extLst>
          </p:cNvPr>
          <p:cNvGrpSpPr/>
          <p:nvPr/>
        </p:nvGrpSpPr>
        <p:grpSpPr>
          <a:xfrm>
            <a:off x="1127250" y="10585356"/>
            <a:ext cx="22129500" cy="2989143"/>
            <a:chOff x="1175641" y="5477256"/>
            <a:chExt cx="22722324" cy="6931165"/>
          </a:xfrm>
        </p:grpSpPr>
        <p:sp>
          <p:nvSpPr>
            <p:cNvPr id="52" name="Rounded Rectangle 103">
              <a:extLst>
                <a:ext uri="{FF2B5EF4-FFF2-40B4-BE49-F238E27FC236}">
                  <a16:creationId xmlns:a16="http://schemas.microsoft.com/office/drawing/2014/main" xmlns="" id="{666C1F21-F937-47B2-953F-53FE969DD999}"/>
                </a:ext>
              </a:extLst>
            </p:cNvPr>
            <p:cNvSpPr/>
            <p:nvPr/>
          </p:nvSpPr>
          <p:spPr>
            <a:xfrm>
              <a:off x="1272210" y="6164824"/>
              <a:ext cx="22625755" cy="6243597"/>
            </a:xfrm>
            <a:prstGeom prst="roundRect">
              <a:avLst>
                <a:gd name="adj" fmla="val 2239"/>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53" name="Group 54">
              <a:extLst>
                <a:ext uri="{FF2B5EF4-FFF2-40B4-BE49-F238E27FC236}">
                  <a16:creationId xmlns:a16="http://schemas.microsoft.com/office/drawing/2014/main" xmlns="" id="{B21B82DF-17ED-4A9B-B2ED-E2542F2B454D}"/>
                </a:ext>
              </a:extLst>
            </p:cNvPr>
            <p:cNvGrpSpPr/>
            <p:nvPr/>
          </p:nvGrpSpPr>
          <p:grpSpPr>
            <a:xfrm>
              <a:off x="1175641" y="5477256"/>
              <a:ext cx="3496826" cy="1833823"/>
              <a:chOff x="1129671" y="5846885"/>
              <a:chExt cx="3496826" cy="1833823"/>
            </a:xfrm>
          </p:grpSpPr>
          <p:sp>
            <p:nvSpPr>
              <p:cNvPr id="54" name="Freeform 20">
                <a:extLst>
                  <a:ext uri="{FF2B5EF4-FFF2-40B4-BE49-F238E27FC236}">
                    <a16:creationId xmlns:a16="http://schemas.microsoft.com/office/drawing/2014/main" xmlns="" id="{0C3C599C-E8F4-459B-8167-13A422C6E15D}"/>
                  </a:ext>
                </a:extLst>
              </p:cNvPr>
              <p:cNvSpPr>
                <a:spLocks/>
              </p:cNvSpPr>
              <p:nvPr/>
            </p:nvSpPr>
            <p:spPr bwMode="auto">
              <a:xfrm rot="16200000" flipV="1">
                <a:off x="2136644" y="5326664"/>
                <a:ext cx="1776246" cy="2816687"/>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4400" b="1"/>
              </a:p>
            </p:txBody>
          </p:sp>
          <p:sp>
            <p:nvSpPr>
              <p:cNvPr id="55" name="TextBox 54">
                <a:extLst>
                  <a:ext uri="{FF2B5EF4-FFF2-40B4-BE49-F238E27FC236}">
                    <a16:creationId xmlns:a16="http://schemas.microsoft.com/office/drawing/2014/main" xmlns="" id="{5B77859E-D761-4855-8E94-F49CB1D7D194}"/>
                  </a:ext>
                </a:extLst>
              </p:cNvPr>
              <p:cNvSpPr txBox="1"/>
              <p:nvPr/>
            </p:nvSpPr>
            <p:spPr>
              <a:xfrm>
                <a:off x="1990386" y="5896544"/>
                <a:ext cx="2636111" cy="1784164"/>
              </a:xfrm>
              <a:prstGeom prst="rect">
                <a:avLst/>
              </a:prstGeom>
              <a:noFill/>
            </p:spPr>
            <p:txBody>
              <a:bodyPr wrap="square" rtlCol="0">
                <a:spAutoFit/>
              </a:bodyPr>
              <a:lstStyle/>
              <a:p>
                <a:r>
                  <a:rPr lang="en-US" sz="4400" b="1" dirty="0">
                    <a:solidFill>
                      <a:srgbClr val="0999C8"/>
                    </a:solidFill>
                    <a:latin typeface="Tahoma" pitchFamily="34" charset="0"/>
                    <a:ea typeface="Tahoma" pitchFamily="34" charset="0"/>
                    <a:cs typeface="Tahoma" pitchFamily="34" charset="0"/>
                  </a:rPr>
                  <a:t> </a:t>
                </a:r>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56" name="Round Diagonal Corner Rectangle 107">
                <a:extLst>
                  <a:ext uri="{FF2B5EF4-FFF2-40B4-BE49-F238E27FC236}">
                    <a16:creationId xmlns:a16="http://schemas.microsoft.com/office/drawing/2014/main" xmlns="" id="{D4C27103-BA73-4E19-ABE1-B03A09B92007}"/>
                  </a:ext>
                </a:extLst>
              </p:cNvPr>
              <p:cNvSpPr/>
              <p:nvPr/>
            </p:nvSpPr>
            <p:spPr>
              <a:xfrm flipV="1">
                <a:off x="1129671" y="5851502"/>
                <a:ext cx="1093256" cy="1786627"/>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57" name="Freeform 15">
                <a:extLst>
                  <a:ext uri="{FF2B5EF4-FFF2-40B4-BE49-F238E27FC236}">
                    <a16:creationId xmlns:a16="http://schemas.microsoft.com/office/drawing/2014/main" xmlns="" id="{4AEA02BB-77EC-490D-9E50-4F43EFF3D4C6}"/>
                  </a:ext>
                </a:extLst>
              </p:cNvPr>
              <p:cNvSpPr>
                <a:spLocks noEditPoints="1"/>
              </p:cNvSpPr>
              <p:nvPr/>
            </p:nvSpPr>
            <p:spPr bwMode="auto">
              <a:xfrm>
                <a:off x="1302326" y="6235612"/>
                <a:ext cx="674675" cy="131907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400" b="1" dirty="0"/>
              </a:p>
            </p:txBody>
          </p:sp>
        </p:grpSp>
      </p:grpSp>
      <p:pic>
        <p:nvPicPr>
          <p:cNvPr id="58" name="Picture 57">
            <a:extLst>
              <a:ext uri="{FF2B5EF4-FFF2-40B4-BE49-F238E27FC236}">
                <a16:creationId xmlns:a16="http://schemas.microsoft.com/office/drawing/2014/main" xmlns="" id="{791B4FD2-05B7-4E34-BC90-D18AF183959E}"/>
              </a:ext>
            </a:extLst>
          </p:cNvPr>
          <p:cNvPicPr/>
          <p:nvPr/>
        </p:nvPicPr>
        <p:blipFill>
          <a:blip r:embed="rId2"/>
          <a:srcRect/>
          <a:stretch>
            <a:fillRect/>
          </a:stretch>
        </p:blipFill>
        <p:spPr bwMode="auto">
          <a:xfrm>
            <a:off x="14079311" y="3634302"/>
            <a:ext cx="5716524" cy="3524979"/>
          </a:xfrm>
          <a:prstGeom prst="rect">
            <a:avLst/>
          </a:prstGeom>
          <a:noFill/>
          <a:ln w="9525">
            <a:noFill/>
            <a:miter lim="800000"/>
            <a:headEnd/>
            <a:tailEnd/>
          </a:ln>
        </p:spPr>
      </p:pic>
      <p:sp>
        <p:nvSpPr>
          <p:cNvPr id="72" name="TextBox 71">
            <a:extLst>
              <a:ext uri="{FF2B5EF4-FFF2-40B4-BE49-F238E27FC236}">
                <a16:creationId xmlns:a16="http://schemas.microsoft.com/office/drawing/2014/main" xmlns="" id="{17AA9204-074C-419E-AC71-C1E68FF15FB7}"/>
              </a:ext>
            </a:extLst>
          </p:cNvPr>
          <p:cNvSpPr txBox="1"/>
          <p:nvPr/>
        </p:nvSpPr>
        <p:spPr>
          <a:xfrm>
            <a:off x="4721186" y="12039600"/>
            <a:ext cx="9431569" cy="769441"/>
          </a:xfrm>
          <a:prstGeom prst="rect">
            <a:avLst/>
          </a:prstGeom>
          <a:noFill/>
        </p:spPr>
        <p:txBody>
          <a:bodyPr wrap="square" rtlCol="0">
            <a:spAutoFit/>
          </a:bodyPr>
          <a:lstStyle/>
          <a:p>
            <a:pPr algn="ctr"/>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 Hình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20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cạnh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11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đỉnh</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9" name="Graphic 58" descr="Badge Question Mark with solid fill">
            <a:extLst>
              <a:ext uri="{FF2B5EF4-FFF2-40B4-BE49-F238E27FC236}">
                <a16:creationId xmlns:a16="http://schemas.microsoft.com/office/drawing/2014/main" xmlns="" id="{96A0BCD3-B58C-42D1-88FF-398DB38C12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50082" y="8534400"/>
            <a:ext cx="1106424" cy="913977"/>
          </a:xfrm>
          <a:prstGeom prst="rect">
            <a:avLst/>
          </a:prstGeom>
        </p:spPr>
      </p:pic>
      <p:sp>
        <p:nvSpPr>
          <p:cNvPr id="73" name="TextBox 72">
            <a:extLst>
              <a:ext uri="{FF2B5EF4-FFF2-40B4-BE49-F238E27FC236}">
                <a16:creationId xmlns:a16="http://schemas.microsoft.com/office/drawing/2014/main" xmlns="" id="{979F7BE7-EA09-413C-BF4E-ECE626E59133}"/>
              </a:ext>
            </a:extLst>
          </p:cNvPr>
          <p:cNvSpPr txBox="1"/>
          <p:nvPr/>
        </p:nvSpPr>
        <p:spPr>
          <a:xfrm>
            <a:off x="2391290" y="8697931"/>
            <a:ext cx="20491590" cy="769441"/>
          </a:xfrm>
          <a:prstGeom prst="rect">
            <a:avLst/>
          </a:prstGeom>
          <a:noFill/>
        </p:spPr>
        <p:txBody>
          <a:bodyPr wrap="square">
            <a:spAutoFit/>
          </a:bodyPr>
          <a:lstStyle/>
          <a:p>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lập</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bao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nhiêu</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cạnh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bao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nhiêu</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đỉnh</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400" dirty="0"/>
          </a:p>
        </p:txBody>
      </p:sp>
      <p:sp>
        <p:nvSpPr>
          <p:cNvPr id="74" name="TextBox 73">
            <a:extLst>
              <a:ext uri="{FF2B5EF4-FFF2-40B4-BE49-F238E27FC236}">
                <a16:creationId xmlns:a16="http://schemas.microsoft.com/office/drawing/2014/main" xmlns="" id="{6BEBDB7D-E9C8-4B15-9A1B-E4D1A43EF5D4}"/>
              </a:ext>
            </a:extLst>
          </p:cNvPr>
          <p:cNvSpPr txBox="1"/>
          <p:nvPr/>
        </p:nvSpPr>
        <p:spPr>
          <a:xfrm>
            <a:off x="4721186" y="11018411"/>
            <a:ext cx="11589626" cy="769441"/>
          </a:xfrm>
          <a:prstGeom prst="rect">
            <a:avLst/>
          </a:prstGeom>
          <a:noFill/>
        </p:spPr>
        <p:txBody>
          <a:bodyPr wrap="square" rtlCol="0">
            <a:spAutoFit/>
          </a:bodyPr>
          <a:lstStyle/>
          <a:p>
            <a:pPr algn="ctr"/>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 Hình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lập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12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cạnh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8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đỉnh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pic>
        <p:nvPicPr>
          <p:cNvPr id="75" name="Picture 74" descr="A picture containing engineering drawing&#10;&#10;Description automatically generated">
            <a:extLst>
              <a:ext uri="{FF2B5EF4-FFF2-40B4-BE49-F238E27FC236}">
                <a16:creationId xmlns:a16="http://schemas.microsoft.com/office/drawing/2014/main" xmlns="" id="{29E5A8E5-2C0C-4480-8EE5-E42926740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165" y="3839367"/>
            <a:ext cx="5311324" cy="3926753"/>
          </a:xfrm>
          <a:prstGeom prst="rect">
            <a:avLst/>
          </a:prstGeom>
        </p:spPr>
      </p:pic>
      <p:sp>
        <p:nvSpPr>
          <p:cNvPr id="76" name="TextBox 75">
            <a:extLst>
              <a:ext uri="{FF2B5EF4-FFF2-40B4-BE49-F238E27FC236}">
                <a16:creationId xmlns:a16="http://schemas.microsoft.com/office/drawing/2014/main" xmlns="" id="{8FB96515-46EC-40F3-9DD9-196BAAF1A9C4}"/>
              </a:ext>
            </a:extLst>
          </p:cNvPr>
          <p:cNvSpPr txBox="1"/>
          <p:nvPr/>
        </p:nvSpPr>
        <p:spPr>
          <a:xfrm>
            <a:off x="2222344" y="9523933"/>
            <a:ext cx="13609102" cy="769441"/>
          </a:xfrm>
          <a:prstGeom prst="rect">
            <a:avLst/>
          </a:prstGeom>
          <a:noFill/>
        </p:spPr>
        <p:txBody>
          <a:bodyPr wrap="square">
            <a:spAutoFit/>
          </a:bodyPr>
          <a:lstStyle/>
          <a:p>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Hình 4 có bao nhiêu cạnh, bao nhiêu  đỉnh?</a:t>
            </a:r>
            <a:endParaRPr lang="en-US" sz="4400"/>
          </a:p>
        </p:txBody>
      </p:sp>
    </p:spTree>
    <p:extLst>
      <p:ext uri="{BB962C8B-B14F-4D97-AF65-F5344CB8AC3E}">
        <p14:creationId xmlns:p14="http://schemas.microsoft.com/office/powerpoint/2010/main" val="35442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down)">
                                      <p:cBhvr>
                                        <p:cTn id="18" dur="500"/>
                                        <p:tgtEl>
                                          <p:spTgt spid="73"/>
                                        </p:tgtEl>
                                      </p:cBhvr>
                                    </p:animEffect>
                                  </p:childTnLst>
                                </p:cTn>
                              </p:par>
                              <p:par>
                                <p:cTn id="19" presetID="16" presetClass="entr" presetSubtype="21"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barn(inVertical)">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wipe(left)">
                                      <p:cBhvr>
                                        <p:cTn id="44" dur="5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2" grpId="0"/>
      <p:bldP spid="73" grpId="0"/>
      <p:bldP spid="74" grpId="0"/>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914400" y="181214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5" name="TextBox 64">
            <a:extLst>
              <a:ext uri="{FF2B5EF4-FFF2-40B4-BE49-F238E27FC236}">
                <a16:creationId xmlns:a16="http://schemas.microsoft.com/office/drawing/2014/main" xmlns="" id="{96B59D8A-6627-488B-9E90-B4F2BEB48765}"/>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a:t>
            </a:r>
            <a:r>
              <a:rPr lang="nl-NL" sz="4400" b="1" u="sng" dirty="0">
                <a:latin typeface="Tahoma" panose="020B0604030504040204" pitchFamily="34" charset="0"/>
                <a:ea typeface="Tahoma" panose="020B0604030504040204" pitchFamily="34" charset="0"/>
                <a:cs typeface="Tahoma" panose="020B0604030504040204" pitchFamily="34" charset="0"/>
              </a:rPr>
              <a:t>khối đa diện</a:t>
            </a:r>
            <a:r>
              <a:rPr lang="nl-NL" sz="4400" b="1" u="sng"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07278062-8301-4542-B285-4256D8AE7586}"/>
              </a:ext>
            </a:extLst>
          </p:cNvPr>
          <p:cNvSpPr txBox="1"/>
          <p:nvPr/>
        </p:nvSpPr>
        <p:spPr>
          <a:xfrm>
            <a:off x="914400" y="181214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2">
            <a:extLst>
              <a:ext uri="{FF2B5EF4-FFF2-40B4-BE49-F238E27FC236}">
                <a16:creationId xmlns:a16="http://schemas.microsoft.com/office/drawing/2014/main" xmlns="" id="{932FA194-D169-4AB0-86BF-B50F1CE9D751}"/>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xmlns="" id="{F2F12309-F0E0-4838-914E-CD2F354791DB}"/>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a:t>
            </a:r>
            <a:r>
              <a:rPr lang="nl-NL" sz="4400" b="1" u="sng" dirty="0">
                <a:latin typeface="Tahoma" panose="020B0604030504040204" pitchFamily="34" charset="0"/>
                <a:ea typeface="Tahoma" panose="020B0604030504040204" pitchFamily="34" charset="0"/>
                <a:cs typeface="Tahoma" panose="020B0604030504040204" pitchFamily="34" charset="0"/>
              </a:rPr>
              <a:t>khối đa diện</a:t>
            </a:r>
            <a:r>
              <a:rPr lang="nl-NL" sz="4400" b="1" u="sng"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2" descr="Phấn Viết Bảng Cao Cấp, Giá Giảm 50%, Hàng Mới Mỗi Ngày| Sendo.vn">
            <a:extLst>
              <a:ext uri="{FF2B5EF4-FFF2-40B4-BE49-F238E27FC236}">
                <a16:creationId xmlns:a16="http://schemas.microsoft.com/office/drawing/2014/main" xmlns="" id="{8E536946-3A4D-4589-A016-2E89F78D5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9279" y="1800995"/>
            <a:ext cx="6556882" cy="6556882"/>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xmlns="" id="{DCBC3C40-4F1E-4F24-ABA9-1FF679A2B1C5}"/>
              </a:ext>
            </a:extLst>
          </p:cNvPr>
          <p:cNvSpPr/>
          <p:nvPr/>
        </p:nvSpPr>
        <p:spPr>
          <a:xfrm>
            <a:off x="17932040" y="8357877"/>
            <a:ext cx="5202371" cy="5038463"/>
          </a:xfrm>
          <a:prstGeom prst="wedgeEllipseCallout">
            <a:avLst>
              <a:gd name="adj1" fmla="val -74775"/>
              <a:gd name="adj2" fmla="val 3616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nl-NL" sz="4400" b="1">
                <a:solidFill>
                  <a:schemeClr val="tx1"/>
                </a:solidFill>
                <a:effectLst/>
                <a:latin typeface="Tahoma" panose="020B0604030504040204" pitchFamily="34" charset="0"/>
                <a:ea typeface="Tahoma" panose="020B0604030504040204" pitchFamily="34" charset="0"/>
                <a:cs typeface="Tahoma" panose="020B0604030504040204" pitchFamily="34" charset="0"/>
              </a:rPr>
              <a:t>Em </a:t>
            </a: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nhận xét gì về 2 ý kiến của các bạn?</a:t>
            </a: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pic>
        <p:nvPicPr>
          <p:cNvPr id="12" name="Picture 11" descr="Icon&#10;&#10;Description automatically generated">
            <a:extLst>
              <a:ext uri="{FF2B5EF4-FFF2-40B4-BE49-F238E27FC236}">
                <a16:creationId xmlns:a16="http://schemas.microsoft.com/office/drawing/2014/main" xmlns="" id="{61B47A54-93FE-4D87-B0BC-F88914076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29" y="6200822"/>
            <a:ext cx="5202371" cy="5202371"/>
          </a:xfrm>
          <a:prstGeom prst="rect">
            <a:avLst/>
          </a:prstGeom>
        </p:spPr>
      </p:pic>
      <p:sp>
        <p:nvSpPr>
          <p:cNvPr id="13" name="Speech Bubble: Oval 12">
            <a:extLst>
              <a:ext uri="{FF2B5EF4-FFF2-40B4-BE49-F238E27FC236}">
                <a16:creationId xmlns:a16="http://schemas.microsoft.com/office/drawing/2014/main" xmlns="" id="{9CACFD84-36A0-4D69-91E6-E312B5D4A693}"/>
              </a:ext>
            </a:extLst>
          </p:cNvPr>
          <p:cNvSpPr/>
          <p:nvPr/>
        </p:nvSpPr>
        <p:spPr>
          <a:xfrm>
            <a:off x="3850937" y="4017044"/>
            <a:ext cx="6019800" cy="4172224"/>
          </a:xfrm>
          <a:prstGeom prst="wedgeEllipseCallout">
            <a:avLst>
              <a:gd name="adj1" fmla="val -52784"/>
              <a:gd name="adj2" fmla="val 4511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a:solidFill>
                  <a:schemeClr val="tx1"/>
                </a:solidFill>
                <a:effectLst/>
                <a:latin typeface="Tahoma" panose="020B0604030504040204" pitchFamily="34" charset="0"/>
                <a:ea typeface="Tahoma" panose="020B0604030504040204" pitchFamily="34" charset="0"/>
                <a:cs typeface="Tahoma" panose="020B0604030504040204" pitchFamily="34" charset="0"/>
              </a:rPr>
              <a:t>Hộp phấn rỗng và hộp phấn chứa đầy bột phấn đều là hình hộp.”</a:t>
            </a:r>
            <a:endParaRPr lang="en-US" sz="4000"/>
          </a:p>
        </p:txBody>
      </p:sp>
      <p:pic>
        <p:nvPicPr>
          <p:cNvPr id="14" name="Picture 13" descr="Icon&#10;&#10;Description automatically generated">
            <a:extLst>
              <a:ext uri="{FF2B5EF4-FFF2-40B4-BE49-F238E27FC236}">
                <a16:creationId xmlns:a16="http://schemas.microsoft.com/office/drawing/2014/main" xmlns="" id="{DADB995F-CBD7-4924-B66F-9FFC19B57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450" y="6689128"/>
            <a:ext cx="4714066" cy="4714066"/>
          </a:xfrm>
          <a:prstGeom prst="rect">
            <a:avLst/>
          </a:prstGeom>
        </p:spPr>
      </p:pic>
      <p:sp>
        <p:nvSpPr>
          <p:cNvPr id="15" name="Speech Bubble: Oval 14">
            <a:extLst>
              <a:ext uri="{FF2B5EF4-FFF2-40B4-BE49-F238E27FC236}">
                <a16:creationId xmlns:a16="http://schemas.microsoft.com/office/drawing/2014/main" xmlns="" id="{33D94D03-B9B5-47C6-884C-6A1B820871C2}"/>
              </a:ext>
            </a:extLst>
          </p:cNvPr>
          <p:cNvSpPr/>
          <p:nvPr/>
        </p:nvSpPr>
        <p:spPr>
          <a:xfrm>
            <a:off x="12555183" y="2984047"/>
            <a:ext cx="6019800" cy="4172224"/>
          </a:xfrm>
          <a:prstGeom prst="wedgeEllipseCallout">
            <a:avLst>
              <a:gd name="adj1" fmla="val -52784"/>
              <a:gd name="adj2" fmla="val 4511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a:solidFill>
                  <a:schemeClr val="tx1"/>
                </a:solidFill>
                <a:effectLst/>
                <a:latin typeface="Tahoma" panose="020B0604030504040204" pitchFamily="34" charset="0"/>
                <a:ea typeface="Tahoma" panose="020B0604030504040204" pitchFamily="34" charset="0"/>
                <a:cs typeface="Tahoma" panose="020B0604030504040204" pitchFamily="34" charset="0"/>
              </a:rPr>
              <a:t>Hộp phấn rỗng là hình hộp, hộp phấn chứa đầy bột phấn không phải là hình hộp</a:t>
            </a:r>
            <a:endParaRPr lang="en-US" sz="4000"/>
          </a:p>
        </p:txBody>
      </p:sp>
      <p:sp>
        <p:nvSpPr>
          <p:cNvPr id="16" name="TextBox 15">
            <a:extLst>
              <a:ext uri="{FF2B5EF4-FFF2-40B4-BE49-F238E27FC236}">
                <a16:creationId xmlns:a16="http://schemas.microsoft.com/office/drawing/2014/main" xmlns="" id="{C3688C5D-CD93-4539-A385-73D155BB25B7}"/>
              </a:ext>
            </a:extLst>
          </p:cNvPr>
          <p:cNvSpPr txBox="1"/>
          <p:nvPr/>
        </p:nvSpPr>
        <p:spPr>
          <a:xfrm>
            <a:off x="1378778" y="11403194"/>
            <a:ext cx="1745422" cy="769441"/>
          </a:xfrm>
          <a:prstGeom prst="rect">
            <a:avLst/>
          </a:prstGeom>
          <a:noFill/>
        </p:spPr>
        <p:txBody>
          <a:bodyPr wrap="square" rtlCol="0">
            <a:spAutoFit/>
          </a:bodyPr>
          <a:lstStyle/>
          <a:p>
            <a:r>
              <a:rPr lang="en-US" sz="4400" b="1">
                <a:solidFill>
                  <a:srgbClr val="FF0000"/>
                </a:solidFill>
                <a:latin typeface="Tahoma" panose="020B0604030504040204" pitchFamily="34" charset="0"/>
                <a:ea typeface="Tahoma" panose="020B0604030504040204" pitchFamily="34" charset="0"/>
                <a:cs typeface="Tahoma" panose="020B0604030504040204" pitchFamily="34" charset="0"/>
              </a:rPr>
              <a:t>An</a:t>
            </a:r>
          </a:p>
        </p:txBody>
      </p:sp>
      <p:sp>
        <p:nvSpPr>
          <p:cNvPr id="17" name="TextBox 16">
            <a:extLst>
              <a:ext uri="{FF2B5EF4-FFF2-40B4-BE49-F238E27FC236}">
                <a16:creationId xmlns:a16="http://schemas.microsoft.com/office/drawing/2014/main" xmlns="" id="{6AF1705E-6ECF-45C8-8F38-36E12F2E9DE3}"/>
              </a:ext>
            </a:extLst>
          </p:cNvPr>
          <p:cNvSpPr txBox="1"/>
          <p:nvPr/>
        </p:nvSpPr>
        <p:spPr>
          <a:xfrm>
            <a:off x="10815016" y="11403193"/>
            <a:ext cx="1745422" cy="769441"/>
          </a:xfrm>
          <a:prstGeom prst="rect">
            <a:avLst/>
          </a:prstGeom>
          <a:noFill/>
        </p:spPr>
        <p:txBody>
          <a:bodyPr wrap="square" rtlCol="0">
            <a:spAutoFit/>
          </a:bodyPr>
          <a:lstStyle/>
          <a:p>
            <a:r>
              <a:rPr lang="en-US" sz="4400" b="1">
                <a:solidFill>
                  <a:srgbClr val="FF0000"/>
                </a:solidFill>
                <a:latin typeface="Tahoma" panose="020B0604030504040204" pitchFamily="34" charset="0"/>
                <a:ea typeface="Tahoma" panose="020B0604030504040204" pitchFamily="34" charset="0"/>
                <a:cs typeface="Tahoma" panose="020B0604030504040204" pitchFamily="34" charset="0"/>
              </a:rPr>
              <a:t>Bảo</a:t>
            </a:r>
          </a:p>
        </p:txBody>
      </p:sp>
      <p:pic>
        <p:nvPicPr>
          <p:cNvPr id="18" name="Graphic 17" descr="Question Mark with solid fill">
            <a:extLst>
              <a:ext uri="{FF2B5EF4-FFF2-40B4-BE49-F238E27FC236}">
                <a16:creationId xmlns:a16="http://schemas.microsoft.com/office/drawing/2014/main" xmlns="" id="{6CBF7449-4AD6-4D28-9835-F8CCF94E3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5143424" y="10613128"/>
            <a:ext cx="2608891" cy="2581453"/>
          </a:xfrm>
          <a:prstGeom prst="rect">
            <a:avLst/>
          </a:prstGeom>
        </p:spPr>
      </p:pic>
    </p:spTree>
    <p:extLst>
      <p:ext uri="{BB962C8B-B14F-4D97-AF65-F5344CB8AC3E}">
        <p14:creationId xmlns:p14="http://schemas.microsoft.com/office/powerpoint/2010/main" val="227424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500"/>
                                        <p:tgtEl>
                                          <p:spTgt spid="1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304800" y="181220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0">
            <a:extLst>
              <a:ext uri="{FF2B5EF4-FFF2-40B4-BE49-F238E27FC236}">
                <a16:creationId xmlns:a16="http://schemas.microsoft.com/office/drawing/2014/main" xmlns="" id="{37A129C6-168E-4E87-B3CA-76D15A2E14F5}"/>
              </a:ext>
            </a:extLst>
          </p:cNvPr>
          <p:cNvGrpSpPr/>
          <p:nvPr/>
        </p:nvGrpSpPr>
        <p:grpSpPr>
          <a:xfrm>
            <a:off x="989632" y="4022909"/>
            <a:ext cx="15357423" cy="3483447"/>
            <a:chOff x="1261295" y="4794019"/>
            <a:chExt cx="29498245" cy="2386863"/>
          </a:xfrm>
        </p:grpSpPr>
        <p:sp>
          <p:nvSpPr>
            <p:cNvPr id="38" name="Rounded Rectangle 38">
              <a:extLst>
                <a:ext uri="{FF2B5EF4-FFF2-40B4-BE49-F238E27FC236}">
                  <a16:creationId xmlns:a16="http://schemas.microsoft.com/office/drawing/2014/main" xmlns="" id="{0CB19888-8790-417D-B968-BE874E97B475}"/>
                </a:ext>
              </a:extLst>
            </p:cNvPr>
            <p:cNvSpPr/>
            <p:nvPr/>
          </p:nvSpPr>
          <p:spPr>
            <a:xfrm>
              <a:off x="1294540" y="4794019"/>
              <a:ext cx="29465000" cy="2386863"/>
            </a:xfrm>
            <a:prstGeom prst="roundRect">
              <a:avLst/>
            </a:prstGeom>
            <a:solidFill>
              <a:schemeClr val="accent5">
                <a:lumMod val="20000"/>
                <a:lumOff val="80000"/>
              </a:schemeClr>
            </a:solidFill>
            <a:ln w="28575">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just">
                <a:lnSpc>
                  <a:spcPct val="130000"/>
                </a:lnSpc>
                <a:spcAft>
                  <a:spcPts val="1000"/>
                </a:spcAft>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5" name="Rectangle 54">
              <a:extLst>
                <a:ext uri="{FF2B5EF4-FFF2-40B4-BE49-F238E27FC236}">
                  <a16:creationId xmlns:a16="http://schemas.microsoft.com/office/drawing/2014/main" xmlns="" id="{60703F8B-280E-43C0-8F31-90FB83E0176C}"/>
                </a:ext>
              </a:extLst>
            </p:cNvPr>
            <p:cNvSpPr>
              <a:spLocks noChangeArrowheads="1"/>
            </p:cNvSpPr>
            <p:nvPr/>
          </p:nvSpPr>
          <p:spPr bwMode="auto">
            <a:xfrm>
              <a:off x="1261295" y="4865738"/>
              <a:ext cx="671305" cy="5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dirty="0">
                <a:latin typeface="Tahoma" pitchFamily="34" charset="0"/>
                <a:ea typeface="Tahoma" pitchFamily="34" charset="0"/>
                <a:cs typeface="Tahoma" pitchFamily="34" charset="0"/>
              </a:endParaRPr>
            </a:p>
          </p:txBody>
        </p:sp>
      </p:grpSp>
      <p:grpSp>
        <p:nvGrpSpPr>
          <p:cNvPr id="61" name="Group 60">
            <a:extLst>
              <a:ext uri="{FF2B5EF4-FFF2-40B4-BE49-F238E27FC236}">
                <a16:creationId xmlns:a16="http://schemas.microsoft.com/office/drawing/2014/main" xmlns="" id="{B20F770D-BFD6-47E5-97B3-36DDEC52826B}"/>
              </a:ext>
            </a:extLst>
          </p:cNvPr>
          <p:cNvGrpSpPr/>
          <p:nvPr/>
        </p:nvGrpSpPr>
        <p:grpSpPr>
          <a:xfrm>
            <a:off x="1006940" y="7816157"/>
            <a:ext cx="15435283" cy="5070196"/>
            <a:chOff x="1251259" y="2572055"/>
            <a:chExt cx="15091699" cy="4119430"/>
          </a:xfrm>
        </p:grpSpPr>
        <p:sp>
          <p:nvSpPr>
            <p:cNvPr id="63" name="Rounded Rectangle 47">
              <a:extLst>
                <a:ext uri="{FF2B5EF4-FFF2-40B4-BE49-F238E27FC236}">
                  <a16:creationId xmlns:a16="http://schemas.microsoft.com/office/drawing/2014/main" xmlns="" id="{62A95687-497C-4CFE-BD09-58637E601B0F}"/>
                </a:ext>
              </a:extLst>
            </p:cNvPr>
            <p:cNvSpPr/>
            <p:nvPr/>
          </p:nvSpPr>
          <p:spPr>
            <a:xfrm>
              <a:off x="1251259" y="2593396"/>
              <a:ext cx="15091699" cy="4098089"/>
            </a:xfrm>
            <a:prstGeom prst="roundRect">
              <a:avLst>
                <a:gd name="adj" fmla="val 4088"/>
              </a:avLst>
            </a:prstGeom>
            <a:solidFill>
              <a:schemeClr val="accent6">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30000"/>
                </a:lnSpc>
                <a:spcBef>
                  <a:spcPts val="0"/>
                </a:spcBef>
                <a:spcAft>
                  <a:spcPts val="1000"/>
                </a:spcAft>
              </a:pP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4" name="Freeform 20">
              <a:extLst>
                <a:ext uri="{FF2B5EF4-FFF2-40B4-BE49-F238E27FC236}">
                  <a16:creationId xmlns:a16="http://schemas.microsoft.com/office/drawing/2014/main" xmlns="" id="{E979ED26-8619-45E4-9CCE-64FB30F30E9B}"/>
                </a:ext>
              </a:extLst>
            </p:cNvPr>
            <p:cNvSpPr>
              <a:spLocks/>
            </p:cNvSpPr>
            <p:nvPr/>
          </p:nvSpPr>
          <p:spPr bwMode="auto">
            <a:xfrm>
              <a:off x="1269434" y="2572055"/>
              <a:ext cx="2073551" cy="762778"/>
            </a:xfrm>
            <a:prstGeom prst="roundRect">
              <a:avLst/>
            </a:prstGeom>
            <a:solidFill>
              <a:schemeClr val="accent5">
                <a:lumMod val="20000"/>
                <a:lumOff val="80000"/>
              </a:schemeClr>
            </a:solidFill>
            <a:ln w="57150">
              <a:solidFill>
                <a:schemeClr val="accent1">
                  <a:lumMod val="60000"/>
                  <a:lumOff val="40000"/>
                </a:schemeClr>
              </a:solidFill>
            </a:ln>
            <a:effectLst>
              <a:innerShdw blurRad="63500" dist="50800" dir="2700000">
                <a:prstClr val="black">
                  <a:alpha val="50000"/>
                </a:prstClr>
              </a:innerShdw>
            </a:effectLst>
          </p:spPr>
          <p:txBody>
            <a:bodyPr vert="horz" wrap="square" lIns="91440" tIns="45720" rIns="91440" bIns="45720" numCol="1" anchor="t" anchorCtr="0" compatLnSpc="1">
              <a:prstTxWarp prst="textNoShape">
                <a:avLst/>
              </a:prstTxWarp>
            </a:bodyPr>
            <a:lstStyle/>
            <a:p>
              <a:r>
                <a:rPr lang="en-US" sz="4400" b="1" dirty="0" err="1">
                  <a:latin typeface="Tahoma" panose="020B0604030504040204" pitchFamily="34" charset="0"/>
                  <a:ea typeface="Tahoma" panose="020B0604030504040204" pitchFamily="34" charset="0"/>
                  <a:cs typeface="Tahoma" panose="020B0604030504040204" pitchFamily="34" charset="0"/>
                </a:rPr>
                <a:t>Lưu</a:t>
              </a:r>
              <a:r>
                <a:rPr lang="en-US" sz="4400" b="1" dirty="0">
                  <a:latin typeface="Tahoma" panose="020B0604030504040204" pitchFamily="34" charset="0"/>
                  <a:ea typeface="Tahoma" panose="020B0604030504040204" pitchFamily="34" charset="0"/>
                  <a:cs typeface="Tahoma" panose="020B0604030504040204" pitchFamily="34" charset="0"/>
                </a:rPr>
                <a:t> ý:</a:t>
              </a:r>
            </a:p>
          </p:txBody>
        </p:sp>
      </p:grpSp>
      <p:sp>
        <p:nvSpPr>
          <p:cNvPr id="65" name="TextBox 64">
            <a:extLst>
              <a:ext uri="{FF2B5EF4-FFF2-40B4-BE49-F238E27FC236}">
                <a16:creationId xmlns:a16="http://schemas.microsoft.com/office/drawing/2014/main" xmlns="" id="{96B59D8A-6627-488B-9E90-B4F2BEB48765}"/>
              </a:ext>
            </a:extLst>
          </p:cNvPr>
          <p:cNvSpPr txBox="1"/>
          <p:nvPr/>
        </p:nvSpPr>
        <p:spPr>
          <a:xfrm>
            <a:off x="903703" y="2561346"/>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về </a:t>
            </a:r>
            <a:r>
              <a:rPr lang="nl-NL" sz="4400" b="1" u="sng" dirty="0">
                <a:latin typeface="Tahoma" panose="020B0604030504040204" pitchFamily="34" charset="0"/>
                <a:ea typeface="Tahoma" panose="020B0604030504040204" pitchFamily="34" charset="0"/>
                <a:cs typeface="Tahoma" panose="020B0604030504040204" pitchFamily="34" charset="0"/>
              </a:rPr>
              <a:t>khối</a:t>
            </a:r>
            <a:r>
              <a:rPr lang="nl-NL" sz="4400" b="1" u="sng" dirty="0">
                <a:effectLst/>
                <a:latin typeface="Tahoma" panose="020B0604030504040204" pitchFamily="34" charset="0"/>
                <a:ea typeface="Tahoma" panose="020B0604030504040204" pitchFamily="34" charset="0"/>
                <a:cs typeface="Tahoma" panose="020B0604030504040204" pitchFamily="34" charset="0"/>
              </a:rPr>
              <a:t>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xmlns="" id="{C5BEC972-27D0-4C75-9300-FAA30CBD6F59}"/>
              </a:ext>
            </a:extLst>
          </p:cNvPr>
          <p:cNvSpPr txBox="1"/>
          <p:nvPr/>
        </p:nvSpPr>
        <p:spPr>
          <a:xfrm>
            <a:off x="1367926" y="4925250"/>
            <a:ext cx="14710274" cy="1748620"/>
          </a:xfrm>
          <a:prstGeom prst="rect">
            <a:avLst/>
          </a:prstGeom>
          <a:noFill/>
        </p:spPr>
        <p:txBody>
          <a:bodyPr wrap="square">
            <a:spAutoFit/>
          </a:bodyPr>
          <a:lstStyle/>
          <a:p>
            <a:pPr algn="just">
              <a:lnSpc>
                <a:spcPct val="130000"/>
              </a:lnSpc>
              <a:spcAft>
                <a:spcPts val="1000"/>
              </a:spcAft>
            </a:pP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Khối đa diện là phần không gian được giới hạn bởi một hình đa diện, kể cả hình đa diện đó.</a:t>
            </a:r>
            <a:endPar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xmlns="" id="{48D449D9-0906-43A0-A227-59336708A29B}"/>
              </a:ext>
            </a:extLst>
          </p:cNvPr>
          <p:cNvSpPr txBox="1"/>
          <p:nvPr/>
        </p:nvSpPr>
        <p:spPr>
          <a:xfrm>
            <a:off x="1026366" y="8534400"/>
            <a:ext cx="15051834" cy="1748620"/>
          </a:xfrm>
          <a:prstGeom prst="rect">
            <a:avLst/>
          </a:prstGeom>
          <a:noFill/>
        </p:spPr>
        <p:txBody>
          <a:bodyPr wrap="square">
            <a:spAutoFit/>
          </a:bodyPr>
          <a:lstStyle/>
          <a:p>
            <a:pPr marL="0" marR="0">
              <a:lnSpc>
                <a:spcPct val="130000"/>
              </a:lnSpc>
              <a:spcBef>
                <a:spcPts val="0"/>
              </a:spcBef>
              <a:spcAft>
                <a:spcPts val="10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không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thuộc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gọi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ngoài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40" name="TextBox 39">
            <a:extLst>
              <a:ext uri="{FF2B5EF4-FFF2-40B4-BE49-F238E27FC236}">
                <a16:creationId xmlns:a16="http://schemas.microsoft.com/office/drawing/2014/main" xmlns="" id="{E65288AE-2508-438B-8CD9-F4C53B21E290}"/>
              </a:ext>
            </a:extLst>
          </p:cNvPr>
          <p:cNvSpPr txBox="1"/>
          <p:nvPr/>
        </p:nvSpPr>
        <p:spPr>
          <a:xfrm>
            <a:off x="1053954" y="10364389"/>
            <a:ext cx="15051833" cy="2628861"/>
          </a:xfrm>
          <a:prstGeom prst="rect">
            <a:avLst/>
          </a:prstGeom>
          <a:noFill/>
        </p:spPr>
        <p:txBody>
          <a:bodyPr wrap="square">
            <a:spAutoFit/>
          </a:bodyPr>
          <a:lstStyle/>
          <a:p>
            <a:pPr marL="0" marR="0">
              <a:lnSpc>
                <a:spcPct val="130000"/>
              </a:lnSpc>
              <a:spcBef>
                <a:spcPts val="0"/>
              </a:spcBef>
              <a:spcAft>
                <a:spcPts val="10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thuộc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nhưng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không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thuộc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giới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hạn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ấy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gọi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trong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xmlns="" id="{C1F1694C-196D-473C-AA14-5B826C7AC8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69764" y="4056516"/>
            <a:ext cx="6921264" cy="7655674"/>
          </a:xfrm>
          <a:prstGeom prst="rect">
            <a:avLst/>
          </a:prstGeom>
        </p:spPr>
      </p:pic>
      <p:sp>
        <p:nvSpPr>
          <p:cNvPr id="5" name="TextBox 4">
            <a:extLst>
              <a:ext uri="{FF2B5EF4-FFF2-40B4-BE49-F238E27FC236}">
                <a16:creationId xmlns:a16="http://schemas.microsoft.com/office/drawing/2014/main" xmlns="" id="{4E6E042A-1759-458F-98EF-D2615D55E7EF}"/>
              </a:ext>
            </a:extLst>
          </p:cNvPr>
          <p:cNvSpPr txBox="1"/>
          <p:nvPr/>
        </p:nvSpPr>
        <p:spPr>
          <a:xfrm>
            <a:off x="18892539" y="12059754"/>
            <a:ext cx="3149243" cy="851297"/>
          </a:xfrm>
          <a:prstGeom prst="roundRect">
            <a:avLst/>
          </a:prstGeom>
          <a:solidFill>
            <a:schemeClr val="accent1">
              <a:lumMod val="60000"/>
              <a:lumOff val="40000"/>
            </a:schemeClr>
          </a:solidFill>
        </p:spPr>
        <p:txBody>
          <a:bodyPr wrap="square" rtlCol="0">
            <a:spAutoFit/>
          </a:bodyPr>
          <a:lstStyle/>
          <a:p>
            <a:r>
              <a:rPr lang="en-US" sz="4400">
                <a:latin typeface="Tahoma" panose="020B0604030504040204" pitchFamily="34" charset="0"/>
                <a:ea typeface="Tahoma" panose="020B0604030504040204" pitchFamily="34" charset="0"/>
                <a:cs typeface="Tahoma" panose="020B0604030504040204" pitchFamily="34" charset="0"/>
              </a:rPr>
              <a:t>Điểm ngoài</a:t>
            </a:r>
          </a:p>
        </p:txBody>
      </p:sp>
      <p:cxnSp>
        <p:nvCxnSpPr>
          <p:cNvPr id="7" name="Straight Arrow Connector 6">
            <a:extLst>
              <a:ext uri="{FF2B5EF4-FFF2-40B4-BE49-F238E27FC236}">
                <a16:creationId xmlns:a16="http://schemas.microsoft.com/office/drawing/2014/main" xmlns="" id="{44A64BE0-9493-457C-BB29-FE4CB7332341}"/>
              </a:ext>
            </a:extLst>
          </p:cNvPr>
          <p:cNvCxnSpPr>
            <a:cxnSpLocks/>
          </p:cNvCxnSpPr>
          <p:nvPr/>
        </p:nvCxnSpPr>
        <p:spPr>
          <a:xfrm rot="10800000">
            <a:off x="18053104" y="9829800"/>
            <a:ext cx="2414056" cy="210543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a16="http://schemas.microsoft.com/office/drawing/2014/main" xmlns="" id="{33CBA1B5-44D4-4540-903D-8B2F294D6A01}"/>
              </a:ext>
            </a:extLst>
          </p:cNvPr>
          <p:cNvSpPr txBox="1"/>
          <p:nvPr/>
        </p:nvSpPr>
        <p:spPr>
          <a:xfrm>
            <a:off x="18892539" y="2686000"/>
            <a:ext cx="3149243" cy="851297"/>
          </a:xfrm>
          <a:prstGeom prst="roundRect">
            <a:avLst/>
          </a:prstGeom>
          <a:solidFill>
            <a:schemeClr val="accent1">
              <a:lumMod val="60000"/>
              <a:lumOff val="40000"/>
            </a:schemeClr>
          </a:solidFill>
        </p:spPr>
        <p:txBody>
          <a:bodyPr wrap="square" rtlCol="0">
            <a:spAutoFit/>
          </a:bodyPr>
          <a:lstStyle/>
          <a:p>
            <a:r>
              <a:rPr lang="en-US" sz="4400">
                <a:latin typeface="Tahoma" panose="020B0604030504040204" pitchFamily="34" charset="0"/>
                <a:ea typeface="Tahoma" panose="020B0604030504040204" pitchFamily="34" charset="0"/>
                <a:cs typeface="Tahoma" panose="020B0604030504040204" pitchFamily="34" charset="0"/>
              </a:rPr>
              <a:t>Điểm trong</a:t>
            </a:r>
          </a:p>
        </p:txBody>
      </p:sp>
      <p:cxnSp>
        <p:nvCxnSpPr>
          <p:cNvPr id="43" name="Straight Arrow Connector 42">
            <a:extLst>
              <a:ext uri="{FF2B5EF4-FFF2-40B4-BE49-F238E27FC236}">
                <a16:creationId xmlns:a16="http://schemas.microsoft.com/office/drawing/2014/main" xmlns="" id="{221C8C53-52E2-4073-AF6D-43CAA6DFB8BB}"/>
              </a:ext>
            </a:extLst>
          </p:cNvPr>
          <p:cNvCxnSpPr>
            <a:cxnSpLocks/>
            <a:stCxn id="42" idx="2"/>
          </p:cNvCxnSpPr>
          <p:nvPr/>
        </p:nvCxnSpPr>
        <p:spPr>
          <a:xfrm>
            <a:off x="20467161" y="3537297"/>
            <a:ext cx="1307265" cy="459819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picture containing shape&#10;&#10;Description automatically generated">
            <a:extLst>
              <a:ext uri="{FF2B5EF4-FFF2-40B4-BE49-F238E27FC236}">
                <a16:creationId xmlns:a16="http://schemas.microsoft.com/office/drawing/2014/main" xmlns="" id="{BC805051-31FE-4441-9927-ACBA96790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5275" y="2965655"/>
            <a:ext cx="4124795" cy="10013081"/>
          </a:xfrm>
          <a:prstGeom prst="rect">
            <a:avLst/>
          </a:prstGeom>
        </p:spPr>
      </p:pic>
      <p:grpSp>
        <p:nvGrpSpPr>
          <p:cNvPr id="44" name="Group 65">
            <a:extLst>
              <a:ext uri="{FF2B5EF4-FFF2-40B4-BE49-F238E27FC236}">
                <a16:creationId xmlns:a16="http://schemas.microsoft.com/office/drawing/2014/main" xmlns="" id="{D83F152B-138C-4AA9-9E89-C5CA45E50736}"/>
              </a:ext>
            </a:extLst>
          </p:cNvPr>
          <p:cNvGrpSpPr/>
          <p:nvPr/>
        </p:nvGrpSpPr>
        <p:grpSpPr>
          <a:xfrm>
            <a:off x="762000" y="3810000"/>
            <a:ext cx="4106246" cy="914400"/>
            <a:chOff x="166396" y="8755081"/>
            <a:chExt cx="4106246" cy="838178"/>
          </a:xfrm>
        </p:grpSpPr>
        <p:sp>
          <p:nvSpPr>
            <p:cNvPr id="45" name="Freeform 20">
              <a:extLst>
                <a:ext uri="{FF2B5EF4-FFF2-40B4-BE49-F238E27FC236}">
                  <a16:creationId xmlns:a16="http://schemas.microsoft.com/office/drawing/2014/main" xmlns="" id="{68C5E78B-564A-4E5F-A984-2CFF4A78392F}"/>
                </a:ext>
              </a:extLst>
            </p:cNvPr>
            <p:cNvSpPr>
              <a:spLocks/>
            </p:cNvSpPr>
            <p:nvPr/>
          </p:nvSpPr>
          <p:spPr bwMode="auto">
            <a:xfrm>
              <a:off x="384522" y="8755081"/>
              <a:ext cx="3749040" cy="838178"/>
            </a:xfrm>
            <a:prstGeom prst="roundRect">
              <a:avLst/>
            </a:prstGeom>
            <a:solidFill>
              <a:srgbClr val="0072B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nvGrpSpPr>
            <p:cNvPr id="46" name="Group 45">
              <a:extLst>
                <a:ext uri="{FF2B5EF4-FFF2-40B4-BE49-F238E27FC236}">
                  <a16:creationId xmlns:a16="http://schemas.microsoft.com/office/drawing/2014/main" xmlns="" id="{9E292B7D-3128-4C5D-97C3-7668E9D717FC}"/>
                </a:ext>
              </a:extLst>
            </p:cNvPr>
            <p:cNvGrpSpPr/>
            <p:nvPr/>
          </p:nvGrpSpPr>
          <p:grpSpPr>
            <a:xfrm>
              <a:off x="166396" y="8780577"/>
              <a:ext cx="702538" cy="572229"/>
              <a:chOff x="-145995" y="8633545"/>
              <a:chExt cx="787401" cy="641352"/>
            </a:xfrm>
          </p:grpSpPr>
          <p:sp>
            <p:nvSpPr>
              <p:cNvPr id="48" name="Freeform 45">
                <a:extLst>
                  <a:ext uri="{FF2B5EF4-FFF2-40B4-BE49-F238E27FC236}">
                    <a16:creationId xmlns:a16="http://schemas.microsoft.com/office/drawing/2014/main" xmlns="" id="{26B6C079-EC02-43B4-B4E0-7B38D538927C}"/>
                  </a:ext>
                </a:extLst>
              </p:cNvPr>
              <p:cNvSpPr>
                <a:spLocks/>
              </p:cNvSpPr>
              <p:nvPr/>
            </p:nvSpPr>
            <p:spPr bwMode="auto">
              <a:xfrm>
                <a:off x="255643" y="9062171"/>
                <a:ext cx="363538" cy="88900"/>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49" name="Freeform 46">
                <a:extLst>
                  <a:ext uri="{FF2B5EF4-FFF2-40B4-BE49-F238E27FC236}">
                    <a16:creationId xmlns:a16="http://schemas.microsoft.com/office/drawing/2014/main" xmlns="" id="{07C2D099-B7F7-4440-AFB2-791E5C7F9DFC}"/>
                  </a:ext>
                </a:extLst>
              </p:cNvPr>
              <p:cNvSpPr>
                <a:spLocks noEditPoints="1"/>
              </p:cNvSpPr>
              <p:nvPr/>
            </p:nvSpPr>
            <p:spPr bwMode="auto">
              <a:xfrm>
                <a:off x="233418" y="9039946"/>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0" name="Freeform 47">
                <a:extLst>
                  <a:ext uri="{FF2B5EF4-FFF2-40B4-BE49-F238E27FC236}">
                    <a16:creationId xmlns:a16="http://schemas.microsoft.com/office/drawing/2014/main" xmlns="" id="{6339F7E6-3290-493B-B69A-D54B64DD2EFE}"/>
                  </a:ext>
                </a:extLst>
              </p:cNvPr>
              <p:cNvSpPr>
                <a:spLocks/>
              </p:cNvSpPr>
              <p:nvPr/>
            </p:nvSpPr>
            <p:spPr bwMode="auto">
              <a:xfrm>
                <a:off x="255643" y="9136784"/>
                <a:ext cx="363538" cy="90488"/>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1" name="Freeform 48">
                <a:extLst>
                  <a:ext uri="{FF2B5EF4-FFF2-40B4-BE49-F238E27FC236}">
                    <a16:creationId xmlns:a16="http://schemas.microsoft.com/office/drawing/2014/main" xmlns="" id="{C9C3FC27-2CE7-46DA-9F0F-40FDAC6AC339}"/>
                  </a:ext>
                </a:extLst>
              </p:cNvPr>
              <p:cNvSpPr>
                <a:spLocks noEditPoints="1"/>
              </p:cNvSpPr>
              <p:nvPr/>
            </p:nvSpPr>
            <p:spPr bwMode="auto">
              <a:xfrm>
                <a:off x="233418" y="9114559"/>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2" name="Freeform 49">
                <a:extLst>
                  <a:ext uri="{FF2B5EF4-FFF2-40B4-BE49-F238E27FC236}">
                    <a16:creationId xmlns:a16="http://schemas.microsoft.com/office/drawing/2014/main" xmlns="" id="{D8FECF86-9C8E-4E32-ABA6-E3AE254F47E6}"/>
                  </a:ext>
                </a:extLst>
              </p:cNvPr>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3" name="Freeform 50">
                <a:extLst>
                  <a:ext uri="{FF2B5EF4-FFF2-40B4-BE49-F238E27FC236}">
                    <a16:creationId xmlns:a16="http://schemas.microsoft.com/office/drawing/2014/main" xmlns="" id="{4C0703FD-0AD8-4B3F-9C90-9BB320F05CD4}"/>
                  </a:ext>
                </a:extLst>
              </p:cNvPr>
              <p:cNvSpPr>
                <a:spLocks noEditPoints="1"/>
              </p:cNvSpPr>
              <p:nvPr/>
            </p:nvSpPr>
            <p:spPr bwMode="auto">
              <a:xfrm>
                <a:off x="192143" y="8633545"/>
                <a:ext cx="314325" cy="300038"/>
              </a:xfrm>
              <a:custGeom>
                <a:avLst/>
                <a:gdLst>
                  <a:gd name="T0" fmla="*/ 29 w 84"/>
                  <a:gd name="T1" fmla="*/ 12 h 80"/>
                  <a:gd name="T2" fmla="*/ 34 w 84"/>
                  <a:gd name="T3" fmla="*/ 13 h 80"/>
                  <a:gd name="T4" fmla="*/ 68 w 84"/>
                  <a:gd name="T5" fmla="*/ 48 h 80"/>
                  <a:gd name="T6" fmla="*/ 68 w 84"/>
                  <a:gd name="T7" fmla="*/ 57 h 80"/>
                  <a:gd name="T8" fmla="*/ 57 w 84"/>
                  <a:gd name="T9" fmla="*/ 68 h 80"/>
                  <a:gd name="T10" fmla="*/ 13 w 84"/>
                  <a:gd name="T11" fmla="*/ 25 h 80"/>
                  <a:gd name="T12" fmla="*/ 25 w 84"/>
                  <a:gd name="T13" fmla="*/ 13 h 80"/>
                  <a:gd name="T14" fmla="*/ 29 w 84"/>
                  <a:gd name="T15" fmla="*/ 12 h 80"/>
                  <a:gd name="T16" fmla="*/ 29 w 84"/>
                  <a:gd name="T17" fmla="*/ 0 h 80"/>
                  <a:gd name="T18" fmla="*/ 16 w 84"/>
                  <a:gd name="T19" fmla="*/ 5 h 80"/>
                  <a:gd name="T20" fmla="*/ 5 w 84"/>
                  <a:gd name="T21" fmla="*/ 16 h 80"/>
                  <a:gd name="T22" fmla="*/ 5 w 84"/>
                  <a:gd name="T23" fmla="*/ 33 h 80"/>
                  <a:gd name="T24" fmla="*/ 48 w 84"/>
                  <a:gd name="T25" fmla="*/ 77 h 80"/>
                  <a:gd name="T26" fmla="*/ 57 w 84"/>
                  <a:gd name="T27" fmla="*/ 80 h 80"/>
                  <a:gd name="T28" fmla="*/ 57 w 84"/>
                  <a:gd name="T29" fmla="*/ 80 h 80"/>
                  <a:gd name="T30" fmla="*/ 65 w 84"/>
                  <a:gd name="T31" fmla="*/ 77 h 80"/>
                  <a:gd name="T32" fmla="*/ 77 w 84"/>
                  <a:gd name="T33" fmla="*/ 65 h 80"/>
                  <a:gd name="T34" fmla="*/ 77 w 84"/>
                  <a:gd name="T35" fmla="*/ 39 h 80"/>
                  <a:gd name="T36" fmla="*/ 42 w 84"/>
                  <a:gd name="T37" fmla="*/ 5 h 80"/>
                  <a:gd name="T38" fmla="*/ 29 w 8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4" name="Freeform 51">
                <a:extLst>
                  <a:ext uri="{FF2B5EF4-FFF2-40B4-BE49-F238E27FC236}">
                    <a16:creationId xmlns:a16="http://schemas.microsoft.com/office/drawing/2014/main" xmlns="" id="{CAE108C2-ACE8-4383-A022-A8E601029A09}"/>
                  </a:ext>
                </a:extLst>
              </p:cNvPr>
              <p:cNvSpPr>
                <a:spLocks noEditPoints="1"/>
              </p:cNvSpPr>
              <p:nvPr/>
            </p:nvSpPr>
            <p:spPr bwMode="auto">
              <a:xfrm>
                <a:off x="-123770" y="8724033"/>
                <a:ext cx="742950" cy="528639"/>
              </a:xfrm>
              <a:custGeom>
                <a:avLst/>
                <a:gdLst>
                  <a:gd name="T0" fmla="*/ 12 w 198"/>
                  <a:gd name="T1" fmla="*/ 141 h 141"/>
                  <a:gd name="T2" fmla="*/ 8 w 198"/>
                  <a:gd name="T3" fmla="*/ 140 h 141"/>
                  <a:gd name="T4" fmla="*/ 3 w 198"/>
                  <a:gd name="T5" fmla="*/ 134 h 141"/>
                  <a:gd name="T6" fmla="*/ 1 w 198"/>
                  <a:gd name="T7" fmla="*/ 128 h 141"/>
                  <a:gd name="T8" fmla="*/ 14 w 198"/>
                  <a:gd name="T9" fmla="*/ 77 h 141"/>
                  <a:gd name="T10" fmla="*/ 15 w 198"/>
                  <a:gd name="T11" fmla="*/ 75 h 141"/>
                  <a:gd name="T12" fmla="*/ 88 w 198"/>
                  <a:gd name="T13" fmla="*/ 1 h 141"/>
                  <a:gd name="T14" fmla="*/ 92 w 198"/>
                  <a:gd name="T15" fmla="*/ 0 h 141"/>
                  <a:gd name="T16" fmla="*/ 92 w 198"/>
                  <a:gd name="T17" fmla="*/ 0 h 141"/>
                  <a:gd name="T18" fmla="*/ 97 w 198"/>
                  <a:gd name="T19" fmla="*/ 1 h 141"/>
                  <a:gd name="T20" fmla="*/ 103 w 198"/>
                  <a:gd name="T21" fmla="*/ 8 h 141"/>
                  <a:gd name="T22" fmla="*/ 105 w 198"/>
                  <a:gd name="T23" fmla="*/ 12 h 141"/>
                  <a:gd name="T24" fmla="*/ 109 w 198"/>
                  <a:gd name="T25" fmla="*/ 13 h 141"/>
                  <a:gd name="T26" fmla="*/ 116 w 198"/>
                  <a:gd name="T27" fmla="*/ 21 h 141"/>
                  <a:gd name="T28" fmla="*/ 117 w 198"/>
                  <a:gd name="T29" fmla="*/ 24 h 141"/>
                  <a:gd name="T30" fmla="*/ 121 w 198"/>
                  <a:gd name="T31" fmla="*/ 26 h 141"/>
                  <a:gd name="T32" fmla="*/ 128 w 198"/>
                  <a:gd name="T33" fmla="*/ 33 h 141"/>
                  <a:gd name="T34" fmla="*/ 130 w 198"/>
                  <a:gd name="T35" fmla="*/ 37 h 141"/>
                  <a:gd name="T36" fmla="*/ 133 w 198"/>
                  <a:gd name="T37" fmla="*/ 38 h 141"/>
                  <a:gd name="T38" fmla="*/ 140 w 198"/>
                  <a:gd name="T39" fmla="*/ 45 h 141"/>
                  <a:gd name="T40" fmla="*/ 142 w 198"/>
                  <a:gd name="T41" fmla="*/ 49 h 141"/>
                  <a:gd name="T42" fmla="*/ 140 w 198"/>
                  <a:gd name="T43" fmla="*/ 53 h 141"/>
                  <a:gd name="T44" fmla="*/ 124 w 198"/>
                  <a:gd name="T45" fmla="*/ 70 h 141"/>
                  <a:gd name="T46" fmla="*/ 192 w 198"/>
                  <a:gd name="T47" fmla="*/ 70 h 141"/>
                  <a:gd name="T48" fmla="*/ 198 w 198"/>
                  <a:gd name="T49" fmla="*/ 76 h 141"/>
                  <a:gd name="T50" fmla="*/ 198 w 198"/>
                  <a:gd name="T51" fmla="*/ 87 h 141"/>
                  <a:gd name="T52" fmla="*/ 192 w 198"/>
                  <a:gd name="T53" fmla="*/ 93 h 141"/>
                  <a:gd name="T54" fmla="*/ 107 w 198"/>
                  <a:gd name="T55" fmla="*/ 93 h 141"/>
                  <a:gd name="T56" fmla="*/ 103 w 198"/>
                  <a:gd name="T57" fmla="*/ 91 h 141"/>
                  <a:gd name="T58" fmla="*/ 67 w 198"/>
                  <a:gd name="T59" fmla="*/ 127 h 141"/>
                  <a:gd name="T60" fmla="*/ 64 w 198"/>
                  <a:gd name="T61" fmla="*/ 128 h 141"/>
                  <a:gd name="T62" fmla="*/ 14 w 198"/>
                  <a:gd name="T63" fmla="*/ 141 h 141"/>
                  <a:gd name="T64" fmla="*/ 12 w 198"/>
                  <a:gd name="T65" fmla="*/ 141 h 141"/>
                  <a:gd name="T66" fmla="*/ 23 w 198"/>
                  <a:gd name="T67" fmla="*/ 119 h 141"/>
                  <a:gd name="T68" fmla="*/ 45 w 198"/>
                  <a:gd name="T69" fmla="*/ 113 h 141"/>
                  <a:gd name="T70" fmla="*/ 29 w 198"/>
                  <a:gd name="T71" fmla="*/ 97 h 141"/>
                  <a:gd name="T72" fmla="*/ 23 w 198"/>
                  <a:gd name="T73"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1">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5" name="Freeform 52">
                <a:extLst>
                  <a:ext uri="{FF2B5EF4-FFF2-40B4-BE49-F238E27FC236}">
                    <a16:creationId xmlns:a16="http://schemas.microsoft.com/office/drawing/2014/main" xmlns="" id="{9B46531B-34DA-44AE-A38D-2C5079694B62}"/>
                  </a:ext>
                </a:extLst>
              </p:cNvPr>
              <p:cNvSpPr>
                <a:spLocks noEditPoints="1"/>
              </p:cNvSpPr>
              <p:nvPr/>
            </p:nvSpPr>
            <p:spPr bwMode="auto">
              <a:xfrm>
                <a:off x="-145995" y="8701808"/>
                <a:ext cx="787400" cy="573089"/>
              </a:xfrm>
              <a:custGeom>
                <a:avLst/>
                <a:gdLst>
                  <a:gd name="T0" fmla="*/ 98 w 210"/>
                  <a:gd name="T1" fmla="*/ 12 h 153"/>
                  <a:gd name="T2" fmla="*/ 105 w 210"/>
                  <a:gd name="T3" fmla="*/ 18 h 153"/>
                  <a:gd name="T4" fmla="*/ 37 w 210"/>
                  <a:gd name="T5" fmla="*/ 86 h 153"/>
                  <a:gd name="T6" fmla="*/ 43 w 210"/>
                  <a:gd name="T7" fmla="*/ 92 h 153"/>
                  <a:gd name="T8" fmla="*/ 110 w 210"/>
                  <a:gd name="T9" fmla="*/ 24 h 153"/>
                  <a:gd name="T10" fmla="*/ 118 w 210"/>
                  <a:gd name="T11" fmla="*/ 31 h 153"/>
                  <a:gd name="T12" fmla="*/ 50 w 210"/>
                  <a:gd name="T13" fmla="*/ 99 h 153"/>
                  <a:gd name="T14" fmla="*/ 55 w 210"/>
                  <a:gd name="T15" fmla="*/ 104 h 153"/>
                  <a:gd name="T16" fmla="*/ 123 w 210"/>
                  <a:gd name="T17" fmla="*/ 36 h 153"/>
                  <a:gd name="T18" fmla="*/ 130 w 210"/>
                  <a:gd name="T19" fmla="*/ 43 h 153"/>
                  <a:gd name="T20" fmla="*/ 62 w 210"/>
                  <a:gd name="T21" fmla="*/ 111 h 153"/>
                  <a:gd name="T22" fmla="*/ 68 w 210"/>
                  <a:gd name="T23" fmla="*/ 116 h 153"/>
                  <a:gd name="T24" fmla="*/ 135 w 210"/>
                  <a:gd name="T25" fmla="*/ 49 h 153"/>
                  <a:gd name="T26" fmla="*/ 142 w 210"/>
                  <a:gd name="T27" fmla="*/ 55 h 153"/>
                  <a:gd name="T28" fmla="*/ 115 w 210"/>
                  <a:gd name="T29" fmla="*/ 82 h 153"/>
                  <a:gd name="T30" fmla="*/ 198 w 210"/>
                  <a:gd name="T31" fmla="*/ 82 h 153"/>
                  <a:gd name="T32" fmla="*/ 198 w 210"/>
                  <a:gd name="T33" fmla="*/ 93 h 153"/>
                  <a:gd name="T34" fmla="*/ 113 w 210"/>
                  <a:gd name="T35" fmla="*/ 93 h 153"/>
                  <a:gd name="T36" fmla="*/ 113 w 210"/>
                  <a:gd name="T37" fmla="*/ 84 h 153"/>
                  <a:gd name="T38" fmla="*/ 69 w 210"/>
                  <a:gd name="T39" fmla="*/ 128 h 153"/>
                  <a:gd name="T40" fmla="*/ 18 w 210"/>
                  <a:gd name="T41" fmla="*/ 141 h 153"/>
                  <a:gd name="T42" fmla="*/ 13 w 210"/>
                  <a:gd name="T43" fmla="*/ 136 h 153"/>
                  <a:gd name="T44" fmla="*/ 26 w 210"/>
                  <a:gd name="T45" fmla="*/ 85 h 153"/>
                  <a:gd name="T46" fmla="*/ 98 w 210"/>
                  <a:gd name="T47" fmla="*/ 12 h 153"/>
                  <a:gd name="T48" fmla="*/ 21 w 210"/>
                  <a:gd name="T49" fmla="*/ 133 h 153"/>
                  <a:gd name="T50" fmla="*/ 62 w 210"/>
                  <a:gd name="T51" fmla="*/ 122 h 153"/>
                  <a:gd name="T52" fmla="*/ 32 w 210"/>
                  <a:gd name="T53" fmla="*/ 91 h 153"/>
                  <a:gd name="T54" fmla="*/ 21 w 210"/>
                  <a:gd name="T55" fmla="*/ 133 h 153"/>
                  <a:gd name="T56" fmla="*/ 98 w 210"/>
                  <a:gd name="T57" fmla="*/ 0 h 153"/>
                  <a:gd name="T58" fmla="*/ 98 w 210"/>
                  <a:gd name="T59" fmla="*/ 0 h 153"/>
                  <a:gd name="T60" fmla="*/ 90 w 210"/>
                  <a:gd name="T61" fmla="*/ 3 h 153"/>
                  <a:gd name="T62" fmla="*/ 17 w 210"/>
                  <a:gd name="T63" fmla="*/ 76 h 153"/>
                  <a:gd name="T64" fmla="*/ 14 w 210"/>
                  <a:gd name="T65" fmla="*/ 82 h 153"/>
                  <a:gd name="T66" fmla="*/ 1 w 210"/>
                  <a:gd name="T67" fmla="*/ 133 h 153"/>
                  <a:gd name="T68" fmla="*/ 4 w 210"/>
                  <a:gd name="T69" fmla="*/ 145 h 153"/>
                  <a:gd name="T70" fmla="*/ 10 w 210"/>
                  <a:gd name="T71" fmla="*/ 150 h 153"/>
                  <a:gd name="T72" fmla="*/ 18 w 210"/>
                  <a:gd name="T73" fmla="*/ 153 h 153"/>
                  <a:gd name="T74" fmla="*/ 21 w 210"/>
                  <a:gd name="T75" fmla="*/ 153 h 153"/>
                  <a:gd name="T76" fmla="*/ 72 w 210"/>
                  <a:gd name="T77" fmla="*/ 140 h 153"/>
                  <a:gd name="T78" fmla="*/ 77 w 210"/>
                  <a:gd name="T79" fmla="*/ 137 h 153"/>
                  <a:gd name="T80" fmla="*/ 109 w 210"/>
                  <a:gd name="T81" fmla="*/ 105 h 153"/>
                  <a:gd name="T82" fmla="*/ 113 w 210"/>
                  <a:gd name="T83" fmla="*/ 105 h 153"/>
                  <a:gd name="T84" fmla="*/ 198 w 210"/>
                  <a:gd name="T85" fmla="*/ 105 h 153"/>
                  <a:gd name="T86" fmla="*/ 210 w 210"/>
                  <a:gd name="T87" fmla="*/ 93 h 153"/>
                  <a:gd name="T88" fmla="*/ 210 w 210"/>
                  <a:gd name="T89" fmla="*/ 82 h 153"/>
                  <a:gd name="T90" fmla="*/ 198 w 210"/>
                  <a:gd name="T91" fmla="*/ 70 h 153"/>
                  <a:gd name="T92" fmla="*/ 144 w 210"/>
                  <a:gd name="T93" fmla="*/ 70 h 153"/>
                  <a:gd name="T94" fmla="*/ 150 w 210"/>
                  <a:gd name="T95" fmla="*/ 64 h 153"/>
                  <a:gd name="T96" fmla="*/ 154 w 210"/>
                  <a:gd name="T97" fmla="*/ 55 h 153"/>
                  <a:gd name="T98" fmla="*/ 150 w 210"/>
                  <a:gd name="T99" fmla="*/ 47 h 153"/>
                  <a:gd name="T100" fmla="*/ 144 w 210"/>
                  <a:gd name="T101" fmla="*/ 40 h 153"/>
                  <a:gd name="T102" fmla="*/ 140 w 210"/>
                  <a:gd name="T103" fmla="*/ 38 h 153"/>
                  <a:gd name="T104" fmla="*/ 138 w 210"/>
                  <a:gd name="T105" fmla="*/ 35 h 153"/>
                  <a:gd name="T106" fmla="*/ 131 w 210"/>
                  <a:gd name="T107" fmla="*/ 28 h 153"/>
                  <a:gd name="T108" fmla="*/ 128 w 210"/>
                  <a:gd name="T109" fmla="*/ 25 h 153"/>
                  <a:gd name="T110" fmla="*/ 126 w 210"/>
                  <a:gd name="T111" fmla="*/ 22 h 153"/>
                  <a:gd name="T112" fmla="*/ 119 w 210"/>
                  <a:gd name="T113" fmla="*/ 15 h 153"/>
                  <a:gd name="T114" fmla="*/ 116 w 210"/>
                  <a:gd name="T115" fmla="*/ 13 h 153"/>
                  <a:gd name="T116" fmla="*/ 113 w 210"/>
                  <a:gd name="T117" fmla="*/ 10 h 153"/>
                  <a:gd name="T118" fmla="*/ 107 w 210"/>
                  <a:gd name="T119" fmla="*/ 3 h 153"/>
                  <a:gd name="T120" fmla="*/ 98 w 210"/>
                  <a:gd name="T1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3">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6" name="Rectangle 53">
                <a:extLst>
                  <a:ext uri="{FF2B5EF4-FFF2-40B4-BE49-F238E27FC236}">
                    <a16:creationId xmlns:a16="http://schemas.microsoft.com/office/drawing/2014/main" xmlns="" id="{74BDAC58-9AA1-40A8-9424-E08A343BF180}"/>
                  </a:ext>
                </a:extLst>
              </p:cNvPr>
              <p:cNvSpPr>
                <a:spLocks noChangeArrowheads="1"/>
              </p:cNvSpPr>
              <p:nvPr/>
            </p:nvSpPr>
            <p:spPr bwMode="auto">
              <a:xfrm>
                <a:off x="277868" y="9084396"/>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7" name="Rectangle 54">
                <a:extLst>
                  <a:ext uri="{FF2B5EF4-FFF2-40B4-BE49-F238E27FC236}">
                    <a16:creationId xmlns:a16="http://schemas.microsoft.com/office/drawing/2014/main" xmlns="" id="{2525CD6A-9B34-4B25-AD5D-3472C5E20B59}"/>
                  </a:ext>
                </a:extLst>
              </p:cNvPr>
              <p:cNvSpPr>
                <a:spLocks noChangeArrowheads="1"/>
              </p:cNvSpPr>
              <p:nvPr/>
            </p:nvSpPr>
            <p:spPr bwMode="auto">
              <a:xfrm>
                <a:off x="277868" y="9159009"/>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8" name="Freeform 55">
                <a:extLst>
                  <a:ext uri="{FF2B5EF4-FFF2-40B4-BE49-F238E27FC236}">
                    <a16:creationId xmlns:a16="http://schemas.microsoft.com/office/drawing/2014/main" xmlns="" id="{D4163C03-7396-4F9A-BFBB-FCF796AE967C}"/>
                  </a:ext>
                </a:extLst>
              </p:cNvPr>
              <p:cNvSpPr>
                <a:spLocks/>
              </p:cNvSpPr>
              <p:nvPr/>
            </p:nvSpPr>
            <p:spPr bwMode="auto">
              <a:xfrm>
                <a:off x="239768" y="8674820"/>
                <a:ext cx="217488" cy="214313"/>
              </a:xfrm>
              <a:custGeom>
                <a:avLst/>
                <a:gdLst>
                  <a:gd name="T0" fmla="*/ 55 w 58"/>
                  <a:gd name="T1" fmla="*/ 46 h 57"/>
                  <a:gd name="T2" fmla="*/ 55 w 58"/>
                  <a:gd name="T3" fmla="*/ 37 h 57"/>
                  <a:gd name="T4" fmla="*/ 21 w 58"/>
                  <a:gd name="T5" fmla="*/ 2 h 57"/>
                  <a:gd name="T6" fmla="*/ 12 w 58"/>
                  <a:gd name="T7" fmla="*/ 2 h 57"/>
                  <a:gd name="T8" fmla="*/ 0 w 58"/>
                  <a:gd name="T9" fmla="*/ 14 h 57"/>
                  <a:gd name="T10" fmla="*/ 44 w 58"/>
                  <a:gd name="T11" fmla="*/ 57 h 57"/>
                  <a:gd name="T12" fmla="*/ 55 w 58"/>
                  <a:gd name="T13" fmla="*/ 46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9" name="Freeform 56">
                <a:extLst>
                  <a:ext uri="{FF2B5EF4-FFF2-40B4-BE49-F238E27FC236}">
                    <a16:creationId xmlns:a16="http://schemas.microsoft.com/office/drawing/2014/main" xmlns="" id="{CED34245-350C-40A7-854E-A1D3B8E46830}"/>
                  </a:ext>
                </a:extLst>
              </p:cNvPr>
              <p:cNvSpPr>
                <a:spLocks noEditPoints="1"/>
              </p:cNvSpPr>
              <p:nvPr/>
            </p:nvSpPr>
            <p:spPr bwMode="auto">
              <a:xfrm>
                <a:off x="-96782" y="8746258"/>
                <a:ext cx="693738" cy="484189"/>
              </a:xfrm>
              <a:custGeom>
                <a:avLst/>
                <a:gdLst>
                  <a:gd name="T0" fmla="*/ 241 w 437"/>
                  <a:gd name="T1" fmla="*/ 166 h 305"/>
                  <a:gd name="T2" fmla="*/ 305 w 437"/>
                  <a:gd name="T3" fmla="*/ 102 h 305"/>
                  <a:gd name="T4" fmla="*/ 288 w 437"/>
                  <a:gd name="T5" fmla="*/ 88 h 305"/>
                  <a:gd name="T6" fmla="*/ 130 w 437"/>
                  <a:gd name="T7" fmla="*/ 246 h 305"/>
                  <a:gd name="T8" fmla="*/ 116 w 437"/>
                  <a:gd name="T9" fmla="*/ 234 h 305"/>
                  <a:gd name="T10" fmla="*/ 276 w 437"/>
                  <a:gd name="T11" fmla="*/ 74 h 305"/>
                  <a:gd name="T12" fmla="*/ 260 w 437"/>
                  <a:gd name="T13" fmla="*/ 57 h 305"/>
                  <a:gd name="T14" fmla="*/ 99 w 437"/>
                  <a:gd name="T15" fmla="*/ 218 h 305"/>
                  <a:gd name="T16" fmla="*/ 87 w 437"/>
                  <a:gd name="T17" fmla="*/ 206 h 305"/>
                  <a:gd name="T18" fmla="*/ 248 w 437"/>
                  <a:gd name="T19" fmla="*/ 45 h 305"/>
                  <a:gd name="T20" fmla="*/ 229 w 437"/>
                  <a:gd name="T21" fmla="*/ 29 h 305"/>
                  <a:gd name="T22" fmla="*/ 71 w 437"/>
                  <a:gd name="T23" fmla="*/ 189 h 305"/>
                  <a:gd name="T24" fmla="*/ 56 w 437"/>
                  <a:gd name="T25" fmla="*/ 175 h 305"/>
                  <a:gd name="T26" fmla="*/ 217 w 437"/>
                  <a:gd name="T27" fmla="*/ 14 h 305"/>
                  <a:gd name="T28" fmla="*/ 201 w 437"/>
                  <a:gd name="T29" fmla="*/ 0 h 305"/>
                  <a:gd name="T30" fmla="*/ 30 w 437"/>
                  <a:gd name="T31" fmla="*/ 173 h 305"/>
                  <a:gd name="T32" fmla="*/ 0 w 437"/>
                  <a:gd name="T33" fmla="*/ 293 h 305"/>
                  <a:gd name="T34" fmla="*/ 12 w 437"/>
                  <a:gd name="T35" fmla="*/ 305 h 305"/>
                  <a:gd name="T36" fmla="*/ 132 w 437"/>
                  <a:gd name="T37" fmla="*/ 274 h 305"/>
                  <a:gd name="T38" fmla="*/ 236 w 437"/>
                  <a:gd name="T39" fmla="*/ 170 h 305"/>
                  <a:gd name="T40" fmla="*/ 236 w 437"/>
                  <a:gd name="T41" fmla="*/ 192 h 305"/>
                  <a:gd name="T42" fmla="*/ 437 w 437"/>
                  <a:gd name="T43" fmla="*/ 192 h 305"/>
                  <a:gd name="T44" fmla="*/ 437 w 437"/>
                  <a:gd name="T45" fmla="*/ 166 h 305"/>
                  <a:gd name="T46" fmla="*/ 241 w 437"/>
                  <a:gd name="T47" fmla="*/ 166 h 305"/>
                  <a:gd name="T48" fmla="*/ 19 w 437"/>
                  <a:gd name="T49" fmla="*/ 286 h 305"/>
                  <a:gd name="T50" fmla="*/ 45 w 437"/>
                  <a:gd name="T51" fmla="*/ 187 h 305"/>
                  <a:gd name="T52" fmla="*/ 116 w 437"/>
                  <a:gd name="T53" fmla="*/ 260 h 305"/>
                  <a:gd name="T54" fmla="*/ 19 w 437"/>
                  <a:gd name="T55" fmla="*/ 28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7" h="305">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sp>
          <p:nvSpPr>
            <p:cNvPr id="47" name="TextBox 46">
              <a:extLst>
                <a:ext uri="{FF2B5EF4-FFF2-40B4-BE49-F238E27FC236}">
                  <a16:creationId xmlns:a16="http://schemas.microsoft.com/office/drawing/2014/main" xmlns="" id="{76A7593F-2B58-4A08-9D99-5D1F0BB4124C}"/>
                </a:ext>
              </a:extLst>
            </p:cNvPr>
            <p:cNvSpPr txBox="1"/>
            <p:nvPr/>
          </p:nvSpPr>
          <p:spPr>
            <a:xfrm>
              <a:off x="952502" y="8761588"/>
              <a:ext cx="3320140" cy="733515"/>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Khái</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niệm</a:t>
              </a:r>
              <a:r>
                <a:rPr lang="en-US" sz="4600" b="1" dirty="0">
                  <a:solidFill>
                    <a:schemeClr val="bg1"/>
                  </a:solidFill>
                  <a:latin typeface="Tahoma" pitchFamily="34" charset="0"/>
                  <a:ea typeface="Tahoma" pitchFamily="34" charset="0"/>
                  <a:cs typeface="Tahoma" pitchFamily="34" charset="0"/>
                </a:rPr>
                <a:t> </a:t>
              </a:r>
            </a:p>
          </p:txBody>
        </p:sp>
      </p:grpSp>
    </p:spTree>
    <p:extLst>
      <p:ext uri="{BB962C8B-B14F-4D97-AF65-F5344CB8AC3E}">
        <p14:creationId xmlns:p14="http://schemas.microsoft.com/office/powerpoint/2010/main" val="152882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22" presetClass="entr" presetSubtype="8"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right)">
                                      <p:cBhvr>
                                        <p:cTn id="53" dur="500"/>
                                        <p:tgtEl>
                                          <p:spTgt spid="4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left)">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9" grpId="0"/>
      <p:bldP spid="40" grpId="0"/>
      <p:bldP spid="5"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FCB2564-73C8-4B69-B910-9B47F59C16CC}"/>
              </a:ext>
            </a:extLst>
          </p:cNvPr>
          <p:cNvSpPr/>
          <p:nvPr/>
        </p:nvSpPr>
        <p:spPr>
          <a:xfrm>
            <a:off x="1155131" y="3558610"/>
            <a:ext cx="21992659" cy="3690646"/>
          </a:xfrm>
          <a:prstGeom prst="roundRect">
            <a:avLst>
              <a:gd name="adj" fmla="val 944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0">
            <a:extLst>
              <a:ext uri="{FF2B5EF4-FFF2-40B4-BE49-F238E27FC236}">
                <a16:creationId xmlns:a16="http://schemas.microsoft.com/office/drawing/2014/main" xmlns="" id="{CA79DD1C-D16B-440C-AC5D-512321269B1F}"/>
              </a:ext>
            </a:extLst>
          </p:cNvPr>
          <p:cNvGrpSpPr/>
          <p:nvPr/>
        </p:nvGrpSpPr>
        <p:grpSpPr>
          <a:xfrm>
            <a:off x="1195670" y="7536622"/>
            <a:ext cx="21992659" cy="5890798"/>
            <a:chOff x="1270511" y="5721563"/>
            <a:chExt cx="21817977" cy="8376186"/>
          </a:xfrm>
        </p:grpSpPr>
        <p:sp>
          <p:nvSpPr>
            <p:cNvPr id="82" name="Rounded Rectangle 52">
              <a:extLst>
                <a:ext uri="{FF2B5EF4-FFF2-40B4-BE49-F238E27FC236}">
                  <a16:creationId xmlns:a16="http://schemas.microsoft.com/office/drawing/2014/main" xmlns="" id="{E53B2C24-4D6E-4B4A-A35D-CBE7878BAF85}"/>
                </a:ext>
              </a:extLst>
            </p:cNvPr>
            <p:cNvSpPr/>
            <p:nvPr/>
          </p:nvSpPr>
          <p:spPr>
            <a:xfrm>
              <a:off x="1270511" y="6061208"/>
              <a:ext cx="21817977" cy="8036541"/>
            </a:xfrm>
            <a:prstGeom prst="roundRect">
              <a:avLst>
                <a:gd name="adj" fmla="val 2800"/>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p:txBody>
        </p:sp>
        <p:grpSp>
          <p:nvGrpSpPr>
            <p:cNvPr id="83" name="Group 60">
              <a:extLst>
                <a:ext uri="{FF2B5EF4-FFF2-40B4-BE49-F238E27FC236}">
                  <a16:creationId xmlns:a16="http://schemas.microsoft.com/office/drawing/2014/main" xmlns="" id="{036195E3-9F04-4CF4-8B62-229C8EB95B16}"/>
                </a:ext>
              </a:extLst>
            </p:cNvPr>
            <p:cNvGrpSpPr/>
            <p:nvPr/>
          </p:nvGrpSpPr>
          <p:grpSpPr>
            <a:xfrm>
              <a:off x="1270511" y="5721563"/>
              <a:ext cx="3715585" cy="1434504"/>
              <a:chOff x="1224541" y="6160130"/>
              <a:chExt cx="3715585" cy="1434504"/>
            </a:xfrm>
          </p:grpSpPr>
          <p:sp>
            <p:nvSpPr>
              <p:cNvPr id="84" name="Freeform 20">
                <a:extLst>
                  <a:ext uri="{FF2B5EF4-FFF2-40B4-BE49-F238E27FC236}">
                    <a16:creationId xmlns:a16="http://schemas.microsoft.com/office/drawing/2014/main" xmlns="" id="{02B7175D-FABA-435A-A997-34786EFBAFF4}"/>
                  </a:ext>
                </a:extLst>
              </p:cNvPr>
              <p:cNvSpPr>
                <a:spLocks/>
              </p:cNvSpPr>
              <p:nvPr/>
            </p:nvSpPr>
            <p:spPr bwMode="auto">
              <a:xfrm rot="16200000" flipV="1">
                <a:off x="2891593" y="5240030"/>
                <a:ext cx="1102904" cy="2994163"/>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85" name="TextBox 84">
                <a:extLst>
                  <a:ext uri="{FF2B5EF4-FFF2-40B4-BE49-F238E27FC236}">
                    <a16:creationId xmlns:a16="http://schemas.microsoft.com/office/drawing/2014/main" xmlns="" id="{5E444397-AE74-495A-9649-4F95768D295B}"/>
                  </a:ext>
                </a:extLst>
              </p:cNvPr>
              <p:cNvSpPr txBox="1"/>
              <p:nvPr/>
            </p:nvSpPr>
            <p:spPr>
              <a:xfrm>
                <a:off x="2274666" y="6200080"/>
                <a:ext cx="2411400" cy="1394554"/>
              </a:xfrm>
              <a:prstGeom prst="rect">
                <a:avLst/>
              </a:prstGeom>
              <a:noFill/>
            </p:spPr>
            <p:txBody>
              <a:bodyPr wrap="square" rtlCol="0">
                <a:spAutoFit/>
              </a:bodyPr>
              <a:lstStyle/>
              <a:p>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86" name="Round Diagonal Corner Rectangle 58">
                <a:extLst>
                  <a:ext uri="{FF2B5EF4-FFF2-40B4-BE49-F238E27FC236}">
                    <a16:creationId xmlns:a16="http://schemas.microsoft.com/office/drawing/2014/main" xmlns="" id="{7318C71A-EACE-4E86-A787-90CA011E9587}"/>
                  </a:ext>
                </a:extLst>
              </p:cNvPr>
              <p:cNvSpPr/>
              <p:nvPr/>
            </p:nvSpPr>
            <p:spPr>
              <a:xfrm flipV="1">
                <a:off x="1224541" y="6160130"/>
                <a:ext cx="903517" cy="1128432"/>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15">
                <a:extLst>
                  <a:ext uri="{FF2B5EF4-FFF2-40B4-BE49-F238E27FC236}">
                    <a16:creationId xmlns:a16="http://schemas.microsoft.com/office/drawing/2014/main" xmlns="" id="{1969AF8D-994C-4E5B-AE86-925019C1ADA0}"/>
                  </a:ext>
                </a:extLst>
              </p:cNvPr>
              <p:cNvSpPr>
                <a:spLocks noEditPoints="1"/>
              </p:cNvSpPr>
              <p:nvPr/>
            </p:nvSpPr>
            <p:spPr bwMode="auto">
              <a:xfrm>
                <a:off x="1423146" y="6394807"/>
                <a:ext cx="501902" cy="6804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9" name="TextBox 18">
            <a:extLst>
              <a:ext uri="{FF2B5EF4-FFF2-40B4-BE49-F238E27FC236}">
                <a16:creationId xmlns:a16="http://schemas.microsoft.com/office/drawing/2014/main" xmlns="" id="{5E32DB4B-9997-4DB4-84CF-CED8B4C31395}"/>
              </a:ext>
            </a:extLst>
          </p:cNvPr>
          <p:cNvSpPr txBox="1"/>
          <p:nvPr/>
        </p:nvSpPr>
        <p:spPr>
          <a:xfrm>
            <a:off x="914400" y="181214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5" name="TextBox 64">
            <a:extLst>
              <a:ext uri="{FF2B5EF4-FFF2-40B4-BE49-F238E27FC236}">
                <a16:creationId xmlns:a16="http://schemas.microsoft.com/office/drawing/2014/main" xmlns="" id="{96B59D8A-6627-488B-9E90-B4F2BEB48765}"/>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a:t>
            </a:r>
            <a:r>
              <a:rPr lang="nl-NL" sz="4400" b="1" u="sng" dirty="0">
                <a:latin typeface="Tahoma" panose="020B0604030504040204" pitchFamily="34" charset="0"/>
                <a:ea typeface="Tahoma" panose="020B0604030504040204" pitchFamily="34" charset="0"/>
                <a:cs typeface="Tahoma" panose="020B0604030504040204" pitchFamily="34" charset="0"/>
              </a:rPr>
              <a:t>khối đa diện</a:t>
            </a:r>
            <a:r>
              <a:rPr lang="nl-NL" sz="4400" b="1" u="sng"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0" name="Picture 79">
            <a:extLst>
              <a:ext uri="{FF2B5EF4-FFF2-40B4-BE49-F238E27FC236}">
                <a16:creationId xmlns:a16="http://schemas.microsoft.com/office/drawing/2014/main" xmlns="" id="{7019C510-2DA6-40F0-9D65-E0619C61040A}"/>
              </a:ext>
            </a:extLst>
          </p:cNvPr>
          <p:cNvPicPr/>
          <p:nvPr/>
        </p:nvPicPr>
        <p:blipFill>
          <a:blip r:embed="rId2"/>
          <a:srcRect/>
          <a:stretch>
            <a:fillRect/>
          </a:stretch>
        </p:blipFill>
        <p:spPr bwMode="auto">
          <a:xfrm>
            <a:off x="15831732" y="7724386"/>
            <a:ext cx="6629400" cy="57912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7F3140C8-2E60-46F1-9C1F-E788F142C533}"/>
                  </a:ext>
                </a:extLst>
              </p:cNvPr>
              <p:cNvSpPr txBox="1"/>
              <p:nvPr/>
            </p:nvSpPr>
            <p:spPr>
              <a:xfrm>
                <a:off x="1548088" y="8467560"/>
                <a:ext cx="14211174" cy="1774781"/>
              </a:xfrm>
              <a:prstGeom prst="rect">
                <a:avLst/>
              </a:prstGeom>
              <a:noFill/>
            </p:spPr>
            <p:txBody>
              <a:bodyPr wrap="square" rtlCol="0">
                <a:spAutoFit/>
              </a:bodyPr>
              <a:lstStyle/>
              <a:p>
                <a:pPr algn="ctr">
                  <a:lnSpc>
                    <a:spcPct val="130000"/>
                  </a:lnSpc>
                </a:pPr>
                <a:r>
                  <a:rPr lang="nl-NL" sz="4400" b="1" dirty="0">
                    <a:latin typeface="Tahoma" panose="020B0604030504040204" pitchFamily="34" charset="0"/>
                    <a:ea typeface="Tahoma" panose="020B0604030504040204" pitchFamily="34" charset="0"/>
                    <a:cs typeface="Tahoma" panose="020B0604030504040204" pitchFamily="34" charset="0"/>
                  </a:rPr>
                  <a:t>+ Đ</a:t>
                </a: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iểm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𝑰</m:t>
                    </m:r>
                  </m:oMath>
                </a14:m>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là điểm trong của khối chóp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𝑺</m:t>
                    </m:r>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𝑨𝑩𝑪𝑫</m:t>
                    </m:r>
                    <m:r>
                      <a:rPr lang="en-US" sz="4400" b="1" i="1" smtClean="0">
                        <a:latin typeface="Cambria Math" panose="02040503050406030204" pitchFamily="18" charset="0"/>
                        <a:ea typeface="Tahoma" panose="020B0604030504040204" pitchFamily="34" charset="0"/>
                        <a:cs typeface="Tahoma" panose="020B0604030504040204" pitchFamily="34" charset="0"/>
                      </a:rPr>
                      <m:t>.</m:t>
                    </m:r>
                  </m:oMath>
                </a14:m>
                <a:endPar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30000"/>
                  </a:lnSpc>
                </a:pPr>
                <a:r>
                  <a:rPr lang="nl-NL" sz="4400" b="1" dirty="0">
                    <a:solidFill>
                      <a:schemeClr val="tx1"/>
                    </a:solidFill>
                    <a:latin typeface="Tahoma" panose="020B0604030504040204" pitchFamily="34" charset="0"/>
                    <a:ea typeface="Tahoma" panose="020B0604030504040204" pitchFamily="34" charset="0"/>
                    <a:cs typeface="Tahoma" panose="020B0604030504040204" pitchFamily="34" charset="0"/>
                  </a:rPr>
                  <a:t>  + Điểm </a:t>
                </a:r>
                <a14:m>
                  <m:oMath xmlns:m="http://schemas.openxmlformats.org/officeDocument/2006/math">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𝑵</m:t>
                    </m:r>
                  </m:oMath>
                </a14:m>
                <a:r>
                  <a:rPr lang="nl-NL" sz="4400" b="1" dirty="0">
                    <a:solidFill>
                      <a:schemeClr val="tx1"/>
                    </a:solidFill>
                    <a:latin typeface="Tahoma" panose="020B0604030504040204" pitchFamily="34" charset="0"/>
                    <a:ea typeface="Tahoma" panose="020B0604030504040204" pitchFamily="34" charset="0"/>
                    <a:cs typeface="Tahoma" panose="020B0604030504040204" pitchFamily="34" charset="0"/>
                  </a:rPr>
                  <a:t> là điểm ngoài của khối chóp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𝑺</m:t>
                    </m:r>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𝑨𝑩𝑪𝑫</m:t>
                    </m:r>
                    <m:r>
                      <a:rPr lang="en-US" sz="4400" b="1" i="1" smtClean="0">
                        <a:latin typeface="Cambria Math" panose="02040503050406030204" pitchFamily="18" charset="0"/>
                        <a:ea typeface="Tahoma" panose="020B0604030504040204" pitchFamily="34" charset="0"/>
                        <a:cs typeface="Tahoma" panose="020B0604030504040204" pitchFamily="34" charset="0"/>
                      </a:rPr>
                      <m:t>.</m:t>
                    </m:r>
                  </m:oMath>
                </a14:m>
                <a:r>
                  <a:rPr lang="nl-NL" sz="4400" b="1" dirty="0">
                    <a:latin typeface="Tahoma" panose="020B0604030504040204" pitchFamily="34" charset="0"/>
                    <a:ea typeface="Tahoma" panose="020B0604030504040204" pitchFamily="34" charset="0"/>
                    <a:cs typeface="Tahoma" panose="020B0604030504040204" pitchFamily="34" charset="0"/>
                  </a:rPr>
                  <a:t> </a:t>
                </a:r>
                <a:endParaRPr lang="en-US" sz="4400" b="1" dirty="0"/>
              </a:p>
            </p:txBody>
          </p:sp>
        </mc:Choice>
        <mc:Fallback xmlns="">
          <p:sp>
            <p:nvSpPr>
              <p:cNvPr id="2" name="TextBox 1">
                <a:extLst>
                  <a:ext uri="{FF2B5EF4-FFF2-40B4-BE49-F238E27FC236}">
                    <a16:creationId xmlns:a16="http://schemas.microsoft.com/office/drawing/2014/main" id="{7F3140C8-2E60-46F1-9C1F-E788F142C533}"/>
                  </a:ext>
                </a:extLst>
              </p:cNvPr>
              <p:cNvSpPr txBox="1">
                <a:spLocks noRot="1" noChangeAspect="1" noMove="1" noResize="1" noEditPoints="1" noAdjustHandles="1" noChangeArrowheads="1" noChangeShapeType="1" noTextEdit="1"/>
              </p:cNvSpPr>
              <p:nvPr/>
            </p:nvSpPr>
            <p:spPr>
              <a:xfrm>
                <a:off x="1548088" y="8467560"/>
                <a:ext cx="14211174" cy="1774781"/>
              </a:xfrm>
              <a:prstGeom prst="rect">
                <a:avLst/>
              </a:prstGeom>
              <a:blipFill>
                <a:blip r:embed="rId3"/>
                <a:stretch>
                  <a:fillRect t="-1375" b="-14089"/>
                </a:stretch>
              </a:blipFill>
            </p:spPr>
            <p:txBody>
              <a:bodyPr/>
              <a:lstStyle/>
              <a:p>
                <a:r>
                  <a:rPr lang="vi-VN">
                    <a:noFill/>
                  </a:rPr>
                  <a:t> </a:t>
                </a:r>
              </a:p>
            </p:txBody>
          </p:sp>
        </mc:Fallback>
      </mc:AlternateContent>
      <p:grpSp>
        <p:nvGrpSpPr>
          <p:cNvPr id="113" name="Group 70">
            <a:extLst>
              <a:ext uri="{FF2B5EF4-FFF2-40B4-BE49-F238E27FC236}">
                <a16:creationId xmlns:a16="http://schemas.microsoft.com/office/drawing/2014/main" xmlns="" id="{308652D7-939F-446C-8033-E73D52974DBA}"/>
              </a:ext>
            </a:extLst>
          </p:cNvPr>
          <p:cNvGrpSpPr/>
          <p:nvPr/>
        </p:nvGrpSpPr>
        <p:grpSpPr>
          <a:xfrm>
            <a:off x="1127250" y="3200400"/>
            <a:ext cx="1005840" cy="1280160"/>
            <a:chOff x="1311958" y="3405486"/>
            <a:chExt cx="950173" cy="940513"/>
          </a:xfrm>
        </p:grpSpPr>
        <p:sp>
          <p:nvSpPr>
            <p:cNvPr id="114" name="Rectangle 113">
              <a:extLst>
                <a:ext uri="{FF2B5EF4-FFF2-40B4-BE49-F238E27FC236}">
                  <a16:creationId xmlns:a16="http://schemas.microsoft.com/office/drawing/2014/main" xmlns="" id="{5A462438-94E5-4E0C-B80E-E05833744110}"/>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a:p>
          </p:txBody>
        </p:sp>
        <p:sp>
          <p:nvSpPr>
            <p:cNvPr id="115" name="Freeform 13">
              <a:extLst>
                <a:ext uri="{FF2B5EF4-FFF2-40B4-BE49-F238E27FC236}">
                  <a16:creationId xmlns:a16="http://schemas.microsoft.com/office/drawing/2014/main" xmlns="" id="{4E77B58B-AA82-4956-AB72-8FB585AE7B47}"/>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16" name="Freeform 14">
              <a:extLst>
                <a:ext uri="{FF2B5EF4-FFF2-40B4-BE49-F238E27FC236}">
                  <a16:creationId xmlns:a16="http://schemas.microsoft.com/office/drawing/2014/main" xmlns="" id="{8816EC71-B31C-4013-BAB7-BBAF9848B0F0}"/>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17" name="Freeform 15">
              <a:extLst>
                <a:ext uri="{FF2B5EF4-FFF2-40B4-BE49-F238E27FC236}">
                  <a16:creationId xmlns:a16="http://schemas.microsoft.com/office/drawing/2014/main" xmlns="" id="{DDA5E115-9FBD-49CA-BEA5-C4E97B608202}"/>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18" name="Freeform 16">
              <a:extLst>
                <a:ext uri="{FF2B5EF4-FFF2-40B4-BE49-F238E27FC236}">
                  <a16:creationId xmlns:a16="http://schemas.microsoft.com/office/drawing/2014/main" xmlns="" id="{2B4B7D34-56E8-4EBD-90FA-C52EE0BD2FA7}"/>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19" name="Freeform 17">
              <a:extLst>
                <a:ext uri="{FF2B5EF4-FFF2-40B4-BE49-F238E27FC236}">
                  <a16:creationId xmlns:a16="http://schemas.microsoft.com/office/drawing/2014/main" xmlns="" id="{831D1582-901B-4A34-9F2D-877BC6C9DBEF}"/>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0" name="Freeform 18">
              <a:extLst>
                <a:ext uri="{FF2B5EF4-FFF2-40B4-BE49-F238E27FC236}">
                  <a16:creationId xmlns:a16="http://schemas.microsoft.com/office/drawing/2014/main" xmlns="" id="{87CD614E-CBF6-48EF-9F89-46E3D37C88FB}"/>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1" name="Freeform 19">
              <a:extLst>
                <a:ext uri="{FF2B5EF4-FFF2-40B4-BE49-F238E27FC236}">
                  <a16:creationId xmlns:a16="http://schemas.microsoft.com/office/drawing/2014/main" xmlns="" id="{5C629942-75A9-4AD7-87C0-CDFE095CCF0A}"/>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2" name="Freeform 20">
              <a:extLst>
                <a:ext uri="{FF2B5EF4-FFF2-40B4-BE49-F238E27FC236}">
                  <a16:creationId xmlns:a16="http://schemas.microsoft.com/office/drawing/2014/main" xmlns="" id="{718A7004-47AE-48D9-8570-DC7C0D08C42C}"/>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3" name="Freeform 21">
              <a:extLst>
                <a:ext uri="{FF2B5EF4-FFF2-40B4-BE49-F238E27FC236}">
                  <a16:creationId xmlns:a16="http://schemas.microsoft.com/office/drawing/2014/main" xmlns="" id="{8B971577-4299-4F2C-9D26-A1F4CD7B1608}"/>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4" name="Freeform 22">
              <a:extLst>
                <a:ext uri="{FF2B5EF4-FFF2-40B4-BE49-F238E27FC236}">
                  <a16:creationId xmlns:a16="http://schemas.microsoft.com/office/drawing/2014/main" xmlns="" id="{B90833E3-A355-40EF-A223-954A2D660581}"/>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5" name="Freeform 23">
              <a:extLst>
                <a:ext uri="{FF2B5EF4-FFF2-40B4-BE49-F238E27FC236}">
                  <a16:creationId xmlns:a16="http://schemas.microsoft.com/office/drawing/2014/main" xmlns="" id="{32A2114D-995D-4FC8-BBBC-2E6731283FA6}"/>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6" name="Freeform 24">
              <a:extLst>
                <a:ext uri="{FF2B5EF4-FFF2-40B4-BE49-F238E27FC236}">
                  <a16:creationId xmlns:a16="http://schemas.microsoft.com/office/drawing/2014/main" xmlns="" id="{6D886203-3D0C-4C49-8113-3813CA9537A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7" name="Freeform 25">
              <a:extLst>
                <a:ext uri="{FF2B5EF4-FFF2-40B4-BE49-F238E27FC236}">
                  <a16:creationId xmlns:a16="http://schemas.microsoft.com/office/drawing/2014/main" xmlns="" id="{C82697E5-0B89-4405-ADA9-51598663B2F1}"/>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8" name="Freeform 26">
              <a:extLst>
                <a:ext uri="{FF2B5EF4-FFF2-40B4-BE49-F238E27FC236}">
                  <a16:creationId xmlns:a16="http://schemas.microsoft.com/office/drawing/2014/main" xmlns="" id="{AE0D4069-A46D-4F61-A05A-C609DE2A11D7}"/>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29" name="Freeform 27">
              <a:extLst>
                <a:ext uri="{FF2B5EF4-FFF2-40B4-BE49-F238E27FC236}">
                  <a16:creationId xmlns:a16="http://schemas.microsoft.com/office/drawing/2014/main" xmlns="" id="{AAFF135A-3142-4B54-9572-490FAB963778}"/>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0" name="Freeform 28">
              <a:extLst>
                <a:ext uri="{FF2B5EF4-FFF2-40B4-BE49-F238E27FC236}">
                  <a16:creationId xmlns:a16="http://schemas.microsoft.com/office/drawing/2014/main" xmlns="" id="{9AC64209-BFA3-4B58-A7F8-5197F2330E58}"/>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1" name="Freeform 29">
              <a:extLst>
                <a:ext uri="{FF2B5EF4-FFF2-40B4-BE49-F238E27FC236}">
                  <a16:creationId xmlns:a16="http://schemas.microsoft.com/office/drawing/2014/main" xmlns="" id="{E59CEE90-E6FD-43BC-B2EC-6A2274EA03D5}"/>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2" name="Freeform 30">
              <a:extLst>
                <a:ext uri="{FF2B5EF4-FFF2-40B4-BE49-F238E27FC236}">
                  <a16:creationId xmlns:a16="http://schemas.microsoft.com/office/drawing/2014/main" xmlns="" id="{822D8313-4E77-4F79-AD72-0D38E7AE737A}"/>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3" name="Freeform 31">
              <a:extLst>
                <a:ext uri="{FF2B5EF4-FFF2-40B4-BE49-F238E27FC236}">
                  <a16:creationId xmlns:a16="http://schemas.microsoft.com/office/drawing/2014/main" xmlns="" id="{5348D1F7-7351-426E-8A54-29F7C0B6C4F4}"/>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4" name="Freeform 32">
              <a:extLst>
                <a:ext uri="{FF2B5EF4-FFF2-40B4-BE49-F238E27FC236}">
                  <a16:creationId xmlns:a16="http://schemas.microsoft.com/office/drawing/2014/main" xmlns="" id="{FEF07234-E3D0-43EA-B7E3-76C3CD3A53C2}"/>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5" name="Freeform 33">
              <a:extLst>
                <a:ext uri="{FF2B5EF4-FFF2-40B4-BE49-F238E27FC236}">
                  <a16:creationId xmlns:a16="http://schemas.microsoft.com/office/drawing/2014/main" xmlns="" id="{4D248799-ED4D-4316-BF1A-A5188362DFD5}"/>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6" name="Freeform 34">
              <a:extLst>
                <a:ext uri="{FF2B5EF4-FFF2-40B4-BE49-F238E27FC236}">
                  <a16:creationId xmlns:a16="http://schemas.microsoft.com/office/drawing/2014/main" xmlns="" id="{59F4C957-B76C-479A-86E8-E3703254F0F5}"/>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7" name="Freeform 35">
              <a:extLst>
                <a:ext uri="{FF2B5EF4-FFF2-40B4-BE49-F238E27FC236}">
                  <a16:creationId xmlns:a16="http://schemas.microsoft.com/office/drawing/2014/main" xmlns="" id="{B1C20839-A38C-4AEE-9633-479D08102D54}"/>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sp>
          <p:nvSpPr>
            <p:cNvPr id="138" name="Freeform 36">
              <a:extLst>
                <a:ext uri="{FF2B5EF4-FFF2-40B4-BE49-F238E27FC236}">
                  <a16:creationId xmlns:a16="http://schemas.microsoft.com/office/drawing/2014/main" xmlns="" id="{0ED1EA19-AB5F-4956-8F6B-DA35357B06E1}"/>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a:spcBef>
                  <a:spcPts val="1200"/>
                </a:spcBef>
              </a:pPr>
              <a:endParaRPr lang="en-US"/>
            </a:p>
          </p:txBody>
        </p:sp>
      </p:grpSp>
      <p:sp>
        <p:nvSpPr>
          <p:cNvPr id="139" name="TextBox 138">
            <a:extLst>
              <a:ext uri="{FF2B5EF4-FFF2-40B4-BE49-F238E27FC236}">
                <a16:creationId xmlns:a16="http://schemas.microsoft.com/office/drawing/2014/main" xmlns="" id="{699A8F93-980C-4697-8AA3-290A291B936D}"/>
              </a:ext>
            </a:extLst>
          </p:cNvPr>
          <p:cNvSpPr txBox="1"/>
          <p:nvPr/>
        </p:nvSpPr>
        <p:spPr>
          <a:xfrm>
            <a:off x="1951140" y="3503689"/>
            <a:ext cx="2231701" cy="936000"/>
          </a:xfrm>
          <a:prstGeom prst="rect">
            <a:avLst/>
          </a:prstGeom>
          <a:solidFill>
            <a:srgbClr val="548235"/>
          </a:solid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dụ</a:t>
            </a:r>
            <a:r>
              <a:rPr lang="en-US" sz="4600" b="1" dirty="0">
                <a:solidFill>
                  <a:schemeClr val="bg1"/>
                </a:solidFill>
                <a:latin typeface="Tahoma" pitchFamily="34" charset="0"/>
                <a:ea typeface="Tahoma" pitchFamily="34" charset="0"/>
                <a:cs typeface="Tahoma" pitchFamily="34" charset="0"/>
              </a:rPr>
              <a:t> 3</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xmlns="" id="{7CD4B45F-890A-492C-9C95-BBB8EA325467}"/>
                  </a:ext>
                </a:extLst>
              </p:cNvPr>
              <p:cNvSpPr txBox="1"/>
              <p:nvPr/>
            </p:nvSpPr>
            <p:spPr>
              <a:xfrm>
                <a:off x="1416944" y="3872690"/>
                <a:ext cx="21268839" cy="3255186"/>
              </a:xfrm>
              <a:prstGeom prst="rect">
                <a:avLst/>
              </a:prstGeom>
              <a:noFill/>
            </p:spPr>
            <p:txBody>
              <a:bodyPr wrap="square">
                <a:spAutoFit/>
              </a:bodyPr>
              <a:lstStyle/>
              <a:p>
                <a:pPr>
                  <a:lnSpc>
                    <a:spcPct val="120000"/>
                  </a:lnSpc>
                  <a:spcAft>
                    <a:spcPts val="1000"/>
                  </a:spcAft>
                </a:pPr>
                <a:r>
                  <a:rPr lang="nl-NL" sz="4400" b="1" dirty="0">
                    <a:effectLst/>
                    <a:latin typeface="Tahoma" panose="020B0604030504040204" pitchFamily="34" charset="0"/>
                    <a:ea typeface="Tahoma" panose="020B0604030504040204" pitchFamily="34" charset="0"/>
                    <a:cs typeface="Tahoma" panose="020B0604030504040204" pitchFamily="34" charset="0"/>
                  </a:rPr>
                  <a:t>             	     Cho khối chóp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𝑺</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𝑨𝑩𝑪𝑫</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có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𝑶</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là giao điểm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𝑨𝑪</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𝑩𝑫</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𝑰</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là trung điểm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𝑺𝑶</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𝑴</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là trung điểm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𝑺𝑨</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𝑵</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đối xứng với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𝑰</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qua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𝑴</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Hãy chỉ ra trong các điểm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𝑶</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 </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𝑰</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 </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𝑴</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 </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𝑵</m:t>
                    </m:r>
                  </m:oMath>
                </a14:m>
                <a:r>
                  <a:rPr lang="nl-NL" sz="4400" b="1" dirty="0">
                    <a:effectLst/>
                    <a:latin typeface="Tahoma" panose="020B0604030504040204" pitchFamily="34" charset="0"/>
                    <a:ea typeface="Tahoma" panose="020B0604030504040204" pitchFamily="34" charset="0"/>
                    <a:cs typeface="Tahoma" panose="020B0604030504040204" pitchFamily="34" charset="0"/>
                  </a:rPr>
                  <a:t> điểm nào là điểm trong, điểm nào là điểm ngoài của khối chóp </a:t>
                </a:r>
                <a14:m>
                  <m:oMath xmlns:m="http://schemas.openxmlformats.org/officeDocument/2006/math">
                    <m:r>
                      <a:rPr lang="en-US" sz="4400" b="1" i="1" smtClean="0">
                        <a:effectLst/>
                        <a:latin typeface="Cambria Math" panose="02040503050406030204" pitchFamily="18" charset="0"/>
                        <a:ea typeface="Tahoma" panose="020B0604030504040204" pitchFamily="34" charset="0"/>
                        <a:cs typeface="Tahoma" panose="020B0604030504040204" pitchFamily="34" charset="0"/>
                      </a:rPr>
                      <m:t>𝑺</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effectLst/>
                        <a:latin typeface="Cambria Math" panose="02040503050406030204" pitchFamily="18" charset="0"/>
                        <a:ea typeface="Tahoma" panose="020B0604030504040204" pitchFamily="34" charset="0"/>
                        <a:cs typeface="Tahoma" panose="020B0604030504040204" pitchFamily="34" charset="0"/>
                      </a:rPr>
                      <m:t>𝑨𝑩𝑪𝑫</m:t>
                    </m:r>
                    <m:r>
                      <a:rPr lang="en-US" sz="4400" b="1" i="0" smtClean="0">
                        <a:effectLst/>
                        <a:latin typeface="Cambria Math" panose="02040503050406030204" pitchFamily="18" charset="0"/>
                        <a:ea typeface="Tahoma" panose="020B0604030504040204" pitchFamily="34" charset="0"/>
                        <a:cs typeface="Tahoma" panose="020B0604030504040204" pitchFamily="34" charset="0"/>
                      </a:rPr>
                      <m:t>.</m:t>
                    </m:r>
                  </m:oMath>
                </a14:m>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3" name="TextBox 42">
                <a:extLst>
                  <a:ext uri="{FF2B5EF4-FFF2-40B4-BE49-F238E27FC236}">
                    <a16:creationId xmlns:a16="http://schemas.microsoft.com/office/drawing/2014/main" id="{7CD4B45F-890A-492C-9C95-BBB8EA325467}"/>
                  </a:ext>
                </a:extLst>
              </p:cNvPr>
              <p:cNvSpPr txBox="1">
                <a:spLocks noRot="1" noChangeAspect="1" noMove="1" noResize="1" noEditPoints="1" noAdjustHandles="1" noChangeArrowheads="1" noChangeShapeType="1" noTextEdit="1"/>
              </p:cNvSpPr>
              <p:nvPr/>
            </p:nvSpPr>
            <p:spPr>
              <a:xfrm>
                <a:off x="1416944" y="3872690"/>
                <a:ext cx="21268839" cy="3255186"/>
              </a:xfrm>
              <a:prstGeom prst="rect">
                <a:avLst/>
              </a:prstGeom>
              <a:blipFill>
                <a:blip r:embed="rId4"/>
                <a:stretch>
                  <a:fillRect l="-1146" t="-2247" b="-8052"/>
                </a:stretch>
              </a:blipFill>
            </p:spPr>
            <p:txBody>
              <a:bodyPr/>
              <a:lstStyle/>
              <a:p>
                <a:r>
                  <a:rPr lang="vi-VN">
                    <a:noFill/>
                  </a:rPr>
                  <a:t> </a:t>
                </a:r>
              </a:p>
            </p:txBody>
          </p:sp>
        </mc:Fallback>
      </mc:AlternateContent>
    </p:spTree>
    <p:extLst>
      <p:ext uri="{BB962C8B-B14F-4D97-AF65-F5344CB8AC3E}">
        <p14:creationId xmlns:p14="http://schemas.microsoft.com/office/powerpoint/2010/main" val="16876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barn(inVertical)">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914400" y="181214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5" name="TextBox 64">
            <a:extLst>
              <a:ext uri="{FF2B5EF4-FFF2-40B4-BE49-F238E27FC236}">
                <a16:creationId xmlns:a16="http://schemas.microsoft.com/office/drawing/2014/main" xmlns="" id="{96B59D8A-6627-488B-9E90-B4F2BEB48765}"/>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a:t>
            </a:r>
            <a:r>
              <a:rPr lang="nl-NL" sz="4400" b="1" u="sng" dirty="0">
                <a:latin typeface="Tahoma" panose="020B0604030504040204" pitchFamily="34" charset="0"/>
                <a:ea typeface="Tahoma" panose="020B0604030504040204" pitchFamily="34" charset="0"/>
                <a:cs typeface="Tahoma" panose="020B0604030504040204" pitchFamily="34" charset="0"/>
              </a:rPr>
              <a:t>khối đa diện</a:t>
            </a:r>
            <a:r>
              <a:rPr lang="nl-NL" sz="4400" b="1" u="sng"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1271088" y="3461654"/>
            <a:ext cx="21841827" cy="1657200"/>
            <a:chOff x="1268078" y="3405486"/>
            <a:chExt cx="21841827" cy="1694234"/>
          </a:xfrm>
        </p:grpSpPr>
        <p:sp>
          <p:nvSpPr>
            <p:cNvPr id="8" name="Rounded Rectangle 61">
              <a:extLst>
                <a:ext uri="{FF2B5EF4-FFF2-40B4-BE49-F238E27FC236}">
                  <a16:creationId xmlns:a16="http://schemas.microsoft.com/office/drawing/2014/main" xmlns="" id="{B62E4B4D-CBB1-4E40-9D31-A1C441C6AE83}"/>
                </a:ext>
              </a:extLst>
            </p:cNvPr>
            <p:cNvSpPr/>
            <p:nvPr/>
          </p:nvSpPr>
          <p:spPr>
            <a:xfrm>
              <a:off x="1268078" y="3790952"/>
              <a:ext cx="21841827" cy="1308768"/>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3251532" cy="940513"/>
              <a:chOff x="1311958" y="3405486"/>
              <a:chExt cx="3251532"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921386" y="2671082"/>
                <a:ext cx="793396" cy="2490813"/>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250671" y="3527166"/>
                <a:ext cx="2231701" cy="818102"/>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err="1">
                    <a:solidFill>
                      <a:schemeClr val="bg1"/>
                    </a:solidFill>
                    <a:latin typeface="Tahoma" pitchFamily="34" charset="0"/>
                    <a:ea typeface="Tahoma" pitchFamily="34" charset="0"/>
                    <a:cs typeface="Tahoma" pitchFamily="34" charset="0"/>
                  </a:rPr>
                  <a:t>dụ</a:t>
                </a:r>
                <a:r>
                  <a:rPr lang="en-US" sz="4600" b="1">
                    <a:solidFill>
                      <a:schemeClr val="bg1"/>
                    </a:solidFill>
                    <a:latin typeface="Tahoma" pitchFamily="34" charset="0"/>
                    <a:ea typeface="Tahoma" pitchFamily="34" charset="0"/>
                    <a:cs typeface="Tahoma" pitchFamily="34" charset="0"/>
                  </a:rPr>
                  <a:t> 4</a:t>
                </a:r>
                <a:endParaRPr lang="en-US" sz="4600" b="1" dirty="0">
                  <a:solidFill>
                    <a:schemeClr val="bg1"/>
                  </a:solidFill>
                  <a:latin typeface="Tahoma" pitchFamily="34" charset="0"/>
                  <a:ea typeface="Tahoma" pitchFamily="34" charset="0"/>
                  <a:cs typeface="Tahoma" pitchFamily="34" charset="0"/>
                </a:endParaRP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59" name="Group 10">
            <a:extLst>
              <a:ext uri="{FF2B5EF4-FFF2-40B4-BE49-F238E27FC236}">
                <a16:creationId xmlns:a16="http://schemas.microsoft.com/office/drawing/2014/main" xmlns="" id="{F26C0101-6FDE-4AD0-9422-EE82DC5A9312}"/>
              </a:ext>
            </a:extLst>
          </p:cNvPr>
          <p:cNvGrpSpPr/>
          <p:nvPr/>
        </p:nvGrpSpPr>
        <p:grpSpPr>
          <a:xfrm>
            <a:off x="1271087" y="10284718"/>
            <a:ext cx="21633517" cy="2886461"/>
            <a:chOff x="272027" y="2029950"/>
            <a:chExt cx="21817977" cy="8280570"/>
          </a:xfrm>
        </p:grpSpPr>
        <p:sp>
          <p:nvSpPr>
            <p:cNvPr id="60" name="Rounded Rectangle 52">
              <a:extLst>
                <a:ext uri="{FF2B5EF4-FFF2-40B4-BE49-F238E27FC236}">
                  <a16:creationId xmlns:a16="http://schemas.microsoft.com/office/drawing/2014/main" xmlns="" id="{546404D1-C2F2-4E67-A092-57535D1031BA}"/>
                </a:ext>
              </a:extLst>
            </p:cNvPr>
            <p:cNvSpPr/>
            <p:nvPr/>
          </p:nvSpPr>
          <p:spPr>
            <a:xfrm>
              <a:off x="272027" y="2273981"/>
              <a:ext cx="21817977" cy="8036539"/>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p:txBody>
        </p:sp>
        <p:grpSp>
          <p:nvGrpSpPr>
            <p:cNvPr id="61" name="Group 60">
              <a:extLst>
                <a:ext uri="{FF2B5EF4-FFF2-40B4-BE49-F238E27FC236}">
                  <a16:creationId xmlns:a16="http://schemas.microsoft.com/office/drawing/2014/main" xmlns="" id="{F611AD36-3FFB-45AD-B2E1-5FC120DAED74}"/>
                </a:ext>
              </a:extLst>
            </p:cNvPr>
            <p:cNvGrpSpPr/>
            <p:nvPr/>
          </p:nvGrpSpPr>
          <p:grpSpPr>
            <a:xfrm>
              <a:off x="272027" y="2029950"/>
              <a:ext cx="3713308" cy="2411144"/>
              <a:chOff x="226057" y="2468517"/>
              <a:chExt cx="3713308" cy="2411144"/>
            </a:xfrm>
          </p:grpSpPr>
          <p:sp>
            <p:nvSpPr>
              <p:cNvPr id="62" name="Freeform 20">
                <a:extLst>
                  <a:ext uri="{FF2B5EF4-FFF2-40B4-BE49-F238E27FC236}">
                    <a16:creationId xmlns:a16="http://schemas.microsoft.com/office/drawing/2014/main" xmlns="" id="{03344396-DD02-42AC-92C7-FC1D5AEF8666}"/>
                  </a:ext>
                </a:extLst>
              </p:cNvPr>
              <p:cNvSpPr>
                <a:spLocks/>
              </p:cNvSpPr>
              <p:nvPr/>
            </p:nvSpPr>
            <p:spPr bwMode="auto">
              <a:xfrm rot="16200000" flipV="1">
                <a:off x="1375632" y="2314370"/>
                <a:ext cx="2360875" cy="276659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xmlns="" id="{90D49C14-F667-4179-A747-8C046D8B63A0}"/>
                  </a:ext>
                </a:extLst>
              </p:cNvPr>
              <p:cNvSpPr txBox="1"/>
              <p:nvPr/>
            </p:nvSpPr>
            <p:spPr>
              <a:xfrm>
                <a:off x="1480173" y="2584025"/>
                <a:ext cx="2446828" cy="2295636"/>
              </a:xfrm>
              <a:prstGeom prst="rect">
                <a:avLst/>
              </a:prstGeom>
              <a:noFill/>
            </p:spPr>
            <p:txBody>
              <a:bodyPr wrap="square" rtlCol="0">
                <a:spAutoFit/>
              </a:bodyPr>
              <a:lstStyle/>
              <a:p>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64" name="Round Diagonal Corner Rectangle 58">
                <a:extLst>
                  <a:ext uri="{FF2B5EF4-FFF2-40B4-BE49-F238E27FC236}">
                    <a16:creationId xmlns:a16="http://schemas.microsoft.com/office/drawing/2014/main" xmlns="" id="{33EEA216-E90A-41C6-822D-FEA348029707}"/>
                  </a:ext>
                </a:extLst>
              </p:cNvPr>
              <p:cNvSpPr/>
              <p:nvPr/>
            </p:nvSpPr>
            <p:spPr>
              <a:xfrm flipV="1">
                <a:off x="226057" y="2468517"/>
                <a:ext cx="1062202" cy="2409585"/>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5">
                <a:extLst>
                  <a:ext uri="{FF2B5EF4-FFF2-40B4-BE49-F238E27FC236}">
                    <a16:creationId xmlns:a16="http://schemas.microsoft.com/office/drawing/2014/main" xmlns="" id="{C1138F7F-29FA-450E-A093-96170C5318BA}"/>
                  </a:ext>
                </a:extLst>
              </p:cNvPr>
              <p:cNvSpPr>
                <a:spLocks noEditPoints="1"/>
              </p:cNvSpPr>
              <p:nvPr/>
            </p:nvSpPr>
            <p:spPr bwMode="auto">
              <a:xfrm>
                <a:off x="279519" y="2712543"/>
                <a:ext cx="903517" cy="1744821"/>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 name="TextBox 1">
            <a:extLst>
              <a:ext uri="{FF2B5EF4-FFF2-40B4-BE49-F238E27FC236}">
                <a16:creationId xmlns:a16="http://schemas.microsoft.com/office/drawing/2014/main" xmlns="" id="{DF9B0F61-6635-43ED-BDAC-BAC1E0BD179F}"/>
              </a:ext>
            </a:extLst>
          </p:cNvPr>
          <p:cNvSpPr txBox="1"/>
          <p:nvPr/>
        </p:nvSpPr>
        <p:spPr>
          <a:xfrm>
            <a:off x="7242647" y="10690875"/>
            <a:ext cx="12705382" cy="868379"/>
          </a:xfrm>
          <a:prstGeom prst="rect">
            <a:avLst/>
          </a:prstGeom>
          <a:noFill/>
        </p:spPr>
        <p:txBody>
          <a:bodyPr wrap="square" rtlCol="0">
            <a:spAutoFit/>
          </a:bodyPr>
          <a:lstStyle/>
          <a:p>
            <a:pPr>
              <a:lnSpc>
                <a:spcPct val="130000"/>
              </a:lnSpc>
            </a:pPr>
            <a:r>
              <a:rPr lang="nl-NL" sz="4400" b="1"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nl-NL"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ác hình a, c, d là các khối đa diện</a:t>
            </a:r>
          </a:p>
        </p:txBody>
      </p:sp>
      <p:sp>
        <p:nvSpPr>
          <p:cNvPr id="67" name="TextBox 66">
            <a:extLst>
              <a:ext uri="{FF2B5EF4-FFF2-40B4-BE49-F238E27FC236}">
                <a16:creationId xmlns:a16="http://schemas.microsoft.com/office/drawing/2014/main" xmlns="" id="{2F84370C-DD0E-4634-B6CE-AB048208CC17}"/>
              </a:ext>
            </a:extLst>
          </p:cNvPr>
          <p:cNvSpPr txBox="1"/>
          <p:nvPr/>
        </p:nvSpPr>
        <p:spPr>
          <a:xfrm>
            <a:off x="4717769" y="4001182"/>
            <a:ext cx="12934951" cy="792205"/>
          </a:xfrm>
          <a:prstGeom prst="rect">
            <a:avLst/>
          </a:prstGeom>
          <a:noFill/>
        </p:spPr>
        <p:txBody>
          <a:bodyPr wrap="none">
            <a:spAutoFit/>
          </a:bodyPr>
          <a:lstStyle/>
          <a:p>
            <a:pPr>
              <a:lnSpc>
                <a:spcPct val="115000"/>
              </a:lnSpc>
              <a:spcAft>
                <a:spcPts val="1000"/>
              </a:spcAft>
            </a:pPr>
            <a:r>
              <a:rPr lang="nl-NL" sz="4400" b="1" dirty="0">
                <a:effectLst/>
                <a:latin typeface="Tahoma" panose="020B0604030504040204" pitchFamily="34" charset="0"/>
                <a:ea typeface="Tahoma" panose="020B0604030504040204" pitchFamily="34" charset="0"/>
                <a:cs typeface="Tahoma" panose="020B0604030504040204" pitchFamily="34" charset="0"/>
              </a:rPr>
              <a:t>Trong các hình sau, hình nào là khối đa diện?</a:t>
            </a:r>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68" name="TextBox 67">
            <a:extLst>
              <a:ext uri="{FF2B5EF4-FFF2-40B4-BE49-F238E27FC236}">
                <a16:creationId xmlns:a16="http://schemas.microsoft.com/office/drawing/2014/main" xmlns="" id="{13E33756-3495-4F6B-8EB8-D6C45DEBE9CB}"/>
              </a:ext>
            </a:extLst>
          </p:cNvPr>
          <p:cNvSpPr txBox="1"/>
          <p:nvPr/>
        </p:nvSpPr>
        <p:spPr>
          <a:xfrm>
            <a:off x="7266808" y="11661589"/>
            <a:ext cx="12344400" cy="894540"/>
          </a:xfrm>
          <a:prstGeom prst="rect">
            <a:avLst/>
          </a:prstGeom>
          <a:noFill/>
        </p:spPr>
        <p:txBody>
          <a:bodyPr wrap="square">
            <a:spAutoFit/>
          </a:bodyPr>
          <a:lstStyle/>
          <a:p>
            <a:pPr>
              <a:lnSpc>
                <a:spcPct val="130000"/>
              </a:lnSpc>
            </a:pPr>
            <a:r>
              <a:rPr lang="nl-NL" sz="4400" b="1" dirty="0">
                <a:solidFill>
                  <a:schemeClr val="tx1"/>
                </a:solidFill>
                <a:latin typeface="Tahoma" panose="020B0604030504040204" pitchFamily="34" charset="0"/>
                <a:ea typeface="Tahoma" panose="020B0604030504040204" pitchFamily="34" charset="0"/>
                <a:cs typeface="Tahoma" panose="020B0604030504040204" pitchFamily="34" charset="0"/>
              </a:rPr>
              <a:t>Các hình b, e, f không là khối đa diện</a:t>
            </a:r>
            <a:endParaRPr lang="en-US" sz="4400" b="1" dirty="0">
              <a:solidFill>
                <a:schemeClr val="tx1"/>
              </a:solidFill>
            </a:endParaRPr>
          </a:p>
        </p:txBody>
      </p:sp>
      <p:pic>
        <p:nvPicPr>
          <p:cNvPr id="3" name="Picture 2">
            <a:extLst>
              <a:ext uri="{FF2B5EF4-FFF2-40B4-BE49-F238E27FC236}">
                <a16:creationId xmlns:a16="http://schemas.microsoft.com/office/drawing/2014/main" xmlns="" id="{831A7888-1AE2-4EAA-940F-25AECDAC0F37}"/>
              </a:ext>
            </a:extLst>
          </p:cNvPr>
          <p:cNvPicPr>
            <a:picLocks noChangeAspect="1"/>
          </p:cNvPicPr>
          <p:nvPr/>
        </p:nvPicPr>
        <p:blipFill>
          <a:blip r:embed="rId3"/>
          <a:stretch>
            <a:fillRect/>
          </a:stretch>
        </p:blipFill>
        <p:spPr>
          <a:xfrm>
            <a:off x="2339549" y="5362858"/>
            <a:ext cx="19567193" cy="4681458"/>
          </a:xfrm>
          <a:prstGeom prst="rect">
            <a:avLst/>
          </a:prstGeom>
        </p:spPr>
      </p:pic>
    </p:spTree>
    <p:extLst>
      <p:ext uri="{BB962C8B-B14F-4D97-AF65-F5344CB8AC3E}">
        <p14:creationId xmlns:p14="http://schemas.microsoft.com/office/powerpoint/2010/main" val="15131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down)">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down)">
                                      <p:cBhvr>
                                        <p:cTn id="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xmlns="" id="{7A3B1961-C98F-482A-8FB8-EB397A63B5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6200" y="1750832"/>
            <a:ext cx="6629400" cy="5523617"/>
          </a:xfrm>
          <a:prstGeom prst="rect">
            <a:avLst/>
          </a:prstGeom>
          <a:noFill/>
          <a:ln>
            <a:noFill/>
          </a:ln>
        </p:spPr>
      </p:pic>
      <p:sp>
        <p:nvSpPr>
          <p:cNvPr id="4" name="Thought Bubble: Cloud 3">
            <a:extLst>
              <a:ext uri="{FF2B5EF4-FFF2-40B4-BE49-F238E27FC236}">
                <a16:creationId xmlns:a16="http://schemas.microsoft.com/office/drawing/2014/main" xmlns="" id="{5C935658-0C7F-4157-8945-509394AEFB6B}"/>
              </a:ext>
            </a:extLst>
          </p:cNvPr>
          <p:cNvSpPr/>
          <p:nvPr/>
        </p:nvSpPr>
        <p:spPr>
          <a:xfrm>
            <a:off x="4343400" y="1447800"/>
            <a:ext cx="11734800" cy="8763000"/>
          </a:xfrm>
          <a:prstGeom prst="cloudCallout">
            <a:avLst>
              <a:gd name="adj1" fmla="val 53566"/>
              <a:gd name="adj2" fmla="val 40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hought Bubble: Cloud 4">
            <a:extLst>
              <a:ext uri="{FF2B5EF4-FFF2-40B4-BE49-F238E27FC236}">
                <a16:creationId xmlns:a16="http://schemas.microsoft.com/office/drawing/2014/main" xmlns="" id="{E36BF12C-F8D5-4BB0-A783-EABF845FD24C}"/>
              </a:ext>
            </a:extLst>
          </p:cNvPr>
          <p:cNvSpPr/>
          <p:nvPr/>
        </p:nvSpPr>
        <p:spPr>
          <a:xfrm>
            <a:off x="433356" y="1314429"/>
            <a:ext cx="6743701" cy="8534400"/>
          </a:xfrm>
          <a:prstGeom prst="cloudCallout">
            <a:avLst>
              <a:gd name="adj1" fmla="val 158392"/>
              <a:gd name="adj2" fmla="val -21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descr="A picture containing engineering drawing&#10;&#10;Description automatically generated">
            <a:extLst>
              <a:ext uri="{FF2B5EF4-FFF2-40B4-BE49-F238E27FC236}">
                <a16:creationId xmlns:a16="http://schemas.microsoft.com/office/drawing/2014/main" xmlns="" id="{5A9D367A-E6C0-4B7A-8024-950715189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6180" y="7309290"/>
            <a:ext cx="6426702" cy="5751822"/>
          </a:xfrm>
          <a:prstGeom prst="rect">
            <a:avLst/>
          </a:prstGeom>
        </p:spPr>
      </p:pic>
      <p:pic>
        <p:nvPicPr>
          <p:cNvPr id="11" name="Picture 10" descr="Chart&#10;&#10;Description automatically generated">
            <a:extLst>
              <a:ext uri="{FF2B5EF4-FFF2-40B4-BE49-F238E27FC236}">
                <a16:creationId xmlns:a16="http://schemas.microsoft.com/office/drawing/2014/main" xmlns="" id="{6840E651-B738-48BF-B53E-9F54D0E8D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2928" y="7539363"/>
            <a:ext cx="6104600" cy="5291675"/>
          </a:xfrm>
          <a:prstGeom prst="rect">
            <a:avLst/>
          </a:prstGeom>
        </p:spPr>
      </p:pic>
      <p:sp>
        <p:nvSpPr>
          <p:cNvPr id="2" name="Rectangle 1"/>
          <p:cNvSpPr/>
          <p:nvPr/>
        </p:nvSpPr>
        <p:spPr>
          <a:xfrm>
            <a:off x="2005015" y="4512640"/>
            <a:ext cx="4610010" cy="1446550"/>
          </a:xfrm>
          <a:prstGeom prst="rect">
            <a:avLst/>
          </a:prstGeom>
        </p:spPr>
        <p:txBody>
          <a:bodyPr wrap="square">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Rubic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này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gì</a:t>
            </a:r>
            <a:r>
              <a:rPr lang="en-US" sz="4400" b="1" dirty="0">
                <a:latin typeface="Tahoma" panose="020B0604030504040204" pitchFamily="34" charset="0"/>
                <a:ea typeface="Tahoma" panose="020B0604030504040204" pitchFamily="34" charset="0"/>
                <a:cs typeface="Tahoma" panose="020B0604030504040204" pitchFamily="34" charset="0"/>
              </a:rPr>
              <a:t>? </a:t>
            </a:r>
            <a:endParaRPr lang="en-US" sz="4400" dirty="0"/>
          </a:p>
        </p:txBody>
      </p:sp>
      <p:sp>
        <p:nvSpPr>
          <p:cNvPr id="6" name="Rectangle 5"/>
          <p:cNvSpPr/>
          <p:nvPr/>
        </p:nvSpPr>
        <p:spPr>
          <a:xfrm>
            <a:off x="6215555" y="3227844"/>
            <a:ext cx="9144500" cy="3335272"/>
          </a:xfrm>
          <a:prstGeom prst="rect">
            <a:avLst/>
          </a:prstGeom>
        </p:spPr>
        <p:txBody>
          <a:bodyPr wrap="square">
            <a:spAutoFit/>
          </a:bodyPr>
          <a:lstStyle/>
          <a:p>
            <a:pPr>
              <a:lnSpc>
                <a:spcPct val="115000"/>
              </a:lnSpc>
              <a:spcAft>
                <a:spcPts val="1000"/>
              </a:spcAft>
            </a:pPr>
            <a:r>
              <a:rPr lang="en-US" sz="4400" dirty="0" err="1">
                <a:latin typeface="Tahoma" panose="020B0604030504040204" pitchFamily="34" charset="0"/>
                <a:ea typeface="Tahoma" panose="020B0604030504040204" pitchFamily="34" charset="0"/>
                <a:cs typeface="Tahoma" panose="020B0604030504040204" pitchFamily="34" charset="0"/>
              </a:rPr>
              <a:t>Các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mặt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ngoài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của</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rubic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tạo</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thành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dirty="0">
                <a:latin typeface="Tahoma" panose="020B0604030504040204" pitchFamily="34" charset="0"/>
                <a:ea typeface="Tahoma" panose="020B0604030504040204" pitchFamily="34" charset="0"/>
                <a:cs typeface="Tahoma" panose="020B0604030504040204" pitchFamily="34" charset="0"/>
              </a:rPr>
              <a:t>”  </a:t>
            </a:r>
          </a:p>
          <a:p>
            <a:pPr>
              <a:lnSpc>
                <a:spcPct val="115000"/>
              </a:lnSpc>
              <a:spcAft>
                <a:spcPts val="1000"/>
              </a:spcAft>
            </a:pPr>
            <a:r>
              <a:rPr lang="en-US" sz="4400" dirty="0" err="1">
                <a:latin typeface="Tahoma" panose="020B0604030504040204" pitchFamily="34" charset="0"/>
                <a:ea typeface="Tahoma" panose="020B0604030504040204" pitchFamily="34" charset="0"/>
                <a:cs typeface="Tahoma" panose="020B0604030504040204" pitchFamily="34" charset="0"/>
              </a:rPr>
              <a:t>nhưng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rubic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này</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có</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hình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dạng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là</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a:t>
            </a:r>
            <a:r>
              <a:rPr lang="en-US" sz="4400" dirty="0">
                <a:latin typeface="Tahoma" panose="020B0604030504040204" pitchFamily="34" charset="0"/>
                <a:ea typeface="Tahoma" panose="020B0604030504040204" pitchFamily="34" charset="0"/>
                <a:cs typeface="Tahoma" panose="020B0604030504040204" pitchFamily="34" charset="0"/>
              </a:rPr>
              <a:t> </a:t>
            </a:r>
          </a:p>
        </p:txBody>
      </p:sp>
      <p:sp>
        <p:nvSpPr>
          <p:cNvPr id="7" name="Rectangle 6"/>
          <p:cNvSpPr/>
          <p:nvPr/>
        </p:nvSpPr>
        <p:spPr>
          <a:xfrm>
            <a:off x="6139594" y="6744722"/>
            <a:ext cx="8427307" cy="871008"/>
          </a:xfrm>
          <a:prstGeom prst="rect">
            <a:avLst/>
          </a:prstGeom>
        </p:spPr>
        <p:txBody>
          <a:bodyPr wrap="none">
            <a:spAutoFit/>
          </a:bodyPr>
          <a:lstStyle/>
          <a:p>
            <a:pPr>
              <a:lnSpc>
                <a:spcPct val="115000"/>
              </a:lnSpc>
              <a:spcAft>
                <a:spcPts val="1000"/>
              </a:spcAft>
            </a:pPr>
            <a:r>
              <a:rPr lang="en-US" sz="4400" dirty="0" err="1">
                <a:latin typeface="Tahoma" panose="020B0604030504040204" pitchFamily="34" charset="0"/>
                <a:ea typeface="Tahoma" panose="020B0604030504040204" pitchFamily="34" charset="0"/>
                <a:cs typeface="Tahoma" panose="020B0604030504040204" pitchFamily="34" charset="0"/>
              </a:rPr>
              <a:t>Còn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gọi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là</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một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khối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diện</a:t>
            </a:r>
            <a:r>
              <a:rPr lang="en-US" sz="4400" dirty="0">
                <a:latin typeface="Tahoma" panose="020B0604030504040204" pitchFamily="34" charset="0"/>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20511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1" nodeType="clickEffect">
                                  <p:stCondLst>
                                    <p:cond delay="0"/>
                                  </p:stCondLst>
                                  <p:childTnLst>
                                    <p:animEffect transition="out" filter="circle(out)">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6" presetClass="exit" presetSubtype="32" fill="hold" grpId="1" nodeType="withEffect">
                                  <p:stCondLst>
                                    <p:cond delay="0"/>
                                  </p:stCondLst>
                                  <p:childTnLst>
                                    <p:animEffect transition="out" filter="circle(out)">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 grpId="0"/>
      <p:bldP spid="2" grpId="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914400" y="1812145"/>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a:t>
            </a:r>
            <a:r>
              <a:rPr lang="nl-NL"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KHÁI NIỆM VỀ HÌNH ĐA DIỆN VÀ KHỐI ĐA DIỆN</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5" name="TextBox 64">
            <a:extLst>
              <a:ext uri="{FF2B5EF4-FFF2-40B4-BE49-F238E27FC236}">
                <a16:creationId xmlns:a16="http://schemas.microsoft.com/office/drawing/2014/main" xmlns="" id="{96B59D8A-6627-488B-9E90-B4F2BEB48765}"/>
              </a:ext>
            </a:extLst>
          </p:cNvPr>
          <p:cNvSpPr txBox="1"/>
          <p:nvPr/>
        </p:nvSpPr>
        <p:spPr>
          <a:xfrm>
            <a:off x="1540727" y="2616295"/>
            <a:ext cx="12612028" cy="808619"/>
          </a:xfrm>
          <a:prstGeom prst="rect">
            <a:avLst/>
          </a:prstGeom>
          <a:noFill/>
        </p:spPr>
        <p:txBody>
          <a:bodyPr wrap="square">
            <a:spAutoFit/>
          </a:bodyPr>
          <a:lstStyle/>
          <a:p>
            <a:pPr marL="0" marR="0">
              <a:lnSpc>
                <a:spcPct val="115000"/>
              </a:lnSpc>
              <a:spcBef>
                <a:spcPts val="0"/>
              </a:spcBef>
              <a:spcAft>
                <a:spcPts val="1000"/>
              </a:spcAft>
            </a:pPr>
            <a:r>
              <a:rPr lang="nl-NL" sz="4400" b="1" u="sng" dirty="0">
                <a:latin typeface="Tahoma" panose="020B0604030504040204" pitchFamily="34" charset="0"/>
                <a:ea typeface="Tahoma" panose="020B0604030504040204" pitchFamily="34" charset="0"/>
                <a:cs typeface="Tahoma" panose="020B0604030504040204" pitchFamily="34" charset="0"/>
              </a:rPr>
              <a:t>2</a:t>
            </a:r>
            <a:r>
              <a:rPr lang="nl-NL" sz="4400" b="1" u="sng" dirty="0">
                <a:effectLst/>
                <a:latin typeface="Tahoma" panose="020B0604030504040204" pitchFamily="34" charset="0"/>
                <a:ea typeface="Tahoma" panose="020B0604030504040204" pitchFamily="34" charset="0"/>
                <a:cs typeface="Tahoma" panose="020B0604030504040204" pitchFamily="34" charset="0"/>
              </a:rPr>
              <a:t>. Khái niệm </a:t>
            </a:r>
            <a:r>
              <a:rPr lang="nl-NL" sz="4400" b="1" u="sng" dirty="0">
                <a:latin typeface="Tahoma" panose="020B0604030504040204" pitchFamily="34" charset="0"/>
                <a:ea typeface="Tahoma" panose="020B0604030504040204" pitchFamily="34" charset="0"/>
                <a:cs typeface="Tahoma" panose="020B0604030504040204" pitchFamily="34" charset="0"/>
              </a:rPr>
              <a:t>khối đa diện</a:t>
            </a:r>
            <a:r>
              <a:rPr lang="nl-NL" sz="4400" b="1" u="sng"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1271088" y="3461658"/>
            <a:ext cx="21841827" cy="5873446"/>
            <a:chOff x="1268078" y="3405486"/>
            <a:chExt cx="21841827" cy="6004697"/>
          </a:xfrm>
        </p:grpSpPr>
        <p:sp>
          <p:nvSpPr>
            <p:cNvPr id="8" name="Rounded Rectangle 61">
              <a:extLst>
                <a:ext uri="{FF2B5EF4-FFF2-40B4-BE49-F238E27FC236}">
                  <a16:creationId xmlns:a16="http://schemas.microsoft.com/office/drawing/2014/main" xmlns="" id="{B62E4B4D-CBB1-4E40-9D31-A1C441C6AE83}"/>
                </a:ext>
              </a:extLst>
            </p:cNvPr>
            <p:cNvSpPr/>
            <p:nvPr/>
          </p:nvSpPr>
          <p:spPr>
            <a:xfrm>
              <a:off x="1268078" y="3790952"/>
              <a:ext cx="21841827" cy="5619231"/>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3251532" cy="940513"/>
              <a:chOff x="1311958" y="3405486"/>
              <a:chExt cx="3251532"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921386" y="2671082"/>
                <a:ext cx="793396" cy="2490813"/>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250671" y="3527166"/>
                <a:ext cx="2231701" cy="818101"/>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err="1">
                    <a:solidFill>
                      <a:schemeClr val="bg1"/>
                    </a:solidFill>
                    <a:latin typeface="Tahoma" pitchFamily="34" charset="0"/>
                    <a:ea typeface="Tahoma" pitchFamily="34" charset="0"/>
                    <a:cs typeface="Tahoma" pitchFamily="34" charset="0"/>
                  </a:rPr>
                  <a:t>dụ</a:t>
                </a:r>
                <a:r>
                  <a:rPr lang="en-US" sz="4600" b="1">
                    <a:solidFill>
                      <a:schemeClr val="bg1"/>
                    </a:solidFill>
                    <a:latin typeface="Tahoma" pitchFamily="34" charset="0"/>
                    <a:ea typeface="Tahoma" pitchFamily="34" charset="0"/>
                    <a:cs typeface="Tahoma" pitchFamily="34" charset="0"/>
                  </a:rPr>
                  <a:t> 5</a:t>
                </a:r>
                <a:endParaRPr lang="en-US" sz="4600" b="1" dirty="0">
                  <a:solidFill>
                    <a:schemeClr val="bg1"/>
                  </a:solidFill>
                  <a:latin typeface="Tahoma" pitchFamily="34" charset="0"/>
                  <a:ea typeface="Tahoma" pitchFamily="34" charset="0"/>
                  <a:cs typeface="Tahoma" pitchFamily="34" charset="0"/>
                </a:endParaRP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75" name="Group 10">
            <a:extLst>
              <a:ext uri="{FF2B5EF4-FFF2-40B4-BE49-F238E27FC236}">
                <a16:creationId xmlns:a16="http://schemas.microsoft.com/office/drawing/2014/main" xmlns="" id="{8D6E29EB-664F-4B42-BE76-2F56CE1ED186}"/>
              </a:ext>
            </a:extLst>
          </p:cNvPr>
          <p:cNvGrpSpPr/>
          <p:nvPr/>
        </p:nvGrpSpPr>
        <p:grpSpPr>
          <a:xfrm>
            <a:off x="1236723" y="9960503"/>
            <a:ext cx="21915335" cy="2991093"/>
            <a:chOff x="211631" y="1729784"/>
            <a:chExt cx="21878373" cy="8580736"/>
          </a:xfrm>
        </p:grpSpPr>
        <p:sp>
          <p:nvSpPr>
            <p:cNvPr id="76" name="Rounded Rectangle 52">
              <a:extLst>
                <a:ext uri="{FF2B5EF4-FFF2-40B4-BE49-F238E27FC236}">
                  <a16:creationId xmlns:a16="http://schemas.microsoft.com/office/drawing/2014/main" xmlns="" id="{26115B54-171D-4221-90C9-4BD01D20A2F7}"/>
                </a:ext>
              </a:extLst>
            </p:cNvPr>
            <p:cNvSpPr/>
            <p:nvPr/>
          </p:nvSpPr>
          <p:spPr>
            <a:xfrm>
              <a:off x="272027" y="2273981"/>
              <a:ext cx="21817977" cy="8036539"/>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grpSp>
          <p:nvGrpSpPr>
            <p:cNvPr id="77" name="Group 76">
              <a:extLst>
                <a:ext uri="{FF2B5EF4-FFF2-40B4-BE49-F238E27FC236}">
                  <a16:creationId xmlns:a16="http://schemas.microsoft.com/office/drawing/2014/main" xmlns="" id="{08AC11D5-728E-45E2-B93D-D85D60B15DD9}"/>
                </a:ext>
              </a:extLst>
            </p:cNvPr>
            <p:cNvGrpSpPr/>
            <p:nvPr/>
          </p:nvGrpSpPr>
          <p:grpSpPr>
            <a:xfrm>
              <a:off x="211631" y="1729784"/>
              <a:ext cx="3898450" cy="2671760"/>
              <a:chOff x="165661" y="2168351"/>
              <a:chExt cx="3898450" cy="2671760"/>
            </a:xfrm>
          </p:grpSpPr>
          <p:sp>
            <p:nvSpPr>
              <p:cNvPr id="78" name="Freeform 20">
                <a:extLst>
                  <a:ext uri="{FF2B5EF4-FFF2-40B4-BE49-F238E27FC236}">
                    <a16:creationId xmlns:a16="http://schemas.microsoft.com/office/drawing/2014/main" xmlns="" id="{85E5FDE8-DE7B-4A20-8A5E-F7E66542AD8C}"/>
                  </a:ext>
                </a:extLst>
              </p:cNvPr>
              <p:cNvSpPr>
                <a:spLocks/>
              </p:cNvSpPr>
              <p:nvPr/>
            </p:nvSpPr>
            <p:spPr bwMode="auto">
              <a:xfrm rot="16200000" flipV="1">
                <a:off x="1142010" y="2151242"/>
                <a:ext cx="2589788" cy="2695386"/>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80" name="TextBox 79">
                <a:extLst>
                  <a:ext uri="{FF2B5EF4-FFF2-40B4-BE49-F238E27FC236}">
                    <a16:creationId xmlns:a16="http://schemas.microsoft.com/office/drawing/2014/main" xmlns="" id="{04D3F7C4-3319-46F9-95EB-9B235D95C5FE}"/>
                  </a:ext>
                </a:extLst>
              </p:cNvPr>
              <p:cNvSpPr txBox="1"/>
              <p:nvPr/>
            </p:nvSpPr>
            <p:spPr>
              <a:xfrm>
                <a:off x="1368724" y="2302081"/>
                <a:ext cx="2695387" cy="2295640"/>
              </a:xfrm>
              <a:prstGeom prst="rect">
                <a:avLst/>
              </a:prstGeom>
              <a:noFill/>
            </p:spPr>
            <p:txBody>
              <a:bodyPr wrap="square" rtlCol="0">
                <a:spAutoFit/>
              </a:bodyPr>
              <a:lstStyle/>
              <a:p>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81" name="Round Diagonal Corner Rectangle 58">
                <a:extLst>
                  <a:ext uri="{FF2B5EF4-FFF2-40B4-BE49-F238E27FC236}">
                    <a16:creationId xmlns:a16="http://schemas.microsoft.com/office/drawing/2014/main" xmlns="" id="{CAA8AAFB-525D-4549-8E91-89790E1B4E29}"/>
                  </a:ext>
                </a:extLst>
              </p:cNvPr>
              <p:cNvSpPr/>
              <p:nvPr/>
            </p:nvSpPr>
            <p:spPr>
              <a:xfrm flipV="1">
                <a:off x="165661" y="2168351"/>
                <a:ext cx="1062202" cy="2671760"/>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15">
                <a:extLst>
                  <a:ext uri="{FF2B5EF4-FFF2-40B4-BE49-F238E27FC236}">
                    <a16:creationId xmlns:a16="http://schemas.microsoft.com/office/drawing/2014/main" xmlns="" id="{1DA373EA-1A15-4497-AF23-E2880C64A078}"/>
                  </a:ext>
                </a:extLst>
              </p:cNvPr>
              <p:cNvSpPr>
                <a:spLocks noEditPoints="1"/>
              </p:cNvSpPr>
              <p:nvPr/>
            </p:nvSpPr>
            <p:spPr bwMode="auto">
              <a:xfrm>
                <a:off x="362347" y="2958853"/>
                <a:ext cx="530178" cy="1202738"/>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5" name="TextBox 44">
            <a:extLst>
              <a:ext uri="{FF2B5EF4-FFF2-40B4-BE49-F238E27FC236}">
                <a16:creationId xmlns:a16="http://schemas.microsoft.com/office/drawing/2014/main" xmlns="" id="{8821FB3E-01DA-432C-B88F-C61FFD0F5375}"/>
              </a:ext>
            </a:extLst>
          </p:cNvPr>
          <p:cNvSpPr txBox="1"/>
          <p:nvPr/>
        </p:nvSpPr>
        <p:spPr>
          <a:xfrm>
            <a:off x="4610100" y="4044105"/>
            <a:ext cx="15163800" cy="769441"/>
          </a:xfrm>
          <a:prstGeom prst="rect">
            <a:avLst/>
          </a:prstGeom>
          <a:noFill/>
        </p:spPr>
        <p:txBody>
          <a:bodyPr wrap="square">
            <a:spAutoFit/>
          </a:bodyPr>
          <a:lstStyle/>
          <a:p>
            <a:r>
              <a:rPr lang="nl-NL" sz="4000" b="1" dirty="0">
                <a:effectLst/>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Trong</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các</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err="1">
                <a:latin typeface="Tahoma" panose="020B0604030504040204" pitchFamily="34" charset="0"/>
                <a:ea typeface="Tahoma" panose="020B0604030504040204" pitchFamily="34" charset="0"/>
                <a:cs typeface="Tahoma" panose="020B0604030504040204" pitchFamily="34" charset="0"/>
              </a:rPr>
              <a:t>mệnh</a:t>
            </a:r>
            <a:r>
              <a:rPr lang="fr-FR" sz="4400" b="1">
                <a:latin typeface="Tahoma" panose="020B0604030504040204" pitchFamily="34" charset="0"/>
                <a:ea typeface="Tahoma" panose="020B0604030504040204" pitchFamily="34" charset="0"/>
                <a:cs typeface="Tahoma" panose="020B0604030504040204" pitchFamily="34" charset="0"/>
              </a:rPr>
              <a:t> đề </a:t>
            </a:r>
            <a:r>
              <a:rPr lang="fr-FR" sz="4400" b="1" dirty="0" err="1">
                <a:latin typeface="Tahoma" panose="020B0604030504040204" pitchFamily="34" charset="0"/>
                <a:ea typeface="Tahoma" panose="020B0604030504040204" pitchFamily="34" charset="0"/>
                <a:cs typeface="Tahoma" panose="020B0604030504040204" pitchFamily="34" charset="0"/>
              </a:rPr>
              <a:t>sau</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mệnh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đề</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nào</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đúng</a:t>
            </a:r>
            <a:r>
              <a:rPr lang="fr-FR" sz="4400" b="1" dirty="0">
                <a:latin typeface="Tahoma" panose="020B0604030504040204" pitchFamily="34" charset="0"/>
                <a:ea typeface="Tahoma" panose="020B0604030504040204" pitchFamily="34" charset="0"/>
                <a:cs typeface="Tahoma" panose="020B0604030504040204" pitchFamily="34" charset="0"/>
              </a:rPr>
              <a:t>?</a:t>
            </a:r>
            <a:endParaRPr lang="en-US" sz="4400" dirty="0"/>
          </a:p>
        </p:txBody>
      </p:sp>
      <p:sp>
        <p:nvSpPr>
          <p:cNvPr id="47" name="TextBox 46">
            <a:extLst>
              <a:ext uri="{FF2B5EF4-FFF2-40B4-BE49-F238E27FC236}">
                <a16:creationId xmlns:a16="http://schemas.microsoft.com/office/drawing/2014/main" xmlns="" id="{AFEE8964-9223-47AB-8556-F0275EFA1C3C}"/>
              </a:ext>
            </a:extLst>
          </p:cNvPr>
          <p:cNvSpPr txBox="1"/>
          <p:nvPr/>
        </p:nvSpPr>
        <p:spPr>
          <a:xfrm>
            <a:off x="2862871" y="4987358"/>
            <a:ext cx="12344400" cy="868379"/>
          </a:xfrm>
          <a:prstGeom prst="rect">
            <a:avLst/>
          </a:prstGeom>
          <a:noFill/>
        </p:spPr>
        <p:txBody>
          <a:bodyPr wrap="square">
            <a:spAutoFit/>
          </a:bodyPr>
          <a:lstStyle/>
          <a:p>
            <a:pPr>
              <a:lnSpc>
                <a:spcPct val="130000"/>
              </a:lnSpc>
            </a:pPr>
            <a:r>
              <a:rPr lang="fr-FR" sz="4400" b="1" dirty="0">
                <a:latin typeface="Tahoma" panose="020B0604030504040204" pitchFamily="34" charset="0"/>
                <a:ea typeface="Tahoma" panose="020B0604030504040204" pitchFamily="34" charset="0"/>
                <a:cs typeface="Tahoma" panose="020B0604030504040204" pitchFamily="34" charset="0"/>
              </a:rPr>
              <a:t>A. </a:t>
            </a:r>
            <a:r>
              <a:rPr lang="fr-FR" sz="4400" b="1" dirty="0" err="1">
                <a:latin typeface="Tahoma" panose="020B0604030504040204" pitchFamily="34" charset="0"/>
                <a:ea typeface="Tahoma" panose="020B0604030504040204" pitchFamily="34" charset="0"/>
                <a:cs typeface="Tahoma" panose="020B0604030504040204" pitchFamily="34" charset="0"/>
              </a:rPr>
              <a:t>Mỗi</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hình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diện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có</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ít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nhất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bốn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đỉnh</a:t>
            </a:r>
            <a:r>
              <a:rPr lang="fr-FR"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49" name="TextBox 48">
            <a:extLst>
              <a:ext uri="{FF2B5EF4-FFF2-40B4-BE49-F238E27FC236}">
                <a16:creationId xmlns:a16="http://schemas.microsoft.com/office/drawing/2014/main" xmlns="" id="{AE907DD7-4CE2-4DFE-B349-5497FFEF6751}"/>
              </a:ext>
            </a:extLst>
          </p:cNvPr>
          <p:cNvSpPr txBox="1"/>
          <p:nvPr/>
        </p:nvSpPr>
        <p:spPr>
          <a:xfrm>
            <a:off x="2846144" y="5835331"/>
            <a:ext cx="12344400" cy="868379"/>
          </a:xfrm>
          <a:prstGeom prst="rect">
            <a:avLst/>
          </a:prstGeom>
          <a:noFill/>
        </p:spPr>
        <p:txBody>
          <a:bodyPr wrap="square">
            <a:spAutoFit/>
          </a:bodyPr>
          <a:lstStyle/>
          <a:p>
            <a:pPr>
              <a:lnSpc>
                <a:spcPct val="130000"/>
              </a:lnSpc>
            </a:pPr>
            <a:r>
              <a:rPr lang="fr-FR" sz="4400" b="1" dirty="0">
                <a:latin typeface="Tahoma" panose="020B0604030504040204" pitchFamily="34" charset="0"/>
                <a:ea typeface="Tahoma" panose="020B0604030504040204" pitchFamily="34" charset="0"/>
                <a:cs typeface="Tahoma" panose="020B0604030504040204" pitchFamily="34" charset="0"/>
              </a:rPr>
              <a:t>B. </a:t>
            </a:r>
            <a:r>
              <a:rPr lang="fr-FR" sz="4400" b="1" dirty="0" err="1">
                <a:latin typeface="Tahoma" panose="020B0604030504040204" pitchFamily="34" charset="0"/>
                <a:ea typeface="Tahoma" panose="020B0604030504040204" pitchFamily="34" charset="0"/>
                <a:cs typeface="Tahoma" panose="020B0604030504040204" pitchFamily="34" charset="0"/>
              </a:rPr>
              <a:t>Mỗi</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hình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diện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có</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ít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nhất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ba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cạnh</a:t>
            </a:r>
            <a:r>
              <a:rPr lang="fr-FR"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xmlns="" id="{B972D989-13A2-46D0-9E53-0AF5EAF461BF}"/>
              </a:ext>
            </a:extLst>
          </p:cNvPr>
          <p:cNvSpPr txBox="1"/>
          <p:nvPr/>
        </p:nvSpPr>
        <p:spPr>
          <a:xfrm>
            <a:off x="2846144" y="6796419"/>
            <a:ext cx="18870856" cy="868379"/>
          </a:xfrm>
          <a:prstGeom prst="rect">
            <a:avLst/>
          </a:prstGeom>
          <a:noFill/>
        </p:spPr>
        <p:txBody>
          <a:bodyPr wrap="square">
            <a:spAutoFit/>
          </a:bodyPr>
          <a:lstStyle/>
          <a:p>
            <a:pPr>
              <a:lnSpc>
                <a:spcPct val="130000"/>
              </a:lnSpc>
            </a:pPr>
            <a:r>
              <a:rPr lang="fr-FR" sz="4400" b="1" dirty="0">
                <a:latin typeface="Tahoma" panose="020B0604030504040204" pitchFamily="34" charset="0"/>
                <a:ea typeface="Tahoma" panose="020B0604030504040204" pitchFamily="34" charset="0"/>
                <a:cs typeface="Tahoma" panose="020B0604030504040204" pitchFamily="34" charset="0"/>
              </a:rPr>
              <a:t>C. </a:t>
            </a:r>
            <a:r>
              <a:rPr lang="fr-FR" sz="4400" b="1" dirty="0" err="1">
                <a:latin typeface="Tahoma" panose="020B0604030504040204" pitchFamily="34" charset="0"/>
                <a:ea typeface="Tahoma" panose="020B0604030504040204" pitchFamily="34" charset="0"/>
                <a:cs typeface="Tahoma" panose="020B0604030504040204" pitchFamily="34" charset="0"/>
              </a:rPr>
              <a:t>Số</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đỉnh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của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một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hình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diện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lớn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hơn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hoặc</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bằng</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số</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cạnh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của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nó</a:t>
            </a:r>
            <a:r>
              <a:rPr lang="fr-FR"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53" name="TextBox 52">
            <a:extLst>
              <a:ext uri="{FF2B5EF4-FFF2-40B4-BE49-F238E27FC236}">
                <a16:creationId xmlns:a16="http://schemas.microsoft.com/office/drawing/2014/main" xmlns="" id="{D7C3A0CF-F3EC-406D-AC38-3CCD4A2D368C}"/>
              </a:ext>
            </a:extLst>
          </p:cNvPr>
          <p:cNvSpPr txBox="1"/>
          <p:nvPr/>
        </p:nvSpPr>
        <p:spPr>
          <a:xfrm>
            <a:off x="2862870" y="7753879"/>
            <a:ext cx="19311329" cy="868379"/>
          </a:xfrm>
          <a:prstGeom prst="rect">
            <a:avLst/>
          </a:prstGeom>
          <a:noFill/>
        </p:spPr>
        <p:txBody>
          <a:bodyPr wrap="square">
            <a:spAutoFit/>
          </a:bodyPr>
          <a:lstStyle/>
          <a:p>
            <a:pPr>
              <a:lnSpc>
                <a:spcPct val="130000"/>
              </a:lnSpc>
            </a:pPr>
            <a:r>
              <a:rPr lang="fr-FR" sz="4400" b="1" dirty="0">
                <a:latin typeface="Tahoma" panose="020B0604030504040204" pitchFamily="34" charset="0"/>
                <a:ea typeface="Tahoma" panose="020B0604030504040204" pitchFamily="34" charset="0"/>
                <a:cs typeface="Tahoma" panose="020B0604030504040204" pitchFamily="34" charset="0"/>
              </a:rPr>
              <a:t>D. </a:t>
            </a:r>
            <a:r>
              <a:rPr lang="fr-FR" sz="4400" b="1" dirty="0" err="1">
                <a:latin typeface="Tahoma" panose="020B0604030504040204" pitchFamily="34" charset="0"/>
                <a:ea typeface="Tahoma" panose="020B0604030504040204" pitchFamily="34" charset="0"/>
                <a:cs typeface="Tahoma" panose="020B0604030504040204" pitchFamily="34" charset="0"/>
              </a:rPr>
              <a:t>Số</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mặt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của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một</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hình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đa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diện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lớn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hơn</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hoặc</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bằng</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số</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cạnh</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của</a:t>
            </a:r>
            <a:r>
              <a:rPr lang="fr-FR" sz="4400" b="1" dirty="0">
                <a:latin typeface="Tahoma" panose="020B0604030504040204" pitchFamily="34" charset="0"/>
                <a:ea typeface="Tahoma" panose="020B0604030504040204" pitchFamily="34" charset="0"/>
                <a:cs typeface="Tahoma" panose="020B0604030504040204" pitchFamily="34" charset="0"/>
              </a:rPr>
              <a:t> </a:t>
            </a:r>
            <a:r>
              <a:rPr lang="fr-FR" sz="4400" b="1" dirty="0" err="1">
                <a:latin typeface="Tahoma" panose="020B0604030504040204" pitchFamily="34" charset="0"/>
                <a:ea typeface="Tahoma" panose="020B0604030504040204" pitchFamily="34" charset="0"/>
                <a:cs typeface="Tahoma" panose="020B0604030504040204" pitchFamily="34" charset="0"/>
              </a:rPr>
              <a:t>nó</a:t>
            </a:r>
            <a:r>
              <a:rPr lang="fr-FR"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55" name="TextBox 54">
            <a:extLst>
              <a:ext uri="{FF2B5EF4-FFF2-40B4-BE49-F238E27FC236}">
                <a16:creationId xmlns:a16="http://schemas.microsoft.com/office/drawing/2014/main" xmlns="" id="{251AD846-0E8D-4F89-80DB-1B3494531E72}"/>
              </a:ext>
            </a:extLst>
          </p:cNvPr>
          <p:cNvSpPr txBox="1"/>
          <p:nvPr/>
        </p:nvSpPr>
        <p:spPr>
          <a:xfrm>
            <a:off x="4441502" y="11054070"/>
            <a:ext cx="12344400" cy="769441"/>
          </a:xfrm>
          <a:prstGeom prst="rect">
            <a:avLst/>
          </a:prstGeom>
          <a:noFill/>
        </p:spPr>
        <p:txBody>
          <a:bodyPr wrap="square">
            <a:spAutoFit/>
          </a:bodyPr>
          <a:lstStyle/>
          <a:p>
            <a:pPr algn="ctr"/>
            <a:r>
              <a:rPr lang="nl-NL" sz="4400" b="1" dirty="0">
                <a:solidFill>
                  <a:schemeClr val="tx1"/>
                </a:solidFill>
                <a:latin typeface="Tahoma" panose="020B0604030504040204" pitchFamily="34" charset="0"/>
                <a:ea typeface="Tahoma" panose="020B0604030504040204" pitchFamily="34" charset="0"/>
                <a:cs typeface="Tahoma" panose="020B0604030504040204" pitchFamily="34" charset="0"/>
              </a:rPr>
              <a:t>Chọn đáp án A</a:t>
            </a:r>
            <a:endParaRPr lang="en-US" sz="4400" b="1" dirty="0">
              <a:solidFill>
                <a:schemeClr val="tx1"/>
              </a:solidFill>
            </a:endParaRPr>
          </a:p>
        </p:txBody>
      </p:sp>
      <p:sp>
        <p:nvSpPr>
          <p:cNvPr id="50" name="Oval 49">
            <a:extLst>
              <a:ext uri="{FF2B5EF4-FFF2-40B4-BE49-F238E27FC236}">
                <a16:creationId xmlns:a16="http://schemas.microsoft.com/office/drawing/2014/main" xmlns="" id="{EF164127-E239-47EA-8B94-FF4B22255637}"/>
              </a:ext>
            </a:extLst>
          </p:cNvPr>
          <p:cNvSpPr/>
          <p:nvPr/>
        </p:nvSpPr>
        <p:spPr>
          <a:xfrm>
            <a:off x="2590800" y="4917175"/>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A</a:t>
            </a:r>
          </a:p>
        </p:txBody>
      </p:sp>
    </p:spTree>
    <p:extLst>
      <p:ext uri="{BB962C8B-B14F-4D97-AF65-F5344CB8AC3E}">
        <p14:creationId xmlns:p14="http://schemas.microsoft.com/office/powerpoint/2010/main" val="30669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left)">
                                      <p:cBhvr>
                                        <p:cTn id="17" dur="500"/>
                                        <p:tgtEl>
                                          <p:spTgt spid="4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left)">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barn(inVertical)">
                                      <p:cBhvr>
                                        <p:cTn id="31" dur="500"/>
                                        <p:tgtEl>
                                          <p:spTgt spid="7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1" grpId="0"/>
      <p:bldP spid="53" grpId="0"/>
      <p:bldP spid="55" grpId="0"/>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1">
            <a:extLst>
              <a:ext uri="{FF2B5EF4-FFF2-40B4-BE49-F238E27FC236}">
                <a16:creationId xmlns:a16="http://schemas.microsoft.com/office/drawing/2014/main" xmlns="" id="{314064EE-FEE0-40B2-AFA3-7EA01C096062}"/>
              </a:ext>
            </a:extLst>
          </p:cNvPr>
          <p:cNvSpPr>
            <a:spLocks noChangeArrowheads="1"/>
          </p:cNvSpPr>
          <p:nvPr/>
        </p:nvSpPr>
        <p:spPr bwMode="auto">
          <a:xfrm>
            <a:off x="2819400" y="3150696"/>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12">
            <a:extLst>
              <a:ext uri="{FF2B5EF4-FFF2-40B4-BE49-F238E27FC236}">
                <a16:creationId xmlns:a16="http://schemas.microsoft.com/office/drawing/2014/main" xmlns="" id="{9347B658-6F26-44E0-963F-78C7E2C7EFF6}"/>
              </a:ext>
            </a:extLst>
          </p:cNvPr>
          <p:cNvSpPr>
            <a:spLocks noChangeArrowheads="1"/>
          </p:cNvSpPr>
          <p:nvPr/>
        </p:nvSpPr>
        <p:spPr bwMode="auto">
          <a:xfrm>
            <a:off x="2819400" y="360789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3">
            <a:extLst>
              <a:ext uri="{FF2B5EF4-FFF2-40B4-BE49-F238E27FC236}">
                <a16:creationId xmlns:a16="http://schemas.microsoft.com/office/drawing/2014/main" xmlns="" id="{2123FA08-86CB-4604-945B-BF016B5D0CE0}"/>
              </a:ext>
            </a:extLst>
          </p:cNvPr>
          <p:cNvSpPr>
            <a:spLocks noChangeArrowheads="1"/>
          </p:cNvSpPr>
          <p:nvPr/>
        </p:nvSpPr>
        <p:spPr bwMode="auto">
          <a:xfrm>
            <a:off x="3042425" y="515094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hought Bubble: Cloud 4">
            <a:extLst>
              <a:ext uri="{FF2B5EF4-FFF2-40B4-BE49-F238E27FC236}">
                <a16:creationId xmlns:a16="http://schemas.microsoft.com/office/drawing/2014/main" xmlns="" id="{376576E0-CC6F-4E48-84B7-402B8F6E69F3}"/>
              </a:ext>
            </a:extLst>
          </p:cNvPr>
          <p:cNvSpPr/>
          <p:nvPr/>
        </p:nvSpPr>
        <p:spPr>
          <a:xfrm>
            <a:off x="381000" y="4419600"/>
            <a:ext cx="12188282" cy="4512799"/>
          </a:xfrm>
          <a:prstGeom prst="cloudCallout">
            <a:avLst>
              <a:gd name="adj1" fmla="val -41462"/>
              <a:gd name="adj2" fmla="val 141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Ta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mô</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hộp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hay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xmlns="" id="{B4B0F85A-CD04-407C-9D2F-FC266340B9DC}"/>
              </a:ext>
            </a:extLst>
          </p:cNvPr>
          <p:cNvSpPr txBox="1"/>
          <p:nvPr/>
        </p:nvSpPr>
        <p:spPr>
          <a:xfrm>
            <a:off x="627255" y="1791574"/>
            <a:ext cx="13604488" cy="808619"/>
          </a:xfrm>
          <a:prstGeom prst="rect">
            <a:avLst/>
          </a:prstGeom>
          <a:noFill/>
        </p:spPr>
        <p:txBody>
          <a:bodyPr wrap="square">
            <a:spAutoFit/>
          </a:bodyPr>
          <a:lstStyle/>
          <a:p>
            <a:pPr marL="0" marR="0">
              <a:lnSpc>
                <a:spcPct val="115000"/>
              </a:lnSpc>
              <a:spcBef>
                <a:spcPts val="0"/>
              </a:spcBef>
              <a:spcAft>
                <a:spcPts val="1000"/>
              </a:spcAft>
            </a:pPr>
            <a:r>
              <a:rPr lang="en-US"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IV. PHÂN CHIA VÀ LẮP GHÉP KHỐI ĐA DIỆN</a:t>
            </a:r>
            <a:endParaRPr lang="en-US" sz="44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2" name="Picture 21" descr="Hình ảnh có liên quan">
            <a:extLst>
              <a:ext uri="{FF2B5EF4-FFF2-40B4-BE49-F238E27FC236}">
                <a16:creationId xmlns:a16="http://schemas.microsoft.com/office/drawing/2014/main" xmlns="" id="{19726A30-8FBD-46D4-B37F-C2FA48FA1426}"/>
              </a:ext>
            </a:extLst>
          </p:cNvPr>
          <p:cNvPicPr/>
          <p:nvPr/>
        </p:nvPicPr>
        <p:blipFill>
          <a:blip r:embed="rId2"/>
          <a:srcRect/>
          <a:stretch>
            <a:fillRect/>
          </a:stretch>
        </p:blipFill>
        <p:spPr bwMode="auto">
          <a:xfrm>
            <a:off x="13030200" y="3150695"/>
            <a:ext cx="9404350" cy="6728808"/>
          </a:xfrm>
          <a:prstGeom prst="rect">
            <a:avLst/>
          </a:prstGeom>
          <a:noFill/>
          <a:ln w="9525">
            <a:noFill/>
            <a:miter lim="800000"/>
            <a:headEnd/>
            <a:tailEnd/>
          </a:ln>
        </p:spPr>
      </p:pic>
    </p:spTree>
    <p:extLst>
      <p:ext uri="{BB962C8B-B14F-4D97-AF65-F5344CB8AC3E}">
        <p14:creationId xmlns:p14="http://schemas.microsoft.com/office/powerpoint/2010/main" val="607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1">
            <a:extLst>
              <a:ext uri="{FF2B5EF4-FFF2-40B4-BE49-F238E27FC236}">
                <a16:creationId xmlns:a16="http://schemas.microsoft.com/office/drawing/2014/main" xmlns="" id="{314064EE-FEE0-40B2-AFA3-7EA01C096062}"/>
              </a:ext>
            </a:extLst>
          </p:cNvPr>
          <p:cNvSpPr>
            <a:spLocks noChangeArrowheads="1"/>
          </p:cNvSpPr>
          <p:nvPr/>
        </p:nvSpPr>
        <p:spPr bwMode="auto">
          <a:xfrm>
            <a:off x="2819400" y="3150696"/>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12">
            <a:extLst>
              <a:ext uri="{FF2B5EF4-FFF2-40B4-BE49-F238E27FC236}">
                <a16:creationId xmlns:a16="http://schemas.microsoft.com/office/drawing/2014/main" xmlns="" id="{9347B658-6F26-44E0-963F-78C7E2C7EFF6}"/>
              </a:ext>
            </a:extLst>
          </p:cNvPr>
          <p:cNvSpPr>
            <a:spLocks noChangeArrowheads="1"/>
          </p:cNvSpPr>
          <p:nvPr/>
        </p:nvSpPr>
        <p:spPr bwMode="auto">
          <a:xfrm>
            <a:off x="2819400" y="360789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3">
            <a:extLst>
              <a:ext uri="{FF2B5EF4-FFF2-40B4-BE49-F238E27FC236}">
                <a16:creationId xmlns:a16="http://schemas.microsoft.com/office/drawing/2014/main" xmlns="" id="{2123FA08-86CB-4604-945B-BF016B5D0CE0}"/>
              </a:ext>
            </a:extLst>
          </p:cNvPr>
          <p:cNvSpPr>
            <a:spLocks noChangeArrowheads="1"/>
          </p:cNvSpPr>
          <p:nvPr/>
        </p:nvSpPr>
        <p:spPr bwMode="auto">
          <a:xfrm>
            <a:off x="3042425" y="515094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Box 20">
            <a:extLst>
              <a:ext uri="{FF2B5EF4-FFF2-40B4-BE49-F238E27FC236}">
                <a16:creationId xmlns:a16="http://schemas.microsoft.com/office/drawing/2014/main" xmlns="" id="{B4B0F85A-CD04-407C-9D2F-FC266340B9DC}"/>
              </a:ext>
            </a:extLst>
          </p:cNvPr>
          <p:cNvSpPr txBox="1"/>
          <p:nvPr/>
        </p:nvSpPr>
        <p:spPr>
          <a:xfrm>
            <a:off x="627255" y="1791574"/>
            <a:ext cx="13604488" cy="808619"/>
          </a:xfrm>
          <a:prstGeom prst="rect">
            <a:avLst/>
          </a:prstGeom>
          <a:noFill/>
        </p:spPr>
        <p:txBody>
          <a:bodyPr wrap="square">
            <a:spAutoFit/>
          </a:bodyPr>
          <a:lstStyle/>
          <a:p>
            <a:pPr marL="0" marR="0">
              <a:lnSpc>
                <a:spcPct val="115000"/>
              </a:lnSpc>
              <a:spcBef>
                <a:spcPts val="0"/>
              </a:spcBef>
              <a:spcAft>
                <a:spcPts val="1000"/>
              </a:spcAft>
            </a:pPr>
            <a:r>
              <a:rPr lang="en-US"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IV. PHÂN CHIA VÀ LẮP GHÉP KHỐI ĐA DIỆN</a:t>
            </a:r>
            <a:endParaRPr lang="en-US" sz="44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Hình ảnh có liên quan">
            <a:extLst>
              <a:ext uri="{FF2B5EF4-FFF2-40B4-BE49-F238E27FC236}">
                <a16:creationId xmlns:a16="http://schemas.microsoft.com/office/drawing/2014/main" xmlns="" id="{F2111656-3E2B-40B5-98D6-F53CD6601564}"/>
              </a:ext>
            </a:extLst>
          </p:cNvPr>
          <p:cNvPicPr/>
          <p:nvPr/>
        </p:nvPicPr>
        <p:blipFill>
          <a:blip r:embed="rId2"/>
          <a:srcRect/>
          <a:stretch>
            <a:fillRect/>
          </a:stretch>
        </p:blipFill>
        <p:spPr bwMode="auto">
          <a:xfrm>
            <a:off x="13106401" y="3181375"/>
            <a:ext cx="6629400" cy="5720888"/>
          </a:xfrm>
          <a:prstGeom prst="rect">
            <a:avLst/>
          </a:prstGeom>
          <a:noFill/>
          <a:ln w="9525">
            <a:noFill/>
            <a:miter lim="800000"/>
            <a:headEnd/>
            <a:tailEnd/>
          </a:ln>
        </p:spPr>
      </p:pic>
      <p:sp>
        <p:nvSpPr>
          <p:cNvPr id="13" name="Thought Bubble: Cloud 12">
            <a:extLst>
              <a:ext uri="{FF2B5EF4-FFF2-40B4-BE49-F238E27FC236}">
                <a16:creationId xmlns:a16="http://schemas.microsoft.com/office/drawing/2014/main" xmlns="" id="{27AFEA1B-5A7E-445F-A7C4-72D1FBDC024E}"/>
              </a:ext>
            </a:extLst>
          </p:cNvPr>
          <p:cNvSpPr/>
          <p:nvPr/>
        </p:nvSpPr>
        <p:spPr>
          <a:xfrm>
            <a:off x="4876800" y="8565054"/>
            <a:ext cx="12188282" cy="4512799"/>
          </a:xfrm>
          <a:prstGeom prst="cloudCallout">
            <a:avLst>
              <a:gd name="adj1" fmla="val -79340"/>
              <a:gd name="adj2" fmla="val 489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Tìm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mối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liên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giữa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b?</a:t>
            </a:r>
          </a:p>
        </p:txBody>
      </p:sp>
      <p:sp>
        <p:nvSpPr>
          <p:cNvPr id="7" name="Thought Bubble: Cloud 6">
            <a:extLst>
              <a:ext uri="{FF2B5EF4-FFF2-40B4-BE49-F238E27FC236}">
                <a16:creationId xmlns:a16="http://schemas.microsoft.com/office/drawing/2014/main" xmlns="" id="{D9C062B1-C1C5-4FCC-A066-C32B85ABD4A3}"/>
              </a:ext>
            </a:extLst>
          </p:cNvPr>
          <p:cNvSpPr/>
          <p:nvPr/>
        </p:nvSpPr>
        <p:spPr>
          <a:xfrm>
            <a:off x="3274741" y="8865077"/>
            <a:ext cx="15392400" cy="3400453"/>
          </a:xfrm>
          <a:prstGeom prst="cloudCallout">
            <a:avLst>
              <a:gd name="adj1" fmla="val -59744"/>
              <a:gd name="adj2" fmla="val 732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K</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hi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ghép</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b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màu</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tương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ứng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ta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a:t>
            </a:r>
          </a:p>
          <a:p>
            <a:pPr algn="ctr"/>
            <a:endParaRPr lang="en-US" b="1" dirty="0"/>
          </a:p>
        </p:txBody>
      </p:sp>
      <p:sp>
        <p:nvSpPr>
          <p:cNvPr id="15" name="TextBox 14">
            <a:extLst>
              <a:ext uri="{FF2B5EF4-FFF2-40B4-BE49-F238E27FC236}">
                <a16:creationId xmlns:a16="http://schemas.microsoft.com/office/drawing/2014/main" xmlns="" id="{B8CA5B48-B7DD-4559-8940-43D3F26B64FD}"/>
              </a:ext>
            </a:extLst>
          </p:cNvPr>
          <p:cNvSpPr txBox="1"/>
          <p:nvPr/>
        </p:nvSpPr>
        <p:spPr>
          <a:xfrm>
            <a:off x="8383487" y="7900499"/>
            <a:ext cx="1812073" cy="769441"/>
          </a:xfrm>
          <a:prstGeom prst="rect">
            <a:avLst/>
          </a:prstGeom>
          <a:noFill/>
        </p:spPr>
        <p:txBody>
          <a:bodyPr wrap="square">
            <a:spAutoFit/>
          </a:bodyPr>
          <a:lstStyle/>
          <a:p>
            <a:r>
              <a:rPr lang="nl-NL" sz="4400" dirty="0">
                <a:effectLst/>
                <a:latin typeface="Tahoma" panose="020B0604030504040204" pitchFamily="34" charset="0"/>
                <a:ea typeface="Tahoma" panose="020B0604030504040204" pitchFamily="34" charset="0"/>
                <a:cs typeface="Tahoma" panose="020B0604030504040204" pitchFamily="34" charset="0"/>
              </a:rPr>
              <a:t>Hình a</a:t>
            </a:r>
            <a:r>
              <a:rPr lang="nl-NL" sz="4400" dirty="0">
                <a:effectLst/>
                <a:latin typeface="Times New Roman" panose="02020603050405020304" pitchFamily="18" charset="0"/>
                <a:ea typeface="Calibri" panose="020F0502020204030204" pitchFamily="34" charset="0"/>
              </a:rPr>
              <a:t> </a:t>
            </a:r>
            <a:endParaRPr lang="en-US" dirty="0"/>
          </a:p>
        </p:txBody>
      </p:sp>
      <p:sp>
        <p:nvSpPr>
          <p:cNvPr id="16" name="TextBox 15">
            <a:extLst>
              <a:ext uri="{FF2B5EF4-FFF2-40B4-BE49-F238E27FC236}">
                <a16:creationId xmlns:a16="http://schemas.microsoft.com/office/drawing/2014/main" xmlns="" id="{9D81AA56-123D-49D5-B9F8-573AD8F126A2}"/>
              </a:ext>
            </a:extLst>
          </p:cNvPr>
          <p:cNvSpPr txBox="1"/>
          <p:nvPr/>
        </p:nvSpPr>
        <p:spPr>
          <a:xfrm>
            <a:off x="19975923" y="7799330"/>
            <a:ext cx="1812073" cy="769441"/>
          </a:xfrm>
          <a:prstGeom prst="rect">
            <a:avLst/>
          </a:prstGeom>
          <a:noFill/>
        </p:spPr>
        <p:txBody>
          <a:bodyPr wrap="square">
            <a:spAutoFit/>
          </a:bodyPr>
          <a:lstStyle/>
          <a:p>
            <a:r>
              <a:rPr lang="nl-NL" sz="4400" dirty="0">
                <a:effectLst/>
                <a:latin typeface="Tahoma" panose="020B0604030504040204" pitchFamily="34" charset="0"/>
                <a:ea typeface="Tahoma" panose="020B0604030504040204" pitchFamily="34" charset="0"/>
                <a:cs typeface="Tahoma" panose="020B0604030504040204" pitchFamily="34" charset="0"/>
              </a:rPr>
              <a:t>Hình b</a:t>
            </a:r>
            <a:r>
              <a:rPr lang="nl-NL" sz="44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xmlns="" id="{28375FE3-A919-434C-B8D2-82CD189B841C}"/>
              </a:ext>
            </a:extLst>
          </p:cNvPr>
          <p:cNvPicPr>
            <a:picLocks noChangeAspect="1"/>
          </p:cNvPicPr>
          <p:nvPr/>
        </p:nvPicPr>
        <p:blipFill>
          <a:blip r:embed="rId3"/>
          <a:stretch>
            <a:fillRect/>
          </a:stretch>
        </p:blipFill>
        <p:spPr>
          <a:xfrm>
            <a:off x="2528075" y="2940803"/>
            <a:ext cx="5434825" cy="5291973"/>
          </a:xfrm>
          <a:prstGeom prst="rect">
            <a:avLst/>
          </a:prstGeom>
        </p:spPr>
      </p:pic>
    </p:spTree>
    <p:extLst>
      <p:ext uri="{BB962C8B-B14F-4D97-AF65-F5344CB8AC3E}">
        <p14:creationId xmlns:p14="http://schemas.microsoft.com/office/powerpoint/2010/main" val="145502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ch khôi lap phuong">
            <a:hlinkClick r:id="" action="ppaction://media"/>
            <a:extLst>
              <a:ext uri="{FF2B5EF4-FFF2-40B4-BE49-F238E27FC236}">
                <a16:creationId xmlns:a16="http://schemas.microsoft.com/office/drawing/2014/main" xmlns="" id="{D6CA322D-3D2B-4BA3-A8F6-29F8EC37CB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750" t="9259" r="16667" b="11482"/>
          <a:stretch/>
        </p:blipFill>
        <p:spPr>
          <a:xfrm>
            <a:off x="6477000" y="3733800"/>
            <a:ext cx="12362916" cy="8534400"/>
          </a:xfrm>
          <a:prstGeom prst="rect">
            <a:avLst/>
          </a:prstGeom>
        </p:spPr>
      </p:pic>
      <p:sp>
        <p:nvSpPr>
          <p:cNvPr id="2" name="TextBox 1">
            <a:extLst>
              <a:ext uri="{FF2B5EF4-FFF2-40B4-BE49-F238E27FC236}">
                <a16:creationId xmlns:a16="http://schemas.microsoft.com/office/drawing/2014/main" xmlns="" id="{8A05F2F7-83CF-4020-A0AE-EDF430E79968}"/>
              </a:ext>
            </a:extLst>
          </p:cNvPr>
          <p:cNvSpPr txBox="1"/>
          <p:nvPr/>
        </p:nvSpPr>
        <p:spPr>
          <a:xfrm>
            <a:off x="10134600" y="2205826"/>
            <a:ext cx="13639800" cy="754053"/>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QUAN SÁT VIDEO SAU</a:t>
            </a:r>
          </a:p>
        </p:txBody>
      </p:sp>
    </p:spTree>
    <p:extLst>
      <p:ext uri="{BB962C8B-B14F-4D97-AF65-F5344CB8AC3E}">
        <p14:creationId xmlns:p14="http://schemas.microsoft.com/office/powerpoint/2010/main" val="13909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10">
            <a:extLst>
              <a:ext uri="{FF2B5EF4-FFF2-40B4-BE49-F238E27FC236}">
                <a16:creationId xmlns:a16="http://schemas.microsoft.com/office/drawing/2014/main" xmlns="" id="{37A129C6-168E-4E87-B3CA-76D15A2E14F5}"/>
              </a:ext>
            </a:extLst>
          </p:cNvPr>
          <p:cNvGrpSpPr/>
          <p:nvPr/>
        </p:nvGrpSpPr>
        <p:grpSpPr>
          <a:xfrm>
            <a:off x="1061053" y="2992931"/>
            <a:ext cx="22462685" cy="6443206"/>
            <a:chOff x="1400771" y="4424614"/>
            <a:chExt cx="22462685" cy="2035139"/>
          </a:xfrm>
        </p:grpSpPr>
        <p:sp>
          <p:nvSpPr>
            <p:cNvPr id="38" name="Rounded Rectangle 38">
              <a:extLst>
                <a:ext uri="{FF2B5EF4-FFF2-40B4-BE49-F238E27FC236}">
                  <a16:creationId xmlns:a16="http://schemas.microsoft.com/office/drawing/2014/main" xmlns="" id="{0CB19888-8790-417D-B968-BE874E97B475}"/>
                </a:ext>
              </a:extLst>
            </p:cNvPr>
            <p:cNvSpPr/>
            <p:nvPr/>
          </p:nvSpPr>
          <p:spPr>
            <a:xfrm>
              <a:off x="1414935" y="4613905"/>
              <a:ext cx="22448521" cy="1845848"/>
            </a:xfrm>
            <a:prstGeom prst="roundRect">
              <a:avLst>
                <a:gd name="adj" fmla="val 4110"/>
              </a:avLst>
            </a:prstGeom>
            <a:solidFill>
              <a:srgbClr val="BEDCF4"/>
            </a:solidFill>
            <a:ln w="28575">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15" name="Group 7">
              <a:extLst>
                <a:ext uri="{FF2B5EF4-FFF2-40B4-BE49-F238E27FC236}">
                  <a16:creationId xmlns:a16="http://schemas.microsoft.com/office/drawing/2014/main" xmlns="" id="{01DFB0FB-405B-462D-9F1C-EA1E4658FEF4}"/>
                </a:ext>
              </a:extLst>
            </p:cNvPr>
            <p:cNvGrpSpPr/>
            <p:nvPr/>
          </p:nvGrpSpPr>
          <p:grpSpPr>
            <a:xfrm>
              <a:off x="1400771" y="4424614"/>
              <a:ext cx="338521" cy="226624"/>
              <a:chOff x="217543" y="8657358"/>
              <a:chExt cx="379413" cy="254000"/>
            </a:xfrm>
          </p:grpSpPr>
          <p:sp>
            <p:nvSpPr>
              <p:cNvPr id="29" name="Freeform 49">
                <a:extLst>
                  <a:ext uri="{FF2B5EF4-FFF2-40B4-BE49-F238E27FC236}">
                    <a16:creationId xmlns:a16="http://schemas.microsoft.com/office/drawing/2014/main" xmlns="" id="{AA0CAE80-7725-4842-8A6F-1E592CC2E584}"/>
                  </a:ext>
                </a:extLst>
              </p:cNvPr>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35" name="Rectangle 54">
                <a:extLst>
                  <a:ext uri="{FF2B5EF4-FFF2-40B4-BE49-F238E27FC236}">
                    <a16:creationId xmlns:a16="http://schemas.microsoft.com/office/drawing/2014/main" xmlns="" id="{60703F8B-280E-43C0-8F31-90FB83E0176C}"/>
                  </a:ext>
                </a:extLst>
              </p:cNvPr>
              <p:cNvSpPr>
                <a:spLocks noChangeArrowheads="1"/>
              </p:cNvSpPr>
              <p:nvPr/>
            </p:nvSpPr>
            <p:spPr bwMode="auto">
              <a:xfrm>
                <a:off x="277868" y="8838695"/>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grpSp>
      <p:grpSp>
        <p:nvGrpSpPr>
          <p:cNvPr id="40" name="Group 39">
            <a:extLst>
              <a:ext uri="{FF2B5EF4-FFF2-40B4-BE49-F238E27FC236}">
                <a16:creationId xmlns:a16="http://schemas.microsoft.com/office/drawing/2014/main" xmlns="" id="{106910FA-EEF2-4722-854B-4C0EDDE86159}"/>
              </a:ext>
            </a:extLst>
          </p:cNvPr>
          <p:cNvGrpSpPr/>
          <p:nvPr/>
        </p:nvGrpSpPr>
        <p:grpSpPr>
          <a:xfrm>
            <a:off x="1114876" y="9743015"/>
            <a:ext cx="22448521" cy="3440360"/>
            <a:chOff x="1197470" y="3607292"/>
            <a:chExt cx="21948825" cy="5161541"/>
          </a:xfrm>
        </p:grpSpPr>
        <p:grpSp>
          <p:nvGrpSpPr>
            <p:cNvPr id="41" name="Group 40">
              <a:extLst>
                <a:ext uri="{FF2B5EF4-FFF2-40B4-BE49-F238E27FC236}">
                  <a16:creationId xmlns:a16="http://schemas.microsoft.com/office/drawing/2014/main" xmlns="" id="{91C919B7-0C53-4D46-A525-389EF934C75D}"/>
                </a:ext>
              </a:extLst>
            </p:cNvPr>
            <p:cNvGrpSpPr/>
            <p:nvPr/>
          </p:nvGrpSpPr>
          <p:grpSpPr>
            <a:xfrm>
              <a:off x="1197470" y="3607292"/>
              <a:ext cx="21948825" cy="5161541"/>
              <a:chOff x="1039815" y="2026867"/>
              <a:chExt cx="21948825" cy="5161541"/>
            </a:xfrm>
          </p:grpSpPr>
          <p:sp>
            <p:nvSpPr>
              <p:cNvPr id="43" name="Rounded Rectangle 47">
                <a:extLst>
                  <a:ext uri="{FF2B5EF4-FFF2-40B4-BE49-F238E27FC236}">
                    <a16:creationId xmlns:a16="http://schemas.microsoft.com/office/drawing/2014/main" xmlns="" id="{E3DAA12F-8BEB-4A54-908C-B95D6C4E9A94}"/>
                  </a:ext>
                </a:extLst>
              </p:cNvPr>
              <p:cNvSpPr/>
              <p:nvPr/>
            </p:nvSpPr>
            <p:spPr>
              <a:xfrm>
                <a:off x="1039815" y="2042584"/>
                <a:ext cx="21948825" cy="5145824"/>
              </a:xfrm>
              <a:prstGeom prst="roundRect">
                <a:avLst>
                  <a:gd name="adj" fmla="val 4611"/>
                </a:avLst>
              </a:prstGeom>
              <a:solidFill>
                <a:schemeClr val="accent6">
                  <a:lumMod val="20000"/>
                  <a:lumOff val="8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en-US" sz="44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44" name="Freeform 20">
                <a:extLst>
                  <a:ext uri="{FF2B5EF4-FFF2-40B4-BE49-F238E27FC236}">
                    <a16:creationId xmlns:a16="http://schemas.microsoft.com/office/drawing/2014/main" xmlns="" id="{D89BE622-DD60-4FFF-8A89-4F16E061A62D}"/>
                  </a:ext>
                </a:extLst>
              </p:cNvPr>
              <p:cNvSpPr>
                <a:spLocks/>
              </p:cNvSpPr>
              <p:nvPr/>
            </p:nvSpPr>
            <p:spPr bwMode="auto">
              <a:xfrm>
                <a:off x="1039815" y="2026867"/>
                <a:ext cx="2201383" cy="1499004"/>
              </a:xfrm>
              <a:prstGeom prst="roundRect">
                <a:avLst/>
              </a:prstGeom>
              <a:solidFill>
                <a:schemeClr val="accent1">
                  <a:lumMod val="75000"/>
                </a:schemeClr>
              </a:solidFill>
              <a:ln w="57150">
                <a:solidFill>
                  <a:schemeClr val="accent1">
                    <a:lumMod val="60000"/>
                    <a:lumOff val="40000"/>
                  </a:schemeClr>
                </a:solidFill>
              </a:ln>
              <a:effectLst>
                <a:innerShdw blurRad="63500" dist="50800" dir="2700000">
                  <a:prstClr val="black">
                    <a:alpha val="50000"/>
                  </a:prstClr>
                </a:innerShdw>
              </a:effectLst>
            </p:spPr>
            <p:txBody>
              <a:bodyPr vert="horz" wrap="square" lIns="91440" tIns="45720" rIns="91440" bIns="45720" numCol="1" anchor="t" anchorCtr="0" compatLnSpc="1">
                <a:prstTxWarp prst="textNoShape">
                  <a:avLst/>
                </a:prstTxWarp>
              </a:bodyPr>
              <a:lstStyle/>
              <a:p>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Lưu</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ý:</a:t>
                </a:r>
              </a:p>
            </p:txBody>
          </p:sp>
        </p:grpSp>
        <p:sp>
          <p:nvSpPr>
            <p:cNvPr id="42" name="TextBox 41">
              <a:extLst>
                <a:ext uri="{FF2B5EF4-FFF2-40B4-BE49-F238E27FC236}">
                  <a16:creationId xmlns:a16="http://schemas.microsoft.com/office/drawing/2014/main" xmlns="" id="{DF2EF14E-E391-47E2-BED2-30D914637A2E}"/>
                </a:ext>
              </a:extLst>
            </p:cNvPr>
            <p:cNvSpPr txBox="1"/>
            <p:nvPr/>
          </p:nvSpPr>
          <p:spPr>
            <a:xfrm>
              <a:off x="1661194" y="4038600"/>
              <a:ext cx="349826" cy="800219"/>
            </a:xfrm>
            <a:prstGeom prst="rect">
              <a:avLst/>
            </a:prstGeom>
            <a:noFill/>
          </p:spPr>
          <p:txBody>
            <a:bodyPr wrap="none" rtlCol="0">
              <a:spAutoFit/>
            </a:bodyPr>
            <a:lstStyle/>
            <a:p>
              <a:r>
                <a:rPr lang="en-US" sz="4600" b="1" dirty="0">
                  <a:solidFill>
                    <a:schemeClr val="bg1"/>
                  </a:solidFill>
                  <a:latin typeface="Tahoma" pitchFamily="34" charset="0"/>
                  <a:ea typeface="Tahoma" pitchFamily="34" charset="0"/>
                  <a:cs typeface="Tahoma" pitchFamily="34" charset="0"/>
                </a:rPr>
                <a:t> </a:t>
              </a:r>
            </a:p>
          </p:txBody>
        </p:sp>
      </p:grpSp>
      <p:sp>
        <p:nvSpPr>
          <p:cNvPr id="45" name="TextBox 44">
            <a:extLst>
              <a:ext uri="{FF2B5EF4-FFF2-40B4-BE49-F238E27FC236}">
                <a16:creationId xmlns:a16="http://schemas.microsoft.com/office/drawing/2014/main" xmlns="" id="{7B25137E-2BFB-40BF-AEE1-BFA11A557984}"/>
              </a:ext>
            </a:extLst>
          </p:cNvPr>
          <p:cNvSpPr txBox="1"/>
          <p:nvPr/>
        </p:nvSpPr>
        <p:spPr>
          <a:xfrm>
            <a:off x="685800" y="1501002"/>
            <a:ext cx="13604488" cy="808619"/>
          </a:xfrm>
          <a:prstGeom prst="rect">
            <a:avLst/>
          </a:prstGeom>
          <a:noFill/>
        </p:spPr>
        <p:txBody>
          <a:bodyPr wrap="square">
            <a:spAutoFit/>
          </a:bodyPr>
          <a:lstStyle/>
          <a:p>
            <a:pPr marL="0" marR="0">
              <a:lnSpc>
                <a:spcPct val="115000"/>
              </a:lnSpc>
              <a:spcBef>
                <a:spcPts val="0"/>
              </a:spcBef>
              <a:spcAft>
                <a:spcPts val="1000"/>
              </a:spcAft>
            </a:pPr>
            <a:r>
              <a:rPr lang="en-US"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IV. PHÂN CHIA VÀ LẮP GHÉP KHỐI ĐA DIỆN</a:t>
            </a:r>
            <a:endParaRPr lang="en-US" sz="44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4B9E6EA5-671A-400E-99BF-925806E04858}"/>
                  </a:ext>
                </a:extLst>
              </p:cNvPr>
              <p:cNvSpPr txBox="1"/>
              <p:nvPr/>
            </p:nvSpPr>
            <p:spPr>
              <a:xfrm>
                <a:off x="1452634" y="4781664"/>
                <a:ext cx="22203048" cy="3535263"/>
              </a:xfrm>
              <a:prstGeom prst="rect">
                <a:avLst/>
              </a:prstGeom>
              <a:noFill/>
            </p:spPr>
            <p:txBody>
              <a:bodyPr wrap="square">
                <a:spAutoFit/>
              </a:bodyPr>
              <a:lstStyle/>
              <a:p>
                <a:pPr>
                  <a:lnSpc>
                    <a:spcPct val="130000"/>
                  </a:lnSpc>
                  <a:spcAft>
                    <a:spcPts val="800"/>
                  </a:spcAft>
                  <a:tabLst>
                    <a:tab pos="2082800" algn="l"/>
                  </a:tabLst>
                </a:pPr>
                <a:r>
                  <a:rPr lang="en-US" sz="4400" b="1">
                    <a:effectLst/>
                    <a:latin typeface="Tahoma" panose="020B0604030504040204" pitchFamily="34" charset="0"/>
                    <a:ea typeface="Calibri" panose="020F0502020204030204" pitchFamily="34" charset="0"/>
                    <a:cs typeface="Times New Roman" panose="02020603050405020304" pitchFamily="18" charset="0"/>
                  </a:rPr>
                  <a:t>Nếu khối đa điện </a:t>
                </a:r>
                <a14:m>
                  <m:oMath xmlns:m="http://schemas.openxmlformats.org/officeDocument/2006/math">
                    <m:r>
                      <a:rPr lang="en-US" sz="4400"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effectLst/>
                        <a:latin typeface="Cambria Math" panose="02040503050406030204" pitchFamily="18" charset="0"/>
                        <a:ea typeface="Calibri" panose="020F0502020204030204" pitchFamily="34" charset="0"/>
                        <a:cs typeface="Times New Roman" panose="02020603050405020304" pitchFamily="18" charset="0"/>
                      </a:rPr>
                      <m:t>𝑯</m:t>
                    </m:r>
                    <m:r>
                      <a:rPr lang="en-US" sz="4400" b="1"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a:effectLst/>
                    <a:latin typeface="Tahoma" panose="020B0604030504040204" pitchFamily="34" charset="0"/>
                    <a:ea typeface="Calibri" panose="020F0502020204030204" pitchFamily="34" charset="0"/>
                    <a:cs typeface="Times New Roman" panose="02020603050405020304" pitchFamily="18" charset="0"/>
                  </a:rPr>
                  <a:t> là hợp của hai khối đa diện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𝟏</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𝟐</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 sao cho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𝟏</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và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𝟐</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không có chung điểm trong nào thì ta nói có thể chia khối đa diện </a:t>
                </a:r>
                <a14:m>
                  <m:oMath xmlns:m="http://schemas.openxmlformats.org/officeDocument/2006/math">
                    <m:r>
                      <a:rPr lang="en-US" sz="4400" b="1"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effectLst/>
                        <a:latin typeface="Cambria Math" panose="02040503050406030204" pitchFamily="18" charset="0"/>
                        <a:ea typeface="Calibri" panose="020F0502020204030204" pitchFamily="34" charset="0"/>
                        <a:cs typeface="Times New Roman" panose="02020603050405020304" pitchFamily="18" charset="0"/>
                      </a:rPr>
                      <m:t>𝑯</m:t>
                    </m:r>
                    <m:r>
                      <a:rPr lang="en-US" sz="4400" b="1"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b="1">
                    <a:effectLst/>
                    <a:latin typeface="Tahoma" panose="020B0604030504040204" pitchFamily="34" charset="0"/>
                    <a:ea typeface="Calibri" panose="020F0502020204030204" pitchFamily="34" charset="0"/>
                    <a:cs typeface="Times New Roman" panose="02020603050405020304" pitchFamily="18" charset="0"/>
                  </a:rPr>
                  <a:t> thành hai khối đa diện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𝟏</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và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𝟐</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 hay có thể lắp ghép hai khối đa điện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𝟏</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và </a:t>
                </a:r>
                <a14:m>
                  <m:oMath xmlns:m="http://schemas.openxmlformats.org/officeDocument/2006/math">
                    <m:d>
                      <m:d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dPr>
                      <m:e>
                        <m:sSub>
                          <m:sSubPr>
                            <m:ctrlPr>
                              <a:rPr lang="en-US" sz="4400" b="1" i="1">
                                <a:effectLst/>
                                <a:latin typeface="Cambria Math" panose="02040503050406030204" pitchFamily="18" charset="0"/>
                                <a:ea typeface="Calibri" panose="020F0502020204030204" pitchFamily="34" charset="0"/>
                                <a:cs typeface="Tahoma" panose="020B0604030504040204" pitchFamily="34" charset="0"/>
                              </a:rPr>
                            </m:ctrlPr>
                          </m:sSubPr>
                          <m:e>
                            <m:r>
                              <a:rPr lang="en-US" sz="4400" b="1" i="1">
                                <a:effectLst/>
                                <a:latin typeface="Cambria Math" panose="02040503050406030204" pitchFamily="18" charset="0"/>
                                <a:ea typeface="Calibri" panose="020F0502020204030204" pitchFamily="34" charset="0"/>
                                <a:cs typeface="Tahoma" panose="020B0604030504040204" pitchFamily="34" charset="0"/>
                              </a:rPr>
                              <m:t>𝑯</m:t>
                            </m:r>
                          </m:e>
                          <m:sub>
                            <m:r>
                              <a:rPr lang="en-US" sz="4400" b="1" i="1">
                                <a:effectLst/>
                                <a:latin typeface="Cambria Math" panose="02040503050406030204" pitchFamily="18" charset="0"/>
                                <a:ea typeface="Calibri" panose="020F0502020204030204" pitchFamily="34" charset="0"/>
                                <a:cs typeface="Tahoma" panose="020B0604030504040204" pitchFamily="34" charset="0"/>
                              </a:rPr>
                              <m:t>𝟐</m:t>
                            </m:r>
                          </m:sub>
                        </m:sSub>
                      </m:e>
                    </m:d>
                  </m:oMath>
                </a14:m>
                <a:r>
                  <a:rPr lang="en-US" sz="4400" b="1">
                    <a:effectLst/>
                    <a:latin typeface="Tahoma" panose="020B0604030504040204" pitchFamily="34" charset="0"/>
                    <a:ea typeface="Calibri" panose="020F0502020204030204" pitchFamily="34" charset="0"/>
                    <a:cs typeface="Times New Roman" panose="02020603050405020304" pitchFamily="18" charset="0"/>
                  </a:rPr>
                  <a:t>thành khối đa diện </a:t>
                </a:r>
                <a14:m>
                  <m:oMath xmlns:m="http://schemas.openxmlformats.org/officeDocument/2006/math">
                    <m:r>
                      <a:rPr lang="en-US" sz="4400" b="1" i="1">
                        <a:latin typeface="Cambria Math" panose="02040503050406030204" pitchFamily="18" charset="0"/>
                        <a:ea typeface="Calibri" panose="020F0502020204030204" pitchFamily="34" charset="0"/>
                        <a:cs typeface="Times New Roman" panose="02020603050405020304" pitchFamily="18" charset="0"/>
                      </a:rPr>
                      <m:t>(</m:t>
                    </m:r>
                    <m:r>
                      <a:rPr lang="en-US" sz="4400" b="1" i="1">
                        <a:latin typeface="Cambria Math" panose="02040503050406030204" pitchFamily="18" charset="0"/>
                        <a:ea typeface="Calibri" panose="020F0502020204030204" pitchFamily="34" charset="0"/>
                        <a:cs typeface="Times New Roman" panose="02020603050405020304" pitchFamily="18" charset="0"/>
                      </a:rPr>
                      <m:t>𝑯</m:t>
                    </m:r>
                    <m:r>
                      <a:rPr lang="en-US" sz="4400" b="1" i="1">
                        <a:latin typeface="Cambria Math" panose="02040503050406030204" pitchFamily="18" charset="0"/>
                        <a:ea typeface="Calibri" panose="020F0502020204030204" pitchFamily="34" charset="0"/>
                        <a:cs typeface="Times New Roman" panose="02020603050405020304" pitchFamily="18" charset="0"/>
                      </a:rPr>
                      <m:t>)</m:t>
                    </m:r>
                  </m:oMath>
                </a14:m>
                <a:r>
                  <a:rPr lang="en-US" sz="4400" b="1">
                    <a:effectLst/>
                    <a:latin typeface="Tahoma" panose="020B0604030504040204" pitchFamily="34" charset="0"/>
                    <a:ea typeface="Calibri" panose="020F0502020204030204" pitchFamily="34" charset="0"/>
                    <a:cs typeface="Times New Roman" panose="02020603050405020304" pitchFamily="18" charset="0"/>
                  </a:rPr>
                  <a:t> .</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4B9E6EA5-671A-400E-99BF-925806E04858}"/>
                  </a:ext>
                </a:extLst>
              </p:cNvPr>
              <p:cNvSpPr txBox="1">
                <a:spLocks noRot="1" noChangeAspect="1" noMove="1" noResize="1" noEditPoints="1" noAdjustHandles="1" noChangeArrowheads="1" noChangeShapeType="1" noTextEdit="1"/>
              </p:cNvSpPr>
              <p:nvPr/>
            </p:nvSpPr>
            <p:spPr>
              <a:xfrm>
                <a:off x="1452634" y="4781664"/>
                <a:ext cx="22203048" cy="3535263"/>
              </a:xfrm>
              <a:prstGeom prst="rect">
                <a:avLst/>
              </a:prstGeom>
              <a:blipFill>
                <a:blip r:embed="rId2"/>
                <a:stretch>
                  <a:fillRect l="-1098" t="-690" r="-1757" b="-6552"/>
                </a:stretch>
              </a:blipFill>
            </p:spPr>
            <p:txBody>
              <a:bodyPr/>
              <a:lstStyle/>
              <a:p>
                <a:r>
                  <a:rPr lang="vi-VN">
                    <a:noFill/>
                  </a:rPr>
                  <a:t> </a:t>
                </a:r>
              </a:p>
            </p:txBody>
          </p:sp>
        </mc:Fallback>
      </mc:AlternateContent>
      <p:sp>
        <p:nvSpPr>
          <p:cNvPr id="4" name="TextBox 3">
            <a:extLst>
              <a:ext uri="{FF2B5EF4-FFF2-40B4-BE49-F238E27FC236}">
                <a16:creationId xmlns:a16="http://schemas.microsoft.com/office/drawing/2014/main" xmlns="" id="{2C800651-7149-4645-9952-40478BD9ABEF}"/>
              </a:ext>
            </a:extLst>
          </p:cNvPr>
          <p:cNvSpPr txBox="1"/>
          <p:nvPr/>
        </p:nvSpPr>
        <p:spPr>
          <a:xfrm>
            <a:off x="1310714" y="11065473"/>
            <a:ext cx="22213024" cy="769441"/>
          </a:xfrm>
          <a:prstGeom prst="rect">
            <a:avLst/>
          </a:prstGeom>
          <a:noFill/>
        </p:spPr>
        <p:txBody>
          <a:bodyPr wrap="square" rtlCol="0">
            <a:spAutoFit/>
          </a:bodyPr>
          <a:lstStyle/>
          <a:p>
            <a:r>
              <a:rPr lang="en-US" sz="4400" b="1">
                <a:latin typeface="Tahoma" panose="020B0604030504040204" pitchFamily="34" charset="0"/>
                <a:ea typeface="Tahoma" panose="020B0604030504040204" pitchFamily="34" charset="0"/>
                <a:cs typeface="Tahoma" panose="020B0604030504040204" pitchFamily="34" charset="0"/>
              </a:rPr>
              <a:t>Một khối đa diện bất kì luôn có thể phân chia được thành những khối tứ diện.</a:t>
            </a:r>
          </a:p>
        </p:txBody>
      </p:sp>
      <p:grpSp>
        <p:nvGrpSpPr>
          <p:cNvPr id="39" name="Group 65">
            <a:extLst>
              <a:ext uri="{FF2B5EF4-FFF2-40B4-BE49-F238E27FC236}">
                <a16:creationId xmlns:a16="http://schemas.microsoft.com/office/drawing/2014/main" xmlns="" id="{3921BE66-F37D-476F-9C62-83727648E382}"/>
              </a:ext>
            </a:extLst>
          </p:cNvPr>
          <p:cNvGrpSpPr/>
          <p:nvPr/>
        </p:nvGrpSpPr>
        <p:grpSpPr>
          <a:xfrm>
            <a:off x="838200" y="3581400"/>
            <a:ext cx="4267200" cy="914400"/>
            <a:chOff x="166396" y="8755081"/>
            <a:chExt cx="4106246" cy="838178"/>
          </a:xfrm>
        </p:grpSpPr>
        <p:sp>
          <p:nvSpPr>
            <p:cNvPr id="46" name="Freeform 20">
              <a:extLst>
                <a:ext uri="{FF2B5EF4-FFF2-40B4-BE49-F238E27FC236}">
                  <a16:creationId xmlns:a16="http://schemas.microsoft.com/office/drawing/2014/main" xmlns="" id="{B083317C-3E35-4105-8505-2E80A77D5311}"/>
                </a:ext>
              </a:extLst>
            </p:cNvPr>
            <p:cNvSpPr>
              <a:spLocks/>
            </p:cNvSpPr>
            <p:nvPr/>
          </p:nvSpPr>
          <p:spPr bwMode="auto">
            <a:xfrm>
              <a:off x="384522" y="8755081"/>
              <a:ext cx="3749040" cy="838178"/>
            </a:xfrm>
            <a:prstGeom prst="roundRect">
              <a:avLst/>
            </a:prstGeom>
            <a:solidFill>
              <a:srgbClr val="0072B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4600">
                  <a:latin typeface="Tahoma" pitchFamily="34" charset="0"/>
                  <a:ea typeface="Tahoma" pitchFamily="34" charset="0"/>
                  <a:cs typeface="Tahoma" pitchFamily="34" charset="0"/>
                </a:rPr>
                <a:t>````</a:t>
              </a:r>
            </a:p>
          </p:txBody>
        </p:sp>
        <p:grpSp>
          <p:nvGrpSpPr>
            <p:cNvPr id="47" name="Group 46">
              <a:extLst>
                <a:ext uri="{FF2B5EF4-FFF2-40B4-BE49-F238E27FC236}">
                  <a16:creationId xmlns:a16="http://schemas.microsoft.com/office/drawing/2014/main" xmlns="" id="{08F0F6BC-6DD5-47FB-A460-7C46FB967CB2}"/>
                </a:ext>
              </a:extLst>
            </p:cNvPr>
            <p:cNvGrpSpPr/>
            <p:nvPr/>
          </p:nvGrpSpPr>
          <p:grpSpPr>
            <a:xfrm>
              <a:off x="166396" y="8780577"/>
              <a:ext cx="702538" cy="572229"/>
              <a:chOff x="-145995" y="8633545"/>
              <a:chExt cx="787401" cy="641352"/>
            </a:xfrm>
          </p:grpSpPr>
          <p:sp>
            <p:nvSpPr>
              <p:cNvPr id="49" name="Freeform 45">
                <a:extLst>
                  <a:ext uri="{FF2B5EF4-FFF2-40B4-BE49-F238E27FC236}">
                    <a16:creationId xmlns:a16="http://schemas.microsoft.com/office/drawing/2014/main" xmlns="" id="{660624D6-8CF2-4512-B330-99F755791988}"/>
                  </a:ext>
                </a:extLst>
              </p:cNvPr>
              <p:cNvSpPr>
                <a:spLocks/>
              </p:cNvSpPr>
              <p:nvPr/>
            </p:nvSpPr>
            <p:spPr bwMode="auto">
              <a:xfrm>
                <a:off x="255643" y="9062171"/>
                <a:ext cx="363538" cy="88900"/>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0" name="Freeform 46">
                <a:extLst>
                  <a:ext uri="{FF2B5EF4-FFF2-40B4-BE49-F238E27FC236}">
                    <a16:creationId xmlns:a16="http://schemas.microsoft.com/office/drawing/2014/main" xmlns="" id="{D85279F3-9444-40F9-B019-A3C6F0D9A057}"/>
                  </a:ext>
                </a:extLst>
              </p:cNvPr>
              <p:cNvSpPr>
                <a:spLocks noEditPoints="1"/>
              </p:cNvSpPr>
              <p:nvPr/>
            </p:nvSpPr>
            <p:spPr bwMode="auto">
              <a:xfrm>
                <a:off x="233418" y="9039946"/>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1" name="Freeform 47">
                <a:extLst>
                  <a:ext uri="{FF2B5EF4-FFF2-40B4-BE49-F238E27FC236}">
                    <a16:creationId xmlns:a16="http://schemas.microsoft.com/office/drawing/2014/main" xmlns="" id="{78D8C878-2DD4-4BFD-A3CA-2F9921941668}"/>
                  </a:ext>
                </a:extLst>
              </p:cNvPr>
              <p:cNvSpPr>
                <a:spLocks/>
              </p:cNvSpPr>
              <p:nvPr/>
            </p:nvSpPr>
            <p:spPr bwMode="auto">
              <a:xfrm>
                <a:off x="255643" y="9136784"/>
                <a:ext cx="363538" cy="90488"/>
              </a:xfrm>
              <a:custGeom>
                <a:avLst/>
                <a:gdLst>
                  <a:gd name="T0" fmla="*/ 6 w 97"/>
                  <a:gd name="T1" fmla="*/ 24 h 24"/>
                  <a:gd name="T2" fmla="*/ 0 w 97"/>
                  <a:gd name="T3" fmla="*/ 18 h 24"/>
                  <a:gd name="T4" fmla="*/ 0 w 97"/>
                  <a:gd name="T5" fmla="*/ 6 h 24"/>
                  <a:gd name="T6" fmla="*/ 6 w 97"/>
                  <a:gd name="T7" fmla="*/ 0 h 24"/>
                  <a:gd name="T8" fmla="*/ 91 w 97"/>
                  <a:gd name="T9" fmla="*/ 0 h 24"/>
                  <a:gd name="T10" fmla="*/ 97 w 97"/>
                  <a:gd name="T11" fmla="*/ 6 h 24"/>
                  <a:gd name="T12" fmla="*/ 97 w 97"/>
                  <a:gd name="T13" fmla="*/ 18 h 24"/>
                  <a:gd name="T14" fmla="*/ 91 w 97"/>
                  <a:gd name="T15" fmla="*/ 24 h 24"/>
                  <a:gd name="T16" fmla="*/ 6 w 9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2" name="Freeform 48">
                <a:extLst>
                  <a:ext uri="{FF2B5EF4-FFF2-40B4-BE49-F238E27FC236}">
                    <a16:creationId xmlns:a16="http://schemas.microsoft.com/office/drawing/2014/main" xmlns="" id="{3066E9F6-7672-4F30-A14F-00398BA19EA9}"/>
                  </a:ext>
                </a:extLst>
              </p:cNvPr>
              <p:cNvSpPr>
                <a:spLocks noEditPoints="1"/>
              </p:cNvSpPr>
              <p:nvPr/>
            </p:nvSpPr>
            <p:spPr bwMode="auto">
              <a:xfrm>
                <a:off x="233418" y="9114559"/>
                <a:ext cx="407988" cy="134938"/>
              </a:xfrm>
              <a:custGeom>
                <a:avLst/>
                <a:gdLst>
                  <a:gd name="T0" fmla="*/ 97 w 109"/>
                  <a:gd name="T1" fmla="*/ 12 h 36"/>
                  <a:gd name="T2" fmla="*/ 97 w 109"/>
                  <a:gd name="T3" fmla="*/ 24 h 36"/>
                  <a:gd name="T4" fmla="*/ 12 w 109"/>
                  <a:gd name="T5" fmla="*/ 24 h 36"/>
                  <a:gd name="T6" fmla="*/ 12 w 109"/>
                  <a:gd name="T7" fmla="*/ 12 h 36"/>
                  <a:gd name="T8" fmla="*/ 97 w 109"/>
                  <a:gd name="T9" fmla="*/ 12 h 36"/>
                  <a:gd name="T10" fmla="*/ 97 w 109"/>
                  <a:gd name="T11" fmla="*/ 0 h 36"/>
                  <a:gd name="T12" fmla="*/ 12 w 109"/>
                  <a:gd name="T13" fmla="*/ 0 h 36"/>
                  <a:gd name="T14" fmla="*/ 0 w 109"/>
                  <a:gd name="T15" fmla="*/ 12 h 36"/>
                  <a:gd name="T16" fmla="*/ 0 w 109"/>
                  <a:gd name="T17" fmla="*/ 24 h 36"/>
                  <a:gd name="T18" fmla="*/ 12 w 109"/>
                  <a:gd name="T19" fmla="*/ 36 h 36"/>
                  <a:gd name="T20" fmla="*/ 97 w 109"/>
                  <a:gd name="T21" fmla="*/ 36 h 36"/>
                  <a:gd name="T22" fmla="*/ 109 w 109"/>
                  <a:gd name="T23" fmla="*/ 24 h 36"/>
                  <a:gd name="T24" fmla="*/ 109 w 109"/>
                  <a:gd name="T25" fmla="*/ 12 h 36"/>
                  <a:gd name="T26" fmla="*/ 97 w 109"/>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36">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3" name="Freeform 49">
                <a:extLst>
                  <a:ext uri="{FF2B5EF4-FFF2-40B4-BE49-F238E27FC236}">
                    <a16:creationId xmlns:a16="http://schemas.microsoft.com/office/drawing/2014/main" xmlns="" id="{240445D0-81AD-45C4-BE19-D146B1541558}"/>
                  </a:ext>
                </a:extLst>
              </p:cNvPr>
              <p:cNvSpPr>
                <a:spLocks/>
              </p:cNvSpPr>
              <p:nvPr/>
            </p:nvSpPr>
            <p:spPr bwMode="auto">
              <a:xfrm>
                <a:off x="217543" y="8657358"/>
                <a:ext cx="263525" cy="254000"/>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4" name="Freeform 50">
                <a:extLst>
                  <a:ext uri="{FF2B5EF4-FFF2-40B4-BE49-F238E27FC236}">
                    <a16:creationId xmlns:a16="http://schemas.microsoft.com/office/drawing/2014/main" xmlns="" id="{3BB82401-858C-4BF0-9532-FC127DD27ECD}"/>
                  </a:ext>
                </a:extLst>
              </p:cNvPr>
              <p:cNvSpPr>
                <a:spLocks noEditPoints="1"/>
              </p:cNvSpPr>
              <p:nvPr/>
            </p:nvSpPr>
            <p:spPr bwMode="auto">
              <a:xfrm>
                <a:off x="192143" y="8633545"/>
                <a:ext cx="314325" cy="300038"/>
              </a:xfrm>
              <a:custGeom>
                <a:avLst/>
                <a:gdLst>
                  <a:gd name="T0" fmla="*/ 29 w 84"/>
                  <a:gd name="T1" fmla="*/ 12 h 80"/>
                  <a:gd name="T2" fmla="*/ 34 w 84"/>
                  <a:gd name="T3" fmla="*/ 13 h 80"/>
                  <a:gd name="T4" fmla="*/ 68 w 84"/>
                  <a:gd name="T5" fmla="*/ 48 h 80"/>
                  <a:gd name="T6" fmla="*/ 68 w 84"/>
                  <a:gd name="T7" fmla="*/ 57 h 80"/>
                  <a:gd name="T8" fmla="*/ 57 w 84"/>
                  <a:gd name="T9" fmla="*/ 68 h 80"/>
                  <a:gd name="T10" fmla="*/ 13 w 84"/>
                  <a:gd name="T11" fmla="*/ 25 h 80"/>
                  <a:gd name="T12" fmla="*/ 25 w 84"/>
                  <a:gd name="T13" fmla="*/ 13 h 80"/>
                  <a:gd name="T14" fmla="*/ 29 w 84"/>
                  <a:gd name="T15" fmla="*/ 12 h 80"/>
                  <a:gd name="T16" fmla="*/ 29 w 84"/>
                  <a:gd name="T17" fmla="*/ 0 h 80"/>
                  <a:gd name="T18" fmla="*/ 16 w 84"/>
                  <a:gd name="T19" fmla="*/ 5 h 80"/>
                  <a:gd name="T20" fmla="*/ 5 w 84"/>
                  <a:gd name="T21" fmla="*/ 16 h 80"/>
                  <a:gd name="T22" fmla="*/ 5 w 84"/>
                  <a:gd name="T23" fmla="*/ 33 h 80"/>
                  <a:gd name="T24" fmla="*/ 48 w 84"/>
                  <a:gd name="T25" fmla="*/ 77 h 80"/>
                  <a:gd name="T26" fmla="*/ 57 w 84"/>
                  <a:gd name="T27" fmla="*/ 80 h 80"/>
                  <a:gd name="T28" fmla="*/ 57 w 84"/>
                  <a:gd name="T29" fmla="*/ 80 h 80"/>
                  <a:gd name="T30" fmla="*/ 65 w 84"/>
                  <a:gd name="T31" fmla="*/ 77 h 80"/>
                  <a:gd name="T32" fmla="*/ 77 w 84"/>
                  <a:gd name="T33" fmla="*/ 65 h 80"/>
                  <a:gd name="T34" fmla="*/ 77 w 84"/>
                  <a:gd name="T35" fmla="*/ 39 h 80"/>
                  <a:gd name="T36" fmla="*/ 42 w 84"/>
                  <a:gd name="T37" fmla="*/ 5 h 80"/>
                  <a:gd name="T38" fmla="*/ 29 w 84"/>
                  <a:gd name="T3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5" name="Freeform 51">
                <a:extLst>
                  <a:ext uri="{FF2B5EF4-FFF2-40B4-BE49-F238E27FC236}">
                    <a16:creationId xmlns:a16="http://schemas.microsoft.com/office/drawing/2014/main" xmlns="" id="{85A61278-60D5-47ED-93E4-97C50E74C7C4}"/>
                  </a:ext>
                </a:extLst>
              </p:cNvPr>
              <p:cNvSpPr>
                <a:spLocks noEditPoints="1"/>
              </p:cNvSpPr>
              <p:nvPr/>
            </p:nvSpPr>
            <p:spPr bwMode="auto">
              <a:xfrm>
                <a:off x="-123770" y="8724033"/>
                <a:ext cx="742950" cy="528639"/>
              </a:xfrm>
              <a:custGeom>
                <a:avLst/>
                <a:gdLst>
                  <a:gd name="T0" fmla="*/ 12 w 198"/>
                  <a:gd name="T1" fmla="*/ 141 h 141"/>
                  <a:gd name="T2" fmla="*/ 8 w 198"/>
                  <a:gd name="T3" fmla="*/ 140 h 141"/>
                  <a:gd name="T4" fmla="*/ 3 w 198"/>
                  <a:gd name="T5" fmla="*/ 134 h 141"/>
                  <a:gd name="T6" fmla="*/ 1 w 198"/>
                  <a:gd name="T7" fmla="*/ 128 h 141"/>
                  <a:gd name="T8" fmla="*/ 14 w 198"/>
                  <a:gd name="T9" fmla="*/ 77 h 141"/>
                  <a:gd name="T10" fmla="*/ 15 w 198"/>
                  <a:gd name="T11" fmla="*/ 75 h 141"/>
                  <a:gd name="T12" fmla="*/ 88 w 198"/>
                  <a:gd name="T13" fmla="*/ 1 h 141"/>
                  <a:gd name="T14" fmla="*/ 92 w 198"/>
                  <a:gd name="T15" fmla="*/ 0 h 141"/>
                  <a:gd name="T16" fmla="*/ 92 w 198"/>
                  <a:gd name="T17" fmla="*/ 0 h 141"/>
                  <a:gd name="T18" fmla="*/ 97 w 198"/>
                  <a:gd name="T19" fmla="*/ 1 h 141"/>
                  <a:gd name="T20" fmla="*/ 103 w 198"/>
                  <a:gd name="T21" fmla="*/ 8 h 141"/>
                  <a:gd name="T22" fmla="*/ 105 w 198"/>
                  <a:gd name="T23" fmla="*/ 12 h 141"/>
                  <a:gd name="T24" fmla="*/ 109 w 198"/>
                  <a:gd name="T25" fmla="*/ 13 h 141"/>
                  <a:gd name="T26" fmla="*/ 116 w 198"/>
                  <a:gd name="T27" fmla="*/ 21 h 141"/>
                  <a:gd name="T28" fmla="*/ 117 w 198"/>
                  <a:gd name="T29" fmla="*/ 24 h 141"/>
                  <a:gd name="T30" fmla="*/ 121 w 198"/>
                  <a:gd name="T31" fmla="*/ 26 h 141"/>
                  <a:gd name="T32" fmla="*/ 128 w 198"/>
                  <a:gd name="T33" fmla="*/ 33 h 141"/>
                  <a:gd name="T34" fmla="*/ 130 w 198"/>
                  <a:gd name="T35" fmla="*/ 37 h 141"/>
                  <a:gd name="T36" fmla="*/ 133 w 198"/>
                  <a:gd name="T37" fmla="*/ 38 h 141"/>
                  <a:gd name="T38" fmla="*/ 140 w 198"/>
                  <a:gd name="T39" fmla="*/ 45 h 141"/>
                  <a:gd name="T40" fmla="*/ 142 w 198"/>
                  <a:gd name="T41" fmla="*/ 49 h 141"/>
                  <a:gd name="T42" fmla="*/ 140 w 198"/>
                  <a:gd name="T43" fmla="*/ 53 h 141"/>
                  <a:gd name="T44" fmla="*/ 124 w 198"/>
                  <a:gd name="T45" fmla="*/ 70 h 141"/>
                  <a:gd name="T46" fmla="*/ 192 w 198"/>
                  <a:gd name="T47" fmla="*/ 70 h 141"/>
                  <a:gd name="T48" fmla="*/ 198 w 198"/>
                  <a:gd name="T49" fmla="*/ 76 h 141"/>
                  <a:gd name="T50" fmla="*/ 198 w 198"/>
                  <a:gd name="T51" fmla="*/ 87 h 141"/>
                  <a:gd name="T52" fmla="*/ 192 w 198"/>
                  <a:gd name="T53" fmla="*/ 93 h 141"/>
                  <a:gd name="T54" fmla="*/ 107 w 198"/>
                  <a:gd name="T55" fmla="*/ 93 h 141"/>
                  <a:gd name="T56" fmla="*/ 103 w 198"/>
                  <a:gd name="T57" fmla="*/ 91 h 141"/>
                  <a:gd name="T58" fmla="*/ 67 w 198"/>
                  <a:gd name="T59" fmla="*/ 127 h 141"/>
                  <a:gd name="T60" fmla="*/ 64 w 198"/>
                  <a:gd name="T61" fmla="*/ 128 h 141"/>
                  <a:gd name="T62" fmla="*/ 14 w 198"/>
                  <a:gd name="T63" fmla="*/ 141 h 141"/>
                  <a:gd name="T64" fmla="*/ 12 w 198"/>
                  <a:gd name="T65" fmla="*/ 141 h 141"/>
                  <a:gd name="T66" fmla="*/ 23 w 198"/>
                  <a:gd name="T67" fmla="*/ 119 h 141"/>
                  <a:gd name="T68" fmla="*/ 45 w 198"/>
                  <a:gd name="T69" fmla="*/ 113 h 141"/>
                  <a:gd name="T70" fmla="*/ 29 w 198"/>
                  <a:gd name="T71" fmla="*/ 97 h 141"/>
                  <a:gd name="T72" fmla="*/ 23 w 198"/>
                  <a:gd name="T73"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1">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6" name="Freeform 52">
                <a:extLst>
                  <a:ext uri="{FF2B5EF4-FFF2-40B4-BE49-F238E27FC236}">
                    <a16:creationId xmlns:a16="http://schemas.microsoft.com/office/drawing/2014/main" xmlns="" id="{4073C5FF-C562-4591-A511-5F3F63259528}"/>
                  </a:ext>
                </a:extLst>
              </p:cNvPr>
              <p:cNvSpPr>
                <a:spLocks noEditPoints="1"/>
              </p:cNvSpPr>
              <p:nvPr/>
            </p:nvSpPr>
            <p:spPr bwMode="auto">
              <a:xfrm>
                <a:off x="-145995" y="8701808"/>
                <a:ext cx="787400" cy="573089"/>
              </a:xfrm>
              <a:custGeom>
                <a:avLst/>
                <a:gdLst>
                  <a:gd name="T0" fmla="*/ 98 w 210"/>
                  <a:gd name="T1" fmla="*/ 12 h 153"/>
                  <a:gd name="T2" fmla="*/ 105 w 210"/>
                  <a:gd name="T3" fmla="*/ 18 h 153"/>
                  <a:gd name="T4" fmla="*/ 37 w 210"/>
                  <a:gd name="T5" fmla="*/ 86 h 153"/>
                  <a:gd name="T6" fmla="*/ 43 w 210"/>
                  <a:gd name="T7" fmla="*/ 92 h 153"/>
                  <a:gd name="T8" fmla="*/ 110 w 210"/>
                  <a:gd name="T9" fmla="*/ 24 h 153"/>
                  <a:gd name="T10" fmla="*/ 118 w 210"/>
                  <a:gd name="T11" fmla="*/ 31 h 153"/>
                  <a:gd name="T12" fmla="*/ 50 w 210"/>
                  <a:gd name="T13" fmla="*/ 99 h 153"/>
                  <a:gd name="T14" fmla="*/ 55 w 210"/>
                  <a:gd name="T15" fmla="*/ 104 h 153"/>
                  <a:gd name="T16" fmla="*/ 123 w 210"/>
                  <a:gd name="T17" fmla="*/ 36 h 153"/>
                  <a:gd name="T18" fmla="*/ 130 w 210"/>
                  <a:gd name="T19" fmla="*/ 43 h 153"/>
                  <a:gd name="T20" fmla="*/ 62 w 210"/>
                  <a:gd name="T21" fmla="*/ 111 h 153"/>
                  <a:gd name="T22" fmla="*/ 68 w 210"/>
                  <a:gd name="T23" fmla="*/ 116 h 153"/>
                  <a:gd name="T24" fmla="*/ 135 w 210"/>
                  <a:gd name="T25" fmla="*/ 49 h 153"/>
                  <a:gd name="T26" fmla="*/ 142 w 210"/>
                  <a:gd name="T27" fmla="*/ 55 h 153"/>
                  <a:gd name="T28" fmla="*/ 115 w 210"/>
                  <a:gd name="T29" fmla="*/ 82 h 153"/>
                  <a:gd name="T30" fmla="*/ 198 w 210"/>
                  <a:gd name="T31" fmla="*/ 82 h 153"/>
                  <a:gd name="T32" fmla="*/ 198 w 210"/>
                  <a:gd name="T33" fmla="*/ 93 h 153"/>
                  <a:gd name="T34" fmla="*/ 113 w 210"/>
                  <a:gd name="T35" fmla="*/ 93 h 153"/>
                  <a:gd name="T36" fmla="*/ 113 w 210"/>
                  <a:gd name="T37" fmla="*/ 84 h 153"/>
                  <a:gd name="T38" fmla="*/ 69 w 210"/>
                  <a:gd name="T39" fmla="*/ 128 h 153"/>
                  <a:gd name="T40" fmla="*/ 18 w 210"/>
                  <a:gd name="T41" fmla="*/ 141 h 153"/>
                  <a:gd name="T42" fmla="*/ 13 w 210"/>
                  <a:gd name="T43" fmla="*/ 136 h 153"/>
                  <a:gd name="T44" fmla="*/ 26 w 210"/>
                  <a:gd name="T45" fmla="*/ 85 h 153"/>
                  <a:gd name="T46" fmla="*/ 98 w 210"/>
                  <a:gd name="T47" fmla="*/ 12 h 153"/>
                  <a:gd name="T48" fmla="*/ 21 w 210"/>
                  <a:gd name="T49" fmla="*/ 133 h 153"/>
                  <a:gd name="T50" fmla="*/ 62 w 210"/>
                  <a:gd name="T51" fmla="*/ 122 h 153"/>
                  <a:gd name="T52" fmla="*/ 32 w 210"/>
                  <a:gd name="T53" fmla="*/ 91 h 153"/>
                  <a:gd name="T54" fmla="*/ 21 w 210"/>
                  <a:gd name="T55" fmla="*/ 133 h 153"/>
                  <a:gd name="T56" fmla="*/ 98 w 210"/>
                  <a:gd name="T57" fmla="*/ 0 h 153"/>
                  <a:gd name="T58" fmla="*/ 98 w 210"/>
                  <a:gd name="T59" fmla="*/ 0 h 153"/>
                  <a:gd name="T60" fmla="*/ 90 w 210"/>
                  <a:gd name="T61" fmla="*/ 3 h 153"/>
                  <a:gd name="T62" fmla="*/ 17 w 210"/>
                  <a:gd name="T63" fmla="*/ 76 h 153"/>
                  <a:gd name="T64" fmla="*/ 14 w 210"/>
                  <a:gd name="T65" fmla="*/ 82 h 153"/>
                  <a:gd name="T66" fmla="*/ 1 w 210"/>
                  <a:gd name="T67" fmla="*/ 133 h 153"/>
                  <a:gd name="T68" fmla="*/ 4 w 210"/>
                  <a:gd name="T69" fmla="*/ 145 h 153"/>
                  <a:gd name="T70" fmla="*/ 10 w 210"/>
                  <a:gd name="T71" fmla="*/ 150 h 153"/>
                  <a:gd name="T72" fmla="*/ 18 w 210"/>
                  <a:gd name="T73" fmla="*/ 153 h 153"/>
                  <a:gd name="T74" fmla="*/ 21 w 210"/>
                  <a:gd name="T75" fmla="*/ 153 h 153"/>
                  <a:gd name="T76" fmla="*/ 72 w 210"/>
                  <a:gd name="T77" fmla="*/ 140 h 153"/>
                  <a:gd name="T78" fmla="*/ 77 w 210"/>
                  <a:gd name="T79" fmla="*/ 137 h 153"/>
                  <a:gd name="T80" fmla="*/ 109 w 210"/>
                  <a:gd name="T81" fmla="*/ 105 h 153"/>
                  <a:gd name="T82" fmla="*/ 113 w 210"/>
                  <a:gd name="T83" fmla="*/ 105 h 153"/>
                  <a:gd name="T84" fmla="*/ 198 w 210"/>
                  <a:gd name="T85" fmla="*/ 105 h 153"/>
                  <a:gd name="T86" fmla="*/ 210 w 210"/>
                  <a:gd name="T87" fmla="*/ 93 h 153"/>
                  <a:gd name="T88" fmla="*/ 210 w 210"/>
                  <a:gd name="T89" fmla="*/ 82 h 153"/>
                  <a:gd name="T90" fmla="*/ 198 w 210"/>
                  <a:gd name="T91" fmla="*/ 70 h 153"/>
                  <a:gd name="T92" fmla="*/ 144 w 210"/>
                  <a:gd name="T93" fmla="*/ 70 h 153"/>
                  <a:gd name="T94" fmla="*/ 150 w 210"/>
                  <a:gd name="T95" fmla="*/ 64 h 153"/>
                  <a:gd name="T96" fmla="*/ 154 w 210"/>
                  <a:gd name="T97" fmla="*/ 55 h 153"/>
                  <a:gd name="T98" fmla="*/ 150 w 210"/>
                  <a:gd name="T99" fmla="*/ 47 h 153"/>
                  <a:gd name="T100" fmla="*/ 144 w 210"/>
                  <a:gd name="T101" fmla="*/ 40 h 153"/>
                  <a:gd name="T102" fmla="*/ 140 w 210"/>
                  <a:gd name="T103" fmla="*/ 38 h 153"/>
                  <a:gd name="T104" fmla="*/ 138 w 210"/>
                  <a:gd name="T105" fmla="*/ 35 h 153"/>
                  <a:gd name="T106" fmla="*/ 131 w 210"/>
                  <a:gd name="T107" fmla="*/ 28 h 153"/>
                  <a:gd name="T108" fmla="*/ 128 w 210"/>
                  <a:gd name="T109" fmla="*/ 25 h 153"/>
                  <a:gd name="T110" fmla="*/ 126 w 210"/>
                  <a:gd name="T111" fmla="*/ 22 h 153"/>
                  <a:gd name="T112" fmla="*/ 119 w 210"/>
                  <a:gd name="T113" fmla="*/ 15 h 153"/>
                  <a:gd name="T114" fmla="*/ 116 w 210"/>
                  <a:gd name="T115" fmla="*/ 13 h 153"/>
                  <a:gd name="T116" fmla="*/ 113 w 210"/>
                  <a:gd name="T117" fmla="*/ 10 h 153"/>
                  <a:gd name="T118" fmla="*/ 107 w 210"/>
                  <a:gd name="T119" fmla="*/ 3 h 153"/>
                  <a:gd name="T120" fmla="*/ 98 w 210"/>
                  <a:gd name="T1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3">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7" name="Rectangle 53">
                <a:extLst>
                  <a:ext uri="{FF2B5EF4-FFF2-40B4-BE49-F238E27FC236}">
                    <a16:creationId xmlns:a16="http://schemas.microsoft.com/office/drawing/2014/main" xmlns="" id="{4992548E-5471-4ED5-A2DF-F4064114183C}"/>
                  </a:ext>
                </a:extLst>
              </p:cNvPr>
              <p:cNvSpPr>
                <a:spLocks noChangeArrowheads="1"/>
              </p:cNvSpPr>
              <p:nvPr/>
            </p:nvSpPr>
            <p:spPr bwMode="auto">
              <a:xfrm>
                <a:off x="277868" y="9084396"/>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8" name="Rectangle 54">
                <a:extLst>
                  <a:ext uri="{FF2B5EF4-FFF2-40B4-BE49-F238E27FC236}">
                    <a16:creationId xmlns:a16="http://schemas.microsoft.com/office/drawing/2014/main" xmlns="" id="{6140D5F9-6AB2-41C8-8447-B1C8FF54CF83}"/>
                  </a:ext>
                </a:extLst>
              </p:cNvPr>
              <p:cNvSpPr>
                <a:spLocks noChangeArrowheads="1"/>
              </p:cNvSpPr>
              <p:nvPr/>
            </p:nvSpPr>
            <p:spPr bwMode="auto">
              <a:xfrm>
                <a:off x="277868" y="9159009"/>
                <a:ext cx="319088"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59" name="Freeform 55">
                <a:extLst>
                  <a:ext uri="{FF2B5EF4-FFF2-40B4-BE49-F238E27FC236}">
                    <a16:creationId xmlns:a16="http://schemas.microsoft.com/office/drawing/2014/main" xmlns="" id="{879B1DE9-CCBF-4392-82C2-C1919788B240}"/>
                  </a:ext>
                </a:extLst>
              </p:cNvPr>
              <p:cNvSpPr>
                <a:spLocks/>
              </p:cNvSpPr>
              <p:nvPr/>
            </p:nvSpPr>
            <p:spPr bwMode="auto">
              <a:xfrm>
                <a:off x="239768" y="8674820"/>
                <a:ext cx="217488" cy="214313"/>
              </a:xfrm>
              <a:custGeom>
                <a:avLst/>
                <a:gdLst>
                  <a:gd name="T0" fmla="*/ 55 w 58"/>
                  <a:gd name="T1" fmla="*/ 46 h 57"/>
                  <a:gd name="T2" fmla="*/ 55 w 58"/>
                  <a:gd name="T3" fmla="*/ 37 h 57"/>
                  <a:gd name="T4" fmla="*/ 21 w 58"/>
                  <a:gd name="T5" fmla="*/ 2 h 57"/>
                  <a:gd name="T6" fmla="*/ 12 w 58"/>
                  <a:gd name="T7" fmla="*/ 2 h 57"/>
                  <a:gd name="T8" fmla="*/ 0 w 58"/>
                  <a:gd name="T9" fmla="*/ 14 h 57"/>
                  <a:gd name="T10" fmla="*/ 44 w 58"/>
                  <a:gd name="T11" fmla="*/ 57 h 57"/>
                  <a:gd name="T12" fmla="*/ 55 w 58"/>
                  <a:gd name="T13" fmla="*/ 46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sp>
            <p:nvSpPr>
              <p:cNvPr id="60" name="Freeform 56">
                <a:extLst>
                  <a:ext uri="{FF2B5EF4-FFF2-40B4-BE49-F238E27FC236}">
                    <a16:creationId xmlns:a16="http://schemas.microsoft.com/office/drawing/2014/main" xmlns="" id="{C3B7D670-1FF9-4EBB-81F8-CF1CCF636EDA}"/>
                  </a:ext>
                </a:extLst>
              </p:cNvPr>
              <p:cNvSpPr>
                <a:spLocks noEditPoints="1"/>
              </p:cNvSpPr>
              <p:nvPr/>
            </p:nvSpPr>
            <p:spPr bwMode="auto">
              <a:xfrm>
                <a:off x="-96782" y="8746258"/>
                <a:ext cx="693738" cy="484189"/>
              </a:xfrm>
              <a:custGeom>
                <a:avLst/>
                <a:gdLst>
                  <a:gd name="T0" fmla="*/ 241 w 437"/>
                  <a:gd name="T1" fmla="*/ 166 h 305"/>
                  <a:gd name="T2" fmla="*/ 305 w 437"/>
                  <a:gd name="T3" fmla="*/ 102 h 305"/>
                  <a:gd name="T4" fmla="*/ 288 w 437"/>
                  <a:gd name="T5" fmla="*/ 88 h 305"/>
                  <a:gd name="T6" fmla="*/ 130 w 437"/>
                  <a:gd name="T7" fmla="*/ 246 h 305"/>
                  <a:gd name="T8" fmla="*/ 116 w 437"/>
                  <a:gd name="T9" fmla="*/ 234 h 305"/>
                  <a:gd name="T10" fmla="*/ 276 w 437"/>
                  <a:gd name="T11" fmla="*/ 74 h 305"/>
                  <a:gd name="T12" fmla="*/ 260 w 437"/>
                  <a:gd name="T13" fmla="*/ 57 h 305"/>
                  <a:gd name="T14" fmla="*/ 99 w 437"/>
                  <a:gd name="T15" fmla="*/ 218 h 305"/>
                  <a:gd name="T16" fmla="*/ 87 w 437"/>
                  <a:gd name="T17" fmla="*/ 206 h 305"/>
                  <a:gd name="T18" fmla="*/ 248 w 437"/>
                  <a:gd name="T19" fmla="*/ 45 h 305"/>
                  <a:gd name="T20" fmla="*/ 229 w 437"/>
                  <a:gd name="T21" fmla="*/ 29 h 305"/>
                  <a:gd name="T22" fmla="*/ 71 w 437"/>
                  <a:gd name="T23" fmla="*/ 189 h 305"/>
                  <a:gd name="T24" fmla="*/ 56 w 437"/>
                  <a:gd name="T25" fmla="*/ 175 h 305"/>
                  <a:gd name="T26" fmla="*/ 217 w 437"/>
                  <a:gd name="T27" fmla="*/ 14 h 305"/>
                  <a:gd name="T28" fmla="*/ 201 w 437"/>
                  <a:gd name="T29" fmla="*/ 0 h 305"/>
                  <a:gd name="T30" fmla="*/ 30 w 437"/>
                  <a:gd name="T31" fmla="*/ 173 h 305"/>
                  <a:gd name="T32" fmla="*/ 0 w 437"/>
                  <a:gd name="T33" fmla="*/ 293 h 305"/>
                  <a:gd name="T34" fmla="*/ 12 w 437"/>
                  <a:gd name="T35" fmla="*/ 305 h 305"/>
                  <a:gd name="T36" fmla="*/ 132 w 437"/>
                  <a:gd name="T37" fmla="*/ 274 h 305"/>
                  <a:gd name="T38" fmla="*/ 236 w 437"/>
                  <a:gd name="T39" fmla="*/ 170 h 305"/>
                  <a:gd name="T40" fmla="*/ 236 w 437"/>
                  <a:gd name="T41" fmla="*/ 192 h 305"/>
                  <a:gd name="T42" fmla="*/ 437 w 437"/>
                  <a:gd name="T43" fmla="*/ 192 h 305"/>
                  <a:gd name="T44" fmla="*/ 437 w 437"/>
                  <a:gd name="T45" fmla="*/ 166 h 305"/>
                  <a:gd name="T46" fmla="*/ 241 w 437"/>
                  <a:gd name="T47" fmla="*/ 166 h 305"/>
                  <a:gd name="T48" fmla="*/ 19 w 437"/>
                  <a:gd name="T49" fmla="*/ 286 h 305"/>
                  <a:gd name="T50" fmla="*/ 45 w 437"/>
                  <a:gd name="T51" fmla="*/ 187 h 305"/>
                  <a:gd name="T52" fmla="*/ 116 w 437"/>
                  <a:gd name="T53" fmla="*/ 260 h 305"/>
                  <a:gd name="T54" fmla="*/ 19 w 437"/>
                  <a:gd name="T55" fmla="*/ 28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7" h="305">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600">
                  <a:latin typeface="Tahoma" pitchFamily="34" charset="0"/>
                  <a:ea typeface="Tahoma" pitchFamily="34" charset="0"/>
                  <a:cs typeface="Tahoma" pitchFamily="34" charset="0"/>
                </a:endParaRPr>
              </a:p>
            </p:txBody>
          </p:sp>
        </p:grpSp>
        <p:sp>
          <p:nvSpPr>
            <p:cNvPr id="48" name="TextBox 47">
              <a:extLst>
                <a:ext uri="{FF2B5EF4-FFF2-40B4-BE49-F238E27FC236}">
                  <a16:creationId xmlns:a16="http://schemas.microsoft.com/office/drawing/2014/main" xmlns="" id="{21E23AC6-BA50-46CE-8DA2-40F7080B67A4}"/>
                </a:ext>
              </a:extLst>
            </p:cNvPr>
            <p:cNvSpPr txBox="1"/>
            <p:nvPr/>
          </p:nvSpPr>
          <p:spPr>
            <a:xfrm>
              <a:off x="952502" y="8761588"/>
              <a:ext cx="3320140" cy="733515"/>
            </a:xfrm>
            <a:prstGeom prst="rect">
              <a:avLst/>
            </a:prstGeom>
            <a:noFill/>
          </p:spPr>
          <p:txBody>
            <a:bodyPr wrap="none" rtlCol="0">
              <a:spAutoFit/>
            </a:bodyPr>
            <a:lstStyle/>
            <a:p>
              <a:r>
                <a:rPr lang="en-US" sz="4600" b="1">
                  <a:solidFill>
                    <a:schemeClr val="bg1"/>
                  </a:solidFill>
                  <a:latin typeface="Tahoma" pitchFamily="34" charset="0"/>
                  <a:ea typeface="Tahoma" pitchFamily="34" charset="0"/>
                  <a:cs typeface="Tahoma" pitchFamily="34" charset="0"/>
                </a:rPr>
                <a:t>Khái niệm </a:t>
              </a:r>
              <a:endParaRPr lang="en-US" sz="4600" b="1" dirty="0">
                <a:solidFill>
                  <a:schemeClr val="bg1"/>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02745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1119826" y="2615069"/>
            <a:ext cx="21841827" cy="3183365"/>
            <a:chOff x="1268078" y="3405486"/>
            <a:chExt cx="21841827" cy="2837815"/>
          </a:xfrm>
        </p:grpSpPr>
        <p:sp>
          <p:nvSpPr>
            <p:cNvPr id="8" name="Rounded Rectangle 61">
              <a:extLst>
                <a:ext uri="{FF2B5EF4-FFF2-40B4-BE49-F238E27FC236}">
                  <a16:creationId xmlns:a16="http://schemas.microsoft.com/office/drawing/2014/main" xmlns="" id="{B62E4B4D-CBB1-4E40-9D31-A1C441C6AE83}"/>
                </a:ext>
              </a:extLst>
            </p:cNvPr>
            <p:cNvSpPr/>
            <p:nvPr/>
          </p:nvSpPr>
          <p:spPr>
            <a:xfrm>
              <a:off x="1268078" y="3821022"/>
              <a:ext cx="21841827" cy="2422279"/>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1000"/>
                </a:spcAft>
              </a:pPr>
              <a:endParaRPr lang="en-US" sz="4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15000"/>
                </a:lnSpc>
                <a:spcBef>
                  <a:spcPts val="0"/>
                </a:spcBef>
                <a:spcAft>
                  <a:spcPts val="1000"/>
                </a:spcAft>
              </a:pP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3251532" cy="940513"/>
              <a:chOff x="1311958" y="3405486"/>
              <a:chExt cx="3251532"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921386" y="2671082"/>
                <a:ext cx="793396" cy="2490813"/>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250671" y="3527166"/>
                <a:ext cx="2231701" cy="713356"/>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dụ</a:t>
                </a:r>
                <a:r>
                  <a:rPr lang="en-US" sz="4600" b="1" dirty="0">
                    <a:solidFill>
                      <a:schemeClr val="bg1"/>
                    </a:solidFill>
                    <a:latin typeface="Tahoma" pitchFamily="34" charset="0"/>
                    <a:ea typeface="Tahoma" pitchFamily="34" charset="0"/>
                    <a:cs typeface="Tahoma" pitchFamily="34" charset="0"/>
                  </a:rPr>
                  <a:t> 1</a:t>
                </a: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9" name="TextBox 78">
            <a:extLst>
              <a:ext uri="{FF2B5EF4-FFF2-40B4-BE49-F238E27FC236}">
                <a16:creationId xmlns:a16="http://schemas.microsoft.com/office/drawing/2014/main" xmlns="" id="{43E6A658-7B46-401D-B55F-A8EEB18369CD}"/>
              </a:ext>
            </a:extLst>
          </p:cNvPr>
          <p:cNvSpPr txBox="1"/>
          <p:nvPr/>
        </p:nvSpPr>
        <p:spPr>
          <a:xfrm>
            <a:off x="1803324" y="5929094"/>
            <a:ext cx="21841827" cy="805477"/>
          </a:xfrm>
          <a:prstGeom prst="rect">
            <a:avLst/>
          </a:prstGeom>
          <a:noFill/>
        </p:spPr>
        <p:txBody>
          <a:bodyPr wrap="square">
            <a:spAutoFit/>
          </a:bodyPr>
          <a:lstStyle/>
          <a:p>
            <a:pPr>
              <a:lnSpc>
                <a:spcPct val="115000"/>
              </a:lnSpc>
              <a:spcAft>
                <a:spcPts val="1000"/>
              </a:spcAft>
            </a:pP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9" name="Group 10">
            <a:extLst>
              <a:ext uri="{FF2B5EF4-FFF2-40B4-BE49-F238E27FC236}">
                <a16:creationId xmlns:a16="http://schemas.microsoft.com/office/drawing/2014/main" xmlns="" id="{F26C0101-6FDE-4AD0-9422-EE82DC5A9312}"/>
              </a:ext>
            </a:extLst>
          </p:cNvPr>
          <p:cNvGrpSpPr/>
          <p:nvPr/>
        </p:nvGrpSpPr>
        <p:grpSpPr>
          <a:xfrm>
            <a:off x="1162757" y="6172032"/>
            <a:ext cx="21633517" cy="6545650"/>
            <a:chOff x="221273" y="1720473"/>
            <a:chExt cx="21817977" cy="8036539"/>
          </a:xfrm>
        </p:grpSpPr>
        <p:sp>
          <p:nvSpPr>
            <p:cNvPr id="60" name="Rounded Rectangle 52">
              <a:extLst>
                <a:ext uri="{FF2B5EF4-FFF2-40B4-BE49-F238E27FC236}">
                  <a16:creationId xmlns:a16="http://schemas.microsoft.com/office/drawing/2014/main" xmlns="" id="{546404D1-C2F2-4E67-A092-57535D1031BA}"/>
                </a:ext>
              </a:extLst>
            </p:cNvPr>
            <p:cNvSpPr/>
            <p:nvPr/>
          </p:nvSpPr>
          <p:spPr>
            <a:xfrm>
              <a:off x="221273" y="1720473"/>
              <a:ext cx="21817977" cy="8036539"/>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61" name="Group 60">
              <a:extLst>
                <a:ext uri="{FF2B5EF4-FFF2-40B4-BE49-F238E27FC236}">
                  <a16:creationId xmlns:a16="http://schemas.microsoft.com/office/drawing/2014/main" xmlns="" id="{F611AD36-3FFB-45AD-B2E1-5FC120DAED74}"/>
                </a:ext>
              </a:extLst>
            </p:cNvPr>
            <p:cNvGrpSpPr/>
            <p:nvPr/>
          </p:nvGrpSpPr>
          <p:grpSpPr>
            <a:xfrm>
              <a:off x="221273" y="1731897"/>
              <a:ext cx="3698103" cy="1291758"/>
              <a:chOff x="175303" y="2170464"/>
              <a:chExt cx="3698103" cy="1291758"/>
            </a:xfrm>
          </p:grpSpPr>
          <p:sp>
            <p:nvSpPr>
              <p:cNvPr id="62" name="Freeform 20">
                <a:extLst>
                  <a:ext uri="{FF2B5EF4-FFF2-40B4-BE49-F238E27FC236}">
                    <a16:creationId xmlns:a16="http://schemas.microsoft.com/office/drawing/2014/main" xmlns="" id="{03344396-DD02-42AC-92C7-FC1D5AEF8666}"/>
                  </a:ext>
                </a:extLst>
              </p:cNvPr>
              <p:cNvSpPr>
                <a:spLocks/>
              </p:cNvSpPr>
              <p:nvPr/>
            </p:nvSpPr>
            <p:spPr bwMode="auto">
              <a:xfrm rot="16200000" flipV="1">
                <a:off x="1827946" y="1433047"/>
                <a:ext cx="1234938" cy="276659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63" name="TextBox 62">
                <a:extLst>
                  <a:ext uri="{FF2B5EF4-FFF2-40B4-BE49-F238E27FC236}">
                    <a16:creationId xmlns:a16="http://schemas.microsoft.com/office/drawing/2014/main" xmlns="" id="{90D49C14-F667-4179-A747-8C046D8B63A0}"/>
                  </a:ext>
                </a:extLst>
              </p:cNvPr>
              <p:cNvSpPr txBox="1"/>
              <p:nvPr/>
            </p:nvSpPr>
            <p:spPr>
              <a:xfrm>
                <a:off x="1383475" y="2423201"/>
                <a:ext cx="2489931" cy="982483"/>
              </a:xfrm>
              <a:prstGeom prst="rect">
                <a:avLst/>
              </a:prstGeom>
              <a:noFill/>
            </p:spPr>
            <p:txBody>
              <a:bodyPr wrap="square" rtlCol="0">
                <a:spAutoFit/>
              </a:bodyPr>
              <a:lstStyle/>
              <a:p>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64" name="Round Diagonal Corner Rectangle 58">
                <a:extLst>
                  <a:ext uri="{FF2B5EF4-FFF2-40B4-BE49-F238E27FC236}">
                    <a16:creationId xmlns:a16="http://schemas.microsoft.com/office/drawing/2014/main" xmlns="" id="{33EEA216-E90A-41C6-822D-FEA348029707}"/>
                  </a:ext>
                </a:extLst>
              </p:cNvPr>
              <p:cNvSpPr/>
              <p:nvPr/>
            </p:nvSpPr>
            <p:spPr>
              <a:xfrm flipV="1">
                <a:off x="175303" y="2170464"/>
                <a:ext cx="1062202" cy="1291758"/>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5">
                <a:extLst>
                  <a:ext uri="{FF2B5EF4-FFF2-40B4-BE49-F238E27FC236}">
                    <a16:creationId xmlns:a16="http://schemas.microsoft.com/office/drawing/2014/main" xmlns="" id="{C1138F7F-29FA-450E-A093-96170C5318BA}"/>
                  </a:ext>
                </a:extLst>
              </p:cNvPr>
              <p:cNvSpPr>
                <a:spLocks noEditPoints="1"/>
              </p:cNvSpPr>
              <p:nvPr/>
            </p:nvSpPr>
            <p:spPr bwMode="auto">
              <a:xfrm>
                <a:off x="408932" y="2279678"/>
                <a:ext cx="647651" cy="1163018"/>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47" name="Picture 46">
            <a:extLst>
              <a:ext uri="{FF2B5EF4-FFF2-40B4-BE49-F238E27FC236}">
                <a16:creationId xmlns:a16="http://schemas.microsoft.com/office/drawing/2014/main" xmlns="" id="{7AF1C891-6622-4537-9291-4A1B2451B981}"/>
              </a:ext>
            </a:extLst>
          </p:cNvPr>
          <p:cNvPicPr/>
          <p:nvPr/>
        </p:nvPicPr>
        <p:blipFill>
          <a:blip r:embed="rId2"/>
          <a:srcRect/>
          <a:stretch>
            <a:fillRect/>
          </a:stretch>
        </p:blipFill>
        <p:spPr bwMode="auto">
          <a:xfrm>
            <a:off x="3125951" y="6528180"/>
            <a:ext cx="6705600" cy="6692831"/>
          </a:xfrm>
          <a:prstGeom prst="rect">
            <a:avLst/>
          </a:prstGeom>
          <a:noFill/>
          <a:ln w="9525">
            <a:noFill/>
            <a:miter lim="800000"/>
            <a:headEnd/>
            <a:tailEnd/>
          </a:ln>
        </p:spPr>
      </p:pic>
      <p:sp>
        <p:nvSpPr>
          <p:cNvPr id="49" name="TextBox 48">
            <a:extLst>
              <a:ext uri="{FF2B5EF4-FFF2-40B4-BE49-F238E27FC236}">
                <a16:creationId xmlns:a16="http://schemas.microsoft.com/office/drawing/2014/main" xmlns="" id="{7B80E434-84B0-49B0-924B-D8D446097C1D}"/>
              </a:ext>
            </a:extLst>
          </p:cNvPr>
          <p:cNvSpPr txBox="1"/>
          <p:nvPr/>
        </p:nvSpPr>
        <p:spPr>
          <a:xfrm>
            <a:off x="609174" y="1588215"/>
            <a:ext cx="13604488" cy="808619"/>
          </a:xfrm>
          <a:prstGeom prst="rect">
            <a:avLst/>
          </a:prstGeom>
          <a:noFill/>
        </p:spPr>
        <p:txBody>
          <a:bodyPr wrap="square">
            <a:spAutoFit/>
          </a:bodyPr>
          <a:lstStyle/>
          <a:p>
            <a:pPr marL="0" marR="0">
              <a:lnSpc>
                <a:spcPct val="115000"/>
              </a:lnSpc>
              <a:spcBef>
                <a:spcPts val="0"/>
              </a:spcBef>
              <a:spcAft>
                <a:spcPts val="1000"/>
              </a:spcAft>
            </a:pPr>
            <a:r>
              <a:rPr lang="en-US"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IV. PHÂN CHIA VÀ LẮP GHÉP KHỐI ĐA DIỆN</a:t>
            </a:r>
            <a:endParaRPr lang="en-US" sz="44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E3B6F2B7-DA8A-4F12-A19E-F1B6DCC0DE7F}"/>
                  </a:ext>
                </a:extLst>
              </p:cNvPr>
              <p:cNvSpPr txBox="1"/>
              <p:nvPr/>
            </p:nvSpPr>
            <p:spPr>
              <a:xfrm>
                <a:off x="10107949" y="7997730"/>
                <a:ext cx="12180366" cy="1756378"/>
              </a:xfrm>
              <a:prstGeom prst="rect">
                <a:avLst/>
              </a:prstGeom>
              <a:noFill/>
            </p:spPr>
            <p:txBody>
              <a:bodyPr wrap="square" rtlCol="0">
                <a:spAutoFit/>
              </a:bodyPr>
              <a:lstStyle/>
              <a:p>
                <a:pPr algn="ctr">
                  <a:lnSpc>
                    <a:spcPct val="130000"/>
                  </a:lnSpc>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Mặt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𝑰𝑩𝑪</m:t>
                    </m:r>
                    <m:r>
                      <a:rPr lang="en-US" sz="4400" b="1" i="1">
                        <a:latin typeface="Cambria Math" panose="02040503050406030204" pitchFamily="18" charset="0"/>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đã</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thành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hai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𝑨𝑰𝑩𝑪</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và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𝑫𝑰𝑩𝑪</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 name="TextBox 1">
                <a:extLst>
                  <a:ext uri="{FF2B5EF4-FFF2-40B4-BE49-F238E27FC236}">
                    <a16:creationId xmlns:a16="http://schemas.microsoft.com/office/drawing/2014/main" id="{E3B6F2B7-DA8A-4F12-A19E-F1B6DCC0DE7F}"/>
                  </a:ext>
                </a:extLst>
              </p:cNvPr>
              <p:cNvSpPr txBox="1">
                <a:spLocks noRot="1" noChangeAspect="1" noMove="1" noResize="1" noEditPoints="1" noAdjustHandles="1" noChangeArrowheads="1" noChangeShapeType="1" noTextEdit="1"/>
              </p:cNvSpPr>
              <p:nvPr/>
            </p:nvSpPr>
            <p:spPr>
              <a:xfrm>
                <a:off x="10107949" y="7997730"/>
                <a:ext cx="12180366" cy="1756378"/>
              </a:xfrm>
              <a:prstGeom prst="rect">
                <a:avLst/>
              </a:prstGeom>
              <a:blipFill>
                <a:blip r:embed="rId3"/>
                <a:stretch>
                  <a:fillRect t="-1736" b="-1527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xmlns="" id="{674D7686-FD6F-4021-AD7D-78436C704646}"/>
                  </a:ext>
                </a:extLst>
              </p:cNvPr>
              <p:cNvSpPr txBox="1"/>
              <p:nvPr/>
            </p:nvSpPr>
            <p:spPr>
              <a:xfrm>
                <a:off x="1732693" y="3869577"/>
                <a:ext cx="20587217" cy="1578637"/>
              </a:xfrm>
              <a:prstGeom prst="rect">
                <a:avLst/>
              </a:prstGeom>
              <a:noFill/>
            </p:spPr>
            <p:txBody>
              <a:bodyPr wrap="square">
                <a:spAutoFit/>
              </a:bodyPr>
              <a:lstStyle/>
              <a:p>
                <a:pPr marL="0" marR="0" algn="just">
                  <a:lnSpc>
                    <a:spcPct val="115000"/>
                  </a:lnSpc>
                  <a:spcBef>
                    <a:spcPts val="0"/>
                  </a:spcBef>
                  <a:spcAft>
                    <a:spcPts val="1000"/>
                  </a:spcAft>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Cho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𝑨𝑩𝑪𝑫</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Trên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đoạn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𝑨𝑫</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lấy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𝑰</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khác</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𝑫</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𝑰𝑩𝑪</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đã</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thành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nào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48" name="TextBox 47">
                <a:extLst>
                  <a:ext uri="{FF2B5EF4-FFF2-40B4-BE49-F238E27FC236}">
                    <a16:creationId xmlns:a16="http://schemas.microsoft.com/office/drawing/2014/main" id="{674D7686-FD6F-4021-AD7D-78436C704646}"/>
                  </a:ext>
                </a:extLst>
              </p:cNvPr>
              <p:cNvSpPr txBox="1">
                <a:spLocks noRot="1" noChangeAspect="1" noMove="1" noResize="1" noEditPoints="1" noAdjustHandles="1" noChangeArrowheads="1" noChangeShapeType="1" noTextEdit="1"/>
              </p:cNvSpPr>
              <p:nvPr/>
            </p:nvSpPr>
            <p:spPr>
              <a:xfrm>
                <a:off x="1732693" y="3869577"/>
                <a:ext cx="20587217" cy="1578637"/>
              </a:xfrm>
              <a:prstGeom prst="rect">
                <a:avLst/>
              </a:prstGeom>
              <a:blipFill>
                <a:blip r:embed="rId4"/>
                <a:stretch>
                  <a:fillRect l="-1184" t="-6564" r="-1214" b="-16988"/>
                </a:stretch>
              </a:blipFill>
            </p:spPr>
            <p:txBody>
              <a:bodyPr/>
              <a:lstStyle/>
              <a:p>
                <a:r>
                  <a:rPr lang="vi-VN">
                    <a:noFill/>
                  </a:rPr>
                  <a:t> </a:t>
                </a:r>
              </a:p>
            </p:txBody>
          </p:sp>
        </mc:Fallback>
      </mc:AlternateContent>
    </p:spTree>
    <p:extLst>
      <p:ext uri="{BB962C8B-B14F-4D97-AF65-F5344CB8AC3E}">
        <p14:creationId xmlns:p14="http://schemas.microsoft.com/office/powerpoint/2010/main" val="265023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1119826" y="2615069"/>
            <a:ext cx="23114572" cy="2772104"/>
            <a:chOff x="1268078" y="3405486"/>
            <a:chExt cx="23114572" cy="2471196"/>
          </a:xfrm>
        </p:grpSpPr>
        <mc:AlternateContent xmlns:mc="http://schemas.openxmlformats.org/markup-compatibility/2006" xmlns:a14="http://schemas.microsoft.com/office/drawing/2010/main">
          <mc:Choice Requires="a14">
            <p:sp>
              <p:nvSpPr>
                <p:cNvPr id="8" name="Rounded Rectangle 61">
                  <a:extLst>
                    <a:ext uri="{FF2B5EF4-FFF2-40B4-BE49-F238E27FC236}">
                      <a16:creationId xmlns:a16="http://schemas.microsoft.com/office/drawing/2014/main" xmlns="" id="{B62E4B4D-CBB1-4E40-9D31-A1C441C6AE83}"/>
                    </a:ext>
                  </a:extLst>
                </p:cNvPr>
                <p:cNvSpPr/>
                <p:nvPr/>
              </p:nvSpPr>
              <p:spPr>
                <a:xfrm>
                  <a:off x="1575676" y="3745373"/>
                  <a:ext cx="22806974" cy="2131309"/>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endParaRPr lang="en-US" sz="4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Sử</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đúng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hai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nhau</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để</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𝑨𝑩𝑪𝑫</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thành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bốn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algn="just">
                    <a:lnSpc>
                      <a:spcPct val="115000"/>
                    </a:lnSpc>
                    <a:spcBef>
                      <a:spcPts val="0"/>
                    </a:spcBef>
                    <a:spcAft>
                      <a:spcPts val="1000"/>
                    </a:spcAft>
                  </a:pP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Rounded Rectangle 61">
                  <a:extLst>
                    <a:ext uri="{FF2B5EF4-FFF2-40B4-BE49-F238E27FC236}">
                      <a16:creationId xmlns:a16="http://schemas.microsoft.com/office/drawing/2014/main" id="{B62E4B4D-CBB1-4E40-9D31-A1C441C6AE83}"/>
                    </a:ext>
                  </a:extLst>
                </p:cNvPr>
                <p:cNvSpPr>
                  <a:spLocks noRot="1" noChangeAspect="1" noMove="1" noResize="1" noEditPoints="1" noAdjustHandles="1" noChangeArrowheads="1" noChangeShapeType="1" noTextEdit="1"/>
                </p:cNvSpPr>
                <p:nvPr/>
              </p:nvSpPr>
              <p:spPr>
                <a:xfrm>
                  <a:off x="1575676" y="3745373"/>
                  <a:ext cx="22806974" cy="2131309"/>
                </a:xfrm>
                <a:prstGeom prst="roundRect">
                  <a:avLst>
                    <a:gd name="adj" fmla="val 5347"/>
                  </a:avLst>
                </a:prstGeom>
                <a:blipFill>
                  <a:blip r:embed="rId3"/>
                  <a:stretch>
                    <a:fillRect l="-854" r="-854" b="-12594"/>
                  </a:stretch>
                </a:blipFill>
                <a:ln w="28575">
                  <a:solidFill>
                    <a:schemeClr val="accent6">
                      <a:lumMod val="75000"/>
                    </a:schemeClr>
                  </a:solidFill>
                </a:ln>
              </p:spPr>
              <p:txBody>
                <a:bodyPr/>
                <a:lstStyle/>
                <a:p>
                  <a:r>
                    <a:rPr lang="vi-VN">
                      <a:noFill/>
                    </a:rPr>
                    <a:t> </a:t>
                  </a:r>
                </a:p>
              </p:txBody>
            </p:sp>
          </mc:Fallback>
        </mc:AlternateContent>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3280495" cy="940513"/>
              <a:chOff x="1311958" y="3405486"/>
              <a:chExt cx="3280495"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921386" y="2671082"/>
                <a:ext cx="793396" cy="2490813"/>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187627" y="3530138"/>
                <a:ext cx="2404826" cy="713356"/>
              </a:xfrm>
              <a:prstGeom prst="rect">
                <a:avLst/>
              </a:prstGeom>
              <a:noFill/>
            </p:spPr>
            <p:txBody>
              <a:bodyPr wrap="none" rtlCol="0">
                <a:spAutoFit/>
              </a:bodyPr>
              <a:lstStyle/>
              <a:p>
                <a:r>
                  <a:rPr lang="en-US" sz="4600" b="1" dirty="0" err="1">
                    <a:solidFill>
                      <a:schemeClr val="bg1"/>
                    </a:solidFill>
                    <a:latin typeface="Tahoma" pitchFamily="34" charset="0"/>
                    <a:ea typeface="Tahoma" pitchFamily="34" charset="0"/>
                    <a:cs typeface="Tahoma" pitchFamily="34" charset="0"/>
                  </a:rPr>
                  <a:t>Ví</a:t>
                </a:r>
                <a:r>
                  <a:rPr lang="en-US" sz="4600" b="1" dirty="0">
                    <a:solidFill>
                      <a:schemeClr val="bg1"/>
                    </a:solidFill>
                    <a:latin typeface="Tahoma" pitchFamily="34" charset="0"/>
                    <a:ea typeface="Tahoma" pitchFamily="34" charset="0"/>
                    <a:cs typeface="Tahoma" pitchFamily="34" charset="0"/>
                  </a:rPr>
                  <a:t> </a:t>
                </a:r>
                <a:r>
                  <a:rPr lang="en-US" sz="4600" b="1" dirty="0" err="1">
                    <a:solidFill>
                      <a:schemeClr val="bg1"/>
                    </a:solidFill>
                    <a:latin typeface="Tahoma" pitchFamily="34" charset="0"/>
                    <a:ea typeface="Tahoma" pitchFamily="34" charset="0"/>
                    <a:cs typeface="Tahoma" pitchFamily="34" charset="0"/>
                  </a:rPr>
                  <a:t>dụ</a:t>
                </a:r>
                <a:r>
                  <a:rPr lang="en-US" sz="4600" b="1" dirty="0">
                    <a:solidFill>
                      <a:schemeClr val="bg1"/>
                    </a:solidFill>
                    <a:latin typeface="Tahoma" pitchFamily="34" charset="0"/>
                    <a:ea typeface="Tahoma" pitchFamily="34" charset="0"/>
                    <a:cs typeface="Tahoma" pitchFamily="34" charset="0"/>
                  </a:rPr>
                  <a:t> 2 </a:t>
                </a: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9" name="TextBox 78">
            <a:extLst>
              <a:ext uri="{FF2B5EF4-FFF2-40B4-BE49-F238E27FC236}">
                <a16:creationId xmlns:a16="http://schemas.microsoft.com/office/drawing/2014/main" xmlns="" id="{43E6A658-7B46-401D-B55F-A8EEB18369CD}"/>
              </a:ext>
            </a:extLst>
          </p:cNvPr>
          <p:cNvSpPr txBox="1"/>
          <p:nvPr/>
        </p:nvSpPr>
        <p:spPr>
          <a:xfrm>
            <a:off x="1803324" y="5929094"/>
            <a:ext cx="21841827" cy="805477"/>
          </a:xfrm>
          <a:prstGeom prst="rect">
            <a:avLst/>
          </a:prstGeom>
          <a:noFill/>
        </p:spPr>
        <p:txBody>
          <a:bodyPr wrap="square">
            <a:spAutoFit/>
          </a:bodyPr>
          <a:lstStyle/>
          <a:p>
            <a:pPr>
              <a:lnSpc>
                <a:spcPct val="115000"/>
              </a:lnSpc>
              <a:spcAft>
                <a:spcPts val="1000"/>
              </a:spcAft>
            </a:pP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9" name="Group 10">
            <a:extLst>
              <a:ext uri="{FF2B5EF4-FFF2-40B4-BE49-F238E27FC236}">
                <a16:creationId xmlns:a16="http://schemas.microsoft.com/office/drawing/2014/main" xmlns="" id="{F26C0101-6FDE-4AD0-9422-EE82DC5A9312}"/>
              </a:ext>
            </a:extLst>
          </p:cNvPr>
          <p:cNvGrpSpPr/>
          <p:nvPr/>
        </p:nvGrpSpPr>
        <p:grpSpPr>
          <a:xfrm>
            <a:off x="1424214" y="5793959"/>
            <a:ext cx="23016625" cy="7638145"/>
            <a:chOff x="92492" y="-10163241"/>
            <a:chExt cx="21860795" cy="5224052"/>
          </a:xfrm>
        </p:grpSpPr>
        <p:sp>
          <p:nvSpPr>
            <p:cNvPr id="60" name="Rounded Rectangle 52">
              <a:extLst>
                <a:ext uri="{FF2B5EF4-FFF2-40B4-BE49-F238E27FC236}">
                  <a16:creationId xmlns:a16="http://schemas.microsoft.com/office/drawing/2014/main" xmlns="" id="{546404D1-C2F2-4E67-A092-57535D1031BA}"/>
                </a:ext>
              </a:extLst>
            </p:cNvPr>
            <p:cNvSpPr/>
            <p:nvPr/>
          </p:nvSpPr>
          <p:spPr>
            <a:xfrm>
              <a:off x="135310" y="-10138313"/>
              <a:ext cx="21817977" cy="519912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61" name="Group 60">
              <a:extLst>
                <a:ext uri="{FF2B5EF4-FFF2-40B4-BE49-F238E27FC236}">
                  <a16:creationId xmlns:a16="http://schemas.microsoft.com/office/drawing/2014/main" xmlns="" id="{F611AD36-3FFB-45AD-B2E1-5FC120DAED74}"/>
                </a:ext>
              </a:extLst>
            </p:cNvPr>
            <p:cNvGrpSpPr/>
            <p:nvPr/>
          </p:nvGrpSpPr>
          <p:grpSpPr>
            <a:xfrm>
              <a:off x="92492" y="-10163241"/>
              <a:ext cx="3409987" cy="701108"/>
              <a:chOff x="46522" y="-9724674"/>
              <a:chExt cx="3409987" cy="701108"/>
            </a:xfrm>
          </p:grpSpPr>
          <p:sp>
            <p:nvSpPr>
              <p:cNvPr id="62" name="Freeform 20">
                <a:extLst>
                  <a:ext uri="{FF2B5EF4-FFF2-40B4-BE49-F238E27FC236}">
                    <a16:creationId xmlns:a16="http://schemas.microsoft.com/office/drawing/2014/main" xmlns="" id="{03344396-DD02-42AC-92C7-FC1D5AEF8666}"/>
                  </a:ext>
                </a:extLst>
              </p:cNvPr>
              <p:cNvSpPr>
                <a:spLocks/>
              </p:cNvSpPr>
              <p:nvPr/>
            </p:nvSpPr>
            <p:spPr bwMode="auto">
              <a:xfrm rot="16200000" flipV="1">
                <a:off x="1585365" y="-10919638"/>
                <a:ext cx="676179" cy="3066108"/>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xmlns="" id="{90D49C14-F667-4179-A747-8C046D8B63A0}"/>
                  </a:ext>
                </a:extLst>
              </p:cNvPr>
              <p:cNvSpPr txBox="1"/>
              <p:nvPr/>
            </p:nvSpPr>
            <p:spPr>
              <a:xfrm>
                <a:off x="1109248" y="-9636175"/>
                <a:ext cx="2347261" cy="526253"/>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64" name="Round Diagonal Corner Rectangle 58">
                <a:extLst>
                  <a:ext uri="{FF2B5EF4-FFF2-40B4-BE49-F238E27FC236}">
                    <a16:creationId xmlns:a16="http://schemas.microsoft.com/office/drawing/2014/main" xmlns="" id="{33EEA216-E90A-41C6-822D-FEA348029707}"/>
                  </a:ext>
                </a:extLst>
              </p:cNvPr>
              <p:cNvSpPr/>
              <p:nvPr/>
            </p:nvSpPr>
            <p:spPr>
              <a:xfrm flipV="1">
                <a:off x="46522" y="-9724674"/>
                <a:ext cx="1020117" cy="67617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5">
                <a:extLst>
                  <a:ext uri="{FF2B5EF4-FFF2-40B4-BE49-F238E27FC236}">
                    <a16:creationId xmlns:a16="http://schemas.microsoft.com/office/drawing/2014/main" xmlns="" id="{C1138F7F-29FA-450E-A093-96170C5318BA}"/>
                  </a:ext>
                </a:extLst>
              </p:cNvPr>
              <p:cNvSpPr>
                <a:spLocks noEditPoints="1"/>
              </p:cNvSpPr>
              <p:nvPr/>
            </p:nvSpPr>
            <p:spPr bwMode="auto">
              <a:xfrm>
                <a:off x="137411" y="-9678408"/>
                <a:ext cx="676305" cy="65484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6" name="TextBox 45">
            <a:extLst>
              <a:ext uri="{FF2B5EF4-FFF2-40B4-BE49-F238E27FC236}">
                <a16:creationId xmlns:a16="http://schemas.microsoft.com/office/drawing/2014/main" xmlns="" id="{56453FCE-837B-43EA-AF69-41669A7EA1E3}"/>
              </a:ext>
            </a:extLst>
          </p:cNvPr>
          <p:cNvSpPr txBox="1"/>
          <p:nvPr/>
        </p:nvSpPr>
        <p:spPr>
          <a:xfrm>
            <a:off x="762000" y="1655013"/>
            <a:ext cx="13604488" cy="808619"/>
          </a:xfrm>
          <a:prstGeom prst="rect">
            <a:avLst/>
          </a:prstGeom>
          <a:noFill/>
        </p:spPr>
        <p:txBody>
          <a:bodyPr wrap="square">
            <a:spAutoFit/>
          </a:bodyPr>
          <a:lstStyle/>
          <a:p>
            <a:pPr marL="0" marR="0">
              <a:lnSpc>
                <a:spcPct val="115000"/>
              </a:lnSpc>
              <a:spcBef>
                <a:spcPts val="0"/>
              </a:spcBef>
              <a:spcAft>
                <a:spcPts val="1000"/>
              </a:spcAft>
            </a:pPr>
            <a:r>
              <a:rPr lang="en-US" sz="4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IV. PHÂN CHIA VÀ LẮP GHÉP KHỐI ĐA DIỆN</a:t>
            </a:r>
            <a:endParaRPr lang="en-US" sz="44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ED3842C0-2126-4FC4-A976-C05AB41E83E1}"/>
                  </a:ext>
                </a:extLst>
              </p:cNvPr>
              <p:cNvSpPr txBox="1"/>
              <p:nvPr/>
            </p:nvSpPr>
            <p:spPr>
              <a:xfrm>
                <a:off x="1248662" y="7660964"/>
                <a:ext cx="15942975" cy="876137"/>
              </a:xfrm>
              <a:prstGeom prst="rect">
                <a:avLst/>
              </a:prstGeom>
              <a:noFill/>
            </p:spPr>
            <p:txBody>
              <a:bodyPr wrap="square" rtlCol="0">
                <a:spAutoFit/>
              </a:bodyPr>
              <a:lstStyle/>
              <a:p>
                <a:pPr algn="ctr">
                  <a:lnSpc>
                    <a:spcPct val="130000"/>
                  </a:lnSpc>
                </a:pP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Lấy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𝑴</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nằm</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giữa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𝑩</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𝑵</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nằm</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giữa</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𝑪</m:t>
                    </m:r>
                  </m:oMath>
                </a14:m>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𝑫</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TextBox 1">
                <a:extLst>
                  <a:ext uri="{FF2B5EF4-FFF2-40B4-BE49-F238E27FC236}">
                    <a16:creationId xmlns:a16="http://schemas.microsoft.com/office/drawing/2014/main" id="{ED3842C0-2126-4FC4-A976-C05AB41E83E1}"/>
                  </a:ext>
                </a:extLst>
              </p:cNvPr>
              <p:cNvSpPr txBox="1">
                <a:spLocks noRot="1" noChangeAspect="1" noMove="1" noResize="1" noEditPoints="1" noAdjustHandles="1" noChangeArrowheads="1" noChangeShapeType="1" noTextEdit="1"/>
              </p:cNvSpPr>
              <p:nvPr/>
            </p:nvSpPr>
            <p:spPr>
              <a:xfrm>
                <a:off x="1248662" y="7660964"/>
                <a:ext cx="15942975" cy="876137"/>
              </a:xfrm>
              <a:prstGeom prst="rect">
                <a:avLst/>
              </a:prstGeom>
              <a:blipFill>
                <a:blip r:embed="rId4"/>
                <a:stretch>
                  <a:fillRect l="-918" t="-3497" r="-1912" b="-32168"/>
                </a:stretch>
              </a:blipFill>
            </p:spPr>
            <p:txBody>
              <a:bodyPr/>
              <a:lstStyle/>
              <a:p>
                <a:r>
                  <a:rPr lang="vi-VN">
                    <a:noFill/>
                  </a:rPr>
                  <a:t> </a:t>
                </a:r>
              </a:p>
            </p:txBody>
          </p:sp>
        </mc:Fallback>
      </mc:AlternateContent>
      <p:grpSp>
        <p:nvGrpSpPr>
          <p:cNvPr id="57" name="Group 56">
            <a:extLst>
              <a:ext uri="{FF2B5EF4-FFF2-40B4-BE49-F238E27FC236}">
                <a16:creationId xmlns:a16="http://schemas.microsoft.com/office/drawing/2014/main" xmlns="" id="{1002921D-644A-4E78-8260-73B1B65A72F4}"/>
              </a:ext>
            </a:extLst>
          </p:cNvPr>
          <p:cNvGrpSpPr/>
          <p:nvPr/>
        </p:nvGrpSpPr>
        <p:grpSpPr>
          <a:xfrm>
            <a:off x="16024372" y="5958774"/>
            <a:ext cx="7170108" cy="7601698"/>
            <a:chOff x="5676599" y="1423582"/>
            <a:chExt cx="4800000" cy="5294459"/>
          </a:xfrm>
        </p:grpSpPr>
        <p:pic>
          <p:nvPicPr>
            <p:cNvPr id="58" name="Picture 57" descr="A green rectangle with a black background&#10;&#10;Description automatically generated with low confidence">
              <a:extLst>
                <a:ext uri="{FF2B5EF4-FFF2-40B4-BE49-F238E27FC236}">
                  <a16:creationId xmlns:a16="http://schemas.microsoft.com/office/drawing/2014/main" xmlns="" id="{4ACD6437-2924-488E-B9D1-F3C232993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599" y="1668720"/>
              <a:ext cx="4800000" cy="4714286"/>
            </a:xfrm>
            <a:prstGeom prst="rect">
              <a:avLst/>
            </a:prstGeom>
          </p:spPr>
        </p:pic>
        <p:pic>
          <p:nvPicPr>
            <p:cNvPr id="65" name="Picture 64" descr="A picture containing night sky&#10;&#10;Description automatically generated">
              <a:extLst>
                <a:ext uri="{FF2B5EF4-FFF2-40B4-BE49-F238E27FC236}">
                  <a16:creationId xmlns:a16="http://schemas.microsoft.com/office/drawing/2014/main" xmlns="" id="{97E0D48C-EC48-4EA7-9396-24BFBFF1B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829" y="1423582"/>
              <a:ext cx="1409524" cy="1314286"/>
            </a:xfrm>
            <a:prstGeom prst="rect">
              <a:avLst/>
            </a:prstGeom>
          </p:spPr>
        </p:pic>
        <p:pic>
          <p:nvPicPr>
            <p:cNvPr id="67" name="Picture 66" descr="Graphical user interface, application&#10;&#10;Description automatically generated">
              <a:extLst>
                <a:ext uri="{FF2B5EF4-FFF2-40B4-BE49-F238E27FC236}">
                  <a16:creationId xmlns:a16="http://schemas.microsoft.com/office/drawing/2014/main" xmlns="" id="{51774E0D-B97B-4414-B080-693862332F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594" y="5670422"/>
              <a:ext cx="1571429" cy="1047619"/>
            </a:xfrm>
            <a:prstGeom prst="rect">
              <a:avLst/>
            </a:prstGeom>
          </p:spPr>
        </p:pic>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xmlns="" id="{572DDD03-E853-437F-934D-76DD10E35E0B}"/>
                  </a:ext>
                </a:extLst>
              </p:cNvPr>
              <p:cNvSpPr txBox="1"/>
              <p:nvPr/>
            </p:nvSpPr>
            <p:spPr>
              <a:xfrm>
                <a:off x="1284332" y="10752256"/>
                <a:ext cx="15942974" cy="2641429"/>
              </a:xfrm>
              <a:prstGeom prst="rect">
                <a:avLst/>
              </a:prstGeom>
              <a:noFill/>
            </p:spPr>
            <p:txBody>
              <a:bodyPr wrap="square">
                <a:spAutoFit/>
              </a:bodyPr>
              <a:lstStyle/>
              <a:p>
                <a:pPr>
                  <a:lnSpc>
                    <a:spcPct val="130000"/>
                  </a:lnSpc>
                </a:pPr>
                <a:r>
                  <a:rPr lang="en-US" sz="4400" b="1" dirty="0">
                    <a:latin typeface="Tahoma" panose="020B0604030504040204" pitchFamily="34" charset="0"/>
                    <a:ea typeface="Tahoma" panose="020B0604030504040204" pitchFamily="34" charset="0"/>
                    <a:cs typeface="Tahoma" panose="020B0604030504040204" pitchFamily="34" charset="0"/>
                  </a:rPr>
                  <a:t>- K</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hi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đó</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hai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𝑴𝑪𝑫</m:t>
                    </m:r>
                    <m:r>
                      <a:rPr lang="en-US" sz="4400" b="1" i="1">
                        <a:latin typeface="Cambria Math" panose="02040503050406030204" pitchFamily="18" charset="0"/>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err="1">
                    <a:latin typeface="Tahoma" panose="020B0604030504040204" pitchFamily="34" charset="0"/>
                    <a:ea typeface="Tahoma" panose="020B0604030504040204" pitchFamily="34" charset="0"/>
                    <a:cs typeface="Tahoma" panose="020B0604030504040204" pitchFamily="34" charset="0"/>
                  </a:rPr>
                  <a:t>và</a:t>
                </a:r>
                <a:r>
                  <a:rPr 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latin typeface="Cambria Math" panose="02040503050406030204" pitchFamily="18" charset="0"/>
                        <a:ea typeface="Tahoma" panose="020B0604030504040204" pitchFamily="34" charset="0"/>
                        <a:cs typeface="Tahoma" panose="020B0604030504040204" pitchFamily="34" charset="0"/>
                      </a:rPr>
                      <m:t>(</m:t>
                    </m:r>
                    <m:r>
                      <a:rPr lang="en-US" sz="4400" b="1" i="1">
                        <a:latin typeface="Cambria Math" panose="02040503050406030204" pitchFamily="18" charset="0"/>
                        <a:ea typeface="Tahoma" panose="020B0604030504040204" pitchFamily="34" charset="0"/>
                        <a:cs typeface="Tahoma" panose="020B0604030504040204" pitchFamily="34" charset="0"/>
                      </a:rPr>
                      <m:t>𝑵𝑨𝑩</m:t>
                    </m:r>
                    <m:r>
                      <a:rPr lang="en-US" sz="4400" b="1" i="1">
                        <a:latin typeface="Cambria Math" panose="02040503050406030204" pitchFamily="18" charset="0"/>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chia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đã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thành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bốn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tứ</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diện</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                              </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𝑨𝑴𝑪𝑵</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 </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𝑨𝑴𝑵𝑫</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𝑩𝑴𝑪𝑵</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𝑩𝑴𝑵𝑫</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 </m:t>
                    </m:r>
                  </m:oMath>
                </a14:m>
                <a:endParaRPr lang="vi-VN" sz="4400" dirty="0"/>
              </a:p>
            </p:txBody>
          </p:sp>
        </mc:Choice>
        <mc:Fallback xmlns="">
          <p:sp>
            <p:nvSpPr>
              <p:cNvPr id="56" name="TextBox 55">
                <a:extLst>
                  <a:ext uri="{FF2B5EF4-FFF2-40B4-BE49-F238E27FC236}">
                    <a16:creationId xmlns:a16="http://schemas.microsoft.com/office/drawing/2014/main" id="{572DDD03-E853-437F-934D-76DD10E35E0B}"/>
                  </a:ext>
                </a:extLst>
              </p:cNvPr>
              <p:cNvSpPr txBox="1">
                <a:spLocks noRot="1" noChangeAspect="1" noMove="1" noResize="1" noEditPoints="1" noAdjustHandles="1" noChangeArrowheads="1" noChangeShapeType="1" noTextEdit="1"/>
              </p:cNvSpPr>
              <p:nvPr/>
            </p:nvSpPr>
            <p:spPr>
              <a:xfrm>
                <a:off x="1284332" y="10752256"/>
                <a:ext cx="15942974" cy="2641429"/>
              </a:xfrm>
              <a:prstGeom prst="rect">
                <a:avLst/>
              </a:prstGeom>
              <a:blipFill>
                <a:blip r:embed="rId8"/>
                <a:stretch>
                  <a:fillRect l="-1568" t="-1155"/>
                </a:stretch>
              </a:blipFill>
            </p:spPr>
            <p:txBody>
              <a:bodyPr/>
              <a:lstStyle/>
              <a:p>
                <a:r>
                  <a:rPr lang="vi-VN">
                    <a:noFill/>
                  </a:rPr>
                  <a:t> </a:t>
                </a:r>
              </a:p>
            </p:txBody>
          </p:sp>
        </mc:Fallback>
      </mc:AlternateContent>
      <p:sp>
        <p:nvSpPr>
          <p:cNvPr id="4" name="TextBox 3">
            <a:extLst>
              <a:ext uri="{FF2B5EF4-FFF2-40B4-BE49-F238E27FC236}">
                <a16:creationId xmlns:a16="http://schemas.microsoft.com/office/drawing/2014/main" xmlns="" id="{12CAA6C6-1E42-4BF5-B86E-932A1A517050}"/>
              </a:ext>
            </a:extLst>
          </p:cNvPr>
          <p:cNvSpPr txBox="1"/>
          <p:nvPr/>
        </p:nvSpPr>
        <p:spPr>
          <a:xfrm>
            <a:off x="17502144" y="8221565"/>
            <a:ext cx="44435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M</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69" name="TextBox 68">
            <a:extLst>
              <a:ext uri="{FF2B5EF4-FFF2-40B4-BE49-F238E27FC236}">
                <a16:creationId xmlns:a16="http://schemas.microsoft.com/office/drawing/2014/main" xmlns="" id="{CEB4FC3B-C91D-46E0-8805-C3896179384E}"/>
              </a:ext>
            </a:extLst>
          </p:cNvPr>
          <p:cNvSpPr txBox="1"/>
          <p:nvPr/>
        </p:nvSpPr>
        <p:spPr>
          <a:xfrm>
            <a:off x="20852156" y="10258961"/>
            <a:ext cx="502894" cy="1323439"/>
          </a:xfrm>
          <a:prstGeom prst="rect">
            <a:avLst/>
          </a:prstGeom>
          <a:noFill/>
        </p:spPr>
        <p:txBody>
          <a:bodyPr wrap="square" rtlCol="0">
            <a:spAutoFit/>
          </a:bodyPr>
          <a:lstStyle/>
          <a:p>
            <a:r>
              <a:rPr lang="en-US" sz="8000" dirty="0"/>
              <a:t>.</a:t>
            </a:r>
            <a:endParaRPr lang="vi-VN" sz="8000" dirty="0"/>
          </a:p>
        </p:txBody>
      </p:sp>
      <p:sp>
        <p:nvSpPr>
          <p:cNvPr id="72" name="TextBox 71">
            <a:extLst>
              <a:ext uri="{FF2B5EF4-FFF2-40B4-BE49-F238E27FC236}">
                <a16:creationId xmlns:a16="http://schemas.microsoft.com/office/drawing/2014/main" xmlns="" id="{42B25242-AFE2-4C31-9F6C-708D5CE17824}"/>
              </a:ext>
            </a:extLst>
          </p:cNvPr>
          <p:cNvSpPr txBox="1"/>
          <p:nvPr/>
        </p:nvSpPr>
        <p:spPr>
          <a:xfrm rot="348017">
            <a:off x="17774185" y="7684238"/>
            <a:ext cx="371692" cy="1323439"/>
          </a:xfrm>
          <a:prstGeom prst="rect">
            <a:avLst/>
          </a:prstGeom>
          <a:noFill/>
        </p:spPr>
        <p:txBody>
          <a:bodyPr wrap="square" rtlCol="0">
            <a:spAutoFit/>
          </a:bodyPr>
          <a:lstStyle/>
          <a:p>
            <a:r>
              <a:rPr lang="en-US" sz="8000" dirty="0"/>
              <a:t>.</a:t>
            </a:r>
            <a:endParaRPr lang="vi-VN" sz="8000" dirty="0"/>
          </a:p>
        </p:txBody>
      </p:sp>
      <p:sp>
        <p:nvSpPr>
          <p:cNvPr id="73" name="TextBox 72">
            <a:extLst>
              <a:ext uri="{FF2B5EF4-FFF2-40B4-BE49-F238E27FC236}">
                <a16:creationId xmlns:a16="http://schemas.microsoft.com/office/drawing/2014/main" xmlns="" id="{A7409877-4183-4C1D-A787-637EF51155FE}"/>
              </a:ext>
            </a:extLst>
          </p:cNvPr>
          <p:cNvSpPr txBox="1"/>
          <p:nvPr/>
        </p:nvSpPr>
        <p:spPr>
          <a:xfrm>
            <a:off x="21137199" y="11162718"/>
            <a:ext cx="458780" cy="584775"/>
          </a:xfrm>
          <a:prstGeom prst="rect">
            <a:avLst/>
          </a:prstGeom>
          <a:noFill/>
        </p:spPr>
        <p:txBody>
          <a:bodyPr wrap="non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N</a:t>
            </a:r>
            <a:endParaRPr lang="vi-VN" sz="32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0359119F-5466-4B95-83B6-81085CF56818}"/>
              </a:ext>
            </a:extLst>
          </p:cNvPr>
          <p:cNvGrpSpPr/>
          <p:nvPr/>
        </p:nvGrpSpPr>
        <p:grpSpPr>
          <a:xfrm>
            <a:off x="15348436" y="5379802"/>
            <a:ext cx="8546520" cy="8494658"/>
            <a:chOff x="6825461" y="7780758"/>
            <a:chExt cx="8546520" cy="8494658"/>
          </a:xfrm>
        </p:grpSpPr>
        <p:grpSp>
          <p:nvGrpSpPr>
            <p:cNvPr id="71" name="Group 70">
              <a:extLst>
                <a:ext uri="{FF2B5EF4-FFF2-40B4-BE49-F238E27FC236}">
                  <a16:creationId xmlns:a16="http://schemas.microsoft.com/office/drawing/2014/main" xmlns="" id="{21ACC7E5-FD10-4223-A0C2-3A7A266B1495}"/>
                </a:ext>
              </a:extLst>
            </p:cNvPr>
            <p:cNvGrpSpPr/>
            <p:nvPr/>
          </p:nvGrpSpPr>
          <p:grpSpPr>
            <a:xfrm>
              <a:off x="6825461" y="7780758"/>
              <a:ext cx="8546520" cy="8494658"/>
              <a:chOff x="13939448" y="5081022"/>
              <a:chExt cx="8546520" cy="8494658"/>
            </a:xfrm>
          </p:grpSpPr>
          <p:pic>
            <p:nvPicPr>
              <p:cNvPr id="50" name="Picture 49" descr="A picture containing accessory, stationary, envelope&#10;&#10;Description automatically generated">
                <a:extLst>
                  <a:ext uri="{FF2B5EF4-FFF2-40B4-BE49-F238E27FC236}">
                    <a16:creationId xmlns:a16="http://schemas.microsoft.com/office/drawing/2014/main" xmlns="" id="{81565A09-39A9-4D39-BA6F-3865EA859F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35460" y="5243382"/>
                <a:ext cx="8450508" cy="8045065"/>
              </a:xfrm>
              <a:prstGeom prst="rect">
                <a:avLst/>
              </a:prstGeom>
            </p:spPr>
          </p:pic>
          <p:pic>
            <p:nvPicPr>
              <p:cNvPr id="53" name="Picture 52" descr="A picture containing night sky&#10;&#10;Description automatically generated">
                <a:extLst>
                  <a:ext uri="{FF2B5EF4-FFF2-40B4-BE49-F238E27FC236}">
                    <a16:creationId xmlns:a16="http://schemas.microsoft.com/office/drawing/2014/main" xmlns="" id="{7F1B9AD4-D3A7-48E6-A5DE-0D8177810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7523" y="5081022"/>
                <a:ext cx="2716027" cy="2532512"/>
              </a:xfrm>
              <a:prstGeom prst="rect">
                <a:avLst/>
              </a:prstGeom>
            </p:spPr>
          </p:pic>
          <p:pic>
            <p:nvPicPr>
              <p:cNvPr id="55" name="Picture 54" descr="Graphical user interface, application&#10;&#10;Description automatically generated">
                <a:extLst>
                  <a:ext uri="{FF2B5EF4-FFF2-40B4-BE49-F238E27FC236}">
                    <a16:creationId xmlns:a16="http://schemas.microsoft.com/office/drawing/2014/main" xmlns="" id="{9D517124-E125-473E-BC63-92A2BC312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1055" y="11547174"/>
                <a:ext cx="3042760" cy="2028506"/>
              </a:xfrm>
              <a:prstGeom prst="rect">
                <a:avLst/>
              </a:prstGeom>
            </p:spPr>
          </p:pic>
          <p:pic>
            <p:nvPicPr>
              <p:cNvPr id="68" name="Picture 67" descr="Graphical user interface, application&#10;&#10;Description automatically generated">
                <a:extLst>
                  <a:ext uri="{FF2B5EF4-FFF2-40B4-BE49-F238E27FC236}">
                    <a16:creationId xmlns:a16="http://schemas.microsoft.com/office/drawing/2014/main" xmlns="" id="{C277F077-B01E-406C-AC35-9615DA9DE1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39448" y="9583917"/>
                <a:ext cx="2428999" cy="2393539"/>
              </a:xfrm>
              <a:prstGeom prst="rect">
                <a:avLst/>
              </a:prstGeom>
            </p:spPr>
          </p:pic>
          <p:pic>
            <p:nvPicPr>
              <p:cNvPr id="70" name="Picture 69" descr="Text&#10;&#10;Description automatically generated with low confidence">
                <a:extLst>
                  <a:ext uri="{FF2B5EF4-FFF2-40B4-BE49-F238E27FC236}">
                    <a16:creationId xmlns:a16="http://schemas.microsoft.com/office/drawing/2014/main" xmlns="" id="{EA2BBB09-CB99-4D97-AB98-9C9440B74A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5174" y="7360446"/>
                <a:ext cx="1799481" cy="1408897"/>
              </a:xfrm>
              <a:prstGeom prst="rect">
                <a:avLst/>
              </a:prstGeom>
            </p:spPr>
          </p:pic>
        </p:grpSp>
        <p:sp>
          <p:nvSpPr>
            <p:cNvPr id="5" name="TextBox 4">
              <a:extLst>
                <a:ext uri="{FF2B5EF4-FFF2-40B4-BE49-F238E27FC236}">
                  <a16:creationId xmlns:a16="http://schemas.microsoft.com/office/drawing/2014/main" xmlns="" id="{2C483AA7-5755-4D80-AA06-7152677C9D90}"/>
                </a:ext>
              </a:extLst>
            </p:cNvPr>
            <p:cNvSpPr txBox="1"/>
            <p:nvPr/>
          </p:nvSpPr>
          <p:spPr>
            <a:xfrm>
              <a:off x="8684617" y="10491166"/>
              <a:ext cx="432620" cy="584775"/>
            </a:xfrm>
            <a:prstGeom prst="rect">
              <a:avLst/>
            </a:prstGeom>
            <a:solidFill>
              <a:srgbClr val="DAE3F3"/>
            </a:solidFill>
          </p:spPr>
          <p:txBody>
            <a:bodyPr wrap="square" rtlCol="0">
              <a:spAutoFit/>
            </a:bodyPr>
            <a:lstStyle/>
            <a:p>
              <a:r>
                <a:rPr lang="en-US" sz="3200" i="1" dirty="0">
                  <a:latin typeface="Tahoma" panose="020B0604030504040204" pitchFamily="34" charset="0"/>
                  <a:ea typeface="Tahoma" panose="020B0604030504040204" pitchFamily="34" charset="0"/>
                  <a:cs typeface="Tahoma" panose="020B0604030504040204" pitchFamily="34" charset="0"/>
                </a:rPr>
                <a:t>M</a:t>
              </a:r>
              <a:endParaRPr lang="vi-VN" sz="3200" i="1" dirty="0">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xmlns="" id="{40FDEF94-F789-474D-AC9F-761E2BFC302E}"/>
                  </a:ext>
                </a:extLst>
              </p:cNvPr>
              <p:cNvSpPr txBox="1"/>
              <p:nvPr/>
            </p:nvSpPr>
            <p:spPr>
              <a:xfrm>
                <a:off x="1309861" y="9259958"/>
                <a:ext cx="12344400" cy="769441"/>
              </a:xfrm>
              <a:prstGeom prst="rect">
                <a:avLst/>
              </a:prstGeom>
              <a:noFill/>
            </p:spPr>
            <p:txBody>
              <a:bodyPr wrap="square">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Dựng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hai</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𝑴𝑪𝑫</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400" b="1">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𝑵𝑨𝑩</m:t>
                    </m:r>
                    <m:r>
                      <a:rPr lang="en-US" sz="4400" b="1" i="1" smtClean="0">
                        <a:solidFill>
                          <a:schemeClr val="tx1"/>
                        </a:solidFill>
                        <a:effectLst/>
                        <a:latin typeface="Cambria Math" panose="02040503050406030204" pitchFamily="18" charset="0"/>
                        <a:ea typeface="Tahoma" panose="020B0604030504040204" pitchFamily="34" charset="0"/>
                        <a:cs typeface="Tahoma" panose="020B0604030504040204" pitchFamily="34" charset="0"/>
                      </a:rPr>
                      <m:t>)</m:t>
                    </m:r>
                  </m:oMath>
                </a14:m>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vi-VN" dirty="0"/>
              </a:p>
            </p:txBody>
          </p:sp>
        </mc:Choice>
        <mc:Fallback xmlns="">
          <p:sp>
            <p:nvSpPr>
              <p:cNvPr id="74" name="TextBox 73">
                <a:extLst>
                  <a:ext uri="{FF2B5EF4-FFF2-40B4-BE49-F238E27FC236}">
                    <a16:creationId xmlns:a16="http://schemas.microsoft.com/office/drawing/2014/main" id="{40FDEF94-F789-474D-AC9F-761E2BFC302E}"/>
                  </a:ext>
                </a:extLst>
              </p:cNvPr>
              <p:cNvSpPr txBox="1">
                <a:spLocks noRot="1" noChangeAspect="1" noMove="1" noResize="1" noEditPoints="1" noAdjustHandles="1" noChangeArrowheads="1" noChangeShapeType="1" noTextEdit="1"/>
              </p:cNvSpPr>
              <p:nvPr/>
            </p:nvSpPr>
            <p:spPr>
              <a:xfrm>
                <a:off x="1309861" y="9259958"/>
                <a:ext cx="12344400" cy="769441"/>
              </a:xfrm>
              <a:prstGeom prst="rect">
                <a:avLst/>
              </a:prstGeom>
              <a:blipFill>
                <a:blip r:embed="rId12"/>
                <a:stretch>
                  <a:fillRect l="-2025" t="-16667" b="-36508"/>
                </a:stretch>
              </a:blipFill>
            </p:spPr>
            <p:txBody>
              <a:bodyPr/>
              <a:lstStyle/>
              <a:p>
                <a:r>
                  <a:rPr lang="vi-VN">
                    <a:noFill/>
                  </a:rPr>
                  <a:t> </a:t>
                </a:r>
              </a:p>
            </p:txBody>
          </p:sp>
        </mc:Fallback>
      </mc:AlternateContent>
    </p:spTree>
    <p:extLst>
      <p:ext uri="{BB962C8B-B14F-4D97-AF65-F5344CB8AC3E}">
        <p14:creationId xmlns:p14="http://schemas.microsoft.com/office/powerpoint/2010/main" val="4179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outVertic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left)">
                                      <p:cBhvr>
                                        <p:cTn id="36" dur="500"/>
                                        <p:tgtEl>
                                          <p:spTgt spid="7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16" presetClass="exit" presetSubtype="21" fill="hold" nodeType="withEffect">
                                  <p:stCondLst>
                                    <p:cond delay="0"/>
                                  </p:stCondLst>
                                  <p:childTnLst>
                                    <p:animEffect transition="out" filter="barn(inVertical)">
                                      <p:cBhvr>
                                        <p:cTn id="48" dur="500"/>
                                        <p:tgtEl>
                                          <p:spTgt spid="57"/>
                                        </p:tgtEl>
                                      </p:cBhvr>
                                    </p:animEffect>
                                    <p:set>
                                      <p:cBhvr>
                                        <p:cTn id="49" dur="1" fill="hold">
                                          <p:stCondLst>
                                            <p:cond delay="499"/>
                                          </p:stCondLst>
                                        </p:cTn>
                                        <p:tgtEl>
                                          <p:spTgt spid="57"/>
                                        </p:tgtEl>
                                        <p:attrNameLst>
                                          <p:attrName>style.visibility</p:attrName>
                                        </p:attrNameLst>
                                      </p:cBhvr>
                                      <p:to>
                                        <p:strVal val="hidden"/>
                                      </p:to>
                                    </p:set>
                                  </p:childTnLst>
                                </p:cTn>
                              </p:par>
                              <p:par>
                                <p:cTn id="50" presetID="16" presetClass="exit" presetSubtype="21" fill="hold" nodeType="withEffect">
                                  <p:stCondLst>
                                    <p:cond delay="0"/>
                                  </p:stCondLst>
                                  <p:childTnLst>
                                    <p:animEffect transition="out" filter="barn(inVertical)">
                                      <p:cBhvr>
                                        <p:cTn id="51" dur="500"/>
                                        <p:tgtEl>
                                          <p:spTgt spid="57"/>
                                        </p:tgtEl>
                                      </p:cBhvr>
                                    </p:animEffect>
                                    <p:set>
                                      <p:cBhvr>
                                        <p:cTn id="52" dur="1" fill="hold">
                                          <p:stCondLst>
                                            <p:cond delay="499"/>
                                          </p:stCondLst>
                                        </p:cTn>
                                        <p:tgtEl>
                                          <p:spTgt spid="57"/>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72"/>
                                        </p:tgtEl>
                                      </p:cBhvr>
                                    </p:animEffect>
                                    <p:set>
                                      <p:cBhvr>
                                        <p:cTn id="55" dur="1" fill="hold">
                                          <p:stCondLst>
                                            <p:cond delay="499"/>
                                          </p:stCondLst>
                                        </p:cTn>
                                        <p:tgtEl>
                                          <p:spTgt spid="72"/>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69"/>
                                        </p:tgtEl>
                                      </p:cBhvr>
                                    </p:animEffect>
                                    <p:set>
                                      <p:cBhvr>
                                        <p:cTn id="61" dur="1" fill="hold">
                                          <p:stCondLst>
                                            <p:cond delay="499"/>
                                          </p:stCondLst>
                                        </p:cTn>
                                        <p:tgtEl>
                                          <p:spTgt spid="69"/>
                                        </p:tgtEl>
                                        <p:attrNameLst>
                                          <p:attrName>style.visibility</p:attrName>
                                        </p:attrNameLst>
                                      </p:cBhvr>
                                      <p:to>
                                        <p:strVal val="hidden"/>
                                      </p:to>
                                    </p:set>
                                  </p:childTnLst>
                                </p:cTn>
                              </p:par>
                              <p:par>
                                <p:cTn id="62" presetID="16" presetClass="exit" presetSubtype="21" fill="hold" grpId="1" nodeType="withEffect">
                                  <p:stCondLst>
                                    <p:cond delay="0"/>
                                  </p:stCondLst>
                                  <p:childTnLst>
                                    <p:animEffect transition="out" filter="barn(inVertical)">
                                      <p:cBhvr>
                                        <p:cTn id="63" dur="500"/>
                                        <p:tgtEl>
                                          <p:spTgt spid="73"/>
                                        </p:tgtEl>
                                      </p:cBhvr>
                                    </p:animEffect>
                                    <p:set>
                                      <p:cBhvr>
                                        <p:cTn id="64" dur="1" fill="hold">
                                          <p:stCondLst>
                                            <p:cond delay="499"/>
                                          </p:stCondLst>
                                        </p:cTn>
                                        <p:tgtEl>
                                          <p:spTgt spid="7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 grpId="0"/>
      <p:bldP spid="4" grpId="0"/>
      <p:bldP spid="4" grpId="1"/>
      <p:bldP spid="69" grpId="0"/>
      <p:bldP spid="69" grpId="1"/>
      <p:bldP spid="72" grpId="0"/>
      <p:bldP spid="72" grpId="1"/>
      <p:bldP spid="73" grpId="0"/>
      <p:bldP spid="73" grpId="1"/>
      <p:bldP spid="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304800" y="-16905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54">
            <a:extLst>
              <a:ext uri="{FF2B5EF4-FFF2-40B4-BE49-F238E27FC236}">
                <a16:creationId xmlns:a16="http://schemas.microsoft.com/office/drawing/2014/main" xmlns="" id="{D02EBF9B-3E1C-4A85-B594-6A818A773FBD}"/>
              </a:ext>
            </a:extLst>
          </p:cNvPr>
          <p:cNvGrpSpPr/>
          <p:nvPr/>
        </p:nvGrpSpPr>
        <p:grpSpPr>
          <a:xfrm>
            <a:off x="705398" y="2675263"/>
            <a:ext cx="22935810" cy="2619538"/>
            <a:chOff x="1268078" y="3405486"/>
            <a:chExt cx="22935810" cy="2335191"/>
          </a:xfrm>
        </p:grpSpPr>
        <mc:AlternateContent xmlns:mc="http://schemas.openxmlformats.org/markup-compatibility/2006" xmlns:a14="http://schemas.microsoft.com/office/drawing/2010/main">
          <mc:Choice Requires="a14">
            <p:sp>
              <p:nvSpPr>
                <p:cNvPr id="8" name="Rounded Rectangle 61">
                  <a:extLst>
                    <a:ext uri="{FF2B5EF4-FFF2-40B4-BE49-F238E27FC236}">
                      <a16:creationId xmlns:a16="http://schemas.microsoft.com/office/drawing/2014/main" xmlns="" id="{B62E4B4D-CBB1-4E40-9D31-A1C441C6AE83}"/>
                    </a:ext>
                  </a:extLst>
                </p:cNvPr>
                <p:cNvSpPr/>
                <p:nvPr/>
              </p:nvSpPr>
              <p:spPr>
                <a:xfrm>
                  <a:off x="1396914" y="3609368"/>
                  <a:ext cx="22806974" cy="2131309"/>
                </a:xfrm>
                <a:prstGeom prst="roundRect">
                  <a:avLst>
                    <a:gd name="adj" fmla="val 53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endParaRPr lang="en-US" sz="4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defTabSz="914400" eaLnBrk="0" fontAlgn="base" hangingPunct="0">
                    <a:spcBef>
                      <a:spcPct val="0"/>
                    </a:spcBef>
                    <a:spcAft>
                      <a:spcPct val="0"/>
                    </a:spcAft>
                  </a:pP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defTabSz="914400" eaLnBrk="0" fontAlgn="base" hangingPunct="0">
                    <a:spcBef>
                      <a:spcPct val="0"/>
                    </a:spcBef>
                    <a:spcAft>
                      <a:spcPct val="0"/>
                    </a:spcAft>
                  </a:pP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chia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lăng</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trụ</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latin typeface="Cambria Math" panose="02040503050406030204" pitchFamily="18" charset="0"/>
                        </a:rPr>
                        <m:t>𝑨𝑩𝑪</m:t>
                      </m:r>
                      <m:r>
                        <a:rPr lang="en-US" sz="4400" b="1" i="1" smtClean="0">
                          <a:solidFill>
                            <a:schemeClr val="tx1"/>
                          </a:solidFill>
                          <a:latin typeface="Cambria Math" panose="02040503050406030204" pitchFamily="18" charset="0"/>
                        </a:rPr>
                        <m:t>.</m:t>
                      </m:r>
                      <m:sSup>
                        <m:sSupPr>
                          <m:ctrlPr>
                            <a:rPr lang="en-US" sz="4400" b="1" i="1">
                              <a:solidFill>
                                <a:schemeClr val="tx1"/>
                              </a:solidFill>
                              <a:latin typeface="Cambria Math" panose="02040503050406030204" pitchFamily="18" charset="0"/>
                            </a:rPr>
                          </m:ctrlPr>
                        </m:sSupPr>
                        <m:e>
                          <m:r>
                            <a:rPr lang="en-US" sz="4400" b="1" i="1">
                              <a:solidFill>
                                <a:schemeClr val="tx1"/>
                              </a:solidFill>
                              <a:latin typeface="Cambria Math" panose="02040503050406030204" pitchFamily="18" charset="0"/>
                            </a:rPr>
                            <m:t>𝑨</m:t>
                          </m:r>
                        </m:e>
                        <m:sup>
                          <m:r>
                            <a:rPr lang="en-US" sz="4400" b="1" i="1">
                              <a:solidFill>
                                <a:schemeClr val="tx1"/>
                              </a:solidFill>
                              <a:latin typeface="Cambria Math" panose="02040503050406030204" pitchFamily="18" charset="0"/>
                            </a:rPr>
                            <m:t>′</m:t>
                          </m:r>
                        </m:sup>
                      </m:sSup>
                      <m:sSup>
                        <m:sSupPr>
                          <m:ctrlPr>
                            <a:rPr lang="en-US" sz="4400" b="1" i="1">
                              <a:solidFill>
                                <a:schemeClr val="tx1"/>
                              </a:solidFill>
                              <a:latin typeface="Cambria Math" panose="02040503050406030204" pitchFamily="18" charset="0"/>
                            </a:rPr>
                          </m:ctrlPr>
                        </m:sSupPr>
                        <m:e>
                          <m:r>
                            <a:rPr lang="en-US" sz="4400" b="1" i="1">
                              <a:solidFill>
                                <a:schemeClr val="tx1"/>
                              </a:solidFill>
                              <a:latin typeface="Cambria Math" panose="02040503050406030204" pitchFamily="18" charset="0"/>
                            </a:rPr>
                            <m:t>𝑩</m:t>
                          </m:r>
                        </m:e>
                        <m:sup>
                          <m:r>
                            <a:rPr lang="en-US" sz="4400" b="1" i="1">
                              <a:solidFill>
                                <a:schemeClr val="tx1"/>
                              </a:solidFill>
                              <a:latin typeface="Cambria Math" panose="02040503050406030204" pitchFamily="18" charset="0"/>
                            </a:rPr>
                            <m:t>′</m:t>
                          </m:r>
                        </m:sup>
                      </m:sSup>
                      <m:sSup>
                        <m:sSupPr>
                          <m:ctrlPr>
                            <a:rPr lang="en-US" sz="4400" b="1" i="1">
                              <a:solidFill>
                                <a:schemeClr val="tx1"/>
                              </a:solidFill>
                              <a:latin typeface="Cambria Math" panose="02040503050406030204" pitchFamily="18" charset="0"/>
                            </a:rPr>
                          </m:ctrlPr>
                        </m:sSupPr>
                        <m:e>
                          <m:r>
                            <a:rPr lang="en-US" sz="4400" b="1" i="1">
                              <a:solidFill>
                                <a:schemeClr val="tx1"/>
                              </a:solidFill>
                              <a:latin typeface="Cambria Math" panose="02040503050406030204" pitchFamily="18" charset="0"/>
                            </a:rPr>
                            <m:t>𝑪</m:t>
                          </m:r>
                        </m:e>
                        <m:sup>
                          <m:r>
                            <a:rPr lang="en-US" sz="4400" b="1" i="1">
                              <a:solidFill>
                                <a:schemeClr val="tx1"/>
                              </a:solidFill>
                              <a:latin typeface="Cambria Math" panose="02040503050406030204" pitchFamily="18" charset="0"/>
                            </a:rPr>
                            <m:t>′</m:t>
                          </m:r>
                        </m:sup>
                      </m:sSup>
                      <m:r>
                        <a:rPr lang="en-US" sz="4400" b="1" i="1">
                          <a:solidFill>
                            <a:schemeClr val="tx1"/>
                          </a:solidFill>
                          <a:latin typeface="Cambria Math" panose="02040503050406030204" pitchFamily="18" charset="0"/>
                        </a:rPr>
                        <m:t> </m:t>
                      </m:r>
                    </m:oMath>
                  </a14:m>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ba</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tứ</a:t>
                  </a:r>
                  <a:r>
                    <a:rPr lang="en-US" alt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diện</a:t>
                  </a:r>
                  <a:endParaRPr lang="en-US" sz="4400" b="1" dirty="0"/>
                </a:p>
                <a:p>
                  <a:pPr marL="0" marR="0" algn="just">
                    <a:lnSpc>
                      <a:spcPct val="115000"/>
                    </a:lnSpc>
                    <a:spcBef>
                      <a:spcPts val="0"/>
                    </a:spcBef>
                    <a:spcAft>
                      <a:spcPts val="1000"/>
                    </a:spcAft>
                  </a:pP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Rounded Rectangle 61">
                  <a:extLst>
                    <a:ext uri="{FF2B5EF4-FFF2-40B4-BE49-F238E27FC236}">
                      <a16:creationId xmlns:a16="http://schemas.microsoft.com/office/drawing/2014/main" id="{B62E4B4D-CBB1-4E40-9D31-A1C441C6AE83}"/>
                    </a:ext>
                  </a:extLst>
                </p:cNvPr>
                <p:cNvSpPr>
                  <a:spLocks noRot="1" noChangeAspect="1" noMove="1" noResize="1" noEditPoints="1" noAdjustHandles="1" noChangeArrowheads="1" noChangeShapeType="1" noTextEdit="1"/>
                </p:cNvSpPr>
                <p:nvPr/>
              </p:nvSpPr>
              <p:spPr>
                <a:xfrm>
                  <a:off x="1396914" y="3609368"/>
                  <a:ext cx="22806974" cy="2131309"/>
                </a:xfrm>
                <a:prstGeom prst="roundRect">
                  <a:avLst>
                    <a:gd name="adj" fmla="val 5347"/>
                  </a:avLst>
                </a:prstGeom>
                <a:blipFill>
                  <a:blip r:embed="rId3"/>
                  <a:stretch>
                    <a:fillRect/>
                  </a:stretch>
                </a:blipFill>
                <a:ln w="28575">
                  <a:solidFill>
                    <a:schemeClr val="accent6">
                      <a:lumMod val="75000"/>
                    </a:schemeClr>
                  </a:solidFill>
                </a:ln>
              </p:spPr>
              <p:txBody>
                <a:bodyPr/>
                <a:lstStyle/>
                <a:p>
                  <a:r>
                    <a:rPr lang="vi-VN">
                      <a:noFill/>
                    </a:rPr>
                    <a:t> </a:t>
                  </a:r>
                </a:p>
              </p:txBody>
            </p:sp>
          </mc:Fallback>
        </mc:AlternateContent>
        <p:grpSp>
          <p:nvGrpSpPr>
            <p:cNvPr id="9" name="Group 67">
              <a:extLst>
                <a:ext uri="{FF2B5EF4-FFF2-40B4-BE49-F238E27FC236}">
                  <a16:creationId xmlns:a16="http://schemas.microsoft.com/office/drawing/2014/main" xmlns="" id="{F6BADF66-6BFE-4A3C-9229-E28D04DE0DD3}"/>
                </a:ext>
              </a:extLst>
            </p:cNvPr>
            <p:cNvGrpSpPr/>
            <p:nvPr/>
          </p:nvGrpSpPr>
          <p:grpSpPr>
            <a:xfrm>
              <a:off x="1268078" y="3405486"/>
              <a:ext cx="3251532" cy="940513"/>
              <a:chOff x="1311958" y="3405486"/>
              <a:chExt cx="3251532" cy="940513"/>
            </a:xfrm>
          </p:grpSpPr>
          <p:sp>
            <p:nvSpPr>
              <p:cNvPr id="10" name="Freeform 20">
                <a:extLst>
                  <a:ext uri="{FF2B5EF4-FFF2-40B4-BE49-F238E27FC236}">
                    <a16:creationId xmlns:a16="http://schemas.microsoft.com/office/drawing/2014/main" xmlns="" id="{8AF6D54D-9AA2-412A-9713-EE84BCDDC2C1}"/>
                  </a:ext>
                </a:extLst>
              </p:cNvPr>
              <p:cNvSpPr>
                <a:spLocks/>
              </p:cNvSpPr>
              <p:nvPr/>
            </p:nvSpPr>
            <p:spPr bwMode="auto">
              <a:xfrm rot="5400000">
                <a:off x="2921386" y="2671082"/>
                <a:ext cx="793396" cy="2490813"/>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a:extLst>
                  <a:ext uri="{FF2B5EF4-FFF2-40B4-BE49-F238E27FC236}">
                    <a16:creationId xmlns:a16="http://schemas.microsoft.com/office/drawing/2014/main" xmlns="" id="{3DED31D1-321C-4E79-8222-8B520526114D}"/>
                  </a:ext>
                </a:extLst>
              </p:cNvPr>
              <p:cNvSpPr txBox="1"/>
              <p:nvPr/>
            </p:nvSpPr>
            <p:spPr>
              <a:xfrm>
                <a:off x="2187627" y="3530138"/>
                <a:ext cx="2024913" cy="713356"/>
              </a:xfrm>
              <a:prstGeom prst="rect">
                <a:avLst/>
              </a:prstGeom>
              <a:noFill/>
            </p:spPr>
            <p:txBody>
              <a:bodyPr wrap="none" rtlCol="0">
                <a:spAutoFit/>
              </a:bodyPr>
              <a:lstStyle/>
              <a:p>
                <a:r>
                  <a:rPr lang="en-US" sz="4600" b="1">
                    <a:solidFill>
                      <a:schemeClr val="bg1"/>
                    </a:solidFill>
                    <a:latin typeface="Tahoma" pitchFamily="34" charset="0"/>
                    <a:ea typeface="Tahoma" pitchFamily="34" charset="0"/>
                    <a:cs typeface="Tahoma" pitchFamily="34" charset="0"/>
                  </a:rPr>
                  <a:t>Bài 1. </a:t>
                </a:r>
                <a:endParaRPr lang="en-US" sz="4600" b="1" dirty="0">
                  <a:solidFill>
                    <a:schemeClr val="bg1"/>
                  </a:solidFill>
                  <a:latin typeface="Tahoma" pitchFamily="34" charset="0"/>
                  <a:ea typeface="Tahoma" pitchFamily="34" charset="0"/>
                  <a:cs typeface="Tahoma" pitchFamily="34" charset="0"/>
                </a:endParaRPr>
              </a:p>
            </p:txBody>
          </p:sp>
          <p:grpSp>
            <p:nvGrpSpPr>
              <p:cNvPr id="12" name="Group 70">
                <a:extLst>
                  <a:ext uri="{FF2B5EF4-FFF2-40B4-BE49-F238E27FC236}">
                    <a16:creationId xmlns:a16="http://schemas.microsoft.com/office/drawing/2014/main" xmlns="" id="{914B8DDD-6257-4C76-BBAB-49C6649EC5AA}"/>
                  </a:ext>
                </a:extLst>
              </p:cNvPr>
              <p:cNvGrpSpPr/>
              <p:nvPr/>
            </p:nvGrpSpPr>
            <p:grpSpPr>
              <a:xfrm>
                <a:off x="1311958" y="3405486"/>
                <a:ext cx="950173" cy="940513"/>
                <a:chOff x="1311958" y="3405486"/>
                <a:chExt cx="950173" cy="940513"/>
              </a:xfrm>
            </p:grpSpPr>
            <p:sp>
              <p:nvSpPr>
                <p:cNvPr id="13" name="Rectangle 12">
                  <a:extLst>
                    <a:ext uri="{FF2B5EF4-FFF2-40B4-BE49-F238E27FC236}">
                      <a16:creationId xmlns:a16="http://schemas.microsoft.com/office/drawing/2014/main" xmlns="" id="{F16C15A0-354B-4167-B305-A5320E73A97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53B08846-882D-4B9D-ACC0-44BC34F46E73}"/>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xmlns="" id="{A287EBF0-EA6E-47B8-88D6-61253F1611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xmlns="" id="{6455EEA0-3733-4556-9C3F-8FE2D505E211}"/>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xmlns="" id="{802C94EF-0F16-481D-9CA4-D31A91D0F101}"/>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xmlns="" id="{32A3572C-4A9E-47D6-AFF2-1C5FA78C57CC}"/>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12F7CE46-01F1-4DF1-8377-C89D120A49C7}"/>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A7FEE1CF-2E36-420B-9493-B454483E80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B07EF2AE-9C1A-41F1-BB5C-59461FDC18A9}"/>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A8AE5F36-6BEF-44F2-BA3A-6D6AF77FDED2}"/>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F0EA0C26-7B71-4F20-A935-E6017E8ED54C}"/>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25479083-4545-4F5D-A8DC-C4C9ED3463E9}"/>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75346644-CBBC-430F-AA72-EB639AF588DA}"/>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xmlns="" id="{C05212D4-F690-44E3-8D61-C673AD00B4D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xmlns="" id="{CC266258-81B9-4B11-8A51-B705FA7ADC4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xmlns="" id="{D3FD8C40-F3A5-42DA-8BC1-43A813A00C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xmlns="" id="{1F795B23-E16F-4C08-9FCA-023C63ACECE7}"/>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xmlns="" id="{07DE5984-CA8C-4109-84C3-5DE1475307FF}"/>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xmlns="" id="{A07EDF90-335C-4B3A-B0CC-97D5639BA232}"/>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xmlns="" id="{77DDD83D-8F9A-4145-B497-3977E150B0BC}"/>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xmlns="" id="{FBFBF1F1-C482-49D4-ADE9-32A4ECAD9E87}"/>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xmlns="" id="{46A93B47-E9C8-43A1-A0B0-DF12CDB31E4D}"/>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xmlns="" id="{BB101AF8-76A0-4564-AC09-91409865DBA8}"/>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xmlns="" id="{EBB1DD42-D4FA-4613-9030-F203B687A90E}"/>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xmlns="" id="{7DD9FBB7-ECFA-4708-8EE6-A8082DABFA72}"/>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9" name="TextBox 78">
            <a:extLst>
              <a:ext uri="{FF2B5EF4-FFF2-40B4-BE49-F238E27FC236}">
                <a16:creationId xmlns:a16="http://schemas.microsoft.com/office/drawing/2014/main" xmlns="" id="{43E6A658-7B46-401D-B55F-A8EEB18369CD}"/>
              </a:ext>
            </a:extLst>
          </p:cNvPr>
          <p:cNvSpPr txBox="1"/>
          <p:nvPr/>
        </p:nvSpPr>
        <p:spPr>
          <a:xfrm>
            <a:off x="1803324" y="5929094"/>
            <a:ext cx="21841827" cy="805477"/>
          </a:xfrm>
          <a:prstGeom prst="rect">
            <a:avLst/>
          </a:prstGeom>
          <a:noFill/>
        </p:spPr>
        <p:txBody>
          <a:bodyPr wrap="square">
            <a:spAutoFit/>
          </a:bodyPr>
          <a:lstStyle/>
          <a:p>
            <a:pPr>
              <a:lnSpc>
                <a:spcPct val="115000"/>
              </a:lnSpc>
              <a:spcAft>
                <a:spcPts val="1000"/>
              </a:spcAft>
            </a:pP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9" name="Group 10">
            <a:extLst>
              <a:ext uri="{FF2B5EF4-FFF2-40B4-BE49-F238E27FC236}">
                <a16:creationId xmlns:a16="http://schemas.microsoft.com/office/drawing/2014/main" xmlns="" id="{F26C0101-6FDE-4AD0-9422-EE82DC5A9312}"/>
              </a:ext>
            </a:extLst>
          </p:cNvPr>
          <p:cNvGrpSpPr/>
          <p:nvPr/>
        </p:nvGrpSpPr>
        <p:grpSpPr>
          <a:xfrm>
            <a:off x="799635" y="5461907"/>
            <a:ext cx="22971543" cy="7601698"/>
            <a:chOff x="75856" y="-10170139"/>
            <a:chExt cx="21817977" cy="5199124"/>
          </a:xfrm>
        </p:grpSpPr>
        <p:sp>
          <p:nvSpPr>
            <p:cNvPr id="60" name="Rounded Rectangle 52">
              <a:extLst>
                <a:ext uri="{FF2B5EF4-FFF2-40B4-BE49-F238E27FC236}">
                  <a16:creationId xmlns:a16="http://schemas.microsoft.com/office/drawing/2014/main" xmlns="" id="{546404D1-C2F2-4E67-A092-57535D1031BA}"/>
                </a:ext>
              </a:extLst>
            </p:cNvPr>
            <p:cNvSpPr/>
            <p:nvPr/>
          </p:nvSpPr>
          <p:spPr>
            <a:xfrm>
              <a:off x="75856" y="-10170139"/>
              <a:ext cx="21817977" cy="519912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61" name="Group 60">
              <a:extLst>
                <a:ext uri="{FF2B5EF4-FFF2-40B4-BE49-F238E27FC236}">
                  <a16:creationId xmlns:a16="http://schemas.microsoft.com/office/drawing/2014/main" xmlns="" id="{F611AD36-3FFB-45AD-B2E1-5FC120DAED74}"/>
                </a:ext>
              </a:extLst>
            </p:cNvPr>
            <p:cNvGrpSpPr/>
            <p:nvPr/>
          </p:nvGrpSpPr>
          <p:grpSpPr>
            <a:xfrm>
              <a:off x="92492" y="-10163241"/>
              <a:ext cx="3409987" cy="683077"/>
              <a:chOff x="46522" y="-9724674"/>
              <a:chExt cx="3409987" cy="683077"/>
            </a:xfrm>
          </p:grpSpPr>
          <p:sp>
            <p:nvSpPr>
              <p:cNvPr id="62" name="Freeform 20">
                <a:extLst>
                  <a:ext uri="{FF2B5EF4-FFF2-40B4-BE49-F238E27FC236}">
                    <a16:creationId xmlns:a16="http://schemas.microsoft.com/office/drawing/2014/main" xmlns="" id="{03344396-DD02-42AC-92C7-FC1D5AEF8666}"/>
                  </a:ext>
                </a:extLst>
              </p:cNvPr>
              <p:cNvSpPr>
                <a:spLocks/>
              </p:cNvSpPr>
              <p:nvPr/>
            </p:nvSpPr>
            <p:spPr bwMode="auto">
              <a:xfrm rot="16200000" flipV="1">
                <a:off x="1581916" y="-10916189"/>
                <a:ext cx="683077" cy="3066108"/>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xmlns="" id="{90D49C14-F667-4179-A747-8C046D8B63A0}"/>
                  </a:ext>
                </a:extLst>
              </p:cNvPr>
              <p:cNvSpPr txBox="1"/>
              <p:nvPr/>
            </p:nvSpPr>
            <p:spPr>
              <a:xfrm>
                <a:off x="1109248" y="-9636175"/>
                <a:ext cx="2347261" cy="526253"/>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64" name="Round Diagonal Corner Rectangle 58">
                <a:extLst>
                  <a:ext uri="{FF2B5EF4-FFF2-40B4-BE49-F238E27FC236}">
                    <a16:creationId xmlns:a16="http://schemas.microsoft.com/office/drawing/2014/main" xmlns="" id="{33EEA216-E90A-41C6-822D-FEA348029707}"/>
                  </a:ext>
                </a:extLst>
              </p:cNvPr>
              <p:cNvSpPr/>
              <p:nvPr/>
            </p:nvSpPr>
            <p:spPr>
              <a:xfrm flipV="1">
                <a:off x="46522" y="-9724674"/>
                <a:ext cx="1020117" cy="67617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5">
                <a:extLst>
                  <a:ext uri="{FF2B5EF4-FFF2-40B4-BE49-F238E27FC236}">
                    <a16:creationId xmlns:a16="http://schemas.microsoft.com/office/drawing/2014/main" xmlns="" id="{C1138F7F-29FA-450E-A093-96170C5318BA}"/>
                  </a:ext>
                </a:extLst>
              </p:cNvPr>
              <p:cNvSpPr>
                <a:spLocks noEditPoints="1"/>
              </p:cNvSpPr>
              <p:nvPr/>
            </p:nvSpPr>
            <p:spPr bwMode="auto">
              <a:xfrm>
                <a:off x="260122" y="-9600913"/>
                <a:ext cx="492814" cy="481118"/>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ED3842C0-2126-4FC4-A976-C05AB41E83E1}"/>
                  </a:ext>
                </a:extLst>
              </p:cNvPr>
              <p:cNvSpPr txBox="1"/>
              <p:nvPr/>
            </p:nvSpPr>
            <p:spPr>
              <a:xfrm>
                <a:off x="1248662" y="7660964"/>
                <a:ext cx="15942975" cy="1446550"/>
              </a:xfrm>
              <a:prstGeom prst="rect">
                <a:avLst/>
              </a:prstGeom>
              <a:noFill/>
            </p:spPr>
            <p:txBody>
              <a:bodyPr wrap="square" rtlCol="0">
                <a:spAutoFit/>
              </a:bodyPr>
              <a:lstStyle/>
              <a:p>
                <a:pPr defTabSz="914400" eaLnBrk="0" fontAlgn="base" hangingPunct="0">
                  <a:spcBef>
                    <a:spcPct val="0"/>
                  </a:spcBef>
                  <a:spcAft>
                    <a:spcPct val="0"/>
                  </a:spcAft>
                </a:pPr>
                <a:r>
                  <a:rPr lang="en-US" altLang="en-US" sz="4400" b="1">
                    <a:latin typeface="Tahoma" panose="020B0604030504040204" pitchFamily="34" charset="0"/>
                    <a:ea typeface="Tahoma" panose="020B0604030504040204" pitchFamily="34" charset="0"/>
                    <a:cs typeface="Tahoma" panose="020B0604030504040204" pitchFamily="34" charset="0"/>
                  </a:rPr>
                  <a:t>Ta phân chia khối lăng trụ </a:t>
                </a:r>
                <a14:m>
                  <m:oMath xmlns:m="http://schemas.openxmlformats.org/officeDocument/2006/math">
                    <m:r>
                      <a:rPr lang="en-US" sz="4400" b="1" i="1">
                        <a:latin typeface="Cambria Math" panose="02040503050406030204" pitchFamily="18" charset="0"/>
                      </a:rPr>
                      <m:t>𝑨𝑩𝑪</m:t>
                    </m:r>
                    <m:r>
                      <a:rPr lang="en-US" sz="4400" b="1" i="1">
                        <a:latin typeface="Cambria Math" panose="02040503050406030204" pitchFamily="18" charset="0"/>
                      </a:rPr>
                      <m:t>.</m:t>
                    </m:r>
                    <m:sSup>
                      <m:sSupPr>
                        <m:ctrlPr>
                          <a:rPr lang="en-US" sz="4400" b="1" i="1">
                            <a:latin typeface="Cambria Math" panose="02040503050406030204" pitchFamily="18" charset="0"/>
                          </a:rPr>
                        </m:ctrlPr>
                      </m:sSupPr>
                      <m:e>
                        <m:r>
                          <a:rPr lang="en-US" sz="4400" b="1" i="1">
                            <a:latin typeface="Cambria Math" panose="02040503050406030204" pitchFamily="18" charset="0"/>
                          </a:rPr>
                          <m:t>𝑨</m:t>
                        </m:r>
                      </m:e>
                      <m:sup>
                        <m:r>
                          <a:rPr lang="en-US" sz="4400" b="1" i="1">
                            <a:latin typeface="Cambria Math" panose="02040503050406030204" pitchFamily="18" charset="0"/>
                          </a:rPr>
                          <m:t>′</m:t>
                        </m:r>
                      </m:sup>
                    </m:sSup>
                    <m:sSup>
                      <m:sSupPr>
                        <m:ctrlPr>
                          <a:rPr lang="en-US" sz="4400" b="1" i="1">
                            <a:latin typeface="Cambria Math" panose="02040503050406030204" pitchFamily="18" charset="0"/>
                          </a:rPr>
                        </m:ctrlPr>
                      </m:sSupPr>
                      <m:e>
                        <m:r>
                          <a:rPr lang="en-US" sz="4400" b="1" i="1">
                            <a:latin typeface="Cambria Math" panose="02040503050406030204" pitchFamily="18" charset="0"/>
                          </a:rPr>
                          <m:t>𝑩</m:t>
                        </m:r>
                      </m:e>
                      <m:sup>
                        <m:r>
                          <a:rPr lang="en-US" sz="4400" b="1" i="1">
                            <a:latin typeface="Cambria Math" panose="02040503050406030204" pitchFamily="18" charset="0"/>
                          </a:rPr>
                          <m:t>′</m:t>
                        </m:r>
                      </m:sup>
                    </m:sSup>
                    <m:r>
                      <a:rPr lang="en-US" sz="4400" b="1" i="1">
                        <a:latin typeface="Cambria Math" panose="02040503050406030204" pitchFamily="18" charset="0"/>
                      </a:rPr>
                      <m:t>𝑪</m:t>
                    </m:r>
                    <m:r>
                      <a:rPr lang="en-US" sz="4400" b="1" i="1">
                        <a:latin typeface="Cambria Math" panose="02040503050406030204" pitchFamily="18" charset="0"/>
                      </a:rPr>
                      <m:t>′</m:t>
                    </m:r>
                  </m:oMath>
                </a14:m>
                <a:r>
                  <a:rPr lang="en-US" altLang="en-US" sz="4400" b="1"/>
                  <a:t> </a:t>
                </a:r>
                <a:r>
                  <a:rPr lang="en-US" altLang="en-US" sz="4400" b="1">
                    <a:latin typeface="Tahoma" panose="020B0604030504040204" pitchFamily="34" charset="0"/>
                    <a:ea typeface="Tahoma" panose="020B0604030504040204" pitchFamily="34" charset="0"/>
                    <a:cs typeface="Tahoma" panose="020B0604030504040204" pitchFamily="34" charset="0"/>
                  </a:rPr>
                  <a:t>thành ba khối tứ diện</a:t>
                </a:r>
              </a:p>
            </p:txBody>
          </p:sp>
        </mc:Choice>
        <mc:Fallback xmlns="">
          <p:sp>
            <p:nvSpPr>
              <p:cNvPr id="2" name="TextBox 1">
                <a:extLst>
                  <a:ext uri="{FF2B5EF4-FFF2-40B4-BE49-F238E27FC236}">
                    <a16:creationId xmlns:a16="http://schemas.microsoft.com/office/drawing/2014/main" id="{ED3842C0-2126-4FC4-A976-C05AB41E83E1}"/>
                  </a:ext>
                </a:extLst>
              </p:cNvPr>
              <p:cNvSpPr txBox="1">
                <a:spLocks noRot="1" noChangeAspect="1" noMove="1" noResize="1" noEditPoints="1" noAdjustHandles="1" noChangeArrowheads="1" noChangeShapeType="1" noTextEdit="1"/>
              </p:cNvSpPr>
              <p:nvPr/>
            </p:nvSpPr>
            <p:spPr>
              <a:xfrm>
                <a:off x="1248662" y="7660964"/>
                <a:ext cx="15942975" cy="1446550"/>
              </a:xfrm>
              <a:prstGeom prst="rect">
                <a:avLst/>
              </a:prstGeom>
              <a:blipFill>
                <a:blip r:embed="rId4"/>
                <a:stretch>
                  <a:fillRect l="-1568" t="-10549" b="-1940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xmlns="" id="{4C364507-8386-44BC-9D79-BE5871237F2D}"/>
                  </a:ext>
                </a:extLst>
              </p:cNvPr>
              <p:cNvSpPr txBox="1"/>
              <p:nvPr/>
            </p:nvSpPr>
            <p:spPr>
              <a:xfrm>
                <a:off x="762000" y="9517869"/>
                <a:ext cx="29718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400" b="1" i="1" smtClean="0">
                              <a:solidFill>
                                <a:srgbClr val="836967"/>
                              </a:solidFill>
                              <a:latin typeface="Cambria Math" panose="02040503050406030204" pitchFamily="18" charset="0"/>
                            </a:rPr>
                          </m:ctrlPr>
                        </m:sSupPr>
                        <m:e>
                          <m:r>
                            <a:rPr lang="en-US" sz="4400" b="1" i="1">
                              <a:latin typeface="Cambria Math" panose="02040503050406030204" pitchFamily="18" charset="0"/>
                            </a:rPr>
                            <m:t>𝑪</m:t>
                          </m:r>
                        </m:e>
                        <m:sup>
                          <m:r>
                            <a:rPr lang="en-US" sz="4400" b="1" i="0">
                              <a:latin typeface="Cambria Math" panose="02040503050406030204" pitchFamily="18" charset="0"/>
                            </a:rPr>
                            <m:t>′</m:t>
                          </m:r>
                        </m:sup>
                      </m:sSup>
                      <m:r>
                        <a:rPr lang="en-US" sz="4400" b="1" i="0">
                          <a:latin typeface="Cambria Math" panose="02040503050406030204" pitchFamily="18" charset="0"/>
                        </a:rPr>
                        <m:t>.</m:t>
                      </m:r>
                      <m:r>
                        <a:rPr lang="en-US" sz="4400" b="1" i="1">
                          <a:latin typeface="Cambria Math" panose="02040503050406030204" pitchFamily="18" charset="0"/>
                        </a:rPr>
                        <m:t>𝑨𝑩𝑪</m:t>
                      </m:r>
                      <m:r>
                        <a:rPr lang="en-US" sz="4400" b="1" i="1" smtClean="0">
                          <a:latin typeface="Cambria Math" panose="02040503050406030204" pitchFamily="18" charset="0"/>
                        </a:rPr>
                        <m:t>,</m:t>
                      </m:r>
                    </m:oMath>
                  </m:oMathPara>
                </a14:m>
                <a:endParaRPr lang="en-US" sz="4400" b="1"/>
              </a:p>
            </p:txBody>
          </p:sp>
        </mc:Choice>
        <mc:Fallback xmlns="">
          <p:sp>
            <p:nvSpPr>
              <p:cNvPr id="75" name="TextBox 74">
                <a:extLst>
                  <a:ext uri="{FF2B5EF4-FFF2-40B4-BE49-F238E27FC236}">
                    <a16:creationId xmlns:a16="http://schemas.microsoft.com/office/drawing/2014/main" id="{4C364507-8386-44BC-9D79-BE5871237F2D}"/>
                  </a:ext>
                </a:extLst>
              </p:cNvPr>
              <p:cNvSpPr txBox="1">
                <a:spLocks noRot="1" noChangeAspect="1" noMove="1" noResize="1" noEditPoints="1" noAdjustHandles="1" noChangeArrowheads="1" noChangeShapeType="1" noTextEdit="1"/>
              </p:cNvSpPr>
              <p:nvPr/>
            </p:nvSpPr>
            <p:spPr>
              <a:xfrm>
                <a:off x="762000" y="9517869"/>
                <a:ext cx="2971800" cy="769441"/>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xmlns="" id="{25337B24-858E-4A85-B292-16DD60983C98}"/>
                  </a:ext>
                </a:extLst>
              </p:cNvPr>
              <p:cNvSpPr txBox="1"/>
              <p:nvPr/>
            </p:nvSpPr>
            <p:spPr>
              <a:xfrm>
                <a:off x="3359496" y="9515199"/>
                <a:ext cx="2811361" cy="769441"/>
              </a:xfrm>
              <a:prstGeom prst="rect">
                <a:avLst/>
              </a:prstGeom>
              <a:noFill/>
            </p:spPr>
            <p:txBody>
              <a:bodyPr wrap="square">
                <a:spAutoFit/>
              </a:bodyPr>
              <a:lstStyle/>
              <a:p>
                <a14:m>
                  <m:oMath xmlns:m="http://schemas.openxmlformats.org/officeDocument/2006/math">
                    <m:r>
                      <a:rPr lang="en-US" sz="4400" b="1" i="1" smtClean="0">
                        <a:solidFill>
                          <a:schemeClr val="tx1"/>
                        </a:solidFill>
                        <a:latin typeface="Cambria Math" panose="02040503050406030204" pitchFamily="18" charset="0"/>
                      </a:rPr>
                      <m:t>𝑨</m:t>
                    </m:r>
                    <m:r>
                      <a:rPr lang="en-US" sz="4400" b="1" i="0">
                        <a:solidFill>
                          <a:schemeClr val="tx1"/>
                        </a:solidFill>
                        <a:latin typeface="Cambria Math" panose="02040503050406030204" pitchFamily="18" charset="0"/>
                      </a:rPr>
                      <m:t>.</m:t>
                    </m:r>
                    <m:r>
                      <a:rPr lang="en-US" sz="4400" b="1" i="1" smtClean="0">
                        <a:latin typeface="Cambria Math" panose="02040503050406030204" pitchFamily="18" charset="0"/>
                      </a:rPr>
                      <m:t>𝑩𝑨</m:t>
                    </m:r>
                    <m:r>
                      <a:rPr lang="en-US" sz="4400" b="1" i="1" smtClean="0">
                        <a:latin typeface="Cambria Math" panose="02040503050406030204" pitchFamily="18" charset="0"/>
                      </a:rPr>
                      <m:t>′</m:t>
                    </m:r>
                    <m:r>
                      <a:rPr lang="en-US" sz="4400" b="1" i="1">
                        <a:latin typeface="Cambria Math" panose="02040503050406030204" pitchFamily="18" charset="0"/>
                      </a:rPr>
                      <m:t>𝑪</m:t>
                    </m:r>
                    <m:r>
                      <a:rPr lang="en-US" sz="4400" b="1" i="1" smtClean="0">
                        <a:latin typeface="Cambria Math" panose="02040503050406030204" pitchFamily="18" charset="0"/>
                      </a:rPr>
                      <m:t>′</m:t>
                    </m:r>
                  </m:oMath>
                </a14:m>
                <a:r>
                  <a:rPr lang="en-US" sz="4400" b="1"/>
                  <a:t>,</a:t>
                </a:r>
              </a:p>
            </p:txBody>
          </p:sp>
        </mc:Choice>
        <mc:Fallback xmlns="">
          <p:sp>
            <p:nvSpPr>
              <p:cNvPr id="76" name="TextBox 75">
                <a:extLst>
                  <a:ext uri="{FF2B5EF4-FFF2-40B4-BE49-F238E27FC236}">
                    <a16:creationId xmlns:a16="http://schemas.microsoft.com/office/drawing/2014/main" id="{25337B24-858E-4A85-B292-16DD60983C98}"/>
                  </a:ext>
                </a:extLst>
              </p:cNvPr>
              <p:cNvSpPr txBox="1">
                <a:spLocks noRot="1" noChangeAspect="1" noMove="1" noResize="1" noEditPoints="1" noAdjustHandles="1" noChangeArrowheads="1" noChangeShapeType="1" noTextEdit="1"/>
              </p:cNvSpPr>
              <p:nvPr/>
            </p:nvSpPr>
            <p:spPr>
              <a:xfrm>
                <a:off x="3359496" y="9515199"/>
                <a:ext cx="2811361" cy="769441"/>
              </a:xfrm>
              <a:prstGeom prst="rect">
                <a:avLst/>
              </a:prstGeom>
              <a:blipFill>
                <a:blip r:embed="rId6"/>
                <a:stretch>
                  <a:fillRect t="-16667" b="-3730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xmlns="" id="{9D17C96C-229A-4791-A9DF-F1559AEEDEE4}"/>
                  </a:ext>
                </a:extLst>
              </p:cNvPr>
              <p:cNvSpPr txBox="1"/>
              <p:nvPr/>
            </p:nvSpPr>
            <p:spPr>
              <a:xfrm>
                <a:off x="5488138" y="9526789"/>
                <a:ext cx="2811361"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𝑩</m:t>
                      </m:r>
                      <m:r>
                        <a:rPr lang="en-US" sz="4400" b="1" i="1" smtClean="0">
                          <a:latin typeface="Cambria Math" panose="02040503050406030204" pitchFamily="18" charset="0"/>
                        </a:rPr>
                        <m:t>.</m:t>
                      </m:r>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𝑨</m:t>
                          </m:r>
                        </m:e>
                        <m:sup>
                          <m:r>
                            <a:rPr lang="en-US" sz="4400" b="1" i="1" smtClean="0">
                              <a:latin typeface="Cambria Math" panose="02040503050406030204" pitchFamily="18" charset="0"/>
                            </a:rPr>
                            <m:t>′</m:t>
                          </m:r>
                        </m:sup>
                      </m:sSup>
                      <m:r>
                        <a:rPr lang="en-US" sz="4400" b="1" i="1" smtClean="0">
                          <a:latin typeface="Cambria Math" panose="02040503050406030204" pitchFamily="18" charset="0"/>
                        </a:rPr>
                        <m:t>𝑩</m:t>
                      </m:r>
                      <m:r>
                        <a:rPr lang="en-US" sz="4400" b="1" i="1" smtClean="0">
                          <a:latin typeface="Cambria Math" panose="02040503050406030204" pitchFamily="18" charset="0"/>
                        </a:rPr>
                        <m:t>′</m:t>
                      </m:r>
                      <m:r>
                        <a:rPr lang="en-US" sz="4400" b="1" i="1">
                          <a:latin typeface="Cambria Math" panose="02040503050406030204" pitchFamily="18" charset="0"/>
                        </a:rPr>
                        <m:t>𝑪</m:t>
                      </m:r>
                      <m:r>
                        <a:rPr lang="en-US" sz="4400" b="1" i="1" smtClean="0">
                          <a:latin typeface="Cambria Math" panose="02040503050406030204" pitchFamily="18" charset="0"/>
                        </a:rPr>
                        <m:t>′</m:t>
                      </m:r>
                    </m:oMath>
                  </m:oMathPara>
                </a14:m>
                <a:endParaRPr lang="en-US" sz="4400" b="1"/>
              </a:p>
            </p:txBody>
          </p:sp>
        </mc:Choice>
        <mc:Fallback xmlns="">
          <p:sp>
            <p:nvSpPr>
              <p:cNvPr id="77" name="TextBox 76">
                <a:extLst>
                  <a:ext uri="{FF2B5EF4-FFF2-40B4-BE49-F238E27FC236}">
                    <a16:creationId xmlns:a16="http://schemas.microsoft.com/office/drawing/2014/main" id="{9D17C96C-229A-4791-A9DF-F1559AEEDEE4}"/>
                  </a:ext>
                </a:extLst>
              </p:cNvPr>
              <p:cNvSpPr txBox="1">
                <a:spLocks noRot="1" noChangeAspect="1" noMove="1" noResize="1" noEditPoints="1" noAdjustHandles="1" noChangeArrowheads="1" noChangeShapeType="1" noTextEdit="1"/>
              </p:cNvSpPr>
              <p:nvPr/>
            </p:nvSpPr>
            <p:spPr>
              <a:xfrm>
                <a:off x="5488138" y="9526789"/>
                <a:ext cx="2811361" cy="769441"/>
              </a:xfrm>
              <a:prstGeom prst="rect">
                <a:avLst/>
              </a:prstGeom>
              <a:blipFill>
                <a:blip r:embed="rId7"/>
                <a:stretch>
                  <a:fillRect/>
                </a:stretch>
              </a:blipFill>
            </p:spPr>
            <p:txBody>
              <a:bodyPr/>
              <a:lstStyle/>
              <a:p>
                <a:r>
                  <a:rPr lang="vi-VN">
                    <a:noFill/>
                  </a:rPr>
                  <a:t> </a:t>
                </a:r>
              </a:p>
            </p:txBody>
          </p:sp>
        </mc:Fallback>
      </mc:AlternateContent>
      <p:pic>
        <p:nvPicPr>
          <p:cNvPr id="78" name="Picture 77">
            <a:extLst>
              <a:ext uri="{FF2B5EF4-FFF2-40B4-BE49-F238E27FC236}">
                <a16:creationId xmlns:a16="http://schemas.microsoft.com/office/drawing/2014/main" xmlns="" id="{450E23EB-6E24-45A9-8F88-27811ECCF9C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94789" y="6704037"/>
            <a:ext cx="5105399" cy="5410200"/>
          </a:xfrm>
          <a:prstGeom prst="rect">
            <a:avLst/>
          </a:prstGeom>
          <a:noFill/>
          <a:ln>
            <a:noFill/>
          </a:ln>
        </p:spPr>
      </p:pic>
      <p:sp>
        <p:nvSpPr>
          <p:cNvPr id="80" name="TextBox 79">
            <a:extLst>
              <a:ext uri="{FF2B5EF4-FFF2-40B4-BE49-F238E27FC236}">
                <a16:creationId xmlns:a16="http://schemas.microsoft.com/office/drawing/2014/main" xmlns="" id="{E7D3303D-CA3D-4855-9776-58FF561CD64E}"/>
              </a:ext>
            </a:extLst>
          </p:cNvPr>
          <p:cNvSpPr txBox="1"/>
          <p:nvPr/>
        </p:nvSpPr>
        <p:spPr>
          <a:xfrm>
            <a:off x="609600" y="1668958"/>
            <a:ext cx="7848599" cy="769441"/>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Tree>
    <p:extLst>
      <p:ext uri="{BB962C8B-B14F-4D97-AF65-F5344CB8AC3E}">
        <p14:creationId xmlns:p14="http://schemas.microsoft.com/office/powerpoint/2010/main" val="16652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outVertic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wipe(left)">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left)">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5" grpId="0"/>
      <p:bldP spid="76" grpId="0"/>
      <p:bldP spid="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ounded Rectangle 112">
            <a:extLst>
              <a:ext uri="{FF2B5EF4-FFF2-40B4-BE49-F238E27FC236}">
                <a16:creationId xmlns:a16="http://schemas.microsoft.com/office/drawing/2014/main" xmlns="" id="{EE6D2220-B820-4867-B96A-3B8B249EA1DB}"/>
              </a:ext>
            </a:extLst>
          </p:cNvPr>
          <p:cNvSpPr/>
          <p:nvPr/>
        </p:nvSpPr>
        <p:spPr>
          <a:xfrm>
            <a:off x="916449" y="1981201"/>
            <a:ext cx="22427577" cy="1138027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pic>
        <p:nvPicPr>
          <p:cNvPr id="124" name="Picture 123">
            <a:extLst>
              <a:ext uri="{FF2B5EF4-FFF2-40B4-BE49-F238E27FC236}">
                <a16:creationId xmlns:a16="http://schemas.microsoft.com/office/drawing/2014/main" xmlns="" id="{83CA2360-161B-4A65-8A1C-AA8A1604F4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244" y="6553200"/>
            <a:ext cx="6336792" cy="6970471"/>
          </a:xfrm>
          <a:prstGeom prst="rect">
            <a:avLst/>
          </a:prstGeom>
          <a:noFill/>
          <a:ln>
            <a:noFill/>
          </a:ln>
        </p:spPr>
      </p:pic>
      <p:pic>
        <p:nvPicPr>
          <p:cNvPr id="125" name="Picture 124">
            <a:extLst>
              <a:ext uri="{FF2B5EF4-FFF2-40B4-BE49-F238E27FC236}">
                <a16:creationId xmlns:a16="http://schemas.microsoft.com/office/drawing/2014/main" xmlns="" id="{F3CFE0FF-5C81-4AAF-9B77-8BD6311A0D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7254">
            <a:off x="12031743" y="7218579"/>
            <a:ext cx="6336792" cy="5934456"/>
          </a:xfrm>
          <a:prstGeom prst="rect">
            <a:avLst/>
          </a:prstGeom>
          <a:noFill/>
          <a:ln>
            <a:noFill/>
          </a:ln>
        </p:spPr>
      </p:pic>
      <p:pic>
        <p:nvPicPr>
          <p:cNvPr id="126" name="Picture 125">
            <a:extLst>
              <a:ext uri="{FF2B5EF4-FFF2-40B4-BE49-F238E27FC236}">
                <a16:creationId xmlns:a16="http://schemas.microsoft.com/office/drawing/2014/main" xmlns="" id="{03BBD0CC-283F-463C-BE5F-02A27DF8D6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6683">
            <a:off x="18002487" y="7351175"/>
            <a:ext cx="5760720" cy="6336792"/>
          </a:xfrm>
          <a:prstGeom prst="rect">
            <a:avLst/>
          </a:prstGeom>
          <a:noFill/>
          <a:ln>
            <a:noFill/>
          </a:ln>
        </p:spPr>
      </p:pic>
      <p:pic>
        <p:nvPicPr>
          <p:cNvPr id="127" name="Picture 126">
            <a:extLst>
              <a:ext uri="{FF2B5EF4-FFF2-40B4-BE49-F238E27FC236}">
                <a16:creationId xmlns:a16="http://schemas.microsoft.com/office/drawing/2014/main" xmlns="" id="{B801FAF5-F44D-43B8-A3B7-164C07CE9CB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496" y="1871472"/>
            <a:ext cx="6336792" cy="6739128"/>
          </a:xfrm>
          <a:prstGeom prst="rect">
            <a:avLst/>
          </a:prstGeom>
          <a:noFill/>
          <a:ln>
            <a:noFill/>
          </a:ln>
        </p:spPr>
      </p:pic>
      <p:sp>
        <p:nvSpPr>
          <p:cNvPr id="128" name="Arrow: Down 127">
            <a:extLst>
              <a:ext uri="{FF2B5EF4-FFF2-40B4-BE49-F238E27FC236}">
                <a16:creationId xmlns:a16="http://schemas.microsoft.com/office/drawing/2014/main" xmlns="" id="{165CBDF1-CAE6-4441-90D5-84C5E5349821}"/>
              </a:ext>
            </a:extLst>
          </p:cNvPr>
          <p:cNvSpPr>
            <a:spLocks noChangeArrowheads="1"/>
          </p:cNvSpPr>
          <p:nvPr/>
        </p:nvSpPr>
        <p:spPr bwMode="auto">
          <a:xfrm>
            <a:off x="10902836" y="2079921"/>
            <a:ext cx="6403143" cy="3659186"/>
          </a:xfrm>
          <a:prstGeom prst="downArrow">
            <a:avLst>
              <a:gd name="adj1" fmla="val 50000"/>
              <a:gd name="adj2" fmla="val 25000"/>
            </a:avLst>
          </a:prstGeom>
          <a:solidFill>
            <a:srgbClr val="FFFFFF"/>
          </a:solidFill>
          <a:ln w="12700">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4400">
                <a:effectLst/>
                <a:latin typeface="Tahoma" panose="020B0604030504040204" pitchFamily="34" charset="0"/>
                <a:ea typeface="Tahoma" panose="020B0604030504040204" pitchFamily="34" charset="0"/>
                <a:cs typeface="Tahoma" panose="020B0604030504040204" pitchFamily="34" charset="0"/>
              </a:rPr>
              <a:t>Khối lăng trụ chia thành 3 khối tứ diện</a:t>
            </a:r>
          </a:p>
        </p:txBody>
      </p:sp>
    </p:spTree>
    <p:extLst>
      <p:ext uri="{BB962C8B-B14F-4D97-AF65-F5344CB8AC3E}">
        <p14:creationId xmlns:p14="http://schemas.microsoft.com/office/powerpoint/2010/main" val="40108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up)">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p:cTn id="12" dur="500" fill="hold"/>
                                        <p:tgtEl>
                                          <p:spTgt spid="124"/>
                                        </p:tgtEl>
                                        <p:attrNameLst>
                                          <p:attrName>ppt_w</p:attrName>
                                        </p:attrNameLst>
                                      </p:cBhvr>
                                      <p:tavLst>
                                        <p:tav tm="0">
                                          <p:val>
                                            <p:fltVal val="0"/>
                                          </p:val>
                                        </p:tav>
                                        <p:tav tm="100000">
                                          <p:val>
                                            <p:strVal val="#ppt_w"/>
                                          </p:val>
                                        </p:tav>
                                      </p:tavLst>
                                    </p:anim>
                                    <p:anim calcmode="lin" valueType="num">
                                      <p:cBhvr>
                                        <p:cTn id="13" dur="500" fill="hold"/>
                                        <p:tgtEl>
                                          <p:spTgt spid="124"/>
                                        </p:tgtEl>
                                        <p:attrNameLst>
                                          <p:attrName>ppt_h</p:attrName>
                                        </p:attrNameLst>
                                      </p:cBhvr>
                                      <p:tavLst>
                                        <p:tav tm="0">
                                          <p:val>
                                            <p:fltVal val="0"/>
                                          </p:val>
                                        </p:tav>
                                        <p:tav tm="100000">
                                          <p:val>
                                            <p:strVal val="#ppt_h"/>
                                          </p:val>
                                        </p:tav>
                                      </p:tavLst>
                                    </p:anim>
                                    <p:animEffect transition="in" filter="fade">
                                      <p:cBhvr>
                                        <p:cTn id="14" dur="500"/>
                                        <p:tgtEl>
                                          <p:spTgt spid="1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Effect transition="in" filter="fade">
                                      <p:cBhvr>
                                        <p:cTn id="21" dur="500"/>
                                        <p:tgtEl>
                                          <p:spTgt spid="1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p:cTn id="26" dur="500" fill="hold"/>
                                        <p:tgtEl>
                                          <p:spTgt spid="126"/>
                                        </p:tgtEl>
                                        <p:attrNameLst>
                                          <p:attrName>ppt_w</p:attrName>
                                        </p:attrNameLst>
                                      </p:cBhvr>
                                      <p:tavLst>
                                        <p:tav tm="0">
                                          <p:val>
                                            <p:fltVal val="0"/>
                                          </p:val>
                                        </p:tav>
                                        <p:tav tm="100000">
                                          <p:val>
                                            <p:strVal val="#ppt_w"/>
                                          </p:val>
                                        </p:tav>
                                      </p:tavLst>
                                    </p:anim>
                                    <p:anim calcmode="lin" valueType="num">
                                      <p:cBhvr>
                                        <p:cTn id="27" dur="500" fill="hold"/>
                                        <p:tgtEl>
                                          <p:spTgt spid="126"/>
                                        </p:tgtEl>
                                        <p:attrNameLst>
                                          <p:attrName>ppt_h</p:attrName>
                                        </p:attrNameLst>
                                      </p:cBhvr>
                                      <p:tavLst>
                                        <p:tav tm="0">
                                          <p:val>
                                            <p:fltVal val="0"/>
                                          </p:val>
                                        </p:tav>
                                        <p:tav tm="100000">
                                          <p:val>
                                            <p:strVal val="#ppt_h"/>
                                          </p:val>
                                        </p:tav>
                                      </p:tavLst>
                                    </p:anim>
                                    <p:animEffect transition="in" filter="fade">
                                      <p:cBhvr>
                                        <p:cTn id="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96C669B3-1243-47AD-BDFF-02914209CF17}"/>
              </a:ext>
            </a:extLst>
          </p:cNvPr>
          <p:cNvSpPr/>
          <p:nvPr/>
        </p:nvSpPr>
        <p:spPr>
          <a:xfrm>
            <a:off x="990600" y="6271018"/>
            <a:ext cx="22427577" cy="7149517"/>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D3F642B3-6C66-4892-A065-C25715A5798B}"/>
              </a:ext>
            </a:extLst>
          </p:cNvPr>
          <p:cNvSpPr/>
          <p:nvPr/>
        </p:nvSpPr>
        <p:spPr>
          <a:xfrm>
            <a:off x="944039" y="3604697"/>
            <a:ext cx="22427577" cy="2278199"/>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ahoma" pitchFamily="34" charset="0"/>
              <a:ea typeface="Tahoma" pitchFamily="34" charset="0"/>
              <a:cs typeface="Tahoma" pitchFamily="34" charset="0"/>
            </a:endParaRPr>
          </a:p>
        </p:txBody>
      </p:sp>
      <mc:AlternateContent xmlns:mc="http://schemas.openxmlformats.org/markup-compatibility/2006" xmlns:a14="http://schemas.microsoft.com/office/drawing/2010/main">
        <mc:Choice Requires="a14">
          <p:sp>
            <p:nvSpPr>
              <p:cNvPr id="40" name="Rectangle 2">
                <a:extLst>
                  <a:ext uri="{FF2B5EF4-FFF2-40B4-BE49-F238E27FC236}">
                    <a16:creationId xmlns:a16="http://schemas.microsoft.com/office/drawing/2014/main" xmlns="" id="{FB67F4D9-7E45-496F-88A7-FA428CB0E1FB}"/>
                  </a:ext>
                </a:extLst>
              </p:cNvPr>
              <p:cNvSpPr>
                <a:spLocks noChangeArrowheads="1"/>
              </p:cNvSpPr>
              <p:nvPr/>
            </p:nvSpPr>
            <p:spPr bwMode="auto">
              <a:xfrm>
                <a:off x="4282640" y="3692293"/>
                <a:ext cx="18881807" cy="17486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30000"/>
                  </a:lnSpc>
                  <a:spcBef>
                    <a:spcPct val="0"/>
                  </a:spcBef>
                  <a:spcAft>
                    <a:spcPct val="0"/>
                  </a:spcAft>
                </a:pP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Hãy phân chia </a:t>
                </a:r>
                <a:r>
                  <a:rPr lang="en-US" altLang="en-US" sz="4400" b="1">
                    <a:latin typeface="Tahoma" panose="020B0604030504040204" pitchFamily="34" charset="0"/>
                    <a:ea typeface="Tahoma" panose="020B0604030504040204" pitchFamily="34" charset="0"/>
                    <a:cs typeface="Tahoma" panose="020B0604030504040204" pitchFamily="34" charset="0"/>
                  </a:rPr>
                  <a:t>một </a:t>
                </a: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khối lập phương </a:t>
                </a:r>
                <a14:m>
                  <m:oMath xmlns:m="http://schemas.openxmlformats.org/officeDocument/2006/math">
                    <m:r>
                      <a:rPr lang="en-US" sz="4400" b="1" i="1" smtClean="0">
                        <a:latin typeface="Cambria Math" panose="02040503050406030204" pitchFamily="18" charset="0"/>
                      </a:rPr>
                      <m:t>𝑨𝑩𝑪𝑫</m:t>
                    </m:r>
                    <m:r>
                      <a:rPr lang="en-US" sz="4400" b="1" i="1" smtClean="0">
                        <a:latin typeface="Cambria Math" panose="02040503050406030204" pitchFamily="18" charset="0"/>
                      </a:rPr>
                      <m:t>.</m:t>
                    </m:r>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𝑨</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𝑩</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𝑪</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𝑫</m:t>
                        </m:r>
                      </m:e>
                      <m:sup>
                        <m:r>
                          <a:rPr lang="en-US" sz="4400" b="1" i="1" smtClean="0">
                            <a:latin typeface="Cambria Math" panose="02040503050406030204" pitchFamily="18" charset="0"/>
                          </a:rPr>
                          <m:t>′</m:t>
                        </m:r>
                      </m:sup>
                    </m:sSup>
                  </m:oMath>
                </a14:m>
                <a:r>
                  <a:rPr lang="en-US" altLang="en-US" sz="4400" b="1"/>
                  <a:t> </a:t>
                </a: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thành n</a:t>
                </a:r>
                <a:r>
                  <a:rPr lang="en-US" altLang="en-US" sz="4400" b="1">
                    <a:latin typeface="Tahoma" panose="020B0604030504040204" pitchFamily="34" charset="0"/>
                    <a:ea typeface="Tahoma" panose="020B0604030504040204" pitchFamily="34" charset="0"/>
                    <a:cs typeface="Tahoma" panose="020B0604030504040204" pitchFamily="34" charset="0"/>
                  </a:rPr>
                  <a:t>ăm</a:t>
                </a: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khối tứ diện.</a:t>
                </a:r>
              </a:p>
            </p:txBody>
          </p:sp>
        </mc:Choice>
        <mc:Fallback xmlns="">
          <p:sp>
            <p:nvSpPr>
              <p:cNvPr id="40" name="Rectangle 2">
                <a:extLst>
                  <a:ext uri="{FF2B5EF4-FFF2-40B4-BE49-F238E27FC236}">
                    <a16:creationId xmlns:a16="http://schemas.microsoft.com/office/drawing/2014/main" id="{FB67F4D9-7E45-496F-88A7-FA428CB0E1FB}"/>
                  </a:ext>
                </a:extLst>
              </p:cNvPr>
              <p:cNvSpPr>
                <a:spLocks noRot="1" noChangeAspect="1" noMove="1" noResize="1" noEditPoints="1" noAdjustHandles="1" noChangeArrowheads="1" noChangeShapeType="1" noTextEdit="1"/>
              </p:cNvSpPr>
              <p:nvPr/>
            </p:nvSpPr>
            <p:spPr bwMode="auto">
              <a:xfrm>
                <a:off x="4282640" y="3692293"/>
                <a:ext cx="18881807" cy="1748620"/>
              </a:xfrm>
              <a:prstGeom prst="rect">
                <a:avLst/>
              </a:prstGeom>
              <a:blipFill>
                <a:blip r:embed="rId2"/>
                <a:stretch>
                  <a:fillRect l="-1324" t="-1045" r="-1776" b="-160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1" name="Rectangle 3">
            <a:extLst>
              <a:ext uri="{FF2B5EF4-FFF2-40B4-BE49-F238E27FC236}">
                <a16:creationId xmlns:a16="http://schemas.microsoft.com/office/drawing/2014/main" xmlns="" id="{3A6BA5A7-8AFE-49D2-8146-C9481E68ED14}"/>
              </a:ext>
            </a:extLst>
          </p:cNvPr>
          <p:cNvSpPr>
            <a:spLocks noChangeArrowheads="1"/>
          </p:cNvSpPr>
          <p:nvPr/>
        </p:nvSpPr>
        <p:spPr bwMode="auto">
          <a:xfrm>
            <a:off x="14878035" y="3897773"/>
            <a:ext cx="3497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42" name="Rectangle 6">
                <a:extLst>
                  <a:ext uri="{FF2B5EF4-FFF2-40B4-BE49-F238E27FC236}">
                    <a16:creationId xmlns:a16="http://schemas.microsoft.com/office/drawing/2014/main" xmlns="" id="{4ADB4889-2248-4ED5-973B-6FF362123E5A}"/>
                  </a:ext>
                </a:extLst>
              </p:cNvPr>
              <p:cNvSpPr>
                <a:spLocks noChangeArrowheads="1"/>
              </p:cNvSpPr>
              <p:nvPr/>
            </p:nvSpPr>
            <p:spPr bwMode="auto">
              <a:xfrm>
                <a:off x="2483159" y="7467600"/>
                <a:ext cx="19349336"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 </a:t>
                </a:r>
                <a:r>
                  <a:rPr kumimoji="0" lang="en-US" altLang="en-US" sz="4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phân</a:t>
                </a:r>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chia </a:t>
                </a:r>
                <a:r>
                  <a:rPr kumimoji="0" lang="en-US" altLang="en-US" sz="4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lập</a:t>
                </a:r>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panose="02040503050406030204" pitchFamily="18" charset="0"/>
                      </a:rPr>
                      <m:t>𝑨𝑩𝑪𝑫</m:t>
                    </m:r>
                    <m:r>
                      <a:rPr lang="en-US" sz="4400" b="1" i="1" smtClean="0">
                        <a:latin typeface="Cambria Math" panose="02040503050406030204" pitchFamily="18" charset="0"/>
                      </a:rPr>
                      <m:t>.</m:t>
                    </m:r>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𝑨</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𝑩</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𝑪</m:t>
                        </m:r>
                      </m:e>
                      <m:sup>
                        <m:r>
                          <a:rPr lang="en-US" sz="4400" b="1" i="1" smtClean="0">
                            <a:latin typeface="Cambria Math" panose="02040503050406030204" pitchFamily="18" charset="0"/>
                          </a:rPr>
                          <m:t>′</m:t>
                        </m:r>
                      </m:sup>
                    </m:sSup>
                    <m:r>
                      <a:rPr lang="en-US" sz="4400" b="1" i="1" smtClean="0">
                        <a:latin typeface="Cambria Math" panose="02040503050406030204" pitchFamily="18" charset="0"/>
                      </a:rPr>
                      <m:t>𝑫</m:t>
                    </m:r>
                  </m:oMath>
                </a14:m>
                <a:r>
                  <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thành</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năm</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khối</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tứ</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diện</a:t>
                </a:r>
                <a:endParaRPr kumimoji="0" lang="en-US" altLang="en-US" sz="4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2" name="Rectangle 6">
                <a:extLst>
                  <a:ext uri="{FF2B5EF4-FFF2-40B4-BE49-F238E27FC236}">
                    <a16:creationId xmlns:a16="http://schemas.microsoft.com/office/drawing/2014/main" id="{4ADB4889-2248-4ED5-973B-6FF362123E5A}"/>
                  </a:ext>
                </a:extLst>
              </p:cNvPr>
              <p:cNvSpPr>
                <a:spLocks noRot="1" noChangeAspect="1" noMove="1" noResize="1" noEditPoints="1" noAdjustHandles="1" noChangeArrowheads="1" noChangeShapeType="1" noTextEdit="1"/>
              </p:cNvSpPr>
              <p:nvPr/>
            </p:nvSpPr>
            <p:spPr bwMode="auto">
              <a:xfrm>
                <a:off x="2483159" y="7467600"/>
                <a:ext cx="19349336" cy="769441"/>
              </a:xfrm>
              <a:prstGeom prst="rect">
                <a:avLst/>
              </a:prstGeom>
              <a:blipFill>
                <a:blip r:embed="rId3"/>
                <a:stretch>
                  <a:fillRect l="-1260" t="-16667" r="-378" b="-373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43" name="Rectangle 7">
            <a:extLst>
              <a:ext uri="{FF2B5EF4-FFF2-40B4-BE49-F238E27FC236}">
                <a16:creationId xmlns:a16="http://schemas.microsoft.com/office/drawing/2014/main" xmlns="" id="{96181EBE-B225-44F6-80EC-3A6A05DBCB2F}"/>
              </a:ext>
            </a:extLst>
          </p:cNvPr>
          <p:cNvSpPr>
            <a:spLocks noChangeArrowheads="1"/>
          </p:cNvSpPr>
          <p:nvPr/>
        </p:nvSpPr>
        <p:spPr bwMode="auto">
          <a:xfrm>
            <a:off x="15319742" y="8226391"/>
            <a:ext cx="7239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B2749A52-A4FC-4F45-AA87-2504A6DA035C}"/>
                  </a:ext>
                </a:extLst>
              </p:cNvPr>
              <p:cNvSpPr txBox="1"/>
              <p:nvPr/>
            </p:nvSpPr>
            <p:spPr>
              <a:xfrm>
                <a:off x="3516898" y="8526959"/>
                <a:ext cx="29718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400" b="1" i="1" smtClean="0">
                              <a:solidFill>
                                <a:srgbClr val="836967"/>
                              </a:solidFill>
                              <a:latin typeface="Cambria Math" panose="02040503050406030204" pitchFamily="18" charset="0"/>
                            </a:rPr>
                          </m:ctrlPr>
                        </m:sSupPr>
                        <m:e>
                          <m:r>
                            <a:rPr lang="en-US" sz="4400" b="1" i="1" smtClean="0">
                              <a:latin typeface="Cambria Math" panose="02040503050406030204" pitchFamily="18" charset="0"/>
                            </a:rPr>
                            <m:t>𝑨</m:t>
                          </m:r>
                        </m:e>
                        <m:sup>
                          <m:r>
                            <a:rPr lang="en-US" sz="4400" b="1" i="0">
                              <a:latin typeface="Cambria Math" panose="02040503050406030204" pitchFamily="18" charset="0"/>
                            </a:rPr>
                            <m:t>′</m:t>
                          </m:r>
                        </m:sup>
                      </m:sSup>
                      <m:r>
                        <a:rPr lang="en-US" sz="4400" b="1" i="0">
                          <a:latin typeface="Cambria Math" panose="02040503050406030204" pitchFamily="18" charset="0"/>
                        </a:rPr>
                        <m:t>.</m:t>
                      </m:r>
                      <m:r>
                        <a:rPr lang="en-US" sz="4400" b="1" i="1">
                          <a:latin typeface="Cambria Math" panose="02040503050406030204" pitchFamily="18" charset="0"/>
                        </a:rPr>
                        <m:t>𝑨</m:t>
                      </m:r>
                      <m:r>
                        <a:rPr lang="en-US" sz="4400" b="1" i="1" smtClean="0">
                          <a:latin typeface="Cambria Math" panose="02040503050406030204" pitchFamily="18" charset="0"/>
                        </a:rPr>
                        <m:t>𝑩𝑫</m:t>
                      </m:r>
                      <m:r>
                        <a:rPr lang="en-US" sz="4400" b="1" i="1" smtClean="0">
                          <a:latin typeface="Cambria Math" panose="02040503050406030204" pitchFamily="18" charset="0"/>
                        </a:rPr>
                        <m:t>,</m:t>
                      </m:r>
                    </m:oMath>
                  </m:oMathPara>
                </a14:m>
                <a:endParaRPr lang="en-US" sz="4400" b="1" dirty="0"/>
              </a:p>
            </p:txBody>
          </p:sp>
        </mc:Choice>
        <mc:Fallback xmlns="">
          <p:sp>
            <p:nvSpPr>
              <p:cNvPr id="44" name="TextBox 43">
                <a:extLst>
                  <a:ext uri="{FF2B5EF4-FFF2-40B4-BE49-F238E27FC236}">
                    <a16:creationId xmlns:a16="http://schemas.microsoft.com/office/drawing/2014/main" id="{B2749A52-A4FC-4F45-AA87-2504A6DA035C}"/>
                  </a:ext>
                </a:extLst>
              </p:cNvPr>
              <p:cNvSpPr txBox="1">
                <a:spLocks noRot="1" noChangeAspect="1" noMove="1" noResize="1" noEditPoints="1" noAdjustHandles="1" noChangeArrowheads="1" noChangeShapeType="1" noTextEdit="1"/>
              </p:cNvSpPr>
              <p:nvPr/>
            </p:nvSpPr>
            <p:spPr>
              <a:xfrm>
                <a:off x="3516898" y="8526959"/>
                <a:ext cx="2971800" cy="769441"/>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EC417CE5-97C3-4637-8A15-2A3ACCD14D08}"/>
                  </a:ext>
                </a:extLst>
              </p:cNvPr>
              <p:cNvSpPr txBox="1"/>
              <p:nvPr/>
            </p:nvSpPr>
            <p:spPr>
              <a:xfrm>
                <a:off x="6252898" y="8526280"/>
                <a:ext cx="2811361" cy="769441"/>
              </a:xfrm>
              <a:prstGeom prst="rect">
                <a:avLst/>
              </a:prstGeom>
              <a:noFill/>
            </p:spPr>
            <p:txBody>
              <a:bodyPr wrap="square">
                <a:spAutoFit/>
              </a:bodyPr>
              <a:lstStyle/>
              <a:p>
                <a14:m>
                  <m:oMath xmlns:m="http://schemas.openxmlformats.org/officeDocument/2006/math">
                    <m:r>
                      <a:rPr lang="en-US" sz="4400" b="1" i="1" smtClean="0">
                        <a:latin typeface="Cambria Math" panose="02040503050406030204" pitchFamily="18" charset="0"/>
                      </a:rPr>
                      <m:t>𝑩</m:t>
                    </m:r>
                    <m:r>
                      <a:rPr lang="en-US" sz="4400" b="1" i="1" smtClean="0">
                        <a:latin typeface="Cambria Math" panose="02040503050406030204" pitchFamily="18" charset="0"/>
                      </a:rPr>
                      <m:t>.</m:t>
                    </m:r>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𝑨</m:t>
                        </m:r>
                      </m:e>
                      <m:sup>
                        <m:r>
                          <a:rPr lang="en-US" sz="4400" b="1" i="1" smtClean="0">
                            <a:latin typeface="Cambria Math" panose="02040503050406030204" pitchFamily="18" charset="0"/>
                          </a:rPr>
                          <m:t>′</m:t>
                        </m:r>
                      </m:sup>
                    </m:sSup>
                    <m:r>
                      <a:rPr lang="en-US" sz="4400" b="1" i="1" smtClean="0">
                        <a:latin typeface="Cambria Math" panose="02040503050406030204" pitchFamily="18" charset="0"/>
                      </a:rPr>
                      <m:t>𝑩</m:t>
                    </m:r>
                    <m:r>
                      <a:rPr lang="en-US" sz="4400" b="1" i="1" smtClean="0">
                        <a:latin typeface="Cambria Math" panose="02040503050406030204" pitchFamily="18" charset="0"/>
                      </a:rPr>
                      <m:t>′</m:t>
                    </m:r>
                    <m:r>
                      <a:rPr lang="en-US" sz="4400" b="1" i="1">
                        <a:latin typeface="Cambria Math" panose="02040503050406030204" pitchFamily="18" charset="0"/>
                      </a:rPr>
                      <m:t>𝑪</m:t>
                    </m:r>
                    <m:r>
                      <a:rPr lang="en-US" sz="4400" b="1" i="1" smtClean="0">
                        <a:latin typeface="Cambria Math" panose="02040503050406030204" pitchFamily="18" charset="0"/>
                      </a:rPr>
                      <m:t>′</m:t>
                    </m:r>
                  </m:oMath>
                </a14:m>
                <a:r>
                  <a:rPr lang="en-US" sz="4400" b="1" dirty="0"/>
                  <a:t>,</a:t>
                </a:r>
              </a:p>
            </p:txBody>
          </p:sp>
        </mc:Choice>
        <mc:Fallback xmlns="">
          <p:sp>
            <p:nvSpPr>
              <p:cNvPr id="45" name="TextBox 44">
                <a:extLst>
                  <a:ext uri="{FF2B5EF4-FFF2-40B4-BE49-F238E27FC236}">
                    <a16:creationId xmlns:a16="http://schemas.microsoft.com/office/drawing/2014/main" id="{EC417CE5-97C3-4637-8A15-2A3ACCD14D08}"/>
                  </a:ext>
                </a:extLst>
              </p:cNvPr>
              <p:cNvSpPr txBox="1">
                <a:spLocks noRot="1" noChangeAspect="1" noMove="1" noResize="1" noEditPoints="1" noAdjustHandles="1" noChangeArrowheads="1" noChangeShapeType="1" noTextEdit="1"/>
              </p:cNvSpPr>
              <p:nvPr/>
            </p:nvSpPr>
            <p:spPr>
              <a:xfrm>
                <a:off x="6252898" y="8526280"/>
                <a:ext cx="2811361" cy="769441"/>
              </a:xfrm>
              <a:prstGeom prst="rect">
                <a:avLst/>
              </a:prstGeom>
              <a:blipFill>
                <a:blip r:embed="rId5"/>
                <a:stretch>
                  <a:fillRect t="-16667" b="-3730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95E47887-AEAA-46AD-8007-1338A20F6F6B}"/>
                  </a:ext>
                </a:extLst>
              </p:cNvPr>
              <p:cNvSpPr txBox="1"/>
              <p:nvPr/>
            </p:nvSpPr>
            <p:spPr>
              <a:xfrm>
                <a:off x="8839200" y="8482225"/>
                <a:ext cx="2811361" cy="769441"/>
              </a:xfrm>
              <a:prstGeom prst="rect">
                <a:avLst/>
              </a:prstGeom>
              <a:noFill/>
            </p:spPr>
            <p:txBody>
              <a:bodyPr wrap="square">
                <a:spAutoFit/>
              </a:bodyPr>
              <a:lstStyle/>
              <a:p>
                <a14:m>
                  <m:oMath xmlns:m="http://schemas.openxmlformats.org/officeDocument/2006/math">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𝑪</m:t>
                        </m:r>
                      </m:e>
                      <m:sup>
                        <m:r>
                          <a:rPr lang="en-US" sz="4400" b="1" i="1" smtClean="0">
                            <a:latin typeface="Cambria Math" panose="02040503050406030204" pitchFamily="18" charset="0"/>
                          </a:rPr>
                          <m:t>′</m:t>
                        </m:r>
                      </m:sup>
                    </m:sSup>
                    <m:r>
                      <a:rPr lang="en-US" sz="4400" b="1" i="1" smtClean="0">
                        <a:latin typeface="Cambria Math" panose="02040503050406030204" pitchFamily="18" charset="0"/>
                      </a:rPr>
                      <m:t>.</m:t>
                    </m:r>
                    <m:r>
                      <a:rPr lang="en-US" sz="4400" b="1" i="1" smtClean="0">
                        <a:latin typeface="Cambria Math" panose="02040503050406030204" pitchFamily="18" charset="0"/>
                      </a:rPr>
                      <m:t>𝑩𝑪𝑫</m:t>
                    </m:r>
                  </m:oMath>
                </a14:m>
                <a:r>
                  <a:rPr lang="en-US" sz="4400" b="1"/>
                  <a:t>,</a:t>
                </a:r>
              </a:p>
            </p:txBody>
          </p:sp>
        </mc:Choice>
        <mc:Fallback xmlns="">
          <p:sp>
            <p:nvSpPr>
              <p:cNvPr id="46" name="TextBox 45">
                <a:extLst>
                  <a:ext uri="{FF2B5EF4-FFF2-40B4-BE49-F238E27FC236}">
                    <a16:creationId xmlns:a16="http://schemas.microsoft.com/office/drawing/2014/main" id="{95E47887-AEAA-46AD-8007-1338A20F6F6B}"/>
                  </a:ext>
                </a:extLst>
              </p:cNvPr>
              <p:cNvSpPr txBox="1">
                <a:spLocks noRot="1" noChangeAspect="1" noMove="1" noResize="1" noEditPoints="1" noAdjustHandles="1" noChangeArrowheads="1" noChangeShapeType="1" noTextEdit="1"/>
              </p:cNvSpPr>
              <p:nvPr/>
            </p:nvSpPr>
            <p:spPr>
              <a:xfrm>
                <a:off x="8839200" y="8482225"/>
                <a:ext cx="2811361" cy="769441"/>
              </a:xfrm>
              <a:prstGeom prst="rect">
                <a:avLst/>
              </a:prstGeom>
              <a:blipFill>
                <a:blip r:embed="rId6"/>
                <a:stretch>
                  <a:fillRect t="-15748" b="-3622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xmlns="" id="{754B57AA-4F73-42BB-B84B-FCC5D3E317A8}"/>
                  </a:ext>
                </a:extLst>
              </p:cNvPr>
              <p:cNvSpPr txBox="1"/>
              <p:nvPr/>
            </p:nvSpPr>
            <p:spPr>
              <a:xfrm>
                <a:off x="11057062" y="8499193"/>
                <a:ext cx="2811361"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𝑫</m:t>
                      </m:r>
                      <m:r>
                        <a:rPr lang="en-US" sz="4400" b="1" i="1" smtClean="0">
                          <a:latin typeface="Cambria Math" panose="02040503050406030204" pitchFamily="18" charset="0"/>
                        </a:rPr>
                        <m:t>.</m:t>
                      </m:r>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𝑨</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𝑪</m:t>
                          </m:r>
                        </m:e>
                        <m:sup>
                          <m:r>
                            <a:rPr lang="en-US" sz="4400" b="1" i="1" smtClean="0">
                              <a:latin typeface="Cambria Math" panose="02040503050406030204" pitchFamily="18" charset="0"/>
                            </a:rPr>
                            <m:t>′</m:t>
                          </m:r>
                        </m:sup>
                      </m:sSup>
                      <m:sSup>
                        <m:sSupPr>
                          <m:ctrlPr>
                            <a:rPr lang="en-US" sz="4400" b="1" i="1" smtClean="0">
                              <a:latin typeface="Cambria Math" panose="02040503050406030204" pitchFamily="18" charset="0"/>
                            </a:rPr>
                          </m:ctrlPr>
                        </m:sSupPr>
                        <m:e>
                          <m:r>
                            <a:rPr lang="en-US" sz="4400" b="1" i="1" smtClean="0">
                              <a:latin typeface="Cambria Math" panose="02040503050406030204" pitchFamily="18" charset="0"/>
                            </a:rPr>
                            <m:t>𝑫</m:t>
                          </m:r>
                        </m:e>
                        <m:sup>
                          <m:r>
                            <a:rPr lang="en-US" sz="4400" b="1" i="1" smtClean="0">
                              <a:latin typeface="Cambria Math" panose="02040503050406030204" pitchFamily="18" charset="0"/>
                            </a:rPr>
                            <m:t>′</m:t>
                          </m:r>
                        </m:sup>
                      </m:sSup>
                      <m:r>
                        <a:rPr lang="en-US" sz="4400" b="1" i="1" smtClean="0">
                          <a:latin typeface="Cambria Math" panose="02040503050406030204" pitchFamily="18" charset="0"/>
                        </a:rPr>
                        <m:t>,</m:t>
                      </m:r>
                    </m:oMath>
                  </m:oMathPara>
                </a14:m>
                <a:endParaRPr lang="en-US" sz="4400" b="1" dirty="0"/>
              </a:p>
            </p:txBody>
          </p:sp>
        </mc:Choice>
        <mc:Fallback xmlns="">
          <p:sp>
            <p:nvSpPr>
              <p:cNvPr id="50" name="TextBox 49">
                <a:extLst>
                  <a:ext uri="{FF2B5EF4-FFF2-40B4-BE49-F238E27FC236}">
                    <a16:creationId xmlns:a16="http://schemas.microsoft.com/office/drawing/2014/main" id="{754B57AA-4F73-42BB-B84B-FCC5D3E317A8}"/>
                  </a:ext>
                </a:extLst>
              </p:cNvPr>
              <p:cNvSpPr txBox="1">
                <a:spLocks noRot="1" noChangeAspect="1" noMove="1" noResize="1" noEditPoints="1" noAdjustHandles="1" noChangeArrowheads="1" noChangeShapeType="1" noTextEdit="1"/>
              </p:cNvSpPr>
              <p:nvPr/>
            </p:nvSpPr>
            <p:spPr>
              <a:xfrm>
                <a:off x="11057062" y="8499193"/>
                <a:ext cx="2811361" cy="769441"/>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xmlns="" id="{1D156044-5833-4964-A4A4-D6B195C6F52C}"/>
                  </a:ext>
                </a:extLst>
              </p:cNvPr>
              <p:cNvSpPr txBox="1"/>
              <p:nvPr/>
            </p:nvSpPr>
            <p:spPr>
              <a:xfrm>
                <a:off x="13471028" y="8448060"/>
                <a:ext cx="29718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400" b="1" i="1" smtClean="0">
                              <a:solidFill>
                                <a:srgbClr val="836967"/>
                              </a:solidFill>
                              <a:latin typeface="Cambria Math" panose="02040503050406030204" pitchFamily="18" charset="0"/>
                            </a:rPr>
                          </m:ctrlPr>
                        </m:sSupPr>
                        <m:e>
                          <m:r>
                            <a:rPr lang="en-US" sz="4400" b="1" i="1" smtClean="0">
                              <a:latin typeface="Cambria Math" panose="02040503050406030204" pitchFamily="18" charset="0"/>
                            </a:rPr>
                            <m:t>𝑨</m:t>
                          </m:r>
                        </m:e>
                        <m:sup>
                          <m:r>
                            <a:rPr lang="en-US" sz="4400" b="1" i="0">
                              <a:latin typeface="Cambria Math" panose="02040503050406030204" pitchFamily="18" charset="0"/>
                            </a:rPr>
                            <m:t>′</m:t>
                          </m:r>
                        </m:sup>
                      </m:sSup>
                      <m:r>
                        <a:rPr lang="en-US" sz="4400" b="1" i="0">
                          <a:latin typeface="Cambria Math" panose="02040503050406030204" pitchFamily="18" charset="0"/>
                        </a:rPr>
                        <m:t>.</m:t>
                      </m:r>
                      <m:r>
                        <a:rPr lang="en-US" sz="4400" b="1" i="1" smtClean="0">
                          <a:latin typeface="Cambria Math" panose="02040503050406030204" pitchFamily="18" charset="0"/>
                        </a:rPr>
                        <m:t>𝑪</m:t>
                      </m:r>
                      <m:r>
                        <a:rPr lang="en-US" sz="4400" b="1" i="1" smtClean="0">
                          <a:latin typeface="Cambria Math" panose="02040503050406030204" pitchFamily="18" charset="0"/>
                        </a:rPr>
                        <m:t>′</m:t>
                      </m:r>
                      <m:r>
                        <a:rPr lang="en-US" sz="4400" b="1" i="1" smtClean="0">
                          <a:latin typeface="Cambria Math" panose="02040503050406030204" pitchFamily="18" charset="0"/>
                        </a:rPr>
                        <m:t>𝑩𝑫</m:t>
                      </m:r>
                    </m:oMath>
                  </m:oMathPara>
                </a14:m>
                <a:endParaRPr lang="en-US" sz="4400" b="1"/>
              </a:p>
            </p:txBody>
          </p:sp>
        </mc:Choice>
        <mc:Fallback xmlns="">
          <p:sp>
            <p:nvSpPr>
              <p:cNvPr id="51" name="TextBox 50">
                <a:extLst>
                  <a:ext uri="{FF2B5EF4-FFF2-40B4-BE49-F238E27FC236}">
                    <a16:creationId xmlns:a16="http://schemas.microsoft.com/office/drawing/2014/main" id="{1D156044-5833-4964-A4A4-D6B195C6F52C}"/>
                  </a:ext>
                </a:extLst>
              </p:cNvPr>
              <p:cNvSpPr txBox="1">
                <a:spLocks noRot="1" noChangeAspect="1" noMove="1" noResize="1" noEditPoints="1" noAdjustHandles="1" noChangeArrowheads="1" noChangeShapeType="1" noTextEdit="1"/>
              </p:cNvSpPr>
              <p:nvPr/>
            </p:nvSpPr>
            <p:spPr>
              <a:xfrm>
                <a:off x="13471028" y="8448060"/>
                <a:ext cx="2971800" cy="769441"/>
              </a:xfrm>
              <a:prstGeom prst="rect">
                <a:avLst/>
              </a:prstGeom>
              <a:blipFill>
                <a:blip r:embed="rId8"/>
                <a:stretch>
                  <a:fillRect/>
                </a:stretch>
              </a:blipFill>
            </p:spPr>
            <p:txBody>
              <a:bodyPr/>
              <a:lstStyle/>
              <a:p>
                <a:r>
                  <a:rPr lang="vi-VN">
                    <a:noFill/>
                  </a:rPr>
                  <a:t> </a:t>
                </a:r>
              </a:p>
            </p:txBody>
          </p:sp>
        </mc:Fallback>
      </mc:AlternateContent>
      <p:sp>
        <p:nvSpPr>
          <p:cNvPr id="54" name="Freeform 20">
            <a:extLst>
              <a:ext uri="{FF2B5EF4-FFF2-40B4-BE49-F238E27FC236}">
                <a16:creationId xmlns:a16="http://schemas.microsoft.com/office/drawing/2014/main" xmlns="" id="{6A29FC5E-2885-4BC5-91AF-81D32AAFF3E2}"/>
              </a:ext>
            </a:extLst>
          </p:cNvPr>
          <p:cNvSpPr>
            <a:spLocks/>
          </p:cNvSpPr>
          <p:nvPr/>
        </p:nvSpPr>
        <p:spPr bwMode="auto">
          <a:xfrm rot="16200000" flipV="1">
            <a:off x="2472541" y="5120329"/>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55" name="TextBox 54">
            <a:extLst>
              <a:ext uri="{FF2B5EF4-FFF2-40B4-BE49-F238E27FC236}">
                <a16:creationId xmlns:a16="http://schemas.microsoft.com/office/drawing/2014/main" xmlns="" id="{6DACE2BD-215B-4CAB-9D7C-037634404D95}"/>
              </a:ext>
            </a:extLst>
          </p:cNvPr>
          <p:cNvSpPr txBox="1"/>
          <p:nvPr/>
        </p:nvSpPr>
        <p:spPr>
          <a:xfrm>
            <a:off x="2109515" y="6369603"/>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56" name="Round Diagonal Corner Rectangle 58">
            <a:extLst>
              <a:ext uri="{FF2B5EF4-FFF2-40B4-BE49-F238E27FC236}">
                <a16:creationId xmlns:a16="http://schemas.microsoft.com/office/drawing/2014/main" xmlns="" id="{264E3EF5-9F21-42C9-80DB-1494431EA8D9}"/>
              </a:ext>
            </a:extLst>
          </p:cNvPr>
          <p:cNvSpPr/>
          <p:nvPr/>
        </p:nvSpPr>
        <p:spPr>
          <a:xfrm flipV="1">
            <a:off x="990600" y="6240208"/>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15">
            <a:extLst>
              <a:ext uri="{FF2B5EF4-FFF2-40B4-BE49-F238E27FC236}">
                <a16:creationId xmlns:a16="http://schemas.microsoft.com/office/drawing/2014/main" xmlns="" id="{A4560605-E3FB-4201-B8B9-B822E78E0050}"/>
              </a:ext>
            </a:extLst>
          </p:cNvPr>
          <p:cNvSpPr>
            <a:spLocks noEditPoints="1"/>
          </p:cNvSpPr>
          <p:nvPr/>
        </p:nvSpPr>
        <p:spPr bwMode="auto">
          <a:xfrm>
            <a:off x="1430227" y="6487330"/>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58" name="Picture 57">
            <a:extLst>
              <a:ext uri="{FF2B5EF4-FFF2-40B4-BE49-F238E27FC236}">
                <a16:creationId xmlns:a16="http://schemas.microsoft.com/office/drawing/2014/main" xmlns="" id="{B7D28077-D5F3-4329-AACA-2A64CF178C2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20618" y="7949967"/>
            <a:ext cx="7406640" cy="5669280"/>
          </a:xfrm>
          <a:prstGeom prst="rect">
            <a:avLst/>
          </a:prstGeom>
          <a:noFill/>
          <a:ln>
            <a:noFill/>
          </a:ln>
        </p:spPr>
      </p:pic>
      <p:grpSp>
        <p:nvGrpSpPr>
          <p:cNvPr id="52" name="Group 8">
            <a:extLst>
              <a:ext uri="{FF2B5EF4-FFF2-40B4-BE49-F238E27FC236}">
                <a16:creationId xmlns:a16="http://schemas.microsoft.com/office/drawing/2014/main" xmlns="" id="{E0871A43-396F-4940-BB98-E6067B658089}"/>
              </a:ext>
            </a:extLst>
          </p:cNvPr>
          <p:cNvGrpSpPr/>
          <p:nvPr/>
        </p:nvGrpSpPr>
        <p:grpSpPr>
          <a:xfrm>
            <a:off x="898774" y="3479087"/>
            <a:ext cx="2789306" cy="940513"/>
            <a:chOff x="1311958" y="3405486"/>
            <a:chExt cx="2789306" cy="940513"/>
          </a:xfrm>
        </p:grpSpPr>
        <p:sp>
          <p:nvSpPr>
            <p:cNvPr id="53" name="Freeform 20">
              <a:extLst>
                <a:ext uri="{FF2B5EF4-FFF2-40B4-BE49-F238E27FC236}">
                  <a16:creationId xmlns:a16="http://schemas.microsoft.com/office/drawing/2014/main" xmlns="" id="{12D02A26-D7BD-46F3-AF78-2230047B7F78}"/>
                </a:ext>
              </a:extLst>
            </p:cNvPr>
            <p:cNvSpPr>
              <a:spLocks/>
            </p:cNvSpPr>
            <p:nvPr/>
          </p:nvSpPr>
          <p:spPr bwMode="auto">
            <a:xfrm rot="5400000">
              <a:off x="2698726" y="2910648"/>
              <a:ext cx="793396" cy="2011680"/>
            </a:xfrm>
            <a:prstGeom prst="round2SameRect">
              <a:avLst/>
            </a:prstGeom>
            <a:solidFill>
              <a:schemeClr val="accent6">
                <a:lumMod val="75000"/>
              </a:schemeClr>
            </a:solidFill>
            <a:ln w="57150">
              <a:solidFill>
                <a:schemeClr val="accent6">
                  <a:lumMod val="75000"/>
                </a:scheme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b="1" dirty="0">
                <a:latin typeface="Tahoma" pitchFamily="34" charset="0"/>
                <a:ea typeface="Tahoma" pitchFamily="34" charset="0"/>
                <a:cs typeface="Tahoma" pitchFamily="34" charset="0"/>
              </a:endParaRPr>
            </a:p>
          </p:txBody>
        </p:sp>
        <p:sp>
          <p:nvSpPr>
            <p:cNvPr id="59" name="TextBox 58">
              <a:extLst>
                <a:ext uri="{FF2B5EF4-FFF2-40B4-BE49-F238E27FC236}">
                  <a16:creationId xmlns:a16="http://schemas.microsoft.com/office/drawing/2014/main" xmlns="" id="{EE0379A8-0587-4D20-AB0F-0447E208BA0D}"/>
                </a:ext>
              </a:extLst>
            </p:cNvPr>
            <p:cNvSpPr txBox="1"/>
            <p:nvPr/>
          </p:nvSpPr>
          <p:spPr>
            <a:xfrm>
              <a:off x="2180473" y="3512967"/>
              <a:ext cx="1667444" cy="800219"/>
            </a:xfrm>
            <a:prstGeom prst="rect">
              <a:avLst/>
            </a:prstGeom>
            <a:noFill/>
          </p:spPr>
          <p:txBody>
            <a:bodyPr wrap="none" rtlCol="0">
              <a:spAutoFit/>
            </a:bodyPr>
            <a:lstStyle/>
            <a:p>
              <a:r>
                <a:rPr lang="en-US" sz="4600" b="1">
                  <a:solidFill>
                    <a:schemeClr val="bg1"/>
                  </a:solidFill>
                  <a:latin typeface="Tahoma" pitchFamily="34" charset="0"/>
                  <a:ea typeface="Tahoma" pitchFamily="34" charset="0"/>
                  <a:cs typeface="Tahoma" pitchFamily="34" charset="0"/>
                </a:rPr>
                <a:t>Bài </a:t>
              </a:r>
              <a:r>
                <a:rPr lang="vi-VN" sz="4600" b="1">
                  <a:solidFill>
                    <a:schemeClr val="bg1"/>
                  </a:solidFill>
                  <a:latin typeface="Tahoma" pitchFamily="34" charset="0"/>
                  <a:ea typeface="Tahoma" pitchFamily="34" charset="0"/>
                  <a:cs typeface="Tahoma" pitchFamily="34" charset="0"/>
                </a:rPr>
                <a:t>2</a:t>
              </a:r>
              <a:endParaRPr lang="en-US" sz="4600" b="1" dirty="0">
                <a:solidFill>
                  <a:schemeClr val="bg1"/>
                </a:solidFill>
                <a:latin typeface="Tahoma" pitchFamily="34" charset="0"/>
                <a:ea typeface="Tahoma" pitchFamily="34" charset="0"/>
                <a:cs typeface="Tahoma" pitchFamily="34" charset="0"/>
              </a:endParaRPr>
            </a:p>
          </p:txBody>
        </p:sp>
        <p:grpSp>
          <p:nvGrpSpPr>
            <p:cNvPr id="60" name="Group 1">
              <a:extLst>
                <a:ext uri="{FF2B5EF4-FFF2-40B4-BE49-F238E27FC236}">
                  <a16:creationId xmlns:a16="http://schemas.microsoft.com/office/drawing/2014/main" xmlns="" id="{A5E705CF-7316-44AC-B8DD-6E329CC217FF}"/>
                </a:ext>
              </a:extLst>
            </p:cNvPr>
            <p:cNvGrpSpPr/>
            <p:nvPr/>
          </p:nvGrpSpPr>
          <p:grpSpPr>
            <a:xfrm>
              <a:off x="1311958" y="3405486"/>
              <a:ext cx="950173" cy="940513"/>
              <a:chOff x="1311958" y="3405486"/>
              <a:chExt cx="950173" cy="940513"/>
            </a:xfrm>
          </p:grpSpPr>
          <p:sp>
            <p:nvSpPr>
              <p:cNvPr id="61" name="Rectangle 60">
                <a:extLst>
                  <a:ext uri="{FF2B5EF4-FFF2-40B4-BE49-F238E27FC236}">
                    <a16:creationId xmlns:a16="http://schemas.microsoft.com/office/drawing/2014/main" xmlns="" id="{BF1801EA-3091-484D-8FAD-C0760FE9868A}"/>
                  </a:ext>
                </a:extLst>
              </p:cNvPr>
              <p:cNvSpPr/>
              <p:nvPr/>
            </p:nvSpPr>
            <p:spPr>
              <a:xfrm>
                <a:off x="1406975" y="3672018"/>
                <a:ext cx="596676" cy="54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ahoma" pitchFamily="34" charset="0"/>
                  <a:ea typeface="Tahoma" pitchFamily="34" charset="0"/>
                  <a:cs typeface="Tahoma" pitchFamily="34" charset="0"/>
                </a:endParaRPr>
              </a:p>
            </p:txBody>
          </p:sp>
          <p:sp>
            <p:nvSpPr>
              <p:cNvPr id="62" name="Freeform 13">
                <a:extLst>
                  <a:ext uri="{FF2B5EF4-FFF2-40B4-BE49-F238E27FC236}">
                    <a16:creationId xmlns:a16="http://schemas.microsoft.com/office/drawing/2014/main" xmlns="" id="{3E98ADBA-D52F-48FA-88AC-5627562F9E31}"/>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3" name="Freeform 14">
                <a:extLst>
                  <a:ext uri="{FF2B5EF4-FFF2-40B4-BE49-F238E27FC236}">
                    <a16:creationId xmlns:a16="http://schemas.microsoft.com/office/drawing/2014/main" xmlns="" id="{EEFCAA25-9378-4167-B788-C8C00E1939D7}"/>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4" name="Freeform 15">
                <a:extLst>
                  <a:ext uri="{FF2B5EF4-FFF2-40B4-BE49-F238E27FC236}">
                    <a16:creationId xmlns:a16="http://schemas.microsoft.com/office/drawing/2014/main" xmlns="" id="{72CBE567-5BF5-41BB-9D87-AC43EF5E9604}"/>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5" name="Freeform 16">
                <a:extLst>
                  <a:ext uri="{FF2B5EF4-FFF2-40B4-BE49-F238E27FC236}">
                    <a16:creationId xmlns:a16="http://schemas.microsoft.com/office/drawing/2014/main" xmlns="" id="{59662AB7-BAC6-4396-A8FD-EA81C1973E1B}"/>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6" name="Freeform 17">
                <a:extLst>
                  <a:ext uri="{FF2B5EF4-FFF2-40B4-BE49-F238E27FC236}">
                    <a16:creationId xmlns:a16="http://schemas.microsoft.com/office/drawing/2014/main" xmlns="" id="{21CE90C9-096C-42DE-80F8-419B686B1B05}"/>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7" name="Freeform 18">
                <a:extLst>
                  <a:ext uri="{FF2B5EF4-FFF2-40B4-BE49-F238E27FC236}">
                    <a16:creationId xmlns:a16="http://schemas.microsoft.com/office/drawing/2014/main" xmlns="" id="{3480B575-A35F-45E5-BE49-70940DF3CDAD}"/>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8" name="Freeform 19">
                <a:extLst>
                  <a:ext uri="{FF2B5EF4-FFF2-40B4-BE49-F238E27FC236}">
                    <a16:creationId xmlns:a16="http://schemas.microsoft.com/office/drawing/2014/main" xmlns="" id="{D1FC2750-1E73-4720-9F09-21234E75298A}"/>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69" name="Freeform 20">
                <a:extLst>
                  <a:ext uri="{FF2B5EF4-FFF2-40B4-BE49-F238E27FC236}">
                    <a16:creationId xmlns:a16="http://schemas.microsoft.com/office/drawing/2014/main" xmlns="" id="{0B9545C4-2F43-4537-9A7B-AF2E377EA654}"/>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0" name="Freeform 21">
                <a:extLst>
                  <a:ext uri="{FF2B5EF4-FFF2-40B4-BE49-F238E27FC236}">
                    <a16:creationId xmlns:a16="http://schemas.microsoft.com/office/drawing/2014/main" xmlns="" id="{7C127AF7-59BC-4C54-A083-D345563A3347}"/>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1" name="Freeform 22">
                <a:extLst>
                  <a:ext uri="{FF2B5EF4-FFF2-40B4-BE49-F238E27FC236}">
                    <a16:creationId xmlns:a16="http://schemas.microsoft.com/office/drawing/2014/main" xmlns="" id="{B1A266BB-B833-4104-AFFC-3D3CF652D620}"/>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2" name="Freeform 23">
                <a:extLst>
                  <a:ext uri="{FF2B5EF4-FFF2-40B4-BE49-F238E27FC236}">
                    <a16:creationId xmlns:a16="http://schemas.microsoft.com/office/drawing/2014/main" xmlns="" id="{31402499-2C1C-43C4-9367-EFE0AA333115}"/>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3" name="Freeform 24">
                <a:extLst>
                  <a:ext uri="{FF2B5EF4-FFF2-40B4-BE49-F238E27FC236}">
                    <a16:creationId xmlns:a16="http://schemas.microsoft.com/office/drawing/2014/main" xmlns="" id="{873C2457-3634-4834-B7CB-1A7863A9106F}"/>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4" name="Freeform 25">
                <a:extLst>
                  <a:ext uri="{FF2B5EF4-FFF2-40B4-BE49-F238E27FC236}">
                    <a16:creationId xmlns:a16="http://schemas.microsoft.com/office/drawing/2014/main" xmlns="" id="{B7067713-0397-4A7C-A5C5-6595DCA5545B}"/>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5" name="Freeform 26">
                <a:extLst>
                  <a:ext uri="{FF2B5EF4-FFF2-40B4-BE49-F238E27FC236}">
                    <a16:creationId xmlns:a16="http://schemas.microsoft.com/office/drawing/2014/main" xmlns="" id="{12BC45E4-8D3C-409D-988E-428358CB064C}"/>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6" name="Freeform 27">
                <a:extLst>
                  <a:ext uri="{FF2B5EF4-FFF2-40B4-BE49-F238E27FC236}">
                    <a16:creationId xmlns:a16="http://schemas.microsoft.com/office/drawing/2014/main" xmlns="" id="{BC2C917C-3860-40D4-B253-0594F22CC5E7}"/>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7" name="Freeform 28">
                <a:extLst>
                  <a:ext uri="{FF2B5EF4-FFF2-40B4-BE49-F238E27FC236}">
                    <a16:creationId xmlns:a16="http://schemas.microsoft.com/office/drawing/2014/main" xmlns="" id="{600CE95D-E6AD-4363-90F7-46A7C957E09B}"/>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8" name="Freeform 29">
                <a:extLst>
                  <a:ext uri="{FF2B5EF4-FFF2-40B4-BE49-F238E27FC236}">
                    <a16:creationId xmlns:a16="http://schemas.microsoft.com/office/drawing/2014/main" xmlns="" id="{8D4E7CE5-8F2C-4CA4-A345-E6299C694CAB}"/>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79" name="Freeform 30">
                <a:extLst>
                  <a:ext uri="{FF2B5EF4-FFF2-40B4-BE49-F238E27FC236}">
                    <a16:creationId xmlns:a16="http://schemas.microsoft.com/office/drawing/2014/main" xmlns="" id="{E3CEA447-9E12-405A-9731-692095943991}"/>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0" name="Freeform 31">
                <a:extLst>
                  <a:ext uri="{FF2B5EF4-FFF2-40B4-BE49-F238E27FC236}">
                    <a16:creationId xmlns:a16="http://schemas.microsoft.com/office/drawing/2014/main" xmlns="" id="{073ACC8B-D990-45A5-9AC9-FA65447E8A23}"/>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1" name="Freeform 32">
                <a:extLst>
                  <a:ext uri="{FF2B5EF4-FFF2-40B4-BE49-F238E27FC236}">
                    <a16:creationId xmlns:a16="http://schemas.microsoft.com/office/drawing/2014/main" xmlns="" id="{75A2D901-7816-426B-81F6-867DEE0016FB}"/>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2" name="Freeform 33">
                <a:extLst>
                  <a:ext uri="{FF2B5EF4-FFF2-40B4-BE49-F238E27FC236}">
                    <a16:creationId xmlns:a16="http://schemas.microsoft.com/office/drawing/2014/main" xmlns="" id="{FC3EC5E1-9780-4AB2-B860-6BCC979F56DB}"/>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3" name="Freeform 34">
                <a:extLst>
                  <a:ext uri="{FF2B5EF4-FFF2-40B4-BE49-F238E27FC236}">
                    <a16:creationId xmlns:a16="http://schemas.microsoft.com/office/drawing/2014/main" xmlns="" id="{A25537C9-8864-48FD-8AA1-C9489ECCC663}"/>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4" name="Freeform 35">
                <a:extLst>
                  <a:ext uri="{FF2B5EF4-FFF2-40B4-BE49-F238E27FC236}">
                    <a16:creationId xmlns:a16="http://schemas.microsoft.com/office/drawing/2014/main" xmlns="" id="{09A37AAA-76C0-4495-B12E-4B9D3FACE727}"/>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sp>
            <p:nvSpPr>
              <p:cNvPr id="85" name="Freeform 36">
                <a:extLst>
                  <a:ext uri="{FF2B5EF4-FFF2-40B4-BE49-F238E27FC236}">
                    <a16:creationId xmlns:a16="http://schemas.microsoft.com/office/drawing/2014/main" xmlns="" id="{13D64C58-F3B8-4414-9856-5D3822AC7257}"/>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Tahoma" pitchFamily="34" charset="0"/>
                  <a:ea typeface="Tahoma" pitchFamily="34" charset="0"/>
                  <a:cs typeface="Tahoma" pitchFamily="34" charset="0"/>
                </a:endParaRPr>
              </a:p>
            </p:txBody>
          </p:sp>
        </p:grpSp>
      </p:grpSp>
      <p:grpSp>
        <p:nvGrpSpPr>
          <p:cNvPr id="86" name="Group 85">
            <a:extLst>
              <a:ext uri="{FF2B5EF4-FFF2-40B4-BE49-F238E27FC236}">
                <a16:creationId xmlns:a16="http://schemas.microsoft.com/office/drawing/2014/main" xmlns="" id="{F442489D-66AE-406E-B7A4-BAF426815CD6}"/>
              </a:ext>
            </a:extLst>
          </p:cNvPr>
          <p:cNvGrpSpPr/>
          <p:nvPr/>
        </p:nvGrpSpPr>
        <p:grpSpPr>
          <a:xfrm>
            <a:off x="609600" y="1602036"/>
            <a:ext cx="7848599" cy="836363"/>
            <a:chOff x="775770" y="1922269"/>
            <a:chExt cx="7850019" cy="836362"/>
          </a:xfrm>
        </p:grpSpPr>
        <p:sp>
          <p:nvSpPr>
            <p:cNvPr id="87" name="TextBox 86">
              <a:extLst>
                <a:ext uri="{FF2B5EF4-FFF2-40B4-BE49-F238E27FC236}">
                  <a16:creationId xmlns:a16="http://schemas.microsoft.com/office/drawing/2014/main" xmlns="" id="{4659A82B-5359-4276-ADED-2BDC81D51FFA}"/>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88" name="TextBox 87">
              <a:extLst>
                <a:ext uri="{FF2B5EF4-FFF2-40B4-BE49-F238E27FC236}">
                  <a16:creationId xmlns:a16="http://schemas.microsoft.com/office/drawing/2014/main" xmlns="" id="{57EF211E-0610-4600-8F43-1D183D7F4364}"/>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grpSp>
    </p:spTree>
    <p:extLst>
      <p:ext uri="{BB962C8B-B14F-4D97-AF65-F5344CB8AC3E}">
        <p14:creationId xmlns:p14="http://schemas.microsoft.com/office/powerpoint/2010/main" val="28119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lt">
                                    <p:tmPct val="10000"/>
                                  </p:iterate>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arn(inVertical)">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left)">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left)">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0" grpId="0"/>
      <p:bldP spid="42" grpId="0"/>
      <p:bldP spid="44" grpId="0"/>
      <p:bldP spid="45" grpId="0"/>
      <p:bldP spid="46" grpId="0"/>
      <p:bldP spid="50" grpId="0"/>
      <p:bldP spid="51" grpId="0"/>
      <p:bldP spid="54" grpId="0" animBg="1"/>
      <p:bldP spid="55" grpId="0"/>
      <p:bldP spid="56" grpId="0" animBg="1"/>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xmlns="" id="{DFB2194F-CAC2-4730-B2A1-DCEDFBFFBBD4}"/>
              </a:ext>
            </a:extLst>
          </p:cNvPr>
          <p:cNvSpPr txBox="1"/>
          <p:nvPr/>
        </p:nvSpPr>
        <p:spPr>
          <a:xfrm>
            <a:off x="4694446" y="7688652"/>
            <a:ext cx="3034805" cy="769441"/>
          </a:xfrm>
          <a:prstGeom prst="rect">
            <a:avLst/>
          </a:prstGeom>
          <a:noFill/>
        </p:spPr>
        <p:txBody>
          <a:bodyPr wrap="non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chóp</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4698478" y="7780302"/>
            <a:ext cx="3902030" cy="769441"/>
          </a:xfrm>
          <a:prstGeom prst="rect">
            <a:avLst/>
          </a:prstGeom>
          <a:noFill/>
        </p:spPr>
        <p:txBody>
          <a:bodyPr wrap="none">
            <a:spAutoFit/>
          </a:bodyPr>
          <a:lstStyle/>
          <a:p>
            <a:r>
              <a:rPr lang="nl-NL" sz="4400" b="1" dirty="0">
                <a:effectLst/>
                <a:latin typeface="Tahoma" panose="020B0604030504040204" pitchFamily="34" charset="0"/>
                <a:ea typeface="Tahoma" panose="020B0604030504040204" pitchFamily="34" charset="0"/>
                <a:cs typeface="Tahoma" panose="020B0604030504040204" pitchFamily="34" charset="0"/>
              </a:rPr>
              <a:t>Hình lăng trụ</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3">
            <a:extLst>
              <a:ext uri="{FF2B5EF4-FFF2-40B4-BE49-F238E27FC236}">
                <a16:creationId xmlns:a16="http://schemas.microsoft.com/office/drawing/2014/main" xmlns="" id="{ED324769-48D0-4767-AD88-4755B6628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8478" y="3379296"/>
            <a:ext cx="4675039" cy="40142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xmlns="" id="{314064EE-FEE0-40B2-AFA3-7EA01C096062}"/>
              </a:ext>
            </a:extLst>
          </p:cNvPr>
          <p:cNvSpPr>
            <a:spLocks noChangeArrowheads="1"/>
          </p:cNvSpPr>
          <p:nvPr/>
        </p:nvSpPr>
        <p:spPr bwMode="auto">
          <a:xfrm>
            <a:off x="2819400" y="3150696"/>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12">
            <a:extLst>
              <a:ext uri="{FF2B5EF4-FFF2-40B4-BE49-F238E27FC236}">
                <a16:creationId xmlns:a16="http://schemas.microsoft.com/office/drawing/2014/main" xmlns="" id="{9347B658-6F26-44E0-963F-78C7E2C7EFF6}"/>
              </a:ext>
            </a:extLst>
          </p:cNvPr>
          <p:cNvSpPr>
            <a:spLocks noChangeArrowheads="1"/>
          </p:cNvSpPr>
          <p:nvPr/>
        </p:nvSpPr>
        <p:spPr bwMode="auto">
          <a:xfrm>
            <a:off x="2819400" y="360789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hought Bubble: Cloud 4">
            <a:extLst>
              <a:ext uri="{FF2B5EF4-FFF2-40B4-BE49-F238E27FC236}">
                <a16:creationId xmlns:a16="http://schemas.microsoft.com/office/drawing/2014/main" xmlns="" id="{376576E0-CC6F-4E48-84B7-402B8F6E69F3}"/>
              </a:ext>
            </a:extLst>
          </p:cNvPr>
          <p:cNvSpPr/>
          <p:nvPr/>
        </p:nvSpPr>
        <p:spPr>
          <a:xfrm>
            <a:off x="3576262" y="9088955"/>
            <a:ext cx="8077200" cy="3200979"/>
          </a:xfrm>
          <a:prstGeom prst="cloudCallout">
            <a:avLst>
              <a:gd name="adj1" fmla="val -64518"/>
              <a:gd name="adj2" fmla="val 85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Hãy</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nêu</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tên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trên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descr="Cho hình chóp tứ giác đều có độ dài cạnh đáy bằng và độ... | Cộng đồng hỏi  đáp toán học AskMath | Vted">
            <a:extLst>
              <a:ext uri="{FF2B5EF4-FFF2-40B4-BE49-F238E27FC236}">
                <a16:creationId xmlns:a16="http://schemas.microsoft.com/office/drawing/2014/main" xmlns="" id="{DAC5D1F0-4A97-4234-9F9C-8829A49FC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925809"/>
            <a:ext cx="6331852" cy="47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arn(inVertic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FA313484-81A9-464D-9169-D4299084A954}"/>
              </a:ext>
            </a:extLst>
          </p:cNvPr>
          <p:cNvSpPr/>
          <p:nvPr/>
        </p:nvSpPr>
        <p:spPr>
          <a:xfrm>
            <a:off x="916449" y="1981201"/>
            <a:ext cx="22427577" cy="1138027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pic>
        <p:nvPicPr>
          <p:cNvPr id="8" name="Picture 7">
            <a:extLst>
              <a:ext uri="{FF2B5EF4-FFF2-40B4-BE49-F238E27FC236}">
                <a16:creationId xmlns:a16="http://schemas.microsoft.com/office/drawing/2014/main" xmlns="" id="{CE1A9BB9-1A00-4271-A422-00A8658BC69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 y="2195021"/>
            <a:ext cx="7406640" cy="5669280"/>
          </a:xfrm>
          <a:prstGeom prst="rect">
            <a:avLst/>
          </a:prstGeom>
          <a:noFill/>
          <a:ln>
            <a:noFill/>
          </a:ln>
        </p:spPr>
      </p:pic>
      <p:pic>
        <p:nvPicPr>
          <p:cNvPr id="9" name="Picture 8">
            <a:extLst>
              <a:ext uri="{FF2B5EF4-FFF2-40B4-BE49-F238E27FC236}">
                <a16:creationId xmlns:a16="http://schemas.microsoft.com/office/drawing/2014/main" xmlns="" id="{0FB11679-B065-452E-B6C1-EF03B57572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4053" y="2174767"/>
            <a:ext cx="5555894" cy="5408558"/>
          </a:xfrm>
          <a:prstGeom prst="rect">
            <a:avLst/>
          </a:prstGeom>
          <a:noFill/>
          <a:ln>
            <a:noFill/>
          </a:ln>
        </p:spPr>
      </p:pic>
      <p:pic>
        <p:nvPicPr>
          <p:cNvPr id="10" name="Picture 9">
            <a:extLst>
              <a:ext uri="{FF2B5EF4-FFF2-40B4-BE49-F238E27FC236}">
                <a16:creationId xmlns:a16="http://schemas.microsoft.com/office/drawing/2014/main" xmlns="" id="{C4DA4CCD-5068-434C-A828-8EBC58F043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7137" y="2320811"/>
            <a:ext cx="5927979" cy="5095853"/>
          </a:xfrm>
          <a:prstGeom prst="rect">
            <a:avLst/>
          </a:prstGeom>
          <a:noFill/>
          <a:ln>
            <a:noFill/>
          </a:ln>
        </p:spPr>
      </p:pic>
      <p:pic>
        <p:nvPicPr>
          <p:cNvPr id="11" name="Picture 10">
            <a:extLst>
              <a:ext uri="{FF2B5EF4-FFF2-40B4-BE49-F238E27FC236}">
                <a16:creationId xmlns:a16="http://schemas.microsoft.com/office/drawing/2014/main" xmlns="" id="{2E882D2C-7047-4D01-B172-6DD88A741F5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2740" y="7549166"/>
            <a:ext cx="5602049" cy="5530905"/>
          </a:xfrm>
          <a:prstGeom prst="rect">
            <a:avLst/>
          </a:prstGeom>
          <a:noFill/>
          <a:ln>
            <a:noFill/>
          </a:ln>
        </p:spPr>
      </p:pic>
      <p:pic>
        <p:nvPicPr>
          <p:cNvPr id="12" name="Picture 11">
            <a:extLst>
              <a:ext uri="{FF2B5EF4-FFF2-40B4-BE49-F238E27FC236}">
                <a16:creationId xmlns:a16="http://schemas.microsoft.com/office/drawing/2014/main" xmlns="" id="{B1AFC43D-1AE7-4F9C-86AA-CBCA6B6E815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0467" y="7460681"/>
            <a:ext cx="6224117" cy="5530572"/>
          </a:xfrm>
          <a:prstGeom prst="rect">
            <a:avLst/>
          </a:prstGeom>
          <a:noFill/>
          <a:ln>
            <a:noFill/>
          </a:ln>
        </p:spPr>
      </p:pic>
      <p:pic>
        <p:nvPicPr>
          <p:cNvPr id="13" name="Picture 12">
            <a:extLst>
              <a:ext uri="{FF2B5EF4-FFF2-40B4-BE49-F238E27FC236}">
                <a16:creationId xmlns:a16="http://schemas.microsoft.com/office/drawing/2014/main" xmlns="" id="{48E0B629-DD7F-499A-96E7-A5F9B4387F1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0644" y="7231627"/>
            <a:ext cx="5989577" cy="6165982"/>
          </a:xfrm>
          <a:prstGeom prst="rect">
            <a:avLst/>
          </a:prstGeom>
          <a:noFill/>
          <a:ln>
            <a:noFill/>
          </a:ln>
        </p:spPr>
      </p:pic>
      <p:sp>
        <p:nvSpPr>
          <p:cNvPr id="14" name="Arrow: Notched Right 13">
            <a:extLst>
              <a:ext uri="{FF2B5EF4-FFF2-40B4-BE49-F238E27FC236}">
                <a16:creationId xmlns:a16="http://schemas.microsoft.com/office/drawing/2014/main" xmlns="" id="{155CB937-355D-47CA-81A7-258198858097}"/>
              </a:ext>
            </a:extLst>
          </p:cNvPr>
          <p:cNvSpPr/>
          <p:nvPr/>
        </p:nvSpPr>
        <p:spPr>
          <a:xfrm>
            <a:off x="63500" y="16586200"/>
            <a:ext cx="1417915" cy="1216487"/>
          </a:xfrm>
          <a:prstGeom prst="notch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ch khôi lap phuong">
            <a:hlinkClick r:id="" action="ppaction://media"/>
            <a:extLst>
              <a:ext uri="{FF2B5EF4-FFF2-40B4-BE49-F238E27FC236}">
                <a16:creationId xmlns:a16="http://schemas.microsoft.com/office/drawing/2014/main" xmlns="" id="{D6CA322D-3D2B-4BA3-A8F6-29F8EC37CB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750" t="9259" r="16667" b="11482"/>
          <a:stretch/>
        </p:blipFill>
        <p:spPr>
          <a:xfrm>
            <a:off x="6096000" y="4267200"/>
            <a:ext cx="11811000" cy="8153400"/>
          </a:xfrm>
          <a:prstGeom prst="rect">
            <a:avLst/>
          </a:prstGeom>
        </p:spPr>
      </p:pic>
      <p:sp>
        <p:nvSpPr>
          <p:cNvPr id="4" name="TextBox 3">
            <a:extLst>
              <a:ext uri="{FF2B5EF4-FFF2-40B4-BE49-F238E27FC236}">
                <a16:creationId xmlns:a16="http://schemas.microsoft.com/office/drawing/2014/main" xmlns="" id="{03E0FE43-080D-4AB3-B7D7-A87577BFD9B6}"/>
              </a:ext>
            </a:extLst>
          </p:cNvPr>
          <p:cNvSpPr txBox="1"/>
          <p:nvPr/>
        </p:nvSpPr>
        <p:spPr>
          <a:xfrm>
            <a:off x="8991600" y="2667000"/>
            <a:ext cx="12195110" cy="754053"/>
          </a:xfrm>
          <a:prstGeom prst="rect">
            <a:avLst/>
          </a:prstGeom>
          <a:noFill/>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QUAN SÁT VIDEO SAU</a:t>
            </a:r>
          </a:p>
        </p:txBody>
      </p:sp>
    </p:spTree>
    <p:extLst>
      <p:ext uri="{BB962C8B-B14F-4D97-AF65-F5344CB8AC3E}">
        <p14:creationId xmlns:p14="http://schemas.microsoft.com/office/powerpoint/2010/main" val="32894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814A7FEE-0F6F-43E9-B60B-25BA9780BBF6}"/>
              </a:ext>
            </a:extLst>
          </p:cNvPr>
          <p:cNvSpPr/>
          <p:nvPr/>
        </p:nvSpPr>
        <p:spPr>
          <a:xfrm>
            <a:off x="1041441" y="7910330"/>
            <a:ext cx="22427577" cy="536047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3" name="Rounded Rectangle 109">
            <a:extLst>
              <a:ext uri="{FF2B5EF4-FFF2-40B4-BE49-F238E27FC236}">
                <a16:creationId xmlns:a16="http://schemas.microsoft.com/office/drawing/2014/main" xmlns="" id="{296E27AD-E11C-4A70-A1C1-A68610FE6C6D}"/>
              </a:ext>
            </a:extLst>
          </p:cNvPr>
          <p:cNvSpPr/>
          <p:nvPr/>
        </p:nvSpPr>
        <p:spPr>
          <a:xfrm>
            <a:off x="944039" y="3604697"/>
            <a:ext cx="22427577" cy="40153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ahoma" pitchFamily="34" charset="0"/>
              <a:ea typeface="Tahoma" pitchFamily="34" charset="0"/>
              <a:cs typeface="Tahoma" pitchFamily="34" charset="0"/>
            </a:endParaRPr>
          </a:p>
        </p:txBody>
      </p:sp>
      <p:sp>
        <p:nvSpPr>
          <p:cNvPr id="50" name="TextBox 49">
            <a:extLst>
              <a:ext uri="{FF2B5EF4-FFF2-40B4-BE49-F238E27FC236}">
                <a16:creationId xmlns:a16="http://schemas.microsoft.com/office/drawing/2014/main" xmlns="" id="{A6A9D229-0DBC-4559-BB7E-27636B39FCE4}"/>
              </a:ext>
            </a:extLst>
          </p:cNvPr>
          <p:cNvSpPr txBox="1"/>
          <p:nvPr/>
        </p:nvSpPr>
        <p:spPr>
          <a:xfrm>
            <a:off x="3988995" y="3949680"/>
            <a:ext cx="16383582" cy="1476110"/>
          </a:xfrm>
          <a:prstGeom prst="rect">
            <a:avLst/>
          </a:prstGeom>
          <a:noFill/>
        </p:spPr>
        <p:txBody>
          <a:bodyPr wrap="square">
            <a:spAutoFit/>
          </a:bodyPr>
          <a:lstStyle/>
          <a:p>
            <a:pPr marL="0" marR="0" algn="just">
              <a:lnSpc>
                <a:spcPct val="107000"/>
              </a:lnSpc>
              <a:spcBef>
                <a:spcPts val="600"/>
              </a:spcBef>
              <a:spcAft>
                <a:spcPts val="0"/>
              </a:spcAft>
            </a:pPr>
            <a:r>
              <a:rPr lang="en-US" sz="4400" b="1" dirty="0">
                <a:solidFill>
                  <a:srgbClr val="002060"/>
                </a:solidFill>
                <a:latin typeface="Tahoma" panose="020B0604030504040204" pitchFamily="34" charset="0"/>
                <a:ea typeface="Calibri" panose="020F0502020204030204" pitchFamily="34" charset="0"/>
                <a:cs typeface="Times New Roman" panose="02020603050405020304" pitchFamily="18" charset="0"/>
              </a:rPr>
              <a:t>[</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Mức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độ</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1]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các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đỉnh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hoặc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các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mặt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bất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kì</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hình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đa</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diện</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nào</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cũng</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t>
            </a:r>
          </a:p>
        </p:txBody>
      </p:sp>
      <p:sp>
        <p:nvSpPr>
          <p:cNvPr id="51" name="TextBox 50">
            <a:extLst>
              <a:ext uri="{FF2B5EF4-FFF2-40B4-BE49-F238E27FC236}">
                <a16:creationId xmlns:a16="http://schemas.microsoft.com/office/drawing/2014/main" xmlns="" id="{6C29CC1F-9599-4CE6-BE7A-48710ABEA353}"/>
              </a:ext>
            </a:extLst>
          </p:cNvPr>
          <p:cNvSpPr txBox="1"/>
          <p:nvPr/>
        </p:nvSpPr>
        <p:spPr>
          <a:xfrm>
            <a:off x="3682441" y="5486400"/>
            <a:ext cx="3903633"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 lớn hơn 4. </a:t>
            </a:r>
          </a:p>
        </p:txBody>
      </p:sp>
      <p:sp>
        <p:nvSpPr>
          <p:cNvPr id="52" name="TextBox 51">
            <a:extLst>
              <a:ext uri="{FF2B5EF4-FFF2-40B4-BE49-F238E27FC236}">
                <a16:creationId xmlns:a16="http://schemas.microsoft.com/office/drawing/2014/main" xmlns="" id="{8FB5A0A6-A0FE-4BF5-BA33-E2821D5928F6}"/>
              </a:ext>
            </a:extLst>
          </p:cNvPr>
          <p:cNvSpPr txBox="1"/>
          <p:nvPr/>
        </p:nvSpPr>
        <p:spPr>
          <a:xfrm>
            <a:off x="8872896" y="5486400"/>
            <a:ext cx="6824304"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 lớn hơn hoặc bằng 5.</a:t>
            </a:r>
          </a:p>
        </p:txBody>
      </p:sp>
      <p:sp>
        <p:nvSpPr>
          <p:cNvPr id="53" name="TextBox 52">
            <a:extLst>
              <a:ext uri="{FF2B5EF4-FFF2-40B4-BE49-F238E27FC236}">
                <a16:creationId xmlns:a16="http://schemas.microsoft.com/office/drawing/2014/main" xmlns="" id="{D83D9741-155B-483B-AF3C-61B39A4899C0}"/>
              </a:ext>
            </a:extLst>
          </p:cNvPr>
          <p:cNvSpPr txBox="1"/>
          <p:nvPr/>
        </p:nvSpPr>
        <p:spPr>
          <a:xfrm>
            <a:off x="3657600" y="6487384"/>
            <a:ext cx="3894015"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 lớn hơn 5. </a:t>
            </a:r>
          </a:p>
        </p:txBody>
      </p:sp>
      <p:sp>
        <p:nvSpPr>
          <p:cNvPr id="54" name="TextBox 53">
            <a:extLst>
              <a:ext uri="{FF2B5EF4-FFF2-40B4-BE49-F238E27FC236}">
                <a16:creationId xmlns:a16="http://schemas.microsoft.com/office/drawing/2014/main" xmlns="" id="{DDF0A564-B8A6-4E74-8546-08289F68A7F0}"/>
              </a:ext>
            </a:extLst>
          </p:cNvPr>
          <p:cNvSpPr txBox="1"/>
          <p:nvPr/>
        </p:nvSpPr>
        <p:spPr>
          <a:xfrm>
            <a:off x="8840040" y="6487384"/>
            <a:ext cx="6865982"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 lớn hơn hoặc bằng 4.</a:t>
            </a:r>
          </a:p>
        </p:txBody>
      </p:sp>
      <p:sp>
        <p:nvSpPr>
          <p:cNvPr id="56" name="TextBox 55">
            <a:extLst>
              <a:ext uri="{FF2B5EF4-FFF2-40B4-BE49-F238E27FC236}">
                <a16:creationId xmlns:a16="http://schemas.microsoft.com/office/drawing/2014/main" xmlns="" id="{263AC76A-B67B-4CD7-807A-F6869D4F5717}"/>
              </a:ext>
            </a:extLst>
          </p:cNvPr>
          <p:cNvSpPr txBox="1"/>
          <p:nvPr/>
        </p:nvSpPr>
        <p:spPr>
          <a:xfrm>
            <a:off x="2735849" y="9551203"/>
            <a:ext cx="19285951" cy="1748620"/>
          </a:xfrm>
          <a:prstGeom prst="rect">
            <a:avLst/>
          </a:prstGeom>
          <a:noFill/>
        </p:spPr>
        <p:txBody>
          <a:bodyPr wrap="square">
            <a:spAutoFit/>
          </a:bodyPr>
          <a:lstStyle/>
          <a:p>
            <a:pPr marL="0" marR="0" algn="just">
              <a:lnSpc>
                <a:spcPct val="130000"/>
              </a:lnSpc>
              <a:spcBef>
                <a:spcPts val="0"/>
              </a:spcBef>
              <a:spcAft>
                <a:spcPts val="800"/>
              </a:spcAft>
            </a:pP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Xét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hình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đa</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diện</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là</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hình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tứ</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diện</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thì</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kết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quả</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về</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quan</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hệ</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đỉnh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và</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mặt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thoả</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mãn</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p>
        </p:txBody>
      </p:sp>
      <p:sp>
        <p:nvSpPr>
          <p:cNvPr id="57" name="TextBox 56">
            <a:extLst>
              <a:ext uri="{FF2B5EF4-FFF2-40B4-BE49-F238E27FC236}">
                <a16:creationId xmlns:a16="http://schemas.microsoft.com/office/drawing/2014/main" xmlns="" id="{5A84C5E3-BDB8-4285-B75E-4E500D7BEC22}"/>
              </a:ext>
            </a:extLst>
          </p:cNvPr>
          <p:cNvSpPr txBox="1"/>
          <p:nvPr/>
        </p:nvSpPr>
        <p:spPr>
          <a:xfrm>
            <a:off x="10059214" y="8683811"/>
            <a:ext cx="2388795" cy="751616"/>
          </a:xfrm>
          <a:prstGeom prst="rect">
            <a:avLst/>
          </a:prstGeom>
          <a:noFill/>
        </p:spPr>
        <p:txBody>
          <a:bodyPr wrap="none">
            <a:spAutoFit/>
          </a:bodyPr>
          <a:lstStyle/>
          <a:p>
            <a:pPr marL="0" marR="0" algn="just">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D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B62D8D1F-DEC0-4358-8E81-C3201DA19B6F}"/>
              </a:ext>
            </a:extLst>
          </p:cNvPr>
          <p:cNvGrpSpPr/>
          <p:nvPr/>
        </p:nvGrpSpPr>
        <p:grpSpPr>
          <a:xfrm>
            <a:off x="762000" y="3906944"/>
            <a:ext cx="3017520" cy="1053803"/>
            <a:chOff x="534987" y="1647866"/>
            <a:chExt cx="3518066" cy="1176337"/>
          </a:xfrm>
        </p:grpSpPr>
        <p:sp>
          <p:nvSpPr>
            <p:cNvPr id="18" name="Isosceles Triangle 44">
              <a:extLst>
                <a:ext uri="{FF2B5EF4-FFF2-40B4-BE49-F238E27FC236}">
                  <a16:creationId xmlns:a16="http://schemas.microsoft.com/office/drawing/2014/main" xmlns="" id="{D38AD9B5-82CB-4BB2-89F2-5E5F57C8A603}"/>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36">
              <a:extLst>
                <a:ext uri="{FF2B5EF4-FFF2-40B4-BE49-F238E27FC236}">
                  <a16:creationId xmlns:a16="http://schemas.microsoft.com/office/drawing/2014/main" xmlns="" id="{66F58E7A-F8A3-4E20-85FA-BC1DDF9EBCB2}"/>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oup 11">
              <a:extLst>
                <a:ext uri="{FF2B5EF4-FFF2-40B4-BE49-F238E27FC236}">
                  <a16:creationId xmlns:a16="http://schemas.microsoft.com/office/drawing/2014/main" xmlns="" id="{B3CC1933-0D81-4BDE-B8D9-AA7D4D4DF2A1}"/>
                </a:ext>
              </a:extLst>
            </p:cNvPr>
            <p:cNvGrpSpPr/>
            <p:nvPr/>
          </p:nvGrpSpPr>
          <p:grpSpPr bwMode="auto">
            <a:xfrm>
              <a:off x="683775" y="1836907"/>
              <a:ext cx="582199" cy="537956"/>
              <a:chOff x="7440266" y="3398551"/>
              <a:chExt cx="757238" cy="765175"/>
            </a:xfrm>
            <a:solidFill>
              <a:schemeClr val="bg1">
                <a:lumMod val="95000"/>
              </a:schemeClr>
            </a:solidFill>
          </p:grpSpPr>
          <p:sp>
            <p:nvSpPr>
              <p:cNvPr id="23" name="Freeform 140">
                <a:extLst>
                  <a:ext uri="{FF2B5EF4-FFF2-40B4-BE49-F238E27FC236}">
                    <a16:creationId xmlns:a16="http://schemas.microsoft.com/office/drawing/2014/main" xmlns="" id="{8165C3D5-58DA-4E58-95E0-302F71F2C1EF}"/>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4" name="Freeform 141">
                <a:extLst>
                  <a:ext uri="{FF2B5EF4-FFF2-40B4-BE49-F238E27FC236}">
                    <a16:creationId xmlns:a16="http://schemas.microsoft.com/office/drawing/2014/main" xmlns="" id="{64802F8A-DC36-4E67-8DF2-D758DCEF15DE}"/>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Freeform 142">
                <a:extLst>
                  <a:ext uri="{FF2B5EF4-FFF2-40B4-BE49-F238E27FC236}">
                    <a16:creationId xmlns:a16="http://schemas.microsoft.com/office/drawing/2014/main" xmlns="" id="{AB26EFB8-278F-4797-8A1D-65D03E0BF655}"/>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7957094F-9C28-45AB-BAB2-2468AD247C2F}"/>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AF8C5121-850F-4C43-92BB-D4DF089ED53B}"/>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638B995F-8CB2-4B72-B5AA-2C330A68D1CD}"/>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FA615152-6220-4F76-87BD-4E148E70B97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1" name="Chevron 138">
              <a:extLst>
                <a:ext uri="{FF2B5EF4-FFF2-40B4-BE49-F238E27FC236}">
                  <a16:creationId xmlns:a16="http://schemas.microsoft.com/office/drawing/2014/main" xmlns="" id="{ED3C73AA-349A-4CEC-984A-A46D38A6A34F}"/>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3">
              <a:extLst>
                <a:ext uri="{FF2B5EF4-FFF2-40B4-BE49-F238E27FC236}">
                  <a16:creationId xmlns:a16="http://schemas.microsoft.com/office/drawing/2014/main" xmlns="" id="{B570C642-030A-45E4-96AB-96FA8FA3A3BC}"/>
                </a:ext>
              </a:extLst>
            </p:cNvPr>
            <p:cNvSpPr txBox="1">
              <a:spLocks noChangeArrowheads="1"/>
            </p:cNvSpPr>
            <p:nvPr/>
          </p:nvSpPr>
          <p:spPr bwMode="auto">
            <a:xfrm>
              <a:off x="1637278" y="1689306"/>
              <a:ext cx="2345378" cy="95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0" name="Group 29">
            <a:extLst>
              <a:ext uri="{FF2B5EF4-FFF2-40B4-BE49-F238E27FC236}">
                <a16:creationId xmlns:a16="http://schemas.microsoft.com/office/drawing/2014/main" xmlns="" id="{C9B6A454-E029-4BBE-8C35-B4A380B59070}"/>
              </a:ext>
            </a:extLst>
          </p:cNvPr>
          <p:cNvGrpSpPr/>
          <p:nvPr/>
        </p:nvGrpSpPr>
        <p:grpSpPr>
          <a:xfrm>
            <a:off x="609600" y="1602037"/>
            <a:ext cx="17746255" cy="1355582"/>
            <a:chOff x="775770" y="1922269"/>
            <a:chExt cx="17749465" cy="1355580"/>
          </a:xfrm>
        </p:grpSpPr>
        <p:sp>
          <p:nvSpPr>
            <p:cNvPr id="31" name="TextBox 30">
              <a:extLst>
                <a:ext uri="{FF2B5EF4-FFF2-40B4-BE49-F238E27FC236}">
                  <a16:creationId xmlns:a16="http://schemas.microsoft.com/office/drawing/2014/main" xmlns="" id="{A7679BF7-56B2-4CB1-B7B4-BEE3E0188433}"/>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2" name="TextBox 31">
              <a:extLst>
                <a:ext uri="{FF2B5EF4-FFF2-40B4-BE49-F238E27FC236}">
                  <a16:creationId xmlns:a16="http://schemas.microsoft.com/office/drawing/2014/main" xmlns="" id="{52B5EA3E-2100-4FC6-87B5-84EFB894967F}"/>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3" name="TextBox 32">
              <a:extLst>
                <a:ext uri="{FF2B5EF4-FFF2-40B4-BE49-F238E27FC236}">
                  <a16:creationId xmlns:a16="http://schemas.microsoft.com/office/drawing/2014/main" xmlns="" id="{3BB46E93-0DE0-4FE0-9DAC-F7E63AAC91F2}"/>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4" name="Oval 33">
            <a:extLst>
              <a:ext uri="{FF2B5EF4-FFF2-40B4-BE49-F238E27FC236}">
                <a16:creationId xmlns:a16="http://schemas.microsoft.com/office/drawing/2014/main" xmlns="" id="{529FD1E7-735D-4786-9FE2-46F60484CEBF}"/>
              </a:ext>
            </a:extLst>
          </p:cNvPr>
          <p:cNvSpPr/>
          <p:nvPr/>
        </p:nvSpPr>
        <p:spPr>
          <a:xfrm>
            <a:off x="8512528" y="6357734"/>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D</a:t>
            </a:r>
          </a:p>
        </p:txBody>
      </p:sp>
      <p:sp>
        <p:nvSpPr>
          <p:cNvPr id="35" name="Freeform 20">
            <a:extLst>
              <a:ext uri="{FF2B5EF4-FFF2-40B4-BE49-F238E27FC236}">
                <a16:creationId xmlns:a16="http://schemas.microsoft.com/office/drawing/2014/main" xmlns="" id="{4B0C7368-5A7E-421E-84B8-77406B3E5E7F}"/>
              </a:ext>
            </a:extLst>
          </p:cNvPr>
          <p:cNvSpPr>
            <a:spLocks/>
          </p:cNvSpPr>
          <p:nvPr/>
        </p:nvSpPr>
        <p:spPr bwMode="auto">
          <a:xfrm rot="16200000" flipV="1">
            <a:off x="2514051" y="6572360"/>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6" name="TextBox 35">
            <a:extLst>
              <a:ext uri="{FF2B5EF4-FFF2-40B4-BE49-F238E27FC236}">
                <a16:creationId xmlns:a16="http://schemas.microsoft.com/office/drawing/2014/main" xmlns="" id="{09BC87B4-F9BA-4377-8DFE-6E5F099F2D71}"/>
              </a:ext>
            </a:extLst>
          </p:cNvPr>
          <p:cNvSpPr txBox="1"/>
          <p:nvPr/>
        </p:nvSpPr>
        <p:spPr>
          <a:xfrm>
            <a:off x="2151025" y="7821634"/>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7" name="Round Diagonal Corner Rectangle 58">
            <a:extLst>
              <a:ext uri="{FF2B5EF4-FFF2-40B4-BE49-F238E27FC236}">
                <a16:creationId xmlns:a16="http://schemas.microsoft.com/office/drawing/2014/main" xmlns="" id="{06F47DB2-722F-4625-AC07-DB1204BFAFFF}"/>
              </a:ext>
            </a:extLst>
          </p:cNvPr>
          <p:cNvSpPr/>
          <p:nvPr/>
        </p:nvSpPr>
        <p:spPr>
          <a:xfrm flipV="1">
            <a:off x="1032110" y="7692239"/>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5">
            <a:extLst>
              <a:ext uri="{FF2B5EF4-FFF2-40B4-BE49-F238E27FC236}">
                <a16:creationId xmlns:a16="http://schemas.microsoft.com/office/drawing/2014/main" xmlns="" id="{BFA9E554-A388-4761-A8BC-5565CB882345}"/>
              </a:ext>
            </a:extLst>
          </p:cNvPr>
          <p:cNvSpPr>
            <a:spLocks noEditPoints="1"/>
          </p:cNvSpPr>
          <p:nvPr/>
        </p:nvSpPr>
        <p:spPr bwMode="auto">
          <a:xfrm>
            <a:off x="1471737" y="7939361"/>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81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up)">
                                      <p:cBhvr>
                                        <p:cTn id="19" dur="500"/>
                                        <p:tgtEl>
                                          <p:spTgt spid="5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p:bldP spid="57" grpId="0"/>
      <p:bldP spid="34" grpId="0" animBg="1"/>
      <p:bldP spid="35" grpId="0" animBg="1"/>
      <p:bldP spid="36" grpId="0"/>
      <p:bldP spid="37"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9369401"/>
            <a:ext cx="22427577" cy="3889399"/>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897078" y="3124200"/>
            <a:ext cx="22427577" cy="59965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ahoma" pitchFamily="34" charset="0"/>
              <a:ea typeface="Tahoma" pitchFamily="34" charset="0"/>
              <a:cs typeface="Tahoma" pitchFamily="34" charset="0"/>
            </a:endParaRPr>
          </a:p>
        </p:txBody>
      </p:sp>
      <p:sp>
        <p:nvSpPr>
          <p:cNvPr id="17" name="TextBox 16">
            <a:extLst>
              <a:ext uri="{FF2B5EF4-FFF2-40B4-BE49-F238E27FC236}">
                <a16:creationId xmlns:a16="http://schemas.microsoft.com/office/drawing/2014/main" xmlns="" id="{58005648-08C7-4A57-BC5D-7421EC86F327}"/>
              </a:ext>
            </a:extLst>
          </p:cNvPr>
          <p:cNvSpPr txBox="1"/>
          <p:nvPr/>
        </p:nvSpPr>
        <p:spPr>
          <a:xfrm>
            <a:off x="1407929" y="3402810"/>
            <a:ext cx="20548557" cy="792205"/>
          </a:xfrm>
          <a:prstGeom prst="rect">
            <a:avLst/>
          </a:prstGeom>
          <a:noFill/>
        </p:spPr>
        <p:txBody>
          <a:bodyPr wrap="square">
            <a:spAutoFit/>
          </a:bodyPr>
          <a:lstStyle/>
          <a:p>
            <a:pPr marL="0" marR="0" algn="just">
              <a:lnSpc>
                <a:spcPct val="115000"/>
              </a:lnSpc>
              <a:spcBef>
                <a:spcPts val="60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Câu </a:t>
            </a:r>
            <a:r>
              <a:rPr lang="vi-VN"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2</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 </a:t>
            </a:r>
            <a:r>
              <a:rPr lang="en-US" sz="4400" b="1">
                <a:solidFill>
                  <a:srgbClr val="002060"/>
                </a:solidFill>
                <a:latin typeface="Tahoma" panose="020B0604030504040204" pitchFamily="34" charset="0"/>
                <a:ea typeface="Calibri" panose="020F0502020204030204" pitchFamily="34" charset="0"/>
                <a:cs typeface="Times New Roman" panose="02020603050405020304" pitchFamily="18" charset="0"/>
              </a:rPr>
              <a:t>[</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Mức độ 1] Vật thể nào dưới đây không phải là khối đa diện?</a:t>
            </a:r>
          </a:p>
        </p:txBody>
      </p:sp>
      <p:sp>
        <p:nvSpPr>
          <p:cNvPr id="18" name="Rectangle 2">
            <a:extLst>
              <a:ext uri="{FF2B5EF4-FFF2-40B4-BE49-F238E27FC236}">
                <a16:creationId xmlns:a16="http://schemas.microsoft.com/office/drawing/2014/main" xmlns="" id="{ED3C4168-3E15-4110-AD60-5A37E108576F}"/>
              </a:ext>
            </a:extLst>
          </p:cNvPr>
          <p:cNvSpPr>
            <a:spLocks noChangeArrowheads="1"/>
          </p:cNvSpPr>
          <p:nvPr/>
        </p:nvSpPr>
        <p:spPr bwMode="auto">
          <a:xfrm>
            <a:off x="3191894" y="8159747"/>
            <a:ext cx="9124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A.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p:sp>
        <p:nvSpPr>
          <p:cNvPr id="19" name="Rectangle 18">
            <a:extLst>
              <a:ext uri="{FF2B5EF4-FFF2-40B4-BE49-F238E27FC236}">
                <a16:creationId xmlns:a16="http://schemas.microsoft.com/office/drawing/2014/main" xmlns="" id="{982E79B1-E42D-4548-9707-825FB01A2F32}"/>
              </a:ext>
            </a:extLst>
          </p:cNvPr>
          <p:cNvSpPr>
            <a:spLocks noChangeArrowheads="1"/>
          </p:cNvSpPr>
          <p:nvPr/>
        </p:nvSpPr>
        <p:spPr bwMode="auto">
          <a:xfrm>
            <a:off x="8678294" y="8235947"/>
            <a:ext cx="9124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B.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p:sp>
        <p:nvSpPr>
          <p:cNvPr id="20" name="Rectangle 8">
            <a:extLst>
              <a:ext uri="{FF2B5EF4-FFF2-40B4-BE49-F238E27FC236}">
                <a16:creationId xmlns:a16="http://schemas.microsoft.com/office/drawing/2014/main" xmlns="" id="{63807846-7574-47D0-B66F-3F68C03A9D83}"/>
              </a:ext>
            </a:extLst>
          </p:cNvPr>
          <p:cNvSpPr>
            <a:spLocks noChangeArrowheads="1"/>
          </p:cNvSpPr>
          <p:nvPr/>
        </p:nvSpPr>
        <p:spPr bwMode="auto">
          <a:xfrm>
            <a:off x="14343907" y="8159747"/>
            <a:ext cx="9028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C.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p:sp>
        <p:nvSpPr>
          <p:cNvPr id="21" name="Rectangle 11">
            <a:extLst>
              <a:ext uri="{FF2B5EF4-FFF2-40B4-BE49-F238E27FC236}">
                <a16:creationId xmlns:a16="http://schemas.microsoft.com/office/drawing/2014/main" xmlns="" id="{AFE587C8-79FE-4800-8313-D23EE8186750}"/>
              </a:ext>
            </a:extLst>
          </p:cNvPr>
          <p:cNvSpPr>
            <a:spLocks noChangeArrowheads="1"/>
          </p:cNvSpPr>
          <p:nvPr/>
        </p:nvSpPr>
        <p:spPr bwMode="auto">
          <a:xfrm>
            <a:off x="19924693" y="8159747"/>
            <a:ext cx="95410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D.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p:pic>
        <p:nvPicPr>
          <p:cNvPr id="22" name="Picture 21">
            <a:extLst>
              <a:ext uri="{FF2B5EF4-FFF2-40B4-BE49-F238E27FC236}">
                <a16:creationId xmlns:a16="http://schemas.microsoft.com/office/drawing/2014/main" xmlns="" id="{D880B8AF-FC68-4F83-A23D-740D71336BD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8389" y="4661133"/>
            <a:ext cx="3451348" cy="3557578"/>
          </a:xfrm>
          <a:prstGeom prst="rect">
            <a:avLst/>
          </a:prstGeom>
          <a:noFill/>
          <a:ln>
            <a:noFill/>
          </a:ln>
        </p:spPr>
      </p:pic>
      <p:pic>
        <p:nvPicPr>
          <p:cNvPr id="23" name="Picture 22">
            <a:extLst>
              <a:ext uri="{FF2B5EF4-FFF2-40B4-BE49-F238E27FC236}">
                <a16:creationId xmlns:a16="http://schemas.microsoft.com/office/drawing/2014/main" xmlns="" id="{D38DC504-F4D1-483E-8813-431F016CAAA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679" y="4707847"/>
            <a:ext cx="3942661" cy="3436264"/>
          </a:xfrm>
          <a:prstGeom prst="rect">
            <a:avLst/>
          </a:prstGeom>
          <a:noFill/>
          <a:ln>
            <a:noFill/>
          </a:ln>
        </p:spPr>
      </p:pic>
      <p:pic>
        <p:nvPicPr>
          <p:cNvPr id="24" name="Picture 23">
            <a:extLst>
              <a:ext uri="{FF2B5EF4-FFF2-40B4-BE49-F238E27FC236}">
                <a16:creationId xmlns:a16="http://schemas.microsoft.com/office/drawing/2014/main" xmlns="" id="{C701AF54-A4D8-43DB-9820-70813D8A371B}"/>
              </a:ext>
            </a:extLst>
          </p:cNvPr>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2658282" y="4443713"/>
            <a:ext cx="4770620" cy="3436264"/>
          </a:xfrm>
          <a:prstGeom prst="rect">
            <a:avLst/>
          </a:prstGeom>
          <a:noFill/>
          <a:ln>
            <a:noFill/>
          </a:ln>
        </p:spPr>
      </p:pic>
      <p:pic>
        <p:nvPicPr>
          <p:cNvPr id="25" name="Picture 24">
            <a:extLst>
              <a:ext uri="{FF2B5EF4-FFF2-40B4-BE49-F238E27FC236}">
                <a16:creationId xmlns:a16="http://schemas.microsoft.com/office/drawing/2014/main" xmlns="" id="{93CF0AE3-AB31-4AE8-A775-5315F423BD6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5525" y="4473797"/>
            <a:ext cx="3653293" cy="3653293"/>
          </a:xfrm>
          <a:prstGeom prst="rect">
            <a:avLst/>
          </a:prstGeom>
          <a:noFill/>
          <a:ln>
            <a:noFill/>
          </a:ln>
        </p:spPr>
      </p:pic>
      <p:sp>
        <p:nvSpPr>
          <p:cNvPr id="26" name="TextBox 25">
            <a:extLst>
              <a:ext uri="{FF2B5EF4-FFF2-40B4-BE49-F238E27FC236}">
                <a16:creationId xmlns:a16="http://schemas.microsoft.com/office/drawing/2014/main" xmlns="" id="{C8C0C028-88C6-4EA0-9E21-D85826470BEC}"/>
              </a:ext>
            </a:extLst>
          </p:cNvPr>
          <p:cNvSpPr txBox="1"/>
          <p:nvPr/>
        </p:nvSpPr>
        <p:spPr>
          <a:xfrm>
            <a:off x="10832111" y="9332185"/>
            <a:ext cx="2596251" cy="751616"/>
          </a:xfrm>
          <a:prstGeom prst="rect">
            <a:avLst/>
          </a:prstGeom>
          <a:noFill/>
        </p:spPr>
        <p:txBody>
          <a:bodyPr wrap="square">
            <a:spAutoFit/>
          </a:bodyPr>
          <a:lstStyle/>
          <a:p>
            <a:pPr marL="0" marR="0" algn="ctr">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27" name="TextBox 26">
            <a:extLst>
              <a:ext uri="{FF2B5EF4-FFF2-40B4-BE49-F238E27FC236}">
                <a16:creationId xmlns:a16="http://schemas.microsoft.com/office/drawing/2014/main" xmlns="" id="{02D29003-FF95-499E-A77B-CA4F858DAE43}"/>
              </a:ext>
            </a:extLst>
          </p:cNvPr>
          <p:cNvSpPr txBox="1"/>
          <p:nvPr/>
        </p:nvSpPr>
        <p:spPr>
          <a:xfrm>
            <a:off x="7237642" y="9601634"/>
            <a:ext cx="2337499" cy="792205"/>
          </a:xfrm>
          <a:prstGeom prst="rect">
            <a:avLst/>
          </a:prstGeom>
          <a:noFill/>
        </p:spPr>
        <p:txBody>
          <a:bodyPr wrap="none">
            <a:spAutoFit/>
          </a:bodyPr>
          <a:lstStyle/>
          <a:p>
            <a:pPr marL="0" marR="0" algn="just">
              <a:lnSpc>
                <a:spcPct val="115000"/>
              </a:lnSpc>
              <a:spcBef>
                <a:spcPts val="0"/>
              </a:spcBef>
              <a:spcAft>
                <a:spcPts val="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p>
        </p:txBody>
      </p:sp>
      <p:sp>
        <p:nvSpPr>
          <p:cNvPr id="28" name="TextBox 27">
            <a:extLst>
              <a:ext uri="{FF2B5EF4-FFF2-40B4-BE49-F238E27FC236}">
                <a16:creationId xmlns:a16="http://schemas.microsoft.com/office/drawing/2014/main" xmlns="" id="{E2CBC9B1-9C74-4DF9-B39F-0D408D90E29F}"/>
              </a:ext>
            </a:extLst>
          </p:cNvPr>
          <p:cNvSpPr txBox="1"/>
          <p:nvPr/>
        </p:nvSpPr>
        <p:spPr>
          <a:xfrm>
            <a:off x="1310609" y="10605588"/>
            <a:ext cx="13491194" cy="792205"/>
          </a:xfrm>
          <a:prstGeom prst="rect">
            <a:avLst/>
          </a:prstGeom>
          <a:noFill/>
        </p:spPr>
        <p:txBody>
          <a:bodyPr wrap="none">
            <a:spAutoFit/>
          </a:bodyPr>
          <a:lstStyle/>
          <a:p>
            <a:pPr marL="0" marR="0" algn="just">
              <a:lnSpc>
                <a:spcPct val="115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Vật thể cho bởi hình A, B, D là các khối đa diện.</a:t>
            </a:r>
          </a:p>
        </p:txBody>
      </p:sp>
      <p:sp>
        <p:nvSpPr>
          <p:cNvPr id="29" name="TextBox 28">
            <a:extLst>
              <a:ext uri="{FF2B5EF4-FFF2-40B4-BE49-F238E27FC236}">
                <a16:creationId xmlns:a16="http://schemas.microsoft.com/office/drawing/2014/main" xmlns="" id="{33F0CBB8-62AB-4045-B424-2D343DB5E1AD}"/>
              </a:ext>
            </a:extLst>
          </p:cNvPr>
          <p:cNvSpPr txBox="1"/>
          <p:nvPr/>
        </p:nvSpPr>
        <p:spPr>
          <a:xfrm>
            <a:off x="1303259" y="11455342"/>
            <a:ext cx="21615213" cy="1570879"/>
          </a:xfrm>
          <a:prstGeom prst="rect">
            <a:avLst/>
          </a:prstGeom>
          <a:noFill/>
        </p:spPr>
        <p:txBody>
          <a:bodyPr wrap="none">
            <a:spAutoFit/>
          </a:bodyPr>
          <a:lstStyle/>
          <a:p>
            <a:pPr marL="0" marR="0" algn="just">
              <a:lnSpc>
                <a:spcPct val="115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Vật thể cho bởi hình C không phải khối đa diện, vi phạm điều kiện mỗi cạnh </a:t>
            </a:r>
          </a:p>
          <a:p>
            <a:pPr marL="0" marR="0" algn="just">
              <a:lnSpc>
                <a:spcPct val="115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của đa giác nào cũng là cạnh chung của đúng hai đa giác.</a:t>
            </a:r>
          </a:p>
        </p:txBody>
      </p:sp>
      <p:grpSp>
        <p:nvGrpSpPr>
          <p:cNvPr id="30" name="Group 29">
            <a:extLst>
              <a:ext uri="{FF2B5EF4-FFF2-40B4-BE49-F238E27FC236}">
                <a16:creationId xmlns:a16="http://schemas.microsoft.com/office/drawing/2014/main" xmlns="" id="{F45C90EF-CD1A-4055-95B0-36B5623899A8}"/>
              </a:ext>
            </a:extLst>
          </p:cNvPr>
          <p:cNvGrpSpPr/>
          <p:nvPr/>
        </p:nvGrpSpPr>
        <p:grpSpPr>
          <a:xfrm>
            <a:off x="685800" y="3352800"/>
            <a:ext cx="3017520" cy="1141620"/>
            <a:chOff x="534987" y="1647866"/>
            <a:chExt cx="3518066" cy="1176337"/>
          </a:xfrm>
        </p:grpSpPr>
        <p:sp>
          <p:nvSpPr>
            <p:cNvPr id="31" name="Isosceles Triangle 44">
              <a:extLst>
                <a:ext uri="{FF2B5EF4-FFF2-40B4-BE49-F238E27FC236}">
                  <a16:creationId xmlns:a16="http://schemas.microsoft.com/office/drawing/2014/main" xmlns="" id="{6A881F3B-0A5B-4FD8-91CE-700118EDCD8F}"/>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Pentagon 136">
              <a:extLst>
                <a:ext uri="{FF2B5EF4-FFF2-40B4-BE49-F238E27FC236}">
                  <a16:creationId xmlns:a16="http://schemas.microsoft.com/office/drawing/2014/main" xmlns="" id="{F322935A-C0FE-44EB-8DD9-9E9C2355D169}"/>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3" name="Group 11">
              <a:extLst>
                <a:ext uri="{FF2B5EF4-FFF2-40B4-BE49-F238E27FC236}">
                  <a16:creationId xmlns:a16="http://schemas.microsoft.com/office/drawing/2014/main" xmlns="" id="{10894647-2F08-456D-AF69-DF334F4A1835}"/>
                </a:ext>
              </a:extLst>
            </p:cNvPr>
            <p:cNvGrpSpPr/>
            <p:nvPr/>
          </p:nvGrpSpPr>
          <p:grpSpPr bwMode="auto">
            <a:xfrm>
              <a:off x="683775" y="1836907"/>
              <a:ext cx="582199" cy="537956"/>
              <a:chOff x="7440266" y="3398551"/>
              <a:chExt cx="757238" cy="765175"/>
            </a:xfrm>
            <a:solidFill>
              <a:schemeClr val="bg1">
                <a:lumMod val="95000"/>
              </a:schemeClr>
            </a:solidFill>
          </p:grpSpPr>
          <p:sp>
            <p:nvSpPr>
              <p:cNvPr id="36" name="Freeform 140">
                <a:extLst>
                  <a:ext uri="{FF2B5EF4-FFF2-40B4-BE49-F238E27FC236}">
                    <a16:creationId xmlns:a16="http://schemas.microsoft.com/office/drawing/2014/main" xmlns="" id="{B7A49FC6-6BF9-45FA-83FC-E712DEFE9917}"/>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7" name="Freeform 141">
                <a:extLst>
                  <a:ext uri="{FF2B5EF4-FFF2-40B4-BE49-F238E27FC236}">
                    <a16:creationId xmlns:a16="http://schemas.microsoft.com/office/drawing/2014/main" xmlns="" id="{C3147DE8-1FD7-4900-BB43-B040B72C9B99}"/>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8" name="Freeform 142">
                <a:extLst>
                  <a:ext uri="{FF2B5EF4-FFF2-40B4-BE49-F238E27FC236}">
                    <a16:creationId xmlns:a16="http://schemas.microsoft.com/office/drawing/2014/main" xmlns="" id="{E435DA25-82DA-4DC7-A126-4417B38875BE}"/>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9" name="Rectangle 38">
                <a:extLst>
                  <a:ext uri="{FF2B5EF4-FFF2-40B4-BE49-F238E27FC236}">
                    <a16:creationId xmlns:a16="http://schemas.microsoft.com/office/drawing/2014/main" xmlns="" id="{81A79DCD-781C-4F7C-99B3-35371612E453}"/>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xmlns="" id="{DF7BB4A5-0AD0-4A34-A06B-F1E981D54512}"/>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xmlns="" id="{DF55CBA7-9A67-4458-AE4E-5D84EB133283}"/>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42" name="Rectangle 41">
                <a:extLst>
                  <a:ext uri="{FF2B5EF4-FFF2-40B4-BE49-F238E27FC236}">
                    <a16:creationId xmlns:a16="http://schemas.microsoft.com/office/drawing/2014/main" xmlns="" id="{D942CB49-4CFC-4C2E-A802-83930B15148D}"/>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34" name="Chevron 138">
              <a:extLst>
                <a:ext uri="{FF2B5EF4-FFF2-40B4-BE49-F238E27FC236}">
                  <a16:creationId xmlns:a16="http://schemas.microsoft.com/office/drawing/2014/main" xmlns="" id="{63387A33-3890-4302-A00C-FFE19B6075B7}"/>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13">
              <a:extLst>
                <a:ext uri="{FF2B5EF4-FFF2-40B4-BE49-F238E27FC236}">
                  <a16:creationId xmlns:a16="http://schemas.microsoft.com/office/drawing/2014/main" xmlns="" id="{0FE530EA-C875-4EF9-9AF7-8C36F6315176}"/>
                </a:ext>
              </a:extLst>
            </p:cNvPr>
            <p:cNvSpPr txBox="1">
              <a:spLocks noChangeArrowheads="1"/>
            </p:cNvSpPr>
            <p:nvPr/>
          </p:nvSpPr>
          <p:spPr bwMode="auto">
            <a:xfrm>
              <a:off x="1637278" y="1692885"/>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2.</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3" name="Oval 42">
            <a:extLst>
              <a:ext uri="{FF2B5EF4-FFF2-40B4-BE49-F238E27FC236}">
                <a16:creationId xmlns:a16="http://schemas.microsoft.com/office/drawing/2014/main" xmlns="" id="{837270A2-3124-4104-A445-59CBD820B1FD}"/>
              </a:ext>
            </a:extLst>
          </p:cNvPr>
          <p:cNvSpPr/>
          <p:nvPr/>
        </p:nvSpPr>
        <p:spPr>
          <a:xfrm>
            <a:off x="14239348" y="8061820"/>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C</a:t>
            </a:r>
          </a:p>
        </p:txBody>
      </p:sp>
      <p:sp>
        <p:nvSpPr>
          <p:cNvPr id="44" name="Freeform 20">
            <a:extLst>
              <a:ext uri="{FF2B5EF4-FFF2-40B4-BE49-F238E27FC236}">
                <a16:creationId xmlns:a16="http://schemas.microsoft.com/office/drawing/2014/main" xmlns="" id="{D08B3A46-6C37-47D6-B2A1-BA4B5094AB54}"/>
              </a:ext>
            </a:extLst>
          </p:cNvPr>
          <p:cNvSpPr>
            <a:spLocks/>
          </p:cNvSpPr>
          <p:nvPr/>
        </p:nvSpPr>
        <p:spPr bwMode="auto">
          <a:xfrm rot="16200000" flipV="1">
            <a:off x="2382552" y="8185953"/>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5" name="TextBox 44">
            <a:extLst>
              <a:ext uri="{FF2B5EF4-FFF2-40B4-BE49-F238E27FC236}">
                <a16:creationId xmlns:a16="http://schemas.microsoft.com/office/drawing/2014/main" xmlns="" id="{BF0CDAF5-8C7E-4732-9812-30AAB75A616B}"/>
              </a:ext>
            </a:extLst>
          </p:cNvPr>
          <p:cNvSpPr txBox="1"/>
          <p:nvPr/>
        </p:nvSpPr>
        <p:spPr>
          <a:xfrm>
            <a:off x="2019526" y="9435227"/>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46" name="Round Diagonal Corner Rectangle 58">
            <a:extLst>
              <a:ext uri="{FF2B5EF4-FFF2-40B4-BE49-F238E27FC236}">
                <a16:creationId xmlns:a16="http://schemas.microsoft.com/office/drawing/2014/main" xmlns="" id="{054F52E4-32E2-42FE-8075-AC70B231C750}"/>
              </a:ext>
            </a:extLst>
          </p:cNvPr>
          <p:cNvSpPr/>
          <p:nvPr/>
        </p:nvSpPr>
        <p:spPr>
          <a:xfrm flipV="1">
            <a:off x="900611" y="9305832"/>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5">
            <a:extLst>
              <a:ext uri="{FF2B5EF4-FFF2-40B4-BE49-F238E27FC236}">
                <a16:creationId xmlns:a16="http://schemas.microsoft.com/office/drawing/2014/main" xmlns="" id="{30235ACC-BC43-49BC-A6A6-A2569F66DEF1}"/>
              </a:ext>
            </a:extLst>
          </p:cNvPr>
          <p:cNvSpPr>
            <a:spLocks noEditPoints="1"/>
          </p:cNvSpPr>
          <p:nvPr/>
        </p:nvSpPr>
        <p:spPr bwMode="auto">
          <a:xfrm>
            <a:off x="1340238" y="9552954"/>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18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29"/>
                                        </p:tgtEl>
                                        <p:attrNameLst>
                                          <p:attrName>style.visibility</p:attrName>
                                        </p:attrNameLst>
                                      </p:cBhvr>
                                      <p:to>
                                        <p:strVal val="visible"/>
                                      </p:to>
                                    </p:set>
                                    <p:animEffect transition="in" filter="wipe(left)">
                                      <p:cBhvr>
                                        <p:cTn id="22" dur="25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500"/>
                                        <p:tgtEl>
                                          <p:spTgt spid="4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7" grpId="0"/>
      <p:bldP spid="28" grpId="0"/>
      <p:bldP spid="29" grpId="0"/>
      <p:bldP spid="43" grpId="0" animBg="1"/>
      <p:bldP spid="44" grpId="0" animBg="1"/>
      <p:bldP spid="45" grpId="0"/>
      <p:bldP spid="46" grpId="0"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89149" y="9946155"/>
            <a:ext cx="22427577" cy="322687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89149" y="3717732"/>
            <a:ext cx="22427577" cy="56917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9" name="Rectangle 3">
            <a:extLst>
              <a:ext uri="{FF2B5EF4-FFF2-40B4-BE49-F238E27FC236}">
                <a16:creationId xmlns:a16="http://schemas.microsoft.com/office/drawing/2014/main" xmlns="" id="{B4D040EA-2983-46F1-A505-A884DCDBE372}"/>
              </a:ext>
            </a:extLst>
          </p:cNvPr>
          <p:cNvSpPr>
            <a:spLocks noChangeArrowheads="1"/>
          </p:cNvSpPr>
          <p:nvPr/>
        </p:nvSpPr>
        <p:spPr bwMode="auto">
          <a:xfrm>
            <a:off x="2044376" y="3974923"/>
            <a:ext cx="15820357" cy="769441"/>
          </a:xfrm>
          <a:prstGeom prst="rect">
            <a:avLst/>
          </a:prstGeom>
          <a:noFill/>
          <a:ln>
            <a:noFill/>
          </a:ln>
          <a:effectLst/>
          <a:extLst>
            <a:ext uri="{909E8E84-426E-40DD-AFC4-6F175D3DCCD1}">
              <a14:hiddenFill xmlns:a14="http://schemas.microsoft.com/office/drawing/2010/main">
                <a:blipFill>
                  <a:blip r:embed="rId2"/>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Câu  </a:t>
            </a:r>
            <a:r>
              <a:rPr kumimoji="0" lang="vi-VN"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3</a:t>
            </a:r>
            <a:r>
              <a:rPr lang="en-US" altLang="en-US" sz="4400" b="1" dirty="0">
                <a:solidFill>
                  <a:srgbClr val="002060"/>
                </a:solidFill>
                <a:latin typeface="Tahoma" panose="020B0604030504040204" pitchFamily="34" charset="0"/>
                <a:ea typeface="Calibri" panose="020F0502020204030204" pitchFamily="34" charset="0"/>
                <a:cs typeface="Tahoma" panose="020B0604030504040204" pitchFamily="34" charset="0"/>
              </a:rPr>
              <a:t>[</a:t>
            </a:r>
            <a:r>
              <a:rPr kumimoji="0" lang="nl-NL"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Mức độ 1] Hình đa diện bên có bao nhiêu cạnh?</a:t>
            </a:r>
            <a:endParaRPr kumimoji="0" lang="nl-NL" altLang="en-US" sz="4400" b="1" i="0" u="none" strike="noStrike" cap="none" normalizeH="0" baseline="0" dirty="0">
              <a:ln>
                <a:noFill/>
              </a:ln>
              <a:solidFill>
                <a:srgbClr val="002060"/>
              </a:solidFill>
              <a:effectLst/>
              <a:latin typeface="Tahoma" panose="020B0604030504040204" pitchFamily="34" charset="0"/>
            </a:endParaRPr>
          </a:p>
        </p:txBody>
      </p:sp>
      <p:pic>
        <p:nvPicPr>
          <p:cNvPr id="10" name="Picture 400">
            <a:extLst>
              <a:ext uri="{FF2B5EF4-FFF2-40B4-BE49-F238E27FC236}">
                <a16:creationId xmlns:a16="http://schemas.microsoft.com/office/drawing/2014/main" xmlns="" id="{9DB6E788-0C92-4688-B2B1-34F4B0DE90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56510" y="3671929"/>
            <a:ext cx="6373640" cy="494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5">
                <a:extLst>
                  <a:ext uri="{FF2B5EF4-FFF2-40B4-BE49-F238E27FC236}">
                    <a16:creationId xmlns:a16="http://schemas.microsoft.com/office/drawing/2014/main" xmlns="" id="{49655BF7-3570-4622-9A63-4A099F3FBA4E}"/>
                  </a:ext>
                </a:extLst>
              </p:cNvPr>
              <p:cNvSpPr>
                <a:spLocks noChangeArrowheads="1"/>
              </p:cNvSpPr>
              <p:nvPr/>
            </p:nvSpPr>
            <p:spPr bwMode="auto">
              <a:xfrm>
                <a:off x="3116686" y="5381558"/>
                <a:ext cx="1886901"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A. </a:t>
                </a:r>
                <a14:m>
                  <m:oMath xmlns:m="http://schemas.openxmlformats.org/officeDocument/2006/math">
                    <m:r>
                      <a:rPr lang="nl-NL"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𝟐𝟏</m:t>
                    </m:r>
                  </m:oMath>
                </a14:m>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nl-NL"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1" name="Rectangle 5">
                <a:extLst>
                  <a:ext uri="{FF2B5EF4-FFF2-40B4-BE49-F238E27FC236}">
                    <a16:creationId xmlns:a16="http://schemas.microsoft.com/office/drawing/2014/main" id="{49655BF7-3570-4622-9A63-4A099F3FBA4E}"/>
                  </a:ext>
                </a:extLst>
              </p:cNvPr>
              <p:cNvSpPr>
                <a:spLocks noRot="1" noChangeAspect="1" noMove="1" noResize="1" noEditPoints="1" noAdjustHandles="1" noChangeArrowheads="1" noChangeShapeType="1" noTextEdit="1"/>
              </p:cNvSpPr>
              <p:nvPr/>
            </p:nvSpPr>
            <p:spPr bwMode="auto">
              <a:xfrm>
                <a:off x="3116686" y="5381558"/>
                <a:ext cx="1886901" cy="769441"/>
              </a:xfrm>
              <a:prstGeom prst="rect">
                <a:avLst/>
              </a:prstGeom>
              <a:blipFill>
                <a:blip r:embed="rId4"/>
                <a:stretch>
                  <a:fillRect l="-12903" t="-16667" b="-365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8">
                <a:extLst>
                  <a:ext uri="{FF2B5EF4-FFF2-40B4-BE49-F238E27FC236}">
                    <a16:creationId xmlns:a16="http://schemas.microsoft.com/office/drawing/2014/main" xmlns="" id="{725622F8-5CD9-475B-AA43-E68F7D2A27DE}"/>
                  </a:ext>
                </a:extLst>
              </p:cNvPr>
              <p:cNvSpPr>
                <a:spLocks noChangeArrowheads="1"/>
              </p:cNvSpPr>
              <p:nvPr/>
            </p:nvSpPr>
            <p:spPr bwMode="auto">
              <a:xfrm>
                <a:off x="8185314" y="5381080"/>
                <a:ext cx="1754006"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B. </a:t>
                </a:r>
                <a14:m>
                  <m:oMath xmlns:m="http://schemas.openxmlformats.org/officeDocument/2006/math">
                    <m:r>
                      <a:rPr lang="nl-NL"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oMath>
                </a14:m>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nl-NL"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2" name="Rectangle 8">
                <a:extLst>
                  <a:ext uri="{FF2B5EF4-FFF2-40B4-BE49-F238E27FC236}">
                    <a16:creationId xmlns:a16="http://schemas.microsoft.com/office/drawing/2014/main" id="{725622F8-5CD9-475B-AA43-E68F7D2A27DE}"/>
                  </a:ext>
                </a:extLst>
              </p:cNvPr>
              <p:cNvSpPr>
                <a:spLocks noRot="1" noChangeAspect="1" noMove="1" noResize="1" noEditPoints="1" noAdjustHandles="1" noChangeArrowheads="1" noChangeShapeType="1" noTextEdit="1"/>
              </p:cNvSpPr>
              <p:nvPr/>
            </p:nvSpPr>
            <p:spPr bwMode="auto">
              <a:xfrm>
                <a:off x="8185314" y="5381080"/>
                <a:ext cx="1754006" cy="769441"/>
              </a:xfrm>
              <a:prstGeom prst="rect">
                <a:avLst/>
              </a:prstGeom>
              <a:blipFill>
                <a:blip r:embed="rId5"/>
                <a:stretch>
                  <a:fillRect l="-14286" t="-16667" b="-365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4">
                <a:extLst>
                  <a:ext uri="{FF2B5EF4-FFF2-40B4-BE49-F238E27FC236}">
                    <a16:creationId xmlns:a16="http://schemas.microsoft.com/office/drawing/2014/main" xmlns="" id="{0C251752-0990-4D44-860F-5C2E0158070A}"/>
                  </a:ext>
                </a:extLst>
              </p:cNvPr>
              <p:cNvSpPr>
                <a:spLocks noChangeArrowheads="1"/>
              </p:cNvSpPr>
              <p:nvPr/>
            </p:nvSpPr>
            <p:spPr bwMode="auto">
              <a:xfrm>
                <a:off x="8178902" y="6496364"/>
                <a:ext cx="1795684"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D. </a:t>
                </a:r>
                <a14:m>
                  <m:oMath xmlns:m="http://schemas.openxmlformats.org/officeDocument/2006/math">
                    <m:r>
                      <a:rPr lang="nl-NL"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𝟒</m:t>
                    </m:r>
                  </m:oMath>
                </a14:m>
                <a:r>
                  <a:rPr kumimoji="0" lang="nl-NL"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nl-NL"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3" name="Rectangle 14">
                <a:extLst>
                  <a:ext uri="{FF2B5EF4-FFF2-40B4-BE49-F238E27FC236}">
                    <a16:creationId xmlns:a16="http://schemas.microsoft.com/office/drawing/2014/main" id="{0C251752-0990-4D44-860F-5C2E0158070A}"/>
                  </a:ext>
                </a:extLst>
              </p:cNvPr>
              <p:cNvSpPr>
                <a:spLocks noRot="1" noChangeAspect="1" noMove="1" noResize="1" noEditPoints="1" noAdjustHandles="1" noChangeArrowheads="1" noChangeShapeType="1" noTextEdit="1"/>
              </p:cNvSpPr>
              <p:nvPr/>
            </p:nvSpPr>
            <p:spPr bwMode="auto">
              <a:xfrm>
                <a:off x="8178902" y="6496364"/>
                <a:ext cx="1795684" cy="769441"/>
              </a:xfrm>
              <a:prstGeom prst="rect">
                <a:avLst/>
              </a:prstGeom>
              <a:blipFill>
                <a:blip r:embed="rId6"/>
                <a:stretch>
                  <a:fillRect l="-13946" t="-16667" b="-365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78637E4F-5E0A-421F-A62C-18C897CAF4A5}"/>
                  </a:ext>
                </a:extLst>
              </p:cNvPr>
              <p:cNvSpPr txBox="1"/>
              <p:nvPr/>
            </p:nvSpPr>
            <p:spPr>
              <a:xfrm>
                <a:off x="3116686" y="6563584"/>
                <a:ext cx="1744388" cy="759375"/>
              </a:xfrm>
              <a:prstGeom prst="rect">
                <a:avLst/>
              </a:prstGeom>
              <a:noFill/>
            </p:spPr>
            <p:txBody>
              <a:bodyPr wrap="none">
                <a:spAutoFit/>
              </a:bodyPr>
              <a:lstStyle/>
              <a:p>
                <a:pPr marL="0" marR="0">
                  <a:lnSpc>
                    <a:spcPct val="107000"/>
                  </a:lnSpc>
                  <a:spcBef>
                    <a:spcPts val="0"/>
                  </a:spcBef>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 </a:t>
                </a:r>
                <a14:m>
                  <m:oMath xmlns:m="http://schemas.openxmlformats.org/officeDocument/2006/math">
                    <m:r>
                      <a:rPr lang="nl-NL"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𝟑</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p>
            </p:txBody>
          </p:sp>
        </mc:Choice>
        <mc:Fallback xmlns="">
          <p:sp>
            <p:nvSpPr>
              <p:cNvPr id="14" name="TextBox 13">
                <a:extLst>
                  <a:ext uri="{FF2B5EF4-FFF2-40B4-BE49-F238E27FC236}">
                    <a16:creationId xmlns:a16="http://schemas.microsoft.com/office/drawing/2014/main" id="{78637E4F-5E0A-421F-A62C-18C897CAF4A5}"/>
                  </a:ext>
                </a:extLst>
              </p:cNvPr>
              <p:cNvSpPr txBox="1">
                <a:spLocks noRot="1" noChangeAspect="1" noMove="1" noResize="1" noEditPoints="1" noAdjustHandles="1" noChangeArrowheads="1" noChangeShapeType="1" noTextEdit="1"/>
              </p:cNvSpPr>
              <p:nvPr/>
            </p:nvSpPr>
            <p:spPr>
              <a:xfrm>
                <a:off x="3116686" y="6563584"/>
                <a:ext cx="1744388" cy="759375"/>
              </a:xfrm>
              <a:prstGeom prst="rect">
                <a:avLst/>
              </a:prstGeom>
              <a:blipFill>
                <a:blip r:embed="rId7"/>
                <a:stretch>
                  <a:fillRect l="-13986" t="-19355" b="-3709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xmlns="" id="{18895E63-A80D-4EF5-B829-8950400757F0}"/>
              </a:ext>
            </a:extLst>
          </p:cNvPr>
          <p:cNvSpPr txBox="1"/>
          <p:nvPr/>
        </p:nvSpPr>
        <p:spPr>
          <a:xfrm>
            <a:off x="10322337" y="10058400"/>
            <a:ext cx="2230099" cy="751616"/>
          </a:xfrm>
          <a:prstGeom prst="rect">
            <a:avLst/>
          </a:prstGeom>
          <a:noFill/>
        </p:spPr>
        <p:txBody>
          <a:bodyPr wrap="none">
            <a:spAutoFit/>
          </a:bodyPr>
          <a:lstStyle/>
          <a:p>
            <a:pPr marL="0" marR="0" algn="ctr">
              <a:lnSpc>
                <a:spcPct val="107000"/>
              </a:lnSpc>
              <a:spcBef>
                <a:spcPts val="0"/>
              </a:spcBef>
              <a:spcAft>
                <a:spcPts val="800"/>
              </a:spcAft>
            </a:pPr>
            <a:r>
              <a:rPr lang="vi-VN"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giải</a:t>
            </a:r>
          </a:p>
        </p:txBody>
      </p:sp>
      <p:sp>
        <p:nvSpPr>
          <p:cNvPr id="22" name="TextBox 21">
            <a:extLst>
              <a:ext uri="{FF2B5EF4-FFF2-40B4-BE49-F238E27FC236}">
                <a16:creationId xmlns:a16="http://schemas.microsoft.com/office/drawing/2014/main" xmlns="" id="{7488CE34-3181-4801-8C87-3B464DF3A618}"/>
              </a:ext>
            </a:extLst>
          </p:cNvPr>
          <p:cNvSpPr txBox="1"/>
          <p:nvPr/>
        </p:nvSpPr>
        <p:spPr>
          <a:xfrm>
            <a:off x="1187387" y="10789642"/>
            <a:ext cx="2337499" cy="751616"/>
          </a:xfrm>
          <a:prstGeom prst="rect">
            <a:avLst/>
          </a:prstGeom>
          <a:noFill/>
        </p:spPr>
        <p:txBody>
          <a:bodyPr wrap="none">
            <a:spAutoFit/>
          </a:bodyPr>
          <a:lstStyle/>
          <a:p>
            <a:pPr marL="0" marR="0">
              <a:lnSpc>
                <a:spcPct val="107000"/>
              </a:lnSpc>
              <a:spcBef>
                <a:spcPts val="0"/>
              </a:spcBef>
              <a:spcAft>
                <a:spcPts val="800"/>
              </a:spcAft>
            </a:pPr>
            <a:r>
              <a:rPr lang="en-US" sz="4400" b="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 C </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88E01699-B724-462E-B59B-6FD8FA46CFE3}"/>
              </a:ext>
            </a:extLst>
          </p:cNvPr>
          <p:cNvGrpSpPr/>
          <p:nvPr/>
        </p:nvGrpSpPr>
        <p:grpSpPr>
          <a:xfrm>
            <a:off x="838200" y="3910567"/>
            <a:ext cx="3017520" cy="1141620"/>
            <a:chOff x="534987" y="1647866"/>
            <a:chExt cx="3518066" cy="1176337"/>
          </a:xfrm>
        </p:grpSpPr>
        <p:sp>
          <p:nvSpPr>
            <p:cNvPr id="18" name="Isosceles Triangle 44">
              <a:extLst>
                <a:ext uri="{FF2B5EF4-FFF2-40B4-BE49-F238E27FC236}">
                  <a16:creationId xmlns:a16="http://schemas.microsoft.com/office/drawing/2014/main" xmlns="" id="{C755AC27-ADA7-4E2F-BCBD-A2AD00D83B48}"/>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36">
              <a:extLst>
                <a:ext uri="{FF2B5EF4-FFF2-40B4-BE49-F238E27FC236}">
                  <a16:creationId xmlns:a16="http://schemas.microsoft.com/office/drawing/2014/main" xmlns="" id="{17E66896-0423-4934-961D-803C9A0D7891}"/>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oup 11">
              <a:extLst>
                <a:ext uri="{FF2B5EF4-FFF2-40B4-BE49-F238E27FC236}">
                  <a16:creationId xmlns:a16="http://schemas.microsoft.com/office/drawing/2014/main" xmlns="" id="{00E1F539-480F-4DF8-AB68-C00B13F0CD8D}"/>
                </a:ext>
              </a:extLst>
            </p:cNvPr>
            <p:cNvGrpSpPr/>
            <p:nvPr/>
          </p:nvGrpSpPr>
          <p:grpSpPr bwMode="auto">
            <a:xfrm>
              <a:off x="683775" y="1836907"/>
              <a:ext cx="582199" cy="537956"/>
              <a:chOff x="7440266" y="3398551"/>
              <a:chExt cx="757238" cy="765175"/>
            </a:xfrm>
            <a:solidFill>
              <a:schemeClr val="bg1">
                <a:lumMod val="95000"/>
              </a:schemeClr>
            </a:solidFill>
          </p:grpSpPr>
          <p:sp>
            <p:nvSpPr>
              <p:cNvPr id="25" name="Freeform 140">
                <a:extLst>
                  <a:ext uri="{FF2B5EF4-FFF2-40B4-BE49-F238E27FC236}">
                    <a16:creationId xmlns:a16="http://schemas.microsoft.com/office/drawing/2014/main" xmlns="" id="{AA709FD9-AC2C-4D71-B2C3-9595DB3125A9}"/>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Freeform 141">
                <a:extLst>
                  <a:ext uri="{FF2B5EF4-FFF2-40B4-BE49-F238E27FC236}">
                    <a16:creationId xmlns:a16="http://schemas.microsoft.com/office/drawing/2014/main" xmlns="" id="{2B4DF64F-5A04-4DE4-AABE-E9F0D16E6E05}"/>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Freeform 142">
                <a:extLst>
                  <a:ext uri="{FF2B5EF4-FFF2-40B4-BE49-F238E27FC236}">
                    <a16:creationId xmlns:a16="http://schemas.microsoft.com/office/drawing/2014/main" xmlns="" id="{3482352B-2A7D-4A16-A6EA-6BA4B38BFABD}"/>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0F8E36FD-61AE-4631-BD63-108549CA869C}"/>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BC926AB8-B22E-484E-A73A-18BCD4F7C473}"/>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75070D35-8F6C-4D0F-B3CF-AB2D467560A1}"/>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DE99D77E-343E-4B86-B32A-5B7B9E59361F}"/>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3" name="Chevron 138">
              <a:extLst>
                <a:ext uri="{FF2B5EF4-FFF2-40B4-BE49-F238E27FC236}">
                  <a16:creationId xmlns:a16="http://schemas.microsoft.com/office/drawing/2014/main" xmlns="" id="{9C442634-4F0C-4E64-BABC-3D89DFBDB57B}"/>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3">
              <a:extLst>
                <a:ext uri="{FF2B5EF4-FFF2-40B4-BE49-F238E27FC236}">
                  <a16:creationId xmlns:a16="http://schemas.microsoft.com/office/drawing/2014/main" xmlns="" id="{70143421-A078-4B29-B9A1-CD7491524A06}"/>
                </a:ext>
              </a:extLst>
            </p:cNvPr>
            <p:cNvSpPr txBox="1">
              <a:spLocks noChangeArrowheads="1"/>
            </p:cNvSpPr>
            <p:nvPr/>
          </p:nvSpPr>
          <p:spPr bwMode="auto">
            <a:xfrm>
              <a:off x="1637278" y="1716306"/>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3.</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xmlns="" id="{594F67C8-A7C1-499A-AEA6-5D75987DBAE0}"/>
              </a:ext>
            </a:extLst>
          </p:cNvPr>
          <p:cNvGrpSpPr/>
          <p:nvPr/>
        </p:nvGrpSpPr>
        <p:grpSpPr>
          <a:xfrm>
            <a:off x="609600" y="1602037"/>
            <a:ext cx="17746255" cy="1355582"/>
            <a:chOff x="775770" y="1922269"/>
            <a:chExt cx="17749465" cy="1355580"/>
          </a:xfrm>
        </p:grpSpPr>
        <p:sp>
          <p:nvSpPr>
            <p:cNvPr id="33" name="TextBox 32">
              <a:extLst>
                <a:ext uri="{FF2B5EF4-FFF2-40B4-BE49-F238E27FC236}">
                  <a16:creationId xmlns:a16="http://schemas.microsoft.com/office/drawing/2014/main" xmlns="" id="{A2379B36-3D4B-419B-8A7F-E1D983BCD65F}"/>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4" name="TextBox 33">
              <a:extLst>
                <a:ext uri="{FF2B5EF4-FFF2-40B4-BE49-F238E27FC236}">
                  <a16:creationId xmlns:a16="http://schemas.microsoft.com/office/drawing/2014/main" xmlns="" id="{43C3CA60-AA00-4370-B878-E68E86420459}"/>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5" name="TextBox 34">
              <a:extLst>
                <a:ext uri="{FF2B5EF4-FFF2-40B4-BE49-F238E27FC236}">
                  <a16:creationId xmlns:a16="http://schemas.microsoft.com/office/drawing/2014/main" xmlns="" id="{F240AB8F-B452-47FE-A26F-20F0EC296669}"/>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7" name="Oval 36">
            <a:extLst>
              <a:ext uri="{FF2B5EF4-FFF2-40B4-BE49-F238E27FC236}">
                <a16:creationId xmlns:a16="http://schemas.microsoft.com/office/drawing/2014/main" xmlns="" id="{5A609CEA-EEA1-4575-9AF3-87B4B8732237}"/>
              </a:ext>
            </a:extLst>
          </p:cNvPr>
          <p:cNvSpPr/>
          <p:nvPr/>
        </p:nvSpPr>
        <p:spPr>
          <a:xfrm>
            <a:off x="2773343" y="6466618"/>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C</a:t>
            </a:r>
          </a:p>
        </p:txBody>
      </p:sp>
      <p:sp>
        <p:nvSpPr>
          <p:cNvPr id="36" name="Freeform 20">
            <a:extLst>
              <a:ext uri="{FF2B5EF4-FFF2-40B4-BE49-F238E27FC236}">
                <a16:creationId xmlns:a16="http://schemas.microsoft.com/office/drawing/2014/main" xmlns="" id="{9CFA586A-CF07-4413-A9F5-F4BE7C1E1420}"/>
              </a:ext>
            </a:extLst>
          </p:cNvPr>
          <p:cNvSpPr>
            <a:spLocks/>
          </p:cNvSpPr>
          <p:nvPr/>
        </p:nvSpPr>
        <p:spPr bwMode="auto">
          <a:xfrm rot="16200000" flipV="1">
            <a:off x="2494542" y="8561586"/>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8" name="TextBox 37">
            <a:extLst>
              <a:ext uri="{FF2B5EF4-FFF2-40B4-BE49-F238E27FC236}">
                <a16:creationId xmlns:a16="http://schemas.microsoft.com/office/drawing/2014/main" xmlns="" id="{C4ADF02A-D074-4F9F-93B2-5EAE7553E712}"/>
              </a:ext>
            </a:extLst>
          </p:cNvPr>
          <p:cNvSpPr txBox="1"/>
          <p:nvPr/>
        </p:nvSpPr>
        <p:spPr>
          <a:xfrm>
            <a:off x="2131516" y="9810860"/>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9" name="Round Diagonal Corner Rectangle 58">
            <a:extLst>
              <a:ext uri="{FF2B5EF4-FFF2-40B4-BE49-F238E27FC236}">
                <a16:creationId xmlns:a16="http://schemas.microsoft.com/office/drawing/2014/main" xmlns="" id="{C4A1C769-A133-480C-80AA-C0CD38237AED}"/>
              </a:ext>
            </a:extLst>
          </p:cNvPr>
          <p:cNvSpPr/>
          <p:nvPr/>
        </p:nvSpPr>
        <p:spPr>
          <a:xfrm flipV="1">
            <a:off x="1012601" y="9681465"/>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5">
            <a:extLst>
              <a:ext uri="{FF2B5EF4-FFF2-40B4-BE49-F238E27FC236}">
                <a16:creationId xmlns:a16="http://schemas.microsoft.com/office/drawing/2014/main" xmlns="" id="{77C53829-73F4-484B-A558-93BAC2DDEC88}"/>
              </a:ext>
            </a:extLst>
          </p:cNvPr>
          <p:cNvSpPr>
            <a:spLocks noEditPoints="1"/>
          </p:cNvSpPr>
          <p:nvPr/>
        </p:nvSpPr>
        <p:spPr bwMode="auto">
          <a:xfrm>
            <a:off x="1452228" y="9928587"/>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20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37" grpId="0" animBg="1"/>
      <p:bldP spid="36" grpId="0" animBg="1"/>
      <p:bldP spid="38" grpId="0"/>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10147969"/>
            <a:ext cx="22427577" cy="3213505"/>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mc:AlternateContent xmlns:mc="http://schemas.openxmlformats.org/markup-compatibility/2006" xmlns:a14="http://schemas.microsoft.com/office/drawing/2010/main">
        <mc:Choice Requires="a14">
          <p:sp>
            <p:nvSpPr>
              <p:cNvPr id="3" name="Rounded Rectangle 109">
                <a:extLst>
                  <a:ext uri="{FF2B5EF4-FFF2-40B4-BE49-F238E27FC236}">
                    <a16:creationId xmlns:a16="http://schemas.microsoft.com/office/drawing/2014/main" xmlns="" id="{4ED73793-ACA4-46FD-BFA1-594EBDBEDF2C}"/>
                  </a:ext>
                </a:extLst>
              </p:cNvPr>
              <p:cNvSpPr/>
              <p:nvPr/>
            </p:nvSpPr>
            <p:spPr>
              <a:xfrm>
                <a:off x="878173" y="3722232"/>
                <a:ext cx="22427577" cy="608677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nSpc>
                    <a:spcPct val="115000"/>
                  </a:lnSpc>
                  <a:spcBef>
                    <a:spcPts val="0"/>
                  </a:spcBef>
                  <a:spcAft>
                    <a:spcPts val="1000"/>
                  </a:spcAft>
                  <a:tabLst>
                    <a:tab pos="2160270" algn="l"/>
                    <a:tab pos="3599815" algn="l"/>
                    <a:tab pos="5039995" algn="l"/>
                  </a:tabLst>
                </a:pPr>
                <a:endPar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29920" marR="0">
                  <a:lnSpc>
                    <a:spcPct val="115000"/>
                  </a:lnSpc>
                  <a:spcBef>
                    <a:spcPts val="0"/>
                  </a:spcBef>
                  <a:spcAft>
                    <a:spcPts val="1000"/>
                  </a:spcAft>
                  <a:tabLst>
                    <a:tab pos="2160270" algn="l"/>
                    <a:tab pos="3599815" algn="l"/>
                    <a:tab pos="5039995" algn="l"/>
                  </a:tabLst>
                </a:pPr>
                <a:endParaRPr lang="en-US" sz="4400" b="1">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629920" marR="0">
                  <a:lnSpc>
                    <a:spcPct val="115000"/>
                  </a:lnSpc>
                  <a:spcBef>
                    <a:spcPts val="0"/>
                  </a:spcBef>
                  <a:spcAft>
                    <a:spcPts val="1000"/>
                  </a:spcAft>
                  <a:tabLst>
                    <a:tab pos="2160270" algn="l"/>
                    <a:tab pos="3599815" algn="l"/>
                    <a:tab pos="5039995" algn="l"/>
                  </a:tabLst>
                </a:pPr>
                <a:endPar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29920" marR="0">
                  <a:lnSpc>
                    <a:spcPct val="115000"/>
                  </a:lnSpc>
                  <a:spcBef>
                    <a:spcPts val="0"/>
                  </a:spcBef>
                  <a:spcAft>
                    <a:spcPts val="1000"/>
                  </a:spcAft>
                  <a:tabLst>
                    <a:tab pos="2160270" algn="l"/>
                    <a:tab pos="3599815" algn="l"/>
                    <a:tab pos="5039995" algn="l"/>
                  </a:tabLst>
                </a:pPr>
                <a:endParaRPr lang="en-US" sz="4400" b="1">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629920" marR="0">
                  <a:lnSpc>
                    <a:spcPct val="115000"/>
                  </a:lnSpc>
                  <a:spcBef>
                    <a:spcPts val="0"/>
                  </a:spcBef>
                  <a:spcAft>
                    <a:spcPts val="1000"/>
                  </a:spcAft>
                  <a:tabLst>
                    <a:tab pos="2160270" algn="l"/>
                    <a:tab pos="3599815" algn="l"/>
                    <a:tab pos="5039995" algn="l"/>
                  </a:tabLst>
                </a:pPr>
                <a:endPar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29920" marR="0">
                  <a:lnSpc>
                    <a:spcPct val="115000"/>
                  </a:lnSpc>
                  <a:spcBef>
                    <a:spcPts val="0"/>
                  </a:spcBef>
                  <a:spcAft>
                    <a:spcPts val="1000"/>
                  </a:spcAft>
                  <a:tabLst>
                    <a:tab pos="2160270" algn="l"/>
                    <a:tab pos="3599815" algn="l"/>
                    <a:tab pos="5039995" algn="l"/>
                  </a:tabLst>
                </a:pPr>
                <a:r>
                  <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a:t>
                </a:r>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𝟒</m:t>
                    </m:r>
                  </m:oMath>
                </a14:m>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oMath>
                </a14:m>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𝟏</m:t>
                    </m:r>
                  </m:oMath>
                </a14:m>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𝟑</m:t>
                    </m:r>
                  </m:oMath>
                </a14:m>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3" name="Rounded Rectangle 109">
                <a:extLst>
                  <a:ext uri="{FF2B5EF4-FFF2-40B4-BE49-F238E27FC236}">
                    <a16:creationId xmlns:a16="http://schemas.microsoft.com/office/drawing/2014/main" id="{4ED73793-ACA4-46FD-BFA1-594EBDBEDF2C}"/>
                  </a:ext>
                </a:extLst>
              </p:cNvPr>
              <p:cNvSpPr>
                <a:spLocks noRot="1" noChangeAspect="1" noMove="1" noResize="1" noEditPoints="1" noAdjustHandles="1" noChangeArrowheads="1" noChangeShapeType="1" noTextEdit="1"/>
              </p:cNvSpPr>
              <p:nvPr/>
            </p:nvSpPr>
            <p:spPr>
              <a:xfrm>
                <a:off x="878173" y="3722232"/>
                <a:ext cx="22427577" cy="6086773"/>
              </a:xfrm>
              <a:prstGeom prst="roundRect">
                <a:avLst>
                  <a:gd name="adj" fmla="val 10158"/>
                </a:avLst>
              </a:prstGeom>
              <a:blipFill>
                <a:blip r:embed="rId2"/>
                <a:stretch>
                  <a:fillRect/>
                </a:stretch>
              </a:blipFill>
              <a:ln w="12700">
                <a:solidFill>
                  <a:schemeClr val="accent6">
                    <a:lumMod val="75000"/>
                  </a:schemeClr>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867A4ABA-AF55-4EB7-B628-9FDCD7C10302}"/>
                  </a:ext>
                </a:extLst>
              </p:cNvPr>
              <p:cNvSpPr>
                <a:spLocks noChangeArrowheads="1"/>
              </p:cNvSpPr>
              <p:nvPr/>
            </p:nvSpPr>
            <p:spPr bwMode="auto">
              <a:xfrm>
                <a:off x="4192250" y="3815202"/>
                <a:ext cx="17683046" cy="769441"/>
              </a:xfrm>
              <a:prstGeom prst="rect">
                <a:avLst/>
              </a:prstGeom>
              <a:noFill/>
              <a:ln>
                <a:noFill/>
              </a:ln>
              <a:effectLst/>
              <a:extLst>
                <a:ext uri="{909E8E84-426E-40DD-AFC4-6F175D3DCCD1}">
                  <a14:hiddenFill>
                    <a:blipFill>
                      <a:blip r:embed="rId3"/>
                      <a:stretch>
                        <a:fillRect/>
                      </a:stretch>
                    </a:blip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4400" b="1">
                    <a:solidFill>
                      <a:srgbClr val="002060"/>
                    </a:solidFill>
                    <a:latin typeface="Tahoma" panose="020B0604030504040204" pitchFamily="34" charset="0"/>
                    <a:ea typeface="Calibri" panose="020F0502020204030204" pitchFamily="34" charset="0"/>
                    <a:cs typeface="Tahoma" panose="020B0604030504040204" pitchFamily="34" charset="0"/>
                  </a:rPr>
                  <a:t>[</a:t>
                </a: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Mức độ 1] Gọi </a:t>
                </a:r>
                <a14:m>
                  <m:oMath xmlns:m="http://schemas.openxmlformats.org/officeDocument/2006/math">
                    <m:r>
                      <a:rPr lang="en-US" sz="4400" b="1" i="1" smtClean="0">
                        <a:solidFill>
                          <a:schemeClr val="tx1"/>
                        </a:solidFill>
                        <a:latin typeface="Cambria Math" panose="02040503050406030204" pitchFamily="18" charset="0"/>
                        <a:ea typeface="Tahoma" pitchFamily="34" charset="0"/>
                        <a:cs typeface="Tahoma" pitchFamily="34" charset="0"/>
                      </a:rPr>
                      <m:t>𝒏</m:t>
                    </m:r>
                  </m:oMath>
                </a14:m>
                <a:r>
                  <a:rPr lang="en-US" sz="4400" b="1">
                    <a:latin typeface="Tahoma" pitchFamily="34" charset="0"/>
                    <a:ea typeface="Tahoma" pitchFamily="34" charset="0"/>
                    <a:cs typeface="Tahoma" pitchFamily="34" charset="0"/>
                  </a:rPr>
                  <a:t> </a:t>
                </a:r>
                <a:r>
                  <a:rPr lang="en-US" altLang="en-US" sz="4400" b="1">
                    <a:solidFill>
                      <a:srgbClr val="002060"/>
                    </a:solidFill>
                    <a:latin typeface="Tahoma" panose="020B0604030504040204" pitchFamily="34" charset="0"/>
                    <a:ea typeface="Calibri" panose="020F0502020204030204" pitchFamily="34" charset="0"/>
                    <a:cs typeface="Tahoma" panose="020B0604030504040204" pitchFamily="34" charset="0"/>
                  </a:rPr>
                  <a:t>là số hình đa diện trong bốn hình trên. Tìm </a:t>
                </a:r>
                <a14:m>
                  <m:oMath xmlns:m="http://schemas.openxmlformats.org/officeDocument/2006/math">
                    <m:r>
                      <a:rPr lang="en-US" sz="4400" b="1" i="1">
                        <a:latin typeface="Cambria Math" panose="02040503050406030204" pitchFamily="18" charset="0"/>
                        <a:ea typeface="Tahoma" pitchFamily="34" charset="0"/>
                        <a:cs typeface="Tahoma" pitchFamily="34" charset="0"/>
                      </a:rPr>
                      <m:t>𝒏</m:t>
                    </m:r>
                  </m:oMath>
                </a14:m>
                <a:endParaRPr lang="en-US" sz="4400" b="1">
                  <a:latin typeface="Tahoma" pitchFamily="34" charset="0"/>
                  <a:ea typeface="Tahoma" pitchFamily="34" charset="0"/>
                  <a:cs typeface="Tahoma" pitchFamily="34" charset="0"/>
                </a:endParaRPr>
              </a:p>
            </p:txBody>
          </p:sp>
        </mc:Choice>
        <mc:Fallback xmlns="">
          <p:sp>
            <p:nvSpPr>
              <p:cNvPr id="9" name="Rectangle 8">
                <a:extLst>
                  <a:ext uri="{FF2B5EF4-FFF2-40B4-BE49-F238E27FC236}">
                    <a16:creationId xmlns:a16="http://schemas.microsoft.com/office/drawing/2014/main" id="{867A4ABA-AF55-4EB7-B628-9FDCD7C10302}"/>
                  </a:ext>
                </a:extLst>
              </p:cNvPr>
              <p:cNvSpPr>
                <a:spLocks noRot="1" noChangeAspect="1" noMove="1" noResize="1" noEditPoints="1" noAdjustHandles="1" noChangeArrowheads="1" noChangeShapeType="1" noTextEdit="1"/>
              </p:cNvSpPr>
              <p:nvPr/>
            </p:nvSpPr>
            <p:spPr bwMode="auto">
              <a:xfrm>
                <a:off x="4192250" y="3815202"/>
                <a:ext cx="17683046" cy="769441"/>
              </a:xfrm>
              <a:prstGeom prst="rect">
                <a:avLst/>
              </a:prstGeom>
              <a:blipFill>
                <a:blip r:embed="rId4"/>
                <a:stretch>
                  <a:fillRect l="-1414" t="-16667" b="-36508"/>
                </a:stretch>
              </a:blipFill>
              <a:ln>
                <a:noFill/>
              </a:ln>
              <a:effectLst/>
              <a:extLst>
                <a:ext uri="{909E8E84-426E-40DD-AFC4-6F175D3DCCD1}">
                  <a14:hiddenFill xmlns:a14="http://schemas.microsoft.com/office/drawing/2010/main">
                    <a:blipFill>
                      <a:blip r:embed="rId5"/>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0" name="Rectangle 9">
            <a:extLst>
              <a:ext uri="{FF2B5EF4-FFF2-40B4-BE49-F238E27FC236}">
                <a16:creationId xmlns:a16="http://schemas.microsoft.com/office/drawing/2014/main" xmlns="" id="{81A4E573-A7D2-411E-A062-4F658AE57985}"/>
              </a:ext>
            </a:extLst>
          </p:cNvPr>
          <p:cNvSpPr>
            <a:spLocks noChangeArrowheads="1"/>
          </p:cNvSpPr>
          <p:nvPr/>
        </p:nvSpPr>
        <p:spPr bwMode="auto">
          <a:xfrm>
            <a:off x="14030885" y="3768398"/>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p:grpSp>
        <p:nvGrpSpPr>
          <p:cNvPr id="14" name="Group 13">
            <a:extLst>
              <a:ext uri="{FF2B5EF4-FFF2-40B4-BE49-F238E27FC236}">
                <a16:creationId xmlns:a16="http://schemas.microsoft.com/office/drawing/2014/main" xmlns="" id="{070D3DC2-23F1-4CF6-A47D-2F4C849FDA0A}"/>
              </a:ext>
            </a:extLst>
          </p:cNvPr>
          <p:cNvGrpSpPr>
            <a:grpSpLocks/>
          </p:cNvGrpSpPr>
          <p:nvPr/>
        </p:nvGrpSpPr>
        <p:grpSpPr bwMode="auto">
          <a:xfrm>
            <a:off x="2360149" y="5029200"/>
            <a:ext cx="17912203" cy="3305826"/>
            <a:chOff x="1788" y="1927"/>
            <a:chExt cx="8988" cy="1508"/>
          </a:xfrm>
        </p:grpSpPr>
        <p:grpSp>
          <p:nvGrpSpPr>
            <p:cNvPr id="15" name="Group 14">
              <a:extLst>
                <a:ext uri="{FF2B5EF4-FFF2-40B4-BE49-F238E27FC236}">
                  <a16:creationId xmlns:a16="http://schemas.microsoft.com/office/drawing/2014/main" xmlns="" id="{2A09B378-8485-4940-8503-DEDFC5A3CA71}"/>
                </a:ext>
              </a:extLst>
            </p:cNvPr>
            <p:cNvGrpSpPr>
              <a:grpSpLocks/>
            </p:cNvGrpSpPr>
            <p:nvPr/>
          </p:nvGrpSpPr>
          <p:grpSpPr bwMode="auto">
            <a:xfrm>
              <a:off x="6929" y="1927"/>
              <a:ext cx="1435" cy="1508"/>
              <a:chOff x="4469" y="3459"/>
              <a:chExt cx="1435" cy="1508"/>
            </a:xfrm>
          </p:grpSpPr>
          <p:sp>
            <p:nvSpPr>
              <p:cNvPr id="81" name="Freeform 173">
                <a:extLst>
                  <a:ext uri="{FF2B5EF4-FFF2-40B4-BE49-F238E27FC236}">
                    <a16:creationId xmlns:a16="http://schemas.microsoft.com/office/drawing/2014/main" xmlns="" id="{057F39AA-C18A-4194-90FB-223F8904FF73}"/>
                  </a:ext>
                </a:extLst>
              </p:cNvPr>
              <p:cNvSpPr>
                <a:spLocks/>
              </p:cNvSpPr>
              <p:nvPr/>
            </p:nvSpPr>
            <p:spPr bwMode="auto">
              <a:xfrm>
                <a:off x="4469" y="3471"/>
                <a:ext cx="1435" cy="1496"/>
              </a:xfrm>
              <a:custGeom>
                <a:avLst/>
                <a:gdLst>
                  <a:gd name="T0" fmla="*/ 0 w 1435"/>
                  <a:gd name="T1" fmla="*/ 694 h 1496"/>
                  <a:gd name="T2" fmla="*/ 720 w 1435"/>
                  <a:gd name="T3" fmla="*/ 0 h 1496"/>
                  <a:gd name="T4" fmla="*/ 1435 w 1435"/>
                  <a:gd name="T5" fmla="*/ 790 h 1496"/>
                  <a:gd name="T6" fmla="*/ 720 w 1435"/>
                  <a:gd name="T7" fmla="*/ 1496 h 1496"/>
                  <a:gd name="T8" fmla="*/ 0 w 1435"/>
                  <a:gd name="T9" fmla="*/ 694 h 1496"/>
                </a:gdLst>
                <a:ahLst/>
                <a:cxnLst>
                  <a:cxn ang="0">
                    <a:pos x="T0" y="T1"/>
                  </a:cxn>
                  <a:cxn ang="0">
                    <a:pos x="T2" y="T3"/>
                  </a:cxn>
                  <a:cxn ang="0">
                    <a:pos x="T4" y="T5"/>
                  </a:cxn>
                  <a:cxn ang="0">
                    <a:pos x="T6" y="T7"/>
                  </a:cxn>
                  <a:cxn ang="0">
                    <a:pos x="T8" y="T9"/>
                  </a:cxn>
                </a:cxnLst>
                <a:rect l="0" t="0" r="r" b="b"/>
                <a:pathLst>
                  <a:path w="1435" h="1496">
                    <a:moveTo>
                      <a:pt x="0" y="694"/>
                    </a:moveTo>
                    <a:lnTo>
                      <a:pt x="720" y="0"/>
                    </a:lnTo>
                    <a:lnTo>
                      <a:pt x="1435" y="790"/>
                    </a:lnTo>
                    <a:lnTo>
                      <a:pt x="720" y="1496"/>
                    </a:lnTo>
                    <a:lnTo>
                      <a:pt x="0" y="694"/>
                    </a:lnTo>
                    <a:close/>
                  </a:path>
                </a:pathLst>
              </a:custGeom>
              <a:solidFill>
                <a:srgbClr val="00FFFF"/>
              </a:solidFill>
              <a:ln>
                <a:noFill/>
              </a:ln>
              <a:extLst>
                <a:ext uri="{91240B29-F687-4F45-9708-019B960494DF}">
                  <a14:hiddenLine xmlns:a14="http://schemas.microsoft.com/office/drawing/2010/main" w="12700">
                    <a:solidFill>
                      <a:srgbClr val="000099"/>
                    </a:solidFill>
                    <a:round/>
                    <a:headEnd/>
                    <a:tailEnd/>
                  </a14:hiddenLine>
                </a:ext>
              </a:extLst>
            </p:spPr>
            <p:txBody>
              <a:bodyPr rot="0" vert="horz" wrap="square" lIns="91440" tIns="45720" rIns="91440" bIns="45720" anchor="t" anchorCtr="0" upright="1">
                <a:noAutofit/>
              </a:bodyPr>
              <a:lstStyle/>
              <a:p>
                <a:endParaRPr lang="en-US"/>
              </a:p>
            </p:txBody>
          </p:sp>
          <p:grpSp>
            <p:nvGrpSpPr>
              <p:cNvPr id="82" name="Group 81">
                <a:extLst>
                  <a:ext uri="{FF2B5EF4-FFF2-40B4-BE49-F238E27FC236}">
                    <a16:creationId xmlns:a16="http://schemas.microsoft.com/office/drawing/2014/main" xmlns="" id="{A497646A-0DF0-437F-ADE6-B858D68FF371}"/>
                  </a:ext>
                </a:extLst>
              </p:cNvPr>
              <p:cNvGrpSpPr>
                <a:grpSpLocks/>
              </p:cNvGrpSpPr>
              <p:nvPr/>
            </p:nvGrpSpPr>
            <p:grpSpPr bwMode="auto">
              <a:xfrm>
                <a:off x="4469" y="3459"/>
                <a:ext cx="1435" cy="1508"/>
                <a:chOff x="4243" y="5394"/>
                <a:chExt cx="1435" cy="1508"/>
              </a:xfrm>
            </p:grpSpPr>
            <p:cxnSp>
              <p:nvCxnSpPr>
                <p:cNvPr id="83" name="AutoShape 11">
                  <a:extLst>
                    <a:ext uri="{FF2B5EF4-FFF2-40B4-BE49-F238E27FC236}">
                      <a16:creationId xmlns:a16="http://schemas.microsoft.com/office/drawing/2014/main" xmlns="" id="{269F6B6D-D9B5-4A9D-999F-14084EEC768F}"/>
                    </a:ext>
                  </a:extLst>
                </p:cNvPr>
                <p:cNvCxnSpPr>
                  <a:cxnSpLocks noChangeShapeType="1"/>
                </p:cNvCxnSpPr>
                <p:nvPr/>
              </p:nvCxnSpPr>
              <p:spPr bwMode="auto">
                <a:xfrm flipV="1">
                  <a:off x="4243" y="5394"/>
                  <a:ext cx="720" cy="706"/>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4" name="AutoShape 12">
                  <a:extLst>
                    <a:ext uri="{FF2B5EF4-FFF2-40B4-BE49-F238E27FC236}">
                      <a16:creationId xmlns:a16="http://schemas.microsoft.com/office/drawing/2014/main" xmlns="" id="{2ADB4D71-34C6-4D56-91D2-DCED9E2DC217}"/>
                    </a:ext>
                  </a:extLst>
                </p:cNvPr>
                <p:cNvCxnSpPr>
                  <a:cxnSpLocks noChangeShapeType="1"/>
                </p:cNvCxnSpPr>
                <p:nvPr/>
              </p:nvCxnSpPr>
              <p:spPr bwMode="auto">
                <a:xfrm flipV="1">
                  <a:off x="4958" y="6196"/>
                  <a:ext cx="720" cy="706"/>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5" name="AutoShape 13">
                  <a:extLst>
                    <a:ext uri="{FF2B5EF4-FFF2-40B4-BE49-F238E27FC236}">
                      <a16:creationId xmlns:a16="http://schemas.microsoft.com/office/drawing/2014/main" xmlns="" id="{FD29C931-7328-476E-B5CD-72324BF76021}"/>
                    </a:ext>
                  </a:extLst>
                </p:cNvPr>
                <p:cNvCxnSpPr>
                  <a:cxnSpLocks noChangeShapeType="1"/>
                </p:cNvCxnSpPr>
                <p:nvPr/>
              </p:nvCxnSpPr>
              <p:spPr bwMode="auto">
                <a:xfrm flipH="1" flipV="1">
                  <a:off x="4243" y="6100"/>
                  <a:ext cx="715" cy="802"/>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6" name="AutoShape 14">
                  <a:extLst>
                    <a:ext uri="{FF2B5EF4-FFF2-40B4-BE49-F238E27FC236}">
                      <a16:creationId xmlns:a16="http://schemas.microsoft.com/office/drawing/2014/main" xmlns="" id="{F3DBB90B-0458-47E4-A5D2-7BB5A28EA7F1}"/>
                    </a:ext>
                  </a:extLst>
                </p:cNvPr>
                <p:cNvCxnSpPr>
                  <a:cxnSpLocks noChangeShapeType="1"/>
                </p:cNvCxnSpPr>
                <p:nvPr/>
              </p:nvCxnSpPr>
              <p:spPr bwMode="auto">
                <a:xfrm flipH="1" flipV="1">
                  <a:off x="4958" y="5394"/>
                  <a:ext cx="715" cy="802"/>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7" name="AutoShape 15">
                  <a:extLst>
                    <a:ext uri="{FF2B5EF4-FFF2-40B4-BE49-F238E27FC236}">
                      <a16:creationId xmlns:a16="http://schemas.microsoft.com/office/drawing/2014/main" xmlns="" id="{0D345598-1563-44C4-9F0A-0FF82753C1DF}"/>
                    </a:ext>
                  </a:extLst>
                </p:cNvPr>
                <p:cNvCxnSpPr>
                  <a:cxnSpLocks noChangeShapeType="1"/>
                </p:cNvCxnSpPr>
                <p:nvPr/>
              </p:nvCxnSpPr>
              <p:spPr bwMode="auto">
                <a:xfrm flipH="1">
                  <a:off x="4755" y="5394"/>
                  <a:ext cx="203" cy="100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8" name="AutoShape 16">
                  <a:extLst>
                    <a:ext uri="{FF2B5EF4-FFF2-40B4-BE49-F238E27FC236}">
                      <a16:creationId xmlns:a16="http://schemas.microsoft.com/office/drawing/2014/main" xmlns="" id="{B2CB2F66-0BA9-4BE0-A431-6ED9549FE899}"/>
                    </a:ext>
                  </a:extLst>
                </p:cNvPr>
                <p:cNvCxnSpPr>
                  <a:cxnSpLocks noChangeShapeType="1"/>
                </p:cNvCxnSpPr>
                <p:nvPr/>
              </p:nvCxnSpPr>
              <p:spPr bwMode="auto">
                <a:xfrm flipH="1">
                  <a:off x="4958" y="5901"/>
                  <a:ext cx="203" cy="1001"/>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89" name="AutoShape 17">
                  <a:extLst>
                    <a:ext uri="{FF2B5EF4-FFF2-40B4-BE49-F238E27FC236}">
                      <a16:creationId xmlns:a16="http://schemas.microsoft.com/office/drawing/2014/main" xmlns="" id="{88FC347F-557B-4E05-A7CF-6F392BE68CA3}"/>
                    </a:ext>
                  </a:extLst>
                </p:cNvPr>
                <p:cNvCxnSpPr>
                  <a:cxnSpLocks noChangeShapeType="1"/>
                </p:cNvCxnSpPr>
                <p:nvPr/>
              </p:nvCxnSpPr>
              <p:spPr bwMode="auto">
                <a:xfrm flipH="1" flipV="1">
                  <a:off x="4755" y="6395"/>
                  <a:ext cx="208" cy="507"/>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90" name="AutoShape 18">
                  <a:extLst>
                    <a:ext uri="{FF2B5EF4-FFF2-40B4-BE49-F238E27FC236}">
                      <a16:creationId xmlns:a16="http://schemas.microsoft.com/office/drawing/2014/main" xmlns="" id="{5920C3CD-2412-44E8-B77B-F6C456B71AAA}"/>
                    </a:ext>
                  </a:extLst>
                </p:cNvPr>
                <p:cNvCxnSpPr>
                  <a:cxnSpLocks noChangeShapeType="1"/>
                </p:cNvCxnSpPr>
                <p:nvPr/>
              </p:nvCxnSpPr>
              <p:spPr bwMode="auto">
                <a:xfrm flipH="1" flipV="1">
                  <a:off x="4953" y="5394"/>
                  <a:ext cx="208" cy="507"/>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91" name="AutoShape 19">
                  <a:extLst>
                    <a:ext uri="{FF2B5EF4-FFF2-40B4-BE49-F238E27FC236}">
                      <a16:creationId xmlns:a16="http://schemas.microsoft.com/office/drawing/2014/main" xmlns="" id="{38DF73B0-64E2-4770-9532-42948B5D0F4A}"/>
                    </a:ext>
                  </a:extLst>
                </p:cNvPr>
                <p:cNvCxnSpPr>
                  <a:cxnSpLocks noChangeShapeType="1"/>
                </p:cNvCxnSpPr>
                <p:nvPr/>
              </p:nvCxnSpPr>
              <p:spPr bwMode="auto">
                <a:xfrm flipV="1">
                  <a:off x="4755" y="6196"/>
                  <a:ext cx="918" cy="199"/>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92" name="AutoShape 20">
                  <a:extLst>
                    <a:ext uri="{FF2B5EF4-FFF2-40B4-BE49-F238E27FC236}">
                      <a16:creationId xmlns:a16="http://schemas.microsoft.com/office/drawing/2014/main" xmlns="" id="{61A2A5A3-DAB0-43DC-AE86-E26C7C4EC194}"/>
                    </a:ext>
                  </a:extLst>
                </p:cNvPr>
                <p:cNvCxnSpPr>
                  <a:cxnSpLocks noChangeShapeType="1"/>
                </p:cNvCxnSpPr>
                <p:nvPr/>
              </p:nvCxnSpPr>
              <p:spPr bwMode="auto">
                <a:xfrm flipV="1">
                  <a:off x="4243" y="5901"/>
                  <a:ext cx="918" cy="199"/>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93" name="AutoShape 21">
                  <a:extLst>
                    <a:ext uri="{FF2B5EF4-FFF2-40B4-BE49-F238E27FC236}">
                      <a16:creationId xmlns:a16="http://schemas.microsoft.com/office/drawing/2014/main" xmlns="" id="{37E6D4C5-5941-456B-BAC6-4A7AE0FC5B42}"/>
                    </a:ext>
                  </a:extLst>
                </p:cNvPr>
                <p:cNvCxnSpPr>
                  <a:cxnSpLocks noChangeShapeType="1"/>
                </p:cNvCxnSpPr>
                <p:nvPr/>
              </p:nvCxnSpPr>
              <p:spPr bwMode="auto">
                <a:xfrm>
                  <a:off x="4243" y="6100"/>
                  <a:ext cx="512" cy="295"/>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94" name="AutoShape 22">
                  <a:extLst>
                    <a:ext uri="{FF2B5EF4-FFF2-40B4-BE49-F238E27FC236}">
                      <a16:creationId xmlns:a16="http://schemas.microsoft.com/office/drawing/2014/main" xmlns="" id="{CAC79B71-724A-4CA6-B655-872A3EC8DC86}"/>
                    </a:ext>
                  </a:extLst>
                </p:cNvPr>
                <p:cNvCxnSpPr>
                  <a:cxnSpLocks noChangeShapeType="1"/>
                </p:cNvCxnSpPr>
                <p:nvPr/>
              </p:nvCxnSpPr>
              <p:spPr bwMode="auto">
                <a:xfrm>
                  <a:off x="5161" y="5901"/>
                  <a:ext cx="512" cy="295"/>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grpSp>
        </p:grpSp>
        <p:grpSp>
          <p:nvGrpSpPr>
            <p:cNvPr id="16" name="Group 15">
              <a:extLst>
                <a:ext uri="{FF2B5EF4-FFF2-40B4-BE49-F238E27FC236}">
                  <a16:creationId xmlns:a16="http://schemas.microsoft.com/office/drawing/2014/main" xmlns="" id="{0F4B156D-9598-41A7-B71F-BBDF03647E55}"/>
                </a:ext>
              </a:extLst>
            </p:cNvPr>
            <p:cNvGrpSpPr>
              <a:grpSpLocks/>
            </p:cNvGrpSpPr>
            <p:nvPr/>
          </p:nvGrpSpPr>
          <p:grpSpPr bwMode="auto">
            <a:xfrm>
              <a:off x="1788" y="1927"/>
              <a:ext cx="1980" cy="1508"/>
              <a:chOff x="1929" y="3212"/>
              <a:chExt cx="1980" cy="1508"/>
            </a:xfrm>
          </p:grpSpPr>
          <p:sp>
            <p:nvSpPr>
              <p:cNvPr id="64" name="Freeform 188">
                <a:extLst>
                  <a:ext uri="{FF2B5EF4-FFF2-40B4-BE49-F238E27FC236}">
                    <a16:creationId xmlns:a16="http://schemas.microsoft.com/office/drawing/2014/main" xmlns="" id="{69BA8219-3F02-4707-8D3E-89876D2CB5CF}"/>
                  </a:ext>
                </a:extLst>
              </p:cNvPr>
              <p:cNvSpPr>
                <a:spLocks/>
              </p:cNvSpPr>
              <p:nvPr/>
            </p:nvSpPr>
            <p:spPr bwMode="auto">
              <a:xfrm>
                <a:off x="1929" y="3212"/>
                <a:ext cx="1980" cy="1508"/>
              </a:xfrm>
              <a:custGeom>
                <a:avLst/>
                <a:gdLst>
                  <a:gd name="T0" fmla="*/ 0 w 1980"/>
                  <a:gd name="T1" fmla="*/ 1123 h 1508"/>
                  <a:gd name="T2" fmla="*/ 561 w 1980"/>
                  <a:gd name="T3" fmla="*/ 0 h 1508"/>
                  <a:gd name="T4" fmla="*/ 1410 w 1980"/>
                  <a:gd name="T5" fmla="*/ 754 h 1508"/>
                  <a:gd name="T6" fmla="*/ 1980 w 1980"/>
                  <a:gd name="T7" fmla="*/ 381 h 1508"/>
                  <a:gd name="T8" fmla="*/ 1980 w 1980"/>
                  <a:gd name="T9" fmla="*/ 1139 h 1508"/>
                  <a:gd name="T10" fmla="*/ 1697 w 1980"/>
                  <a:gd name="T11" fmla="*/ 1508 h 1508"/>
                  <a:gd name="T12" fmla="*/ 1127 w 1980"/>
                  <a:gd name="T13" fmla="*/ 1123 h 1508"/>
                  <a:gd name="T14" fmla="*/ 0 w 1980"/>
                  <a:gd name="T15" fmla="*/ 1123 h 1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0" h="1508">
                    <a:moveTo>
                      <a:pt x="0" y="1123"/>
                    </a:moveTo>
                    <a:lnTo>
                      <a:pt x="561" y="0"/>
                    </a:lnTo>
                    <a:lnTo>
                      <a:pt x="1410" y="754"/>
                    </a:lnTo>
                    <a:lnTo>
                      <a:pt x="1980" y="381"/>
                    </a:lnTo>
                    <a:lnTo>
                      <a:pt x="1980" y="1139"/>
                    </a:lnTo>
                    <a:lnTo>
                      <a:pt x="1697" y="1508"/>
                    </a:lnTo>
                    <a:lnTo>
                      <a:pt x="1127" y="1123"/>
                    </a:lnTo>
                    <a:lnTo>
                      <a:pt x="0" y="1123"/>
                    </a:lnTo>
                    <a:close/>
                  </a:path>
                </a:pathLst>
              </a:custGeom>
              <a:solidFill>
                <a:srgbClr val="00FFFF"/>
              </a:solidFill>
              <a:ln>
                <a:noFill/>
              </a:ln>
              <a:extLst>
                <a:ext uri="{91240B29-F687-4F45-9708-019B960494DF}">
                  <a14:hiddenLine xmlns:a14="http://schemas.microsoft.com/office/drawing/2010/main" w="12700">
                    <a:solidFill>
                      <a:srgbClr val="000099"/>
                    </a:solidFill>
                    <a:round/>
                    <a:headEnd/>
                    <a:tailEnd/>
                  </a14:hiddenLine>
                </a:ext>
              </a:extLst>
            </p:spPr>
            <p:txBody>
              <a:bodyPr rot="0" vert="horz" wrap="square" lIns="91440" tIns="45720" rIns="91440" bIns="45720" anchor="t" anchorCtr="0" upright="1">
                <a:noAutofit/>
              </a:bodyPr>
              <a:lstStyle/>
              <a:p>
                <a:endParaRPr lang="en-US"/>
              </a:p>
            </p:txBody>
          </p:sp>
          <p:grpSp>
            <p:nvGrpSpPr>
              <p:cNvPr id="65" name="Group 64">
                <a:extLst>
                  <a:ext uri="{FF2B5EF4-FFF2-40B4-BE49-F238E27FC236}">
                    <a16:creationId xmlns:a16="http://schemas.microsoft.com/office/drawing/2014/main" xmlns="" id="{4FE0214A-2BEB-4BFE-8A83-0F5D7E255FA9}"/>
                  </a:ext>
                </a:extLst>
              </p:cNvPr>
              <p:cNvGrpSpPr>
                <a:grpSpLocks/>
              </p:cNvGrpSpPr>
              <p:nvPr/>
            </p:nvGrpSpPr>
            <p:grpSpPr bwMode="auto">
              <a:xfrm>
                <a:off x="1929" y="3212"/>
                <a:ext cx="1980" cy="1508"/>
                <a:chOff x="1929" y="3212"/>
                <a:chExt cx="1980" cy="1508"/>
              </a:xfrm>
            </p:grpSpPr>
            <p:cxnSp>
              <p:nvCxnSpPr>
                <p:cNvPr id="66" name="AutoShape 190">
                  <a:extLst>
                    <a:ext uri="{FF2B5EF4-FFF2-40B4-BE49-F238E27FC236}">
                      <a16:creationId xmlns:a16="http://schemas.microsoft.com/office/drawing/2014/main" xmlns="" id="{BD51577A-483B-4C26-A1D8-47A9292FA1EE}"/>
                    </a:ext>
                  </a:extLst>
                </p:cNvPr>
                <p:cNvCxnSpPr>
                  <a:cxnSpLocks noChangeShapeType="1"/>
                </p:cNvCxnSpPr>
                <p:nvPr/>
              </p:nvCxnSpPr>
              <p:spPr bwMode="auto">
                <a:xfrm>
                  <a:off x="1929" y="4335"/>
                  <a:ext cx="1127"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67" name="AutoShape 191">
                  <a:extLst>
                    <a:ext uri="{FF2B5EF4-FFF2-40B4-BE49-F238E27FC236}">
                      <a16:creationId xmlns:a16="http://schemas.microsoft.com/office/drawing/2014/main" xmlns="" id="{E718FAF0-F602-4FD4-BFE4-7DB356D4D3CF}"/>
                    </a:ext>
                  </a:extLst>
                </p:cNvPr>
                <p:cNvCxnSpPr>
                  <a:cxnSpLocks noChangeShapeType="1"/>
                </p:cNvCxnSpPr>
                <p:nvPr/>
              </p:nvCxnSpPr>
              <p:spPr bwMode="auto">
                <a:xfrm>
                  <a:off x="2212" y="3966"/>
                  <a:ext cx="1127" cy="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68" name="AutoShape 192">
                  <a:extLst>
                    <a:ext uri="{FF2B5EF4-FFF2-40B4-BE49-F238E27FC236}">
                      <a16:creationId xmlns:a16="http://schemas.microsoft.com/office/drawing/2014/main" xmlns="" id="{8C94E2D0-380D-49FC-ABD1-F94428906F2A}"/>
                    </a:ext>
                  </a:extLst>
                </p:cNvPr>
                <p:cNvCxnSpPr>
                  <a:cxnSpLocks noChangeShapeType="1"/>
                </p:cNvCxnSpPr>
                <p:nvPr/>
              </p:nvCxnSpPr>
              <p:spPr bwMode="auto">
                <a:xfrm flipH="1">
                  <a:off x="1929" y="3966"/>
                  <a:ext cx="283" cy="369"/>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69" name="AutoShape 193">
                  <a:extLst>
                    <a:ext uri="{FF2B5EF4-FFF2-40B4-BE49-F238E27FC236}">
                      <a16:creationId xmlns:a16="http://schemas.microsoft.com/office/drawing/2014/main" xmlns="" id="{217BD742-BBF7-4EBC-9C7B-CD29EFB2206D}"/>
                    </a:ext>
                  </a:extLst>
                </p:cNvPr>
                <p:cNvCxnSpPr>
                  <a:cxnSpLocks noChangeShapeType="1"/>
                </p:cNvCxnSpPr>
                <p:nvPr/>
              </p:nvCxnSpPr>
              <p:spPr bwMode="auto">
                <a:xfrm flipH="1">
                  <a:off x="3056" y="3966"/>
                  <a:ext cx="283" cy="369"/>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0" name="AutoShape 194">
                  <a:extLst>
                    <a:ext uri="{FF2B5EF4-FFF2-40B4-BE49-F238E27FC236}">
                      <a16:creationId xmlns:a16="http://schemas.microsoft.com/office/drawing/2014/main" xmlns="" id="{1474784C-3ECA-41D8-9836-BB0E1262F75F}"/>
                    </a:ext>
                  </a:extLst>
                </p:cNvPr>
                <p:cNvCxnSpPr>
                  <a:cxnSpLocks noChangeShapeType="1"/>
                </p:cNvCxnSpPr>
                <p:nvPr/>
              </p:nvCxnSpPr>
              <p:spPr bwMode="auto">
                <a:xfrm flipH="1" flipV="1">
                  <a:off x="2490" y="3212"/>
                  <a:ext cx="849" cy="754"/>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1" name="AutoShape 195">
                  <a:extLst>
                    <a:ext uri="{FF2B5EF4-FFF2-40B4-BE49-F238E27FC236}">
                      <a16:creationId xmlns:a16="http://schemas.microsoft.com/office/drawing/2014/main" xmlns="" id="{B60E96ED-1912-4471-AC56-19B64F0399CB}"/>
                    </a:ext>
                  </a:extLst>
                </p:cNvPr>
                <p:cNvCxnSpPr>
                  <a:cxnSpLocks noChangeShapeType="1"/>
                </p:cNvCxnSpPr>
                <p:nvPr/>
              </p:nvCxnSpPr>
              <p:spPr bwMode="auto">
                <a:xfrm flipH="1">
                  <a:off x="1929" y="3212"/>
                  <a:ext cx="561" cy="112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2" name="AutoShape 196">
                  <a:extLst>
                    <a:ext uri="{FF2B5EF4-FFF2-40B4-BE49-F238E27FC236}">
                      <a16:creationId xmlns:a16="http://schemas.microsoft.com/office/drawing/2014/main" xmlns="" id="{B1A29087-6B30-4C1F-8DF6-8CE5D444AC70}"/>
                    </a:ext>
                  </a:extLst>
                </p:cNvPr>
                <p:cNvCxnSpPr>
                  <a:cxnSpLocks noChangeShapeType="1"/>
                </p:cNvCxnSpPr>
                <p:nvPr/>
              </p:nvCxnSpPr>
              <p:spPr bwMode="auto">
                <a:xfrm flipH="1">
                  <a:off x="2212" y="3212"/>
                  <a:ext cx="278" cy="754"/>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73" name="AutoShape 197">
                  <a:extLst>
                    <a:ext uri="{FF2B5EF4-FFF2-40B4-BE49-F238E27FC236}">
                      <a16:creationId xmlns:a16="http://schemas.microsoft.com/office/drawing/2014/main" xmlns="" id="{4CB25CA5-C53C-469E-978C-7B90E9DCE861}"/>
                    </a:ext>
                  </a:extLst>
                </p:cNvPr>
                <p:cNvCxnSpPr>
                  <a:cxnSpLocks noChangeShapeType="1"/>
                </p:cNvCxnSpPr>
                <p:nvPr/>
              </p:nvCxnSpPr>
              <p:spPr bwMode="auto">
                <a:xfrm>
                  <a:off x="2490" y="3212"/>
                  <a:ext cx="566" cy="112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4" name="AutoShape 198">
                  <a:extLst>
                    <a:ext uri="{FF2B5EF4-FFF2-40B4-BE49-F238E27FC236}">
                      <a16:creationId xmlns:a16="http://schemas.microsoft.com/office/drawing/2014/main" xmlns="" id="{631E5F3A-0D21-44BC-AF5B-8C738F93BD2F}"/>
                    </a:ext>
                  </a:extLst>
                </p:cNvPr>
                <p:cNvCxnSpPr>
                  <a:cxnSpLocks noChangeShapeType="1"/>
                </p:cNvCxnSpPr>
                <p:nvPr/>
              </p:nvCxnSpPr>
              <p:spPr bwMode="auto">
                <a:xfrm>
                  <a:off x="3056" y="4335"/>
                  <a:ext cx="570" cy="385"/>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5" name="AutoShape 199">
                  <a:extLst>
                    <a:ext uri="{FF2B5EF4-FFF2-40B4-BE49-F238E27FC236}">
                      <a16:creationId xmlns:a16="http://schemas.microsoft.com/office/drawing/2014/main" xmlns="" id="{213BFC54-6C5C-4236-ABA3-4616BABB0BB9}"/>
                    </a:ext>
                  </a:extLst>
                </p:cNvPr>
                <p:cNvCxnSpPr>
                  <a:cxnSpLocks noChangeShapeType="1"/>
                </p:cNvCxnSpPr>
                <p:nvPr/>
              </p:nvCxnSpPr>
              <p:spPr bwMode="auto">
                <a:xfrm>
                  <a:off x="3339" y="3966"/>
                  <a:ext cx="570" cy="385"/>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76" name="AutoShape 200">
                  <a:extLst>
                    <a:ext uri="{FF2B5EF4-FFF2-40B4-BE49-F238E27FC236}">
                      <a16:creationId xmlns:a16="http://schemas.microsoft.com/office/drawing/2014/main" xmlns="" id="{CD21F778-5EA0-49A1-87D8-6AAEC187981E}"/>
                    </a:ext>
                  </a:extLst>
                </p:cNvPr>
                <p:cNvCxnSpPr>
                  <a:cxnSpLocks noChangeShapeType="1"/>
                </p:cNvCxnSpPr>
                <p:nvPr/>
              </p:nvCxnSpPr>
              <p:spPr bwMode="auto">
                <a:xfrm flipH="1">
                  <a:off x="3626" y="4351"/>
                  <a:ext cx="283" cy="369"/>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7" name="AutoShape 201">
                  <a:extLst>
                    <a:ext uri="{FF2B5EF4-FFF2-40B4-BE49-F238E27FC236}">
                      <a16:creationId xmlns:a16="http://schemas.microsoft.com/office/drawing/2014/main" xmlns="" id="{9BD32DBB-8C58-44BC-8D2A-987003724B9A}"/>
                    </a:ext>
                  </a:extLst>
                </p:cNvPr>
                <p:cNvCxnSpPr>
                  <a:cxnSpLocks noChangeShapeType="1"/>
                </p:cNvCxnSpPr>
                <p:nvPr/>
              </p:nvCxnSpPr>
              <p:spPr bwMode="auto">
                <a:xfrm flipV="1">
                  <a:off x="3909" y="3593"/>
                  <a:ext cx="0" cy="758"/>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8" name="AutoShape 202">
                  <a:extLst>
                    <a:ext uri="{FF2B5EF4-FFF2-40B4-BE49-F238E27FC236}">
                      <a16:creationId xmlns:a16="http://schemas.microsoft.com/office/drawing/2014/main" xmlns="" id="{F34E5943-26A5-4522-86DB-0E694C59E23F}"/>
                    </a:ext>
                  </a:extLst>
                </p:cNvPr>
                <p:cNvCxnSpPr>
                  <a:cxnSpLocks noChangeShapeType="1"/>
                </p:cNvCxnSpPr>
                <p:nvPr/>
              </p:nvCxnSpPr>
              <p:spPr bwMode="auto">
                <a:xfrm flipH="1">
                  <a:off x="3339" y="3593"/>
                  <a:ext cx="570" cy="37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79" name="AutoShape 203">
                  <a:extLst>
                    <a:ext uri="{FF2B5EF4-FFF2-40B4-BE49-F238E27FC236}">
                      <a16:creationId xmlns:a16="http://schemas.microsoft.com/office/drawing/2014/main" xmlns="" id="{8B38BD8A-637A-4E0A-9D53-317E475D68E3}"/>
                    </a:ext>
                  </a:extLst>
                </p:cNvPr>
                <p:cNvCxnSpPr>
                  <a:cxnSpLocks noChangeShapeType="1"/>
                </p:cNvCxnSpPr>
                <p:nvPr/>
              </p:nvCxnSpPr>
              <p:spPr bwMode="auto">
                <a:xfrm flipH="1">
                  <a:off x="3056" y="3593"/>
                  <a:ext cx="853" cy="742"/>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80" name="AutoShape 204">
                  <a:extLst>
                    <a:ext uri="{FF2B5EF4-FFF2-40B4-BE49-F238E27FC236}">
                      <a16:creationId xmlns:a16="http://schemas.microsoft.com/office/drawing/2014/main" xmlns="" id="{4A2430FF-C001-4483-B9A0-651F38F9B12F}"/>
                    </a:ext>
                  </a:extLst>
                </p:cNvPr>
                <p:cNvCxnSpPr>
                  <a:cxnSpLocks noChangeShapeType="1"/>
                </p:cNvCxnSpPr>
                <p:nvPr/>
              </p:nvCxnSpPr>
              <p:spPr bwMode="auto">
                <a:xfrm flipH="1">
                  <a:off x="3626" y="3593"/>
                  <a:ext cx="283" cy="1127"/>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grpSp>
        </p:grpSp>
        <p:grpSp>
          <p:nvGrpSpPr>
            <p:cNvPr id="17" name="Group 16">
              <a:extLst>
                <a:ext uri="{FF2B5EF4-FFF2-40B4-BE49-F238E27FC236}">
                  <a16:creationId xmlns:a16="http://schemas.microsoft.com/office/drawing/2014/main" xmlns="" id="{1916CBB0-D770-4387-9B46-815E09F287B0}"/>
                </a:ext>
              </a:extLst>
            </p:cNvPr>
            <p:cNvGrpSpPr>
              <a:grpSpLocks/>
            </p:cNvGrpSpPr>
            <p:nvPr/>
          </p:nvGrpSpPr>
          <p:grpSpPr bwMode="auto">
            <a:xfrm>
              <a:off x="4334" y="1927"/>
              <a:ext cx="2029" cy="1508"/>
              <a:chOff x="4059" y="3313"/>
              <a:chExt cx="2029" cy="1508"/>
            </a:xfrm>
          </p:grpSpPr>
          <p:sp>
            <p:nvSpPr>
              <p:cNvPr id="46" name="Freeform 206">
                <a:extLst>
                  <a:ext uri="{FF2B5EF4-FFF2-40B4-BE49-F238E27FC236}">
                    <a16:creationId xmlns:a16="http://schemas.microsoft.com/office/drawing/2014/main" xmlns="" id="{7A1EDF6A-D737-41C3-84D3-54021202F8CC}"/>
                  </a:ext>
                </a:extLst>
              </p:cNvPr>
              <p:cNvSpPr>
                <a:spLocks/>
              </p:cNvSpPr>
              <p:nvPr/>
            </p:nvSpPr>
            <p:spPr bwMode="auto">
              <a:xfrm>
                <a:off x="4059" y="3313"/>
                <a:ext cx="2029" cy="1508"/>
              </a:xfrm>
              <a:custGeom>
                <a:avLst/>
                <a:gdLst>
                  <a:gd name="T0" fmla="*/ 817 w 2029"/>
                  <a:gd name="T1" fmla="*/ 0 h 1508"/>
                  <a:gd name="T2" fmla="*/ 0 w 2029"/>
                  <a:gd name="T3" fmla="*/ 1238 h 1508"/>
                  <a:gd name="T4" fmla="*/ 0 w 2029"/>
                  <a:gd name="T5" fmla="*/ 1508 h 1508"/>
                  <a:gd name="T6" fmla="*/ 1633 w 2029"/>
                  <a:gd name="T7" fmla="*/ 1508 h 1508"/>
                  <a:gd name="T8" fmla="*/ 2029 w 2029"/>
                  <a:gd name="T9" fmla="*/ 1097 h 1508"/>
                  <a:gd name="T10" fmla="*/ 2029 w 2029"/>
                  <a:gd name="T11" fmla="*/ 827 h 1508"/>
                  <a:gd name="T12" fmla="*/ 817 w 2029"/>
                  <a:gd name="T13" fmla="*/ 0 h 1508"/>
                </a:gdLst>
                <a:ahLst/>
                <a:cxnLst>
                  <a:cxn ang="0">
                    <a:pos x="T0" y="T1"/>
                  </a:cxn>
                  <a:cxn ang="0">
                    <a:pos x="T2" y="T3"/>
                  </a:cxn>
                  <a:cxn ang="0">
                    <a:pos x="T4" y="T5"/>
                  </a:cxn>
                  <a:cxn ang="0">
                    <a:pos x="T6" y="T7"/>
                  </a:cxn>
                  <a:cxn ang="0">
                    <a:pos x="T8" y="T9"/>
                  </a:cxn>
                  <a:cxn ang="0">
                    <a:pos x="T10" y="T11"/>
                  </a:cxn>
                  <a:cxn ang="0">
                    <a:pos x="T12" y="T13"/>
                  </a:cxn>
                </a:cxnLst>
                <a:rect l="0" t="0" r="r" b="b"/>
                <a:pathLst>
                  <a:path w="2029" h="1508">
                    <a:moveTo>
                      <a:pt x="817" y="0"/>
                    </a:moveTo>
                    <a:lnTo>
                      <a:pt x="0" y="1238"/>
                    </a:lnTo>
                    <a:lnTo>
                      <a:pt x="0" y="1508"/>
                    </a:lnTo>
                    <a:lnTo>
                      <a:pt x="1633" y="1508"/>
                    </a:lnTo>
                    <a:lnTo>
                      <a:pt x="2029" y="1097"/>
                    </a:lnTo>
                    <a:lnTo>
                      <a:pt x="2029" y="827"/>
                    </a:lnTo>
                    <a:lnTo>
                      <a:pt x="817" y="0"/>
                    </a:lnTo>
                    <a:close/>
                  </a:path>
                </a:pathLst>
              </a:custGeom>
              <a:solidFill>
                <a:srgbClr val="00FFFF"/>
              </a:solidFill>
              <a:ln>
                <a:noFill/>
              </a:ln>
              <a:extLst>
                <a:ext uri="{91240B29-F687-4F45-9708-019B960494DF}">
                  <a14:hiddenLine xmlns:a14="http://schemas.microsoft.com/office/drawing/2010/main" w="12700">
                    <a:solidFill>
                      <a:srgbClr val="000099"/>
                    </a:solidFill>
                    <a:round/>
                    <a:headEnd/>
                    <a:tailEnd/>
                  </a14:hiddenLine>
                </a:ext>
              </a:extLst>
            </p:spPr>
            <p:txBody>
              <a:bodyPr rot="0" vert="horz" wrap="square" lIns="91440" tIns="45720" rIns="91440" bIns="45720" anchor="t" anchorCtr="0" upright="1">
                <a:noAutofit/>
              </a:bodyPr>
              <a:lstStyle/>
              <a:p>
                <a:endParaRPr lang="en-US"/>
              </a:p>
            </p:txBody>
          </p:sp>
          <p:grpSp>
            <p:nvGrpSpPr>
              <p:cNvPr id="47" name="Group 46">
                <a:extLst>
                  <a:ext uri="{FF2B5EF4-FFF2-40B4-BE49-F238E27FC236}">
                    <a16:creationId xmlns:a16="http://schemas.microsoft.com/office/drawing/2014/main" xmlns="" id="{05BAFE7C-513C-41F6-9E0A-D3BCD9628C39}"/>
                  </a:ext>
                </a:extLst>
              </p:cNvPr>
              <p:cNvGrpSpPr>
                <a:grpSpLocks/>
              </p:cNvGrpSpPr>
              <p:nvPr/>
            </p:nvGrpSpPr>
            <p:grpSpPr bwMode="auto">
              <a:xfrm>
                <a:off x="4059" y="3313"/>
                <a:ext cx="2029" cy="1508"/>
                <a:chOff x="4059" y="3313"/>
                <a:chExt cx="2029" cy="1508"/>
              </a:xfrm>
            </p:grpSpPr>
            <p:cxnSp>
              <p:nvCxnSpPr>
                <p:cNvPr id="48" name="AutoShape 208">
                  <a:extLst>
                    <a:ext uri="{FF2B5EF4-FFF2-40B4-BE49-F238E27FC236}">
                      <a16:creationId xmlns:a16="http://schemas.microsoft.com/office/drawing/2014/main" xmlns="" id="{9E52C10A-1FA8-4FC2-B612-F7BCB6AFE536}"/>
                    </a:ext>
                  </a:extLst>
                </p:cNvPr>
                <p:cNvCxnSpPr>
                  <a:cxnSpLocks noChangeShapeType="1"/>
                </p:cNvCxnSpPr>
                <p:nvPr/>
              </p:nvCxnSpPr>
              <p:spPr bwMode="auto">
                <a:xfrm>
                  <a:off x="4059" y="4821"/>
                  <a:ext cx="1633"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9" name="AutoShape 209">
                  <a:extLst>
                    <a:ext uri="{FF2B5EF4-FFF2-40B4-BE49-F238E27FC236}">
                      <a16:creationId xmlns:a16="http://schemas.microsoft.com/office/drawing/2014/main" xmlns="" id="{0B6505E1-F6DC-43E2-92AF-8427666A160F}"/>
                    </a:ext>
                  </a:extLst>
                </p:cNvPr>
                <p:cNvCxnSpPr>
                  <a:cxnSpLocks noChangeShapeType="1"/>
                </p:cNvCxnSpPr>
                <p:nvPr/>
              </p:nvCxnSpPr>
              <p:spPr bwMode="auto">
                <a:xfrm>
                  <a:off x="4059" y="4551"/>
                  <a:ext cx="1633"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50" name="AutoShape 210">
                  <a:extLst>
                    <a:ext uri="{FF2B5EF4-FFF2-40B4-BE49-F238E27FC236}">
                      <a16:creationId xmlns:a16="http://schemas.microsoft.com/office/drawing/2014/main" xmlns="" id="{39BF6300-5249-4658-9DA9-314C68389060}"/>
                    </a:ext>
                  </a:extLst>
                </p:cNvPr>
                <p:cNvCxnSpPr>
                  <a:cxnSpLocks noChangeShapeType="1"/>
                </p:cNvCxnSpPr>
                <p:nvPr/>
              </p:nvCxnSpPr>
              <p:spPr bwMode="auto">
                <a:xfrm>
                  <a:off x="4059" y="4551"/>
                  <a:ext cx="0" cy="27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51" name="AutoShape 211">
                  <a:extLst>
                    <a:ext uri="{FF2B5EF4-FFF2-40B4-BE49-F238E27FC236}">
                      <a16:creationId xmlns:a16="http://schemas.microsoft.com/office/drawing/2014/main" xmlns="" id="{B5BFB955-9B7F-46E7-B228-774DE9D8D60B}"/>
                    </a:ext>
                  </a:extLst>
                </p:cNvPr>
                <p:cNvCxnSpPr>
                  <a:cxnSpLocks noChangeShapeType="1"/>
                </p:cNvCxnSpPr>
                <p:nvPr/>
              </p:nvCxnSpPr>
              <p:spPr bwMode="auto">
                <a:xfrm>
                  <a:off x="5692" y="4551"/>
                  <a:ext cx="0" cy="27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52" name="AutoShape 212">
                  <a:extLst>
                    <a:ext uri="{FF2B5EF4-FFF2-40B4-BE49-F238E27FC236}">
                      <a16:creationId xmlns:a16="http://schemas.microsoft.com/office/drawing/2014/main" xmlns="" id="{BE0309B7-DF0A-4B73-9142-34F241C1A54C}"/>
                    </a:ext>
                  </a:extLst>
                </p:cNvPr>
                <p:cNvCxnSpPr>
                  <a:cxnSpLocks noChangeShapeType="1"/>
                </p:cNvCxnSpPr>
                <p:nvPr/>
              </p:nvCxnSpPr>
              <p:spPr bwMode="auto">
                <a:xfrm>
                  <a:off x="4455" y="4410"/>
                  <a:ext cx="1633" cy="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53" name="AutoShape 213">
                  <a:extLst>
                    <a:ext uri="{FF2B5EF4-FFF2-40B4-BE49-F238E27FC236}">
                      <a16:creationId xmlns:a16="http://schemas.microsoft.com/office/drawing/2014/main" xmlns="" id="{4F576A4D-4E2A-49C0-B8E7-469F28C68696}"/>
                    </a:ext>
                  </a:extLst>
                </p:cNvPr>
                <p:cNvCxnSpPr>
                  <a:cxnSpLocks noChangeShapeType="1"/>
                </p:cNvCxnSpPr>
                <p:nvPr/>
              </p:nvCxnSpPr>
              <p:spPr bwMode="auto">
                <a:xfrm>
                  <a:off x="4455" y="4140"/>
                  <a:ext cx="1633" cy="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54" name="AutoShape 214">
                  <a:extLst>
                    <a:ext uri="{FF2B5EF4-FFF2-40B4-BE49-F238E27FC236}">
                      <a16:creationId xmlns:a16="http://schemas.microsoft.com/office/drawing/2014/main" xmlns="" id="{E543DCA1-AB89-4A3B-9492-57D765BCA11C}"/>
                    </a:ext>
                  </a:extLst>
                </p:cNvPr>
                <p:cNvCxnSpPr>
                  <a:cxnSpLocks noChangeShapeType="1"/>
                </p:cNvCxnSpPr>
                <p:nvPr/>
              </p:nvCxnSpPr>
              <p:spPr bwMode="auto">
                <a:xfrm>
                  <a:off x="4455" y="4140"/>
                  <a:ext cx="0" cy="27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55" name="AutoShape 215">
                  <a:extLst>
                    <a:ext uri="{FF2B5EF4-FFF2-40B4-BE49-F238E27FC236}">
                      <a16:creationId xmlns:a16="http://schemas.microsoft.com/office/drawing/2014/main" xmlns="" id="{35448CD8-CF33-4F96-ACD7-C4598285EF77}"/>
                    </a:ext>
                  </a:extLst>
                </p:cNvPr>
                <p:cNvCxnSpPr>
                  <a:cxnSpLocks noChangeShapeType="1"/>
                </p:cNvCxnSpPr>
                <p:nvPr/>
              </p:nvCxnSpPr>
              <p:spPr bwMode="auto">
                <a:xfrm>
                  <a:off x="6088" y="4140"/>
                  <a:ext cx="0" cy="27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56" name="AutoShape 216">
                  <a:extLst>
                    <a:ext uri="{FF2B5EF4-FFF2-40B4-BE49-F238E27FC236}">
                      <a16:creationId xmlns:a16="http://schemas.microsoft.com/office/drawing/2014/main" xmlns="" id="{4D398091-5B6F-47E9-8698-F55590388A55}"/>
                    </a:ext>
                  </a:extLst>
                </p:cNvPr>
                <p:cNvCxnSpPr>
                  <a:cxnSpLocks noChangeShapeType="1"/>
                </p:cNvCxnSpPr>
                <p:nvPr/>
              </p:nvCxnSpPr>
              <p:spPr bwMode="auto">
                <a:xfrm flipH="1">
                  <a:off x="4059" y="4140"/>
                  <a:ext cx="396" cy="411"/>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57" name="AutoShape 217">
                  <a:extLst>
                    <a:ext uri="{FF2B5EF4-FFF2-40B4-BE49-F238E27FC236}">
                      <a16:creationId xmlns:a16="http://schemas.microsoft.com/office/drawing/2014/main" xmlns="" id="{861DB6A8-355C-49AD-BC26-01F884D7F964}"/>
                    </a:ext>
                  </a:extLst>
                </p:cNvPr>
                <p:cNvCxnSpPr>
                  <a:cxnSpLocks noChangeShapeType="1"/>
                </p:cNvCxnSpPr>
                <p:nvPr/>
              </p:nvCxnSpPr>
              <p:spPr bwMode="auto">
                <a:xfrm flipH="1">
                  <a:off x="4059" y="4410"/>
                  <a:ext cx="396" cy="411"/>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58" name="AutoShape 218">
                  <a:extLst>
                    <a:ext uri="{FF2B5EF4-FFF2-40B4-BE49-F238E27FC236}">
                      <a16:creationId xmlns:a16="http://schemas.microsoft.com/office/drawing/2014/main" xmlns="" id="{0F38A8C6-2B5A-4398-AE99-00067714178F}"/>
                    </a:ext>
                  </a:extLst>
                </p:cNvPr>
                <p:cNvCxnSpPr>
                  <a:cxnSpLocks noChangeShapeType="1"/>
                </p:cNvCxnSpPr>
                <p:nvPr/>
              </p:nvCxnSpPr>
              <p:spPr bwMode="auto">
                <a:xfrm flipH="1">
                  <a:off x="5692" y="4140"/>
                  <a:ext cx="396" cy="41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59" name="AutoShape 219">
                  <a:extLst>
                    <a:ext uri="{FF2B5EF4-FFF2-40B4-BE49-F238E27FC236}">
                      <a16:creationId xmlns:a16="http://schemas.microsoft.com/office/drawing/2014/main" xmlns="" id="{5714C492-01E0-48AC-A298-5BD58BB658CC}"/>
                    </a:ext>
                  </a:extLst>
                </p:cNvPr>
                <p:cNvCxnSpPr>
                  <a:cxnSpLocks noChangeShapeType="1"/>
                </p:cNvCxnSpPr>
                <p:nvPr/>
              </p:nvCxnSpPr>
              <p:spPr bwMode="auto">
                <a:xfrm flipH="1">
                  <a:off x="5692" y="4410"/>
                  <a:ext cx="396" cy="41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60" name="AutoShape 220">
                  <a:extLst>
                    <a:ext uri="{FF2B5EF4-FFF2-40B4-BE49-F238E27FC236}">
                      <a16:creationId xmlns:a16="http://schemas.microsoft.com/office/drawing/2014/main" xmlns="" id="{96B4E5B9-F6C2-4BDF-8CEF-286EE39787D6}"/>
                    </a:ext>
                  </a:extLst>
                </p:cNvPr>
                <p:cNvCxnSpPr>
                  <a:cxnSpLocks noChangeShapeType="1"/>
                </p:cNvCxnSpPr>
                <p:nvPr/>
              </p:nvCxnSpPr>
              <p:spPr bwMode="auto">
                <a:xfrm flipH="1" flipV="1">
                  <a:off x="4876" y="3313"/>
                  <a:ext cx="816" cy="1238"/>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61" name="AutoShape 221">
                  <a:extLst>
                    <a:ext uri="{FF2B5EF4-FFF2-40B4-BE49-F238E27FC236}">
                      <a16:creationId xmlns:a16="http://schemas.microsoft.com/office/drawing/2014/main" xmlns="" id="{2B60BB5B-6083-40D8-A71D-14E349C2F98F}"/>
                    </a:ext>
                  </a:extLst>
                </p:cNvPr>
                <p:cNvCxnSpPr>
                  <a:cxnSpLocks noChangeShapeType="1"/>
                </p:cNvCxnSpPr>
                <p:nvPr/>
              </p:nvCxnSpPr>
              <p:spPr bwMode="auto">
                <a:xfrm flipH="1">
                  <a:off x="4059" y="3313"/>
                  <a:ext cx="817" cy="1238"/>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62" name="AutoShape 222">
                  <a:extLst>
                    <a:ext uri="{FF2B5EF4-FFF2-40B4-BE49-F238E27FC236}">
                      <a16:creationId xmlns:a16="http://schemas.microsoft.com/office/drawing/2014/main" xmlns="" id="{E96BE97B-9187-4AF1-9AA1-B8B71F2AF0BE}"/>
                    </a:ext>
                  </a:extLst>
                </p:cNvPr>
                <p:cNvCxnSpPr>
                  <a:cxnSpLocks noChangeShapeType="1"/>
                </p:cNvCxnSpPr>
                <p:nvPr/>
              </p:nvCxnSpPr>
              <p:spPr bwMode="auto">
                <a:xfrm flipH="1">
                  <a:off x="4455" y="3313"/>
                  <a:ext cx="421" cy="827"/>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63" name="AutoShape 223">
                  <a:extLst>
                    <a:ext uri="{FF2B5EF4-FFF2-40B4-BE49-F238E27FC236}">
                      <a16:creationId xmlns:a16="http://schemas.microsoft.com/office/drawing/2014/main" xmlns="" id="{DA2ACF6D-747F-4142-9F7B-6D6D81FB328A}"/>
                    </a:ext>
                  </a:extLst>
                </p:cNvPr>
                <p:cNvCxnSpPr>
                  <a:cxnSpLocks noChangeShapeType="1"/>
                </p:cNvCxnSpPr>
                <p:nvPr/>
              </p:nvCxnSpPr>
              <p:spPr bwMode="auto">
                <a:xfrm>
                  <a:off x="4876" y="3313"/>
                  <a:ext cx="1212" cy="827"/>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grpSp>
        </p:grpSp>
        <p:grpSp>
          <p:nvGrpSpPr>
            <p:cNvPr id="18" name="Group 17">
              <a:extLst>
                <a:ext uri="{FF2B5EF4-FFF2-40B4-BE49-F238E27FC236}">
                  <a16:creationId xmlns:a16="http://schemas.microsoft.com/office/drawing/2014/main" xmlns="" id="{5A5F8ACE-72B2-4537-9917-15A6F8ECB6F1}"/>
                </a:ext>
              </a:extLst>
            </p:cNvPr>
            <p:cNvGrpSpPr>
              <a:grpSpLocks/>
            </p:cNvGrpSpPr>
            <p:nvPr/>
          </p:nvGrpSpPr>
          <p:grpSpPr bwMode="auto">
            <a:xfrm>
              <a:off x="8931" y="1963"/>
              <a:ext cx="1845" cy="1472"/>
              <a:chOff x="9028" y="3836"/>
              <a:chExt cx="1845" cy="1472"/>
            </a:xfrm>
          </p:grpSpPr>
          <p:sp>
            <p:nvSpPr>
              <p:cNvPr id="19" name="Freeform 225">
                <a:extLst>
                  <a:ext uri="{FF2B5EF4-FFF2-40B4-BE49-F238E27FC236}">
                    <a16:creationId xmlns:a16="http://schemas.microsoft.com/office/drawing/2014/main" xmlns="" id="{07167BEC-013D-49A9-BF15-6D4C4826F99B}"/>
                  </a:ext>
                </a:extLst>
              </p:cNvPr>
              <p:cNvSpPr>
                <a:spLocks/>
              </p:cNvSpPr>
              <p:nvPr/>
            </p:nvSpPr>
            <p:spPr bwMode="auto">
              <a:xfrm>
                <a:off x="9028" y="3848"/>
                <a:ext cx="1845" cy="1460"/>
              </a:xfrm>
              <a:custGeom>
                <a:avLst/>
                <a:gdLst>
                  <a:gd name="T0" fmla="*/ 0 w 1845"/>
                  <a:gd name="T1" fmla="*/ 1460 h 1460"/>
                  <a:gd name="T2" fmla="*/ 0 w 1845"/>
                  <a:gd name="T3" fmla="*/ 949 h 1460"/>
                  <a:gd name="T4" fmla="*/ 312 w 1845"/>
                  <a:gd name="T5" fmla="*/ 579 h 1460"/>
                  <a:gd name="T6" fmla="*/ 499 w 1845"/>
                  <a:gd name="T7" fmla="*/ 579 h 1460"/>
                  <a:gd name="T8" fmla="*/ 499 w 1845"/>
                  <a:gd name="T9" fmla="*/ 363 h 1460"/>
                  <a:gd name="T10" fmla="*/ 811 w 1845"/>
                  <a:gd name="T11" fmla="*/ 5 h 1460"/>
                  <a:gd name="T12" fmla="*/ 1349 w 1845"/>
                  <a:gd name="T13" fmla="*/ 0 h 1460"/>
                  <a:gd name="T14" fmla="*/ 1349 w 1845"/>
                  <a:gd name="T15" fmla="*/ 579 h 1460"/>
                  <a:gd name="T16" fmla="*/ 1845 w 1845"/>
                  <a:gd name="T17" fmla="*/ 587 h 1460"/>
                  <a:gd name="T18" fmla="*/ 1843 w 1845"/>
                  <a:gd name="T19" fmla="*/ 1097 h 1460"/>
                  <a:gd name="T20" fmla="*/ 1531 w 1845"/>
                  <a:gd name="T21" fmla="*/ 1460 h 1460"/>
                  <a:gd name="T22" fmla="*/ 0 w 1845"/>
                  <a:gd name="T23" fmla="*/ 146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45" h="1460">
                    <a:moveTo>
                      <a:pt x="0" y="1460"/>
                    </a:moveTo>
                    <a:lnTo>
                      <a:pt x="0" y="949"/>
                    </a:lnTo>
                    <a:lnTo>
                      <a:pt x="312" y="579"/>
                    </a:lnTo>
                    <a:lnTo>
                      <a:pt x="499" y="579"/>
                    </a:lnTo>
                    <a:lnTo>
                      <a:pt x="499" y="363"/>
                    </a:lnTo>
                    <a:lnTo>
                      <a:pt x="811" y="5"/>
                    </a:lnTo>
                    <a:lnTo>
                      <a:pt x="1349" y="0"/>
                    </a:lnTo>
                    <a:lnTo>
                      <a:pt x="1349" y="579"/>
                    </a:lnTo>
                    <a:lnTo>
                      <a:pt x="1845" y="587"/>
                    </a:lnTo>
                    <a:lnTo>
                      <a:pt x="1843" y="1097"/>
                    </a:lnTo>
                    <a:lnTo>
                      <a:pt x="1531" y="1460"/>
                    </a:lnTo>
                    <a:lnTo>
                      <a:pt x="0" y="1460"/>
                    </a:lnTo>
                    <a:close/>
                  </a:path>
                </a:pathLst>
              </a:custGeom>
              <a:solidFill>
                <a:srgbClr val="00FFFF"/>
              </a:solidFill>
              <a:ln>
                <a:noFill/>
              </a:ln>
              <a:extLst>
                <a:ext uri="{91240B29-F687-4F45-9708-019B960494DF}">
                  <a14:hiddenLine xmlns:a14="http://schemas.microsoft.com/office/drawing/2010/main" w="12700">
                    <a:solidFill>
                      <a:srgbClr val="000099"/>
                    </a:solidFill>
                    <a:round/>
                    <a:headEnd/>
                    <a:tailEnd/>
                  </a14:hiddenLine>
                </a:ext>
              </a:extLst>
            </p:spPr>
            <p:txBody>
              <a:bodyPr rot="0" vert="horz" wrap="square" lIns="91440" tIns="45720" rIns="91440" bIns="45720" anchor="t" anchorCtr="0" upright="1">
                <a:noAutofit/>
              </a:bodyPr>
              <a:lstStyle/>
              <a:p>
                <a:endParaRPr lang="en-US"/>
              </a:p>
            </p:txBody>
          </p:sp>
          <p:grpSp>
            <p:nvGrpSpPr>
              <p:cNvPr id="20" name="Group 19">
                <a:extLst>
                  <a:ext uri="{FF2B5EF4-FFF2-40B4-BE49-F238E27FC236}">
                    <a16:creationId xmlns:a16="http://schemas.microsoft.com/office/drawing/2014/main" xmlns="" id="{DEA563C9-5F3B-424E-9E7B-F3EBAFBD35B4}"/>
                  </a:ext>
                </a:extLst>
              </p:cNvPr>
              <p:cNvGrpSpPr>
                <a:grpSpLocks/>
              </p:cNvGrpSpPr>
              <p:nvPr/>
            </p:nvGrpSpPr>
            <p:grpSpPr bwMode="auto">
              <a:xfrm>
                <a:off x="9028" y="3836"/>
                <a:ext cx="1845" cy="1467"/>
                <a:chOff x="8788" y="3596"/>
                <a:chExt cx="1845" cy="1467"/>
              </a:xfrm>
            </p:grpSpPr>
            <p:cxnSp>
              <p:nvCxnSpPr>
                <p:cNvPr id="21" name="AutoShape 227">
                  <a:extLst>
                    <a:ext uri="{FF2B5EF4-FFF2-40B4-BE49-F238E27FC236}">
                      <a16:creationId xmlns:a16="http://schemas.microsoft.com/office/drawing/2014/main" xmlns="" id="{63A5BD6E-B4E3-4494-ACB9-C27633BE8599}"/>
                    </a:ext>
                  </a:extLst>
                </p:cNvPr>
                <p:cNvCxnSpPr>
                  <a:cxnSpLocks noChangeShapeType="1"/>
                </p:cNvCxnSpPr>
                <p:nvPr/>
              </p:nvCxnSpPr>
              <p:spPr bwMode="auto">
                <a:xfrm>
                  <a:off x="8788" y="5063"/>
                  <a:ext cx="1531"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22" name="AutoShape 228">
                  <a:extLst>
                    <a:ext uri="{FF2B5EF4-FFF2-40B4-BE49-F238E27FC236}">
                      <a16:creationId xmlns:a16="http://schemas.microsoft.com/office/drawing/2014/main" xmlns="" id="{F128CE84-7399-40C2-AE3D-C67C1BEDBE16}"/>
                    </a:ext>
                  </a:extLst>
                </p:cNvPr>
                <p:cNvCxnSpPr>
                  <a:cxnSpLocks noChangeShapeType="1"/>
                </p:cNvCxnSpPr>
                <p:nvPr/>
              </p:nvCxnSpPr>
              <p:spPr bwMode="auto">
                <a:xfrm>
                  <a:off x="9100" y="4700"/>
                  <a:ext cx="1531" cy="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23" name="AutoShape 229">
                  <a:extLst>
                    <a:ext uri="{FF2B5EF4-FFF2-40B4-BE49-F238E27FC236}">
                      <a16:creationId xmlns:a16="http://schemas.microsoft.com/office/drawing/2014/main" xmlns="" id="{C07118DB-CE0A-4D32-9857-A1CB72A513FB}"/>
                    </a:ext>
                  </a:extLst>
                </p:cNvPr>
                <p:cNvCxnSpPr>
                  <a:cxnSpLocks noChangeShapeType="1"/>
                </p:cNvCxnSpPr>
                <p:nvPr/>
              </p:nvCxnSpPr>
              <p:spPr bwMode="auto">
                <a:xfrm flipV="1">
                  <a:off x="8788" y="4700"/>
                  <a:ext cx="312" cy="363"/>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24" name="AutoShape 230">
                  <a:extLst>
                    <a:ext uri="{FF2B5EF4-FFF2-40B4-BE49-F238E27FC236}">
                      <a16:creationId xmlns:a16="http://schemas.microsoft.com/office/drawing/2014/main" xmlns="" id="{1D0920A9-FD39-42CE-BE0E-39F95DD56729}"/>
                    </a:ext>
                  </a:extLst>
                </p:cNvPr>
                <p:cNvCxnSpPr>
                  <a:cxnSpLocks noChangeShapeType="1"/>
                </p:cNvCxnSpPr>
                <p:nvPr/>
              </p:nvCxnSpPr>
              <p:spPr bwMode="auto">
                <a:xfrm flipV="1">
                  <a:off x="10319" y="4700"/>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25" name="AutoShape 231">
                  <a:extLst>
                    <a:ext uri="{FF2B5EF4-FFF2-40B4-BE49-F238E27FC236}">
                      <a16:creationId xmlns:a16="http://schemas.microsoft.com/office/drawing/2014/main" xmlns="" id="{4AFA1AA2-6A6A-40B4-920F-3BD1AAD480F4}"/>
                    </a:ext>
                  </a:extLst>
                </p:cNvPr>
                <p:cNvCxnSpPr>
                  <a:cxnSpLocks noChangeShapeType="1"/>
                </p:cNvCxnSpPr>
                <p:nvPr/>
              </p:nvCxnSpPr>
              <p:spPr bwMode="auto">
                <a:xfrm flipV="1">
                  <a:off x="8788" y="4189"/>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26" name="AutoShape 232">
                  <a:extLst>
                    <a:ext uri="{FF2B5EF4-FFF2-40B4-BE49-F238E27FC236}">
                      <a16:creationId xmlns:a16="http://schemas.microsoft.com/office/drawing/2014/main" xmlns="" id="{84CF62F7-8F06-4B52-B0C0-BDEB8F4A5839}"/>
                    </a:ext>
                  </a:extLst>
                </p:cNvPr>
                <p:cNvCxnSpPr>
                  <a:cxnSpLocks noChangeShapeType="1"/>
                </p:cNvCxnSpPr>
                <p:nvPr/>
              </p:nvCxnSpPr>
              <p:spPr bwMode="auto">
                <a:xfrm flipV="1">
                  <a:off x="9287" y="4189"/>
                  <a:ext cx="312" cy="363"/>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27" name="AutoShape 233">
                  <a:extLst>
                    <a:ext uri="{FF2B5EF4-FFF2-40B4-BE49-F238E27FC236}">
                      <a16:creationId xmlns:a16="http://schemas.microsoft.com/office/drawing/2014/main" xmlns="" id="{B08B2737-0F04-43D4-A60C-19867835FCC5}"/>
                    </a:ext>
                  </a:extLst>
                </p:cNvPr>
                <p:cNvCxnSpPr>
                  <a:cxnSpLocks noChangeShapeType="1"/>
                </p:cNvCxnSpPr>
                <p:nvPr/>
              </p:nvCxnSpPr>
              <p:spPr bwMode="auto">
                <a:xfrm>
                  <a:off x="8788" y="4552"/>
                  <a:ext cx="0" cy="51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28" name="AutoShape 234">
                  <a:extLst>
                    <a:ext uri="{FF2B5EF4-FFF2-40B4-BE49-F238E27FC236}">
                      <a16:creationId xmlns:a16="http://schemas.microsoft.com/office/drawing/2014/main" xmlns="" id="{EB9D9085-91D2-4DA3-A38C-9BF110F0BD59}"/>
                    </a:ext>
                  </a:extLst>
                </p:cNvPr>
                <p:cNvCxnSpPr>
                  <a:cxnSpLocks noChangeShapeType="1"/>
                </p:cNvCxnSpPr>
                <p:nvPr/>
              </p:nvCxnSpPr>
              <p:spPr bwMode="auto">
                <a:xfrm>
                  <a:off x="9100" y="4189"/>
                  <a:ext cx="0" cy="511"/>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29" name="AutoShape 235">
                  <a:extLst>
                    <a:ext uri="{FF2B5EF4-FFF2-40B4-BE49-F238E27FC236}">
                      <a16:creationId xmlns:a16="http://schemas.microsoft.com/office/drawing/2014/main" xmlns="" id="{E22DD0AE-8BC0-4A64-8189-AF08A9EE2A80}"/>
                    </a:ext>
                  </a:extLst>
                </p:cNvPr>
                <p:cNvCxnSpPr>
                  <a:cxnSpLocks noChangeShapeType="1"/>
                </p:cNvCxnSpPr>
                <p:nvPr/>
              </p:nvCxnSpPr>
              <p:spPr bwMode="auto">
                <a:xfrm flipH="1">
                  <a:off x="8788" y="4552"/>
                  <a:ext cx="499"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0" name="AutoShape 236">
                  <a:extLst>
                    <a:ext uri="{FF2B5EF4-FFF2-40B4-BE49-F238E27FC236}">
                      <a16:creationId xmlns:a16="http://schemas.microsoft.com/office/drawing/2014/main" xmlns="" id="{4DAB1176-2B8F-4B2A-B5E3-4D54E51CAFFC}"/>
                    </a:ext>
                  </a:extLst>
                </p:cNvPr>
                <p:cNvCxnSpPr>
                  <a:cxnSpLocks noChangeShapeType="1"/>
                </p:cNvCxnSpPr>
                <p:nvPr/>
              </p:nvCxnSpPr>
              <p:spPr bwMode="auto">
                <a:xfrm flipH="1">
                  <a:off x="9287" y="4189"/>
                  <a:ext cx="312" cy="0"/>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31" name="AutoShape 237">
                  <a:extLst>
                    <a:ext uri="{FF2B5EF4-FFF2-40B4-BE49-F238E27FC236}">
                      <a16:creationId xmlns:a16="http://schemas.microsoft.com/office/drawing/2014/main" xmlns="" id="{ED6ECC76-A568-4D7A-B8D1-466E8143F9D1}"/>
                    </a:ext>
                  </a:extLst>
                </p:cNvPr>
                <p:cNvCxnSpPr>
                  <a:cxnSpLocks noChangeShapeType="1"/>
                </p:cNvCxnSpPr>
                <p:nvPr/>
              </p:nvCxnSpPr>
              <p:spPr bwMode="auto">
                <a:xfrm flipV="1">
                  <a:off x="9287" y="3966"/>
                  <a:ext cx="0" cy="586"/>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2" name="AutoShape 238">
                  <a:extLst>
                    <a:ext uri="{FF2B5EF4-FFF2-40B4-BE49-F238E27FC236}">
                      <a16:creationId xmlns:a16="http://schemas.microsoft.com/office/drawing/2014/main" xmlns="" id="{7BC9A008-0038-4B5B-B9A0-753027F4C60E}"/>
                    </a:ext>
                  </a:extLst>
                </p:cNvPr>
                <p:cNvCxnSpPr>
                  <a:cxnSpLocks noChangeShapeType="1"/>
                </p:cNvCxnSpPr>
                <p:nvPr/>
              </p:nvCxnSpPr>
              <p:spPr bwMode="auto">
                <a:xfrm flipV="1">
                  <a:off x="9599" y="3596"/>
                  <a:ext cx="0" cy="586"/>
                </a:xfrm>
                <a:prstGeom prst="straightConnector1">
                  <a:avLst/>
                </a:prstGeom>
                <a:noFill/>
                <a:ln w="9525">
                  <a:solidFill>
                    <a:srgbClr val="000099"/>
                  </a:solidFill>
                  <a:prstDash val="dash"/>
                  <a:round/>
                  <a:headEnd/>
                  <a:tailEnd/>
                </a:ln>
                <a:extLst>
                  <a:ext uri="{909E8E84-426E-40DD-AFC4-6F175D3DCCD1}">
                    <a14:hiddenFill xmlns:a14="http://schemas.microsoft.com/office/drawing/2010/main">
                      <a:noFill/>
                    </a14:hiddenFill>
                  </a:ext>
                </a:extLst>
              </p:spPr>
            </p:cxnSp>
            <p:cxnSp>
              <p:nvCxnSpPr>
                <p:cNvPr id="33" name="AutoShape 239">
                  <a:extLst>
                    <a:ext uri="{FF2B5EF4-FFF2-40B4-BE49-F238E27FC236}">
                      <a16:creationId xmlns:a16="http://schemas.microsoft.com/office/drawing/2014/main" xmlns="" id="{AF146973-7981-4D39-BCA1-2843DA20F79A}"/>
                    </a:ext>
                  </a:extLst>
                </p:cNvPr>
                <p:cNvCxnSpPr>
                  <a:cxnSpLocks noChangeShapeType="1"/>
                </p:cNvCxnSpPr>
                <p:nvPr/>
              </p:nvCxnSpPr>
              <p:spPr bwMode="auto">
                <a:xfrm flipV="1">
                  <a:off x="9825" y="4189"/>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4" name="AutoShape 240">
                  <a:extLst>
                    <a:ext uri="{FF2B5EF4-FFF2-40B4-BE49-F238E27FC236}">
                      <a16:creationId xmlns:a16="http://schemas.microsoft.com/office/drawing/2014/main" xmlns="" id="{02729316-03C7-4B8D-B74C-E05F9D2E0631}"/>
                    </a:ext>
                  </a:extLst>
                </p:cNvPr>
                <p:cNvCxnSpPr>
                  <a:cxnSpLocks noChangeShapeType="1"/>
                </p:cNvCxnSpPr>
                <p:nvPr/>
              </p:nvCxnSpPr>
              <p:spPr bwMode="auto">
                <a:xfrm flipV="1">
                  <a:off x="9825" y="3966"/>
                  <a:ext cx="0" cy="586"/>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5" name="AutoShape 241">
                  <a:extLst>
                    <a:ext uri="{FF2B5EF4-FFF2-40B4-BE49-F238E27FC236}">
                      <a16:creationId xmlns:a16="http://schemas.microsoft.com/office/drawing/2014/main" xmlns="" id="{E286EE6B-CAFD-4714-B130-F80930CCE1B3}"/>
                    </a:ext>
                  </a:extLst>
                </p:cNvPr>
                <p:cNvCxnSpPr>
                  <a:cxnSpLocks noChangeShapeType="1"/>
                </p:cNvCxnSpPr>
                <p:nvPr/>
              </p:nvCxnSpPr>
              <p:spPr bwMode="auto">
                <a:xfrm flipV="1">
                  <a:off x="10137" y="3596"/>
                  <a:ext cx="0" cy="586"/>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6" name="AutoShape 242">
                  <a:extLst>
                    <a:ext uri="{FF2B5EF4-FFF2-40B4-BE49-F238E27FC236}">
                      <a16:creationId xmlns:a16="http://schemas.microsoft.com/office/drawing/2014/main" xmlns="" id="{E1877126-520F-4A0E-AAF8-7A8973346148}"/>
                    </a:ext>
                  </a:extLst>
                </p:cNvPr>
                <p:cNvCxnSpPr>
                  <a:cxnSpLocks noChangeShapeType="1"/>
                </p:cNvCxnSpPr>
                <p:nvPr/>
              </p:nvCxnSpPr>
              <p:spPr bwMode="auto">
                <a:xfrm flipV="1">
                  <a:off x="10321" y="4189"/>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7" name="AutoShape 243">
                  <a:extLst>
                    <a:ext uri="{FF2B5EF4-FFF2-40B4-BE49-F238E27FC236}">
                      <a16:creationId xmlns:a16="http://schemas.microsoft.com/office/drawing/2014/main" xmlns="" id="{387E6EBF-9E33-4CDC-8054-5123A1177D5B}"/>
                    </a:ext>
                  </a:extLst>
                </p:cNvPr>
                <p:cNvCxnSpPr>
                  <a:cxnSpLocks noChangeShapeType="1"/>
                </p:cNvCxnSpPr>
                <p:nvPr/>
              </p:nvCxnSpPr>
              <p:spPr bwMode="auto">
                <a:xfrm flipH="1">
                  <a:off x="9822" y="4552"/>
                  <a:ext cx="499"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8" name="AutoShape 244">
                  <a:extLst>
                    <a:ext uri="{FF2B5EF4-FFF2-40B4-BE49-F238E27FC236}">
                      <a16:creationId xmlns:a16="http://schemas.microsoft.com/office/drawing/2014/main" xmlns="" id="{94CFA68F-3675-4FCC-97CE-4EDD5A75521C}"/>
                    </a:ext>
                  </a:extLst>
                </p:cNvPr>
                <p:cNvCxnSpPr>
                  <a:cxnSpLocks noChangeShapeType="1"/>
                </p:cNvCxnSpPr>
                <p:nvPr/>
              </p:nvCxnSpPr>
              <p:spPr bwMode="auto">
                <a:xfrm flipH="1">
                  <a:off x="10134" y="4189"/>
                  <a:ext cx="499"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39" name="AutoShape 245">
                  <a:extLst>
                    <a:ext uri="{FF2B5EF4-FFF2-40B4-BE49-F238E27FC236}">
                      <a16:creationId xmlns:a16="http://schemas.microsoft.com/office/drawing/2014/main" xmlns="" id="{50374178-B7CD-4C1E-AAFF-DFF6B8818355}"/>
                    </a:ext>
                  </a:extLst>
                </p:cNvPr>
                <p:cNvCxnSpPr>
                  <a:cxnSpLocks noChangeShapeType="1"/>
                </p:cNvCxnSpPr>
                <p:nvPr/>
              </p:nvCxnSpPr>
              <p:spPr bwMode="auto">
                <a:xfrm>
                  <a:off x="10319" y="4552"/>
                  <a:ext cx="0" cy="51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0" name="AutoShape 246">
                  <a:extLst>
                    <a:ext uri="{FF2B5EF4-FFF2-40B4-BE49-F238E27FC236}">
                      <a16:creationId xmlns:a16="http://schemas.microsoft.com/office/drawing/2014/main" xmlns="" id="{FF34CE89-1D8D-43E6-BD4C-4FBC0083FC2A}"/>
                    </a:ext>
                  </a:extLst>
                </p:cNvPr>
                <p:cNvCxnSpPr>
                  <a:cxnSpLocks noChangeShapeType="1"/>
                </p:cNvCxnSpPr>
                <p:nvPr/>
              </p:nvCxnSpPr>
              <p:spPr bwMode="auto">
                <a:xfrm>
                  <a:off x="10631" y="4189"/>
                  <a:ext cx="0" cy="51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1" name="AutoShape 247">
                  <a:extLst>
                    <a:ext uri="{FF2B5EF4-FFF2-40B4-BE49-F238E27FC236}">
                      <a16:creationId xmlns:a16="http://schemas.microsoft.com/office/drawing/2014/main" xmlns="" id="{443FB656-878A-4341-A215-4792816AC2DD}"/>
                    </a:ext>
                  </a:extLst>
                </p:cNvPr>
                <p:cNvCxnSpPr>
                  <a:cxnSpLocks noChangeShapeType="1"/>
                </p:cNvCxnSpPr>
                <p:nvPr/>
              </p:nvCxnSpPr>
              <p:spPr bwMode="auto">
                <a:xfrm>
                  <a:off x="9287" y="3966"/>
                  <a:ext cx="538"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2" name="AutoShape 248">
                  <a:extLst>
                    <a:ext uri="{FF2B5EF4-FFF2-40B4-BE49-F238E27FC236}">
                      <a16:creationId xmlns:a16="http://schemas.microsoft.com/office/drawing/2014/main" xmlns="" id="{FA9B906E-021D-4E35-B1CC-5C9B020C8222}"/>
                    </a:ext>
                  </a:extLst>
                </p:cNvPr>
                <p:cNvCxnSpPr>
                  <a:cxnSpLocks noChangeShapeType="1"/>
                </p:cNvCxnSpPr>
                <p:nvPr/>
              </p:nvCxnSpPr>
              <p:spPr bwMode="auto">
                <a:xfrm>
                  <a:off x="9591" y="3608"/>
                  <a:ext cx="538" cy="0"/>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3" name="AutoShape 249">
                  <a:extLst>
                    <a:ext uri="{FF2B5EF4-FFF2-40B4-BE49-F238E27FC236}">
                      <a16:creationId xmlns:a16="http://schemas.microsoft.com/office/drawing/2014/main" xmlns="" id="{57FF5521-1245-480F-9F01-B439AF2D199E}"/>
                    </a:ext>
                  </a:extLst>
                </p:cNvPr>
                <p:cNvCxnSpPr>
                  <a:cxnSpLocks noChangeShapeType="1"/>
                </p:cNvCxnSpPr>
                <p:nvPr/>
              </p:nvCxnSpPr>
              <p:spPr bwMode="auto">
                <a:xfrm flipV="1">
                  <a:off x="9287" y="3603"/>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4" name="AutoShape 250">
                  <a:extLst>
                    <a:ext uri="{FF2B5EF4-FFF2-40B4-BE49-F238E27FC236}">
                      <a16:creationId xmlns:a16="http://schemas.microsoft.com/office/drawing/2014/main" xmlns="" id="{58EFEE7B-DFDE-4450-9144-62E376F695D6}"/>
                    </a:ext>
                  </a:extLst>
                </p:cNvPr>
                <p:cNvCxnSpPr>
                  <a:cxnSpLocks noChangeShapeType="1"/>
                </p:cNvCxnSpPr>
                <p:nvPr/>
              </p:nvCxnSpPr>
              <p:spPr bwMode="auto">
                <a:xfrm flipV="1">
                  <a:off x="9825" y="3603"/>
                  <a:ext cx="312" cy="363"/>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cxnSp>
              <p:nvCxnSpPr>
                <p:cNvPr id="45" name="AutoShape 251">
                  <a:extLst>
                    <a:ext uri="{FF2B5EF4-FFF2-40B4-BE49-F238E27FC236}">
                      <a16:creationId xmlns:a16="http://schemas.microsoft.com/office/drawing/2014/main" xmlns="" id="{7A8B492D-A5BB-41E6-9A70-CF0CF0691B2C}"/>
                    </a:ext>
                  </a:extLst>
                </p:cNvPr>
                <p:cNvCxnSpPr>
                  <a:cxnSpLocks noChangeShapeType="1"/>
                </p:cNvCxnSpPr>
                <p:nvPr/>
              </p:nvCxnSpPr>
              <p:spPr bwMode="auto">
                <a:xfrm flipH="1">
                  <a:off x="9100" y="4189"/>
                  <a:ext cx="187" cy="1"/>
                </a:xfrm>
                <a:prstGeom prst="straightConnector1">
                  <a:avLst/>
                </a:prstGeom>
                <a:noFill/>
                <a:ln w="12700">
                  <a:solidFill>
                    <a:srgbClr val="000099"/>
                  </a:solidFill>
                  <a:round/>
                  <a:headEnd/>
                  <a:tailEnd/>
                </a:ln>
                <a:extLst>
                  <a:ext uri="{909E8E84-426E-40DD-AFC4-6F175D3DCCD1}">
                    <a14:hiddenFill xmlns:a14="http://schemas.microsoft.com/office/drawing/2010/main">
                      <a:noFill/>
                    </a14:hiddenFill>
                  </a:ext>
                </a:extLst>
              </p:spPr>
            </p:cxnSp>
          </p:grpSp>
        </p:grpSp>
      </p:grpSp>
      <p:sp>
        <p:nvSpPr>
          <p:cNvPr id="96" name="TextBox 95">
            <a:extLst>
              <a:ext uri="{FF2B5EF4-FFF2-40B4-BE49-F238E27FC236}">
                <a16:creationId xmlns:a16="http://schemas.microsoft.com/office/drawing/2014/main" xmlns="" id="{55FCBF8F-15EE-4537-9679-F53834A631C3}"/>
              </a:ext>
            </a:extLst>
          </p:cNvPr>
          <p:cNvSpPr txBox="1"/>
          <p:nvPr/>
        </p:nvSpPr>
        <p:spPr>
          <a:xfrm>
            <a:off x="11076951" y="10287000"/>
            <a:ext cx="2230098" cy="751616"/>
          </a:xfrm>
          <a:prstGeom prst="rect">
            <a:avLst/>
          </a:prstGeom>
          <a:noFill/>
        </p:spPr>
        <p:txBody>
          <a:bodyPr wrap="none">
            <a:spAutoFit/>
          </a:bodyPr>
          <a:lstStyle/>
          <a:p>
            <a:pPr marL="0" marR="0" algn="ctr">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97" name="TextBox 96">
            <a:extLst>
              <a:ext uri="{FF2B5EF4-FFF2-40B4-BE49-F238E27FC236}">
                <a16:creationId xmlns:a16="http://schemas.microsoft.com/office/drawing/2014/main" xmlns="" id="{E9A70DC9-73A1-40B6-80AE-EB87FD3E5FD2}"/>
              </a:ext>
            </a:extLst>
          </p:cNvPr>
          <p:cNvSpPr txBox="1"/>
          <p:nvPr/>
        </p:nvSpPr>
        <p:spPr>
          <a:xfrm>
            <a:off x="3129756" y="11063499"/>
            <a:ext cx="2388795" cy="751616"/>
          </a:xfrm>
          <a:prstGeom prst="rect">
            <a:avLst/>
          </a:prstGeom>
          <a:noFill/>
        </p:spPr>
        <p:txBody>
          <a:bodyPr wrap="none">
            <a:spAutoFit/>
          </a:bodyPr>
          <a:lstStyle/>
          <a:p>
            <a:pPr marL="0" marR="0">
              <a:lnSpc>
                <a:spcPct val="107000"/>
              </a:lnSpc>
              <a:spcBef>
                <a:spcPts val="0"/>
              </a:spcBef>
              <a:spcAft>
                <a:spcPts val="800"/>
              </a:spcAft>
            </a:pPr>
            <a:r>
              <a:rPr lang="nl-NL" sz="4400" b="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 D</a:t>
            </a:r>
            <a:r>
              <a:rPr lang="nl-NL"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sp>
        <p:nvSpPr>
          <p:cNvPr id="98" name="TextBox 97">
            <a:extLst>
              <a:ext uri="{FF2B5EF4-FFF2-40B4-BE49-F238E27FC236}">
                <a16:creationId xmlns:a16="http://schemas.microsoft.com/office/drawing/2014/main" xmlns="" id="{4992A9A4-09CD-41AE-988F-71D03D05FFAA}"/>
              </a:ext>
            </a:extLst>
          </p:cNvPr>
          <p:cNvSpPr txBox="1"/>
          <p:nvPr/>
        </p:nvSpPr>
        <p:spPr>
          <a:xfrm>
            <a:off x="3151163" y="12153577"/>
            <a:ext cx="17463435" cy="751616"/>
          </a:xfrm>
          <a:prstGeom prst="rect">
            <a:avLst/>
          </a:prstGeom>
          <a:noFill/>
        </p:spPr>
        <p:txBody>
          <a:bodyPr wrap="none">
            <a:spAutoFit/>
          </a:bodyPr>
          <a:lstStyle/>
          <a:p>
            <a:pPr marL="0" marR="0">
              <a:lnSpc>
                <a:spcPct val="107000"/>
              </a:lnSpc>
              <a:spcBef>
                <a:spcPts val="0"/>
              </a:spcBef>
              <a:spcAft>
                <a:spcPts val="800"/>
              </a:spcAft>
            </a:pPr>
            <a:r>
              <a:rPr lang="nl-NL"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 hình đa diện là 3 vì hình đầu tiên không phải hình đa diện.</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grpSp>
        <p:nvGrpSpPr>
          <p:cNvPr id="95" name="Group 94">
            <a:extLst>
              <a:ext uri="{FF2B5EF4-FFF2-40B4-BE49-F238E27FC236}">
                <a16:creationId xmlns:a16="http://schemas.microsoft.com/office/drawing/2014/main" xmlns="" id="{AFDD62FC-E05F-432F-A684-52D7E8F5A57B}"/>
              </a:ext>
            </a:extLst>
          </p:cNvPr>
          <p:cNvGrpSpPr/>
          <p:nvPr/>
        </p:nvGrpSpPr>
        <p:grpSpPr>
          <a:xfrm>
            <a:off x="716280" y="3910567"/>
            <a:ext cx="3017520" cy="1141620"/>
            <a:chOff x="534987" y="1647866"/>
            <a:chExt cx="3518066" cy="1176337"/>
          </a:xfrm>
        </p:grpSpPr>
        <p:sp>
          <p:nvSpPr>
            <p:cNvPr id="99" name="Isosceles Triangle 44">
              <a:extLst>
                <a:ext uri="{FF2B5EF4-FFF2-40B4-BE49-F238E27FC236}">
                  <a16:creationId xmlns:a16="http://schemas.microsoft.com/office/drawing/2014/main" xmlns="" id="{0D1A96E3-62A8-4605-ABAF-35B41F4B9637}"/>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0" name="Pentagon 136">
              <a:extLst>
                <a:ext uri="{FF2B5EF4-FFF2-40B4-BE49-F238E27FC236}">
                  <a16:creationId xmlns:a16="http://schemas.microsoft.com/office/drawing/2014/main" xmlns="" id="{C8E982C1-926A-4C85-B5F4-8FBB6AB3A3AA}"/>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01" name="Group 11">
              <a:extLst>
                <a:ext uri="{FF2B5EF4-FFF2-40B4-BE49-F238E27FC236}">
                  <a16:creationId xmlns:a16="http://schemas.microsoft.com/office/drawing/2014/main" xmlns="" id="{3780DDD5-7D14-4871-80F4-036B628CFAEB}"/>
                </a:ext>
              </a:extLst>
            </p:cNvPr>
            <p:cNvGrpSpPr/>
            <p:nvPr/>
          </p:nvGrpSpPr>
          <p:grpSpPr bwMode="auto">
            <a:xfrm>
              <a:off x="683775" y="1836907"/>
              <a:ext cx="582199" cy="537956"/>
              <a:chOff x="7440266" y="3398551"/>
              <a:chExt cx="757238" cy="765175"/>
            </a:xfrm>
            <a:solidFill>
              <a:schemeClr val="bg1">
                <a:lumMod val="95000"/>
              </a:schemeClr>
            </a:solidFill>
          </p:grpSpPr>
          <p:sp>
            <p:nvSpPr>
              <p:cNvPr id="104" name="Freeform 140">
                <a:extLst>
                  <a:ext uri="{FF2B5EF4-FFF2-40B4-BE49-F238E27FC236}">
                    <a16:creationId xmlns:a16="http://schemas.microsoft.com/office/drawing/2014/main" xmlns="" id="{E76C1552-1AA8-4C24-8B43-A6C77497629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05" name="Freeform 141">
                <a:extLst>
                  <a:ext uri="{FF2B5EF4-FFF2-40B4-BE49-F238E27FC236}">
                    <a16:creationId xmlns:a16="http://schemas.microsoft.com/office/drawing/2014/main" xmlns="" id="{B416AE3B-4430-4353-8D3B-F1BE13E775BB}"/>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06" name="Freeform 142">
                <a:extLst>
                  <a:ext uri="{FF2B5EF4-FFF2-40B4-BE49-F238E27FC236}">
                    <a16:creationId xmlns:a16="http://schemas.microsoft.com/office/drawing/2014/main" xmlns="" id="{2AEB0F5D-D344-4890-8CA3-CDAC3F2C22E7}"/>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a:extLst>
                  <a:ext uri="{FF2B5EF4-FFF2-40B4-BE49-F238E27FC236}">
                    <a16:creationId xmlns:a16="http://schemas.microsoft.com/office/drawing/2014/main" xmlns="" id="{192A9FBB-3C9E-4ED9-8389-62469DCB983B}"/>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a:extLst>
                  <a:ext uri="{FF2B5EF4-FFF2-40B4-BE49-F238E27FC236}">
                    <a16:creationId xmlns:a16="http://schemas.microsoft.com/office/drawing/2014/main" xmlns="" id="{33F979A7-5ADD-4E44-AC38-8C0561B2EF5C}"/>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09" name="Rectangle 108">
                <a:extLst>
                  <a:ext uri="{FF2B5EF4-FFF2-40B4-BE49-F238E27FC236}">
                    <a16:creationId xmlns:a16="http://schemas.microsoft.com/office/drawing/2014/main" xmlns="" id="{9E2EF375-1FB6-4F11-8132-FC21A502A39F}"/>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110" name="Rectangle 109">
                <a:extLst>
                  <a:ext uri="{FF2B5EF4-FFF2-40B4-BE49-F238E27FC236}">
                    <a16:creationId xmlns:a16="http://schemas.microsoft.com/office/drawing/2014/main" xmlns="" id="{F44FF35F-D545-4E82-B102-4C6A9203CAF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102" name="Chevron 138">
              <a:extLst>
                <a:ext uri="{FF2B5EF4-FFF2-40B4-BE49-F238E27FC236}">
                  <a16:creationId xmlns:a16="http://schemas.microsoft.com/office/drawing/2014/main" xmlns="" id="{A5656C75-E57E-466E-8B07-CE4C97174877}"/>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3" name="TextBox 13">
              <a:extLst>
                <a:ext uri="{FF2B5EF4-FFF2-40B4-BE49-F238E27FC236}">
                  <a16:creationId xmlns:a16="http://schemas.microsoft.com/office/drawing/2014/main" xmlns="" id="{19660EA1-8602-4361-9914-9F6CE015C796}"/>
                </a:ext>
              </a:extLst>
            </p:cNvPr>
            <p:cNvSpPr txBox="1">
              <a:spLocks noChangeArrowheads="1"/>
            </p:cNvSpPr>
            <p:nvPr/>
          </p:nvSpPr>
          <p:spPr bwMode="auto">
            <a:xfrm>
              <a:off x="1637278" y="1716306"/>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4.</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11" name="Group 110">
            <a:extLst>
              <a:ext uri="{FF2B5EF4-FFF2-40B4-BE49-F238E27FC236}">
                <a16:creationId xmlns:a16="http://schemas.microsoft.com/office/drawing/2014/main" xmlns="" id="{C026AB8E-9528-4891-8105-A0C9318E56CB}"/>
              </a:ext>
            </a:extLst>
          </p:cNvPr>
          <p:cNvGrpSpPr/>
          <p:nvPr/>
        </p:nvGrpSpPr>
        <p:grpSpPr>
          <a:xfrm>
            <a:off x="609600" y="1602037"/>
            <a:ext cx="17746255" cy="1355582"/>
            <a:chOff x="775770" y="1922269"/>
            <a:chExt cx="17749465" cy="1355580"/>
          </a:xfrm>
        </p:grpSpPr>
        <p:sp>
          <p:nvSpPr>
            <p:cNvPr id="112" name="TextBox 111">
              <a:extLst>
                <a:ext uri="{FF2B5EF4-FFF2-40B4-BE49-F238E27FC236}">
                  <a16:creationId xmlns:a16="http://schemas.microsoft.com/office/drawing/2014/main" xmlns="" id="{DE4B538C-A4FD-4C99-AC93-B86F69833228}"/>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113" name="TextBox 112">
              <a:extLst>
                <a:ext uri="{FF2B5EF4-FFF2-40B4-BE49-F238E27FC236}">
                  <a16:creationId xmlns:a16="http://schemas.microsoft.com/office/drawing/2014/main" xmlns="" id="{DC0C73CC-B4CC-4EDD-AC82-0DA19CCB02F6}"/>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114" name="TextBox 113">
              <a:extLst>
                <a:ext uri="{FF2B5EF4-FFF2-40B4-BE49-F238E27FC236}">
                  <a16:creationId xmlns:a16="http://schemas.microsoft.com/office/drawing/2014/main" xmlns="" id="{29B09E91-1E47-41A7-BE2B-1CCBBAB61306}"/>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115" name="Oval 114">
            <a:extLst>
              <a:ext uri="{FF2B5EF4-FFF2-40B4-BE49-F238E27FC236}">
                <a16:creationId xmlns:a16="http://schemas.microsoft.com/office/drawing/2014/main" xmlns="" id="{1024F860-50C9-4315-83E2-E228C8D822B7}"/>
              </a:ext>
            </a:extLst>
          </p:cNvPr>
          <p:cNvSpPr/>
          <p:nvPr/>
        </p:nvSpPr>
        <p:spPr>
          <a:xfrm>
            <a:off x="15903928" y="8555206"/>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D</a:t>
            </a:r>
          </a:p>
        </p:txBody>
      </p:sp>
      <p:sp>
        <p:nvSpPr>
          <p:cNvPr id="116" name="Freeform 20">
            <a:extLst>
              <a:ext uri="{FF2B5EF4-FFF2-40B4-BE49-F238E27FC236}">
                <a16:creationId xmlns:a16="http://schemas.microsoft.com/office/drawing/2014/main" xmlns="" id="{61C917AD-7E94-4FCA-805B-CB287FCEDE89}"/>
              </a:ext>
            </a:extLst>
          </p:cNvPr>
          <p:cNvSpPr>
            <a:spLocks/>
          </p:cNvSpPr>
          <p:nvPr/>
        </p:nvSpPr>
        <p:spPr bwMode="auto">
          <a:xfrm rot="16200000" flipV="1">
            <a:off x="2394594" y="8782033"/>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xmlns="" id="{D3CC07C7-B344-479A-9B70-A9A67F8F6F7E}"/>
              </a:ext>
            </a:extLst>
          </p:cNvPr>
          <p:cNvSpPr txBox="1"/>
          <p:nvPr/>
        </p:nvSpPr>
        <p:spPr>
          <a:xfrm>
            <a:off x="2031568" y="10031307"/>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118" name="Round Diagonal Corner Rectangle 58">
            <a:extLst>
              <a:ext uri="{FF2B5EF4-FFF2-40B4-BE49-F238E27FC236}">
                <a16:creationId xmlns:a16="http://schemas.microsoft.com/office/drawing/2014/main" xmlns="" id="{D61AA3DD-6A08-4035-AA3D-D8A2E9DD715C}"/>
              </a:ext>
            </a:extLst>
          </p:cNvPr>
          <p:cNvSpPr/>
          <p:nvPr/>
        </p:nvSpPr>
        <p:spPr>
          <a:xfrm flipV="1">
            <a:off x="912653" y="9901912"/>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5">
            <a:extLst>
              <a:ext uri="{FF2B5EF4-FFF2-40B4-BE49-F238E27FC236}">
                <a16:creationId xmlns:a16="http://schemas.microsoft.com/office/drawing/2014/main" xmlns="" id="{6FA5DD93-2576-43F3-8CE2-CBEB4BA79A2A}"/>
              </a:ext>
            </a:extLst>
          </p:cNvPr>
          <p:cNvSpPr>
            <a:spLocks noEditPoints="1"/>
          </p:cNvSpPr>
          <p:nvPr/>
        </p:nvSpPr>
        <p:spPr bwMode="auto">
          <a:xfrm>
            <a:off x="1352280" y="10149034"/>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5662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wipe(left)">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left)">
                                      <p:cBhvr>
                                        <p:cTn id="15" dur="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wipe(left)">
                                      <p:cBhvr>
                                        <p:cTn id="20" dur="500"/>
                                        <p:tgtEl>
                                          <p:spTgt spid="9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barn(inVertical)">
                                      <p:cBhvr>
                                        <p:cTn id="23" dur="500"/>
                                        <p:tgtEl>
                                          <p:spTgt spid="1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wipe(left)">
                                      <p:cBhvr>
                                        <p:cTn id="26" dur="500"/>
                                        <p:tgtEl>
                                          <p:spTgt spid="1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wipe(left)">
                                      <p:cBhvr>
                                        <p:cTn id="29" dur="500"/>
                                        <p:tgtEl>
                                          <p:spTgt spid="1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left)">
                                      <p:cBhvr>
                                        <p:cTn id="32" dur="500"/>
                                        <p:tgtEl>
                                          <p:spTgt spid="1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left)">
                                      <p:cBhvr>
                                        <p:cTn id="3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6" grpId="0"/>
      <p:bldP spid="97" grpId="0"/>
      <p:bldP spid="98" grpId="0"/>
      <p:bldP spid="115" grpId="0" animBg="1"/>
      <p:bldP spid="116" grpId="0" animBg="1"/>
      <p:bldP spid="117" grpId="0"/>
      <p:bldP spid="118" grpId="0" animBg="1"/>
      <p:bldP spid="1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1018695" y="10308583"/>
            <a:ext cx="22427577" cy="2891473"/>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44039" y="3604697"/>
            <a:ext cx="22427577" cy="65299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183D7323-7E24-43BE-BD37-AE42211316F6}"/>
              </a:ext>
            </a:extLst>
          </p:cNvPr>
          <p:cNvSpPr txBox="1"/>
          <p:nvPr/>
        </p:nvSpPr>
        <p:spPr>
          <a:xfrm>
            <a:off x="4350229" y="3755853"/>
            <a:ext cx="19096279" cy="1630126"/>
          </a:xfrm>
          <a:prstGeom prst="rect">
            <a:avLst/>
          </a:prstGeom>
          <a:noFill/>
        </p:spPr>
        <p:txBody>
          <a:bodyPr wrap="square">
            <a:spAutoFit/>
          </a:bodyPr>
          <a:lstStyle/>
          <a:p>
            <a:pPr marL="0" marR="0">
              <a:lnSpc>
                <a:spcPct val="120000"/>
              </a:lnSpc>
              <a:spcBef>
                <a:spcPts val="240"/>
              </a:spcBef>
              <a:spcAft>
                <a:spcPts val="24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Mức độ 1] Cho một hình đa diện. Trong các khẳng định sau, khẳng định nào SAI?</a:t>
            </a:r>
          </a:p>
        </p:txBody>
      </p:sp>
      <p:sp>
        <p:nvSpPr>
          <p:cNvPr id="10" name="TextBox 9">
            <a:extLst>
              <a:ext uri="{FF2B5EF4-FFF2-40B4-BE49-F238E27FC236}">
                <a16:creationId xmlns:a16="http://schemas.microsoft.com/office/drawing/2014/main" xmlns="" id="{1BC0563C-E5B1-46CF-B548-BA845B010214}"/>
              </a:ext>
            </a:extLst>
          </p:cNvPr>
          <p:cNvSpPr txBox="1"/>
          <p:nvPr/>
        </p:nvSpPr>
        <p:spPr>
          <a:xfrm>
            <a:off x="1640962" y="6094928"/>
            <a:ext cx="13074413" cy="751616"/>
          </a:xfrm>
          <a:prstGeom prst="rect">
            <a:avLst/>
          </a:prstGeom>
          <a:noFill/>
        </p:spPr>
        <p:txBody>
          <a:bodyPr wrap="none">
            <a:spAutoFit/>
          </a:bodyPr>
          <a:lstStyle/>
          <a:p>
            <a:pPr marL="0" marR="0">
              <a:lnSpc>
                <a:spcPct val="107000"/>
              </a:lnSpc>
              <a:spcBef>
                <a:spcPts val="240"/>
              </a:spcBef>
              <a:spcAft>
                <a:spcPts val="24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A. Mỗi đỉnh là đỉnh chung của ít nhất ba cạnh.</a:t>
            </a:r>
          </a:p>
        </p:txBody>
      </p:sp>
      <p:sp>
        <p:nvSpPr>
          <p:cNvPr id="11" name="TextBox 10">
            <a:extLst>
              <a:ext uri="{FF2B5EF4-FFF2-40B4-BE49-F238E27FC236}">
                <a16:creationId xmlns:a16="http://schemas.microsoft.com/office/drawing/2014/main" xmlns="" id="{A2B73280-AD10-4459-B2EE-38A6557776AE}"/>
              </a:ext>
            </a:extLst>
          </p:cNvPr>
          <p:cNvSpPr txBox="1"/>
          <p:nvPr/>
        </p:nvSpPr>
        <p:spPr>
          <a:xfrm>
            <a:off x="1640962" y="7151601"/>
            <a:ext cx="8606843" cy="751616"/>
          </a:xfrm>
          <a:prstGeom prst="rect">
            <a:avLst/>
          </a:prstGeom>
          <a:noFill/>
        </p:spPr>
        <p:txBody>
          <a:bodyPr wrap="none">
            <a:spAutoFit/>
          </a:bodyPr>
          <a:lstStyle/>
          <a:p>
            <a:pPr marL="0" marR="0" algn="just">
              <a:lnSpc>
                <a:spcPct val="107000"/>
              </a:lnSpc>
              <a:spcBef>
                <a:spcPts val="240"/>
              </a:spcBef>
              <a:spcAft>
                <a:spcPts val="24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B. Mỗi mặt có ít nhất ba cạnh.</a:t>
            </a:r>
          </a:p>
        </p:txBody>
      </p:sp>
      <p:sp>
        <p:nvSpPr>
          <p:cNvPr id="12" name="TextBox 11">
            <a:extLst>
              <a:ext uri="{FF2B5EF4-FFF2-40B4-BE49-F238E27FC236}">
                <a16:creationId xmlns:a16="http://schemas.microsoft.com/office/drawing/2014/main" xmlns="" id="{9F908AF8-3994-44C2-83F3-1309A9B31049}"/>
              </a:ext>
            </a:extLst>
          </p:cNvPr>
          <p:cNvSpPr txBox="1"/>
          <p:nvPr/>
        </p:nvSpPr>
        <p:spPr>
          <a:xfrm>
            <a:off x="1721076" y="8203282"/>
            <a:ext cx="13045559" cy="751616"/>
          </a:xfrm>
          <a:prstGeom prst="rect">
            <a:avLst/>
          </a:prstGeom>
          <a:noFill/>
        </p:spPr>
        <p:txBody>
          <a:bodyPr wrap="none">
            <a:spAutoFit/>
          </a:bodyPr>
          <a:lstStyle/>
          <a:p>
            <a:pPr marL="0" marR="0" algn="just">
              <a:lnSpc>
                <a:spcPct val="107000"/>
              </a:lnSpc>
              <a:spcBef>
                <a:spcPts val="240"/>
              </a:spcBef>
              <a:spcAft>
                <a:spcPts val="24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 Mỗi cạnh là cạnh chung của ít nhất ba mặt.</a:t>
            </a:r>
          </a:p>
        </p:txBody>
      </p:sp>
      <p:sp>
        <p:nvSpPr>
          <p:cNvPr id="13" name="TextBox 12">
            <a:extLst>
              <a:ext uri="{FF2B5EF4-FFF2-40B4-BE49-F238E27FC236}">
                <a16:creationId xmlns:a16="http://schemas.microsoft.com/office/drawing/2014/main" xmlns="" id="{ECEC9EDC-E405-494F-918A-A9DDEC40C2EA}"/>
              </a:ext>
            </a:extLst>
          </p:cNvPr>
          <p:cNvSpPr txBox="1"/>
          <p:nvPr/>
        </p:nvSpPr>
        <p:spPr>
          <a:xfrm>
            <a:off x="1722214" y="9190050"/>
            <a:ext cx="12869229" cy="751616"/>
          </a:xfrm>
          <a:prstGeom prst="rect">
            <a:avLst/>
          </a:prstGeom>
          <a:noFill/>
        </p:spPr>
        <p:txBody>
          <a:bodyPr wrap="none">
            <a:spAutoFit/>
          </a:bodyPr>
          <a:lstStyle/>
          <a:p>
            <a:pPr marL="0" marR="0" algn="just">
              <a:lnSpc>
                <a:spcPct val="107000"/>
              </a:lnSpc>
              <a:spcBef>
                <a:spcPts val="240"/>
              </a:spcBef>
              <a:spcAft>
                <a:spcPts val="24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D. Mỗi đỉnh là đỉnh chung của ít nhất ba mặt.</a:t>
            </a:r>
          </a:p>
        </p:txBody>
      </p:sp>
      <p:sp>
        <p:nvSpPr>
          <p:cNvPr id="14" name="TextBox 13">
            <a:extLst>
              <a:ext uri="{FF2B5EF4-FFF2-40B4-BE49-F238E27FC236}">
                <a16:creationId xmlns:a16="http://schemas.microsoft.com/office/drawing/2014/main" xmlns="" id="{0AD43EC7-951E-44C4-8D88-35C69BE2B902}"/>
              </a:ext>
            </a:extLst>
          </p:cNvPr>
          <p:cNvSpPr txBox="1"/>
          <p:nvPr/>
        </p:nvSpPr>
        <p:spPr>
          <a:xfrm>
            <a:off x="11076951" y="10511485"/>
            <a:ext cx="2230098" cy="751616"/>
          </a:xfrm>
          <a:prstGeom prst="rect">
            <a:avLst/>
          </a:prstGeom>
          <a:noFill/>
        </p:spPr>
        <p:txBody>
          <a:bodyPr wrap="none">
            <a:spAutoFit/>
          </a:bodyPr>
          <a:lstStyle/>
          <a:p>
            <a:pPr marL="0" marR="0" algn="ctr">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15" name="TextBox 14">
            <a:extLst>
              <a:ext uri="{FF2B5EF4-FFF2-40B4-BE49-F238E27FC236}">
                <a16:creationId xmlns:a16="http://schemas.microsoft.com/office/drawing/2014/main" xmlns="" id="{03801685-34CF-4388-8344-86838BB06E8B}"/>
              </a:ext>
            </a:extLst>
          </p:cNvPr>
          <p:cNvSpPr txBox="1"/>
          <p:nvPr/>
        </p:nvSpPr>
        <p:spPr>
          <a:xfrm>
            <a:off x="7910306" y="12118653"/>
            <a:ext cx="2337499" cy="751616"/>
          </a:xfrm>
          <a:prstGeom prst="rect">
            <a:avLst/>
          </a:prstGeom>
          <a:noFill/>
        </p:spPr>
        <p:txBody>
          <a:bodyPr wrap="none">
            <a:spAutoFit/>
          </a:bodyPr>
          <a:lstStyle/>
          <a:p>
            <a:pPr marL="0" marR="0">
              <a:lnSpc>
                <a:spcPct val="107000"/>
              </a:lnSpc>
              <a:spcBef>
                <a:spcPts val="0"/>
              </a:spcBef>
              <a:spcAft>
                <a:spcPts val="800"/>
              </a:spcAft>
            </a:pPr>
            <a:r>
              <a:rPr lang="nl-NL"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 C</a:t>
            </a:r>
            <a:r>
              <a:rPr lang="nl-NL"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7FFDF86D-176D-4D29-A675-72AC4576BCFF}"/>
              </a:ext>
            </a:extLst>
          </p:cNvPr>
          <p:cNvGrpSpPr/>
          <p:nvPr/>
        </p:nvGrpSpPr>
        <p:grpSpPr>
          <a:xfrm>
            <a:off x="762000" y="3886200"/>
            <a:ext cx="3200400" cy="1141620"/>
            <a:chOff x="534987" y="1647866"/>
            <a:chExt cx="3518066" cy="1176337"/>
          </a:xfrm>
        </p:grpSpPr>
        <p:sp>
          <p:nvSpPr>
            <p:cNvPr id="17" name="Isosceles Triangle 44">
              <a:extLst>
                <a:ext uri="{FF2B5EF4-FFF2-40B4-BE49-F238E27FC236}">
                  <a16:creationId xmlns:a16="http://schemas.microsoft.com/office/drawing/2014/main" xmlns="" id="{C72D8B16-B9A6-413F-AEEE-44D1BD780D9F}"/>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Pentagon 136">
              <a:extLst>
                <a:ext uri="{FF2B5EF4-FFF2-40B4-BE49-F238E27FC236}">
                  <a16:creationId xmlns:a16="http://schemas.microsoft.com/office/drawing/2014/main" xmlns="" id="{FB38187D-A460-4D08-AFA1-5FD9A6852AF4}"/>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9" name="Group 11">
              <a:extLst>
                <a:ext uri="{FF2B5EF4-FFF2-40B4-BE49-F238E27FC236}">
                  <a16:creationId xmlns:a16="http://schemas.microsoft.com/office/drawing/2014/main" xmlns="" id="{1DD5380F-F58A-479F-99E2-E6112C258A42}"/>
                </a:ext>
              </a:extLst>
            </p:cNvPr>
            <p:cNvGrpSpPr/>
            <p:nvPr/>
          </p:nvGrpSpPr>
          <p:grpSpPr bwMode="auto">
            <a:xfrm>
              <a:off x="683775" y="1836907"/>
              <a:ext cx="582199" cy="537956"/>
              <a:chOff x="7440266" y="3398551"/>
              <a:chExt cx="757238" cy="765175"/>
            </a:xfrm>
            <a:solidFill>
              <a:schemeClr val="bg1">
                <a:lumMod val="95000"/>
              </a:schemeClr>
            </a:solidFill>
          </p:grpSpPr>
          <p:sp>
            <p:nvSpPr>
              <p:cNvPr id="22" name="Freeform 140">
                <a:extLst>
                  <a:ext uri="{FF2B5EF4-FFF2-40B4-BE49-F238E27FC236}">
                    <a16:creationId xmlns:a16="http://schemas.microsoft.com/office/drawing/2014/main" xmlns="" id="{A1CCAF87-AF39-49D6-882F-5CEC5C6B3744}"/>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3" name="Freeform 141">
                <a:extLst>
                  <a:ext uri="{FF2B5EF4-FFF2-40B4-BE49-F238E27FC236}">
                    <a16:creationId xmlns:a16="http://schemas.microsoft.com/office/drawing/2014/main" xmlns="" id="{8FA3C6FF-6817-479B-ABB6-4572209FDB7B}"/>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4" name="Freeform 142">
                <a:extLst>
                  <a:ext uri="{FF2B5EF4-FFF2-40B4-BE49-F238E27FC236}">
                    <a16:creationId xmlns:a16="http://schemas.microsoft.com/office/drawing/2014/main" xmlns="" id="{F4A22750-DB88-4E55-A422-5B86AEF3B18F}"/>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FF4CF07A-AE04-4161-9BB7-D8739CFA0DA8}"/>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33B63289-2140-4FDD-91DA-F73CA2675BA3}"/>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8053DF0-A9E7-4306-9EC8-E80B86AEAD0A}"/>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A8D59C59-0E2A-4494-AE7A-D1B188457E71}"/>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0" name="Chevron 138">
              <a:extLst>
                <a:ext uri="{FF2B5EF4-FFF2-40B4-BE49-F238E27FC236}">
                  <a16:creationId xmlns:a16="http://schemas.microsoft.com/office/drawing/2014/main" xmlns="" id="{EB0437DA-2425-4883-B626-0DFB0D6BD69D}"/>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13">
              <a:extLst>
                <a:ext uri="{FF2B5EF4-FFF2-40B4-BE49-F238E27FC236}">
                  <a16:creationId xmlns:a16="http://schemas.microsoft.com/office/drawing/2014/main" xmlns="" id="{F1B4D805-9CFE-497E-A7E8-6BE28227537C}"/>
                </a:ext>
              </a:extLst>
            </p:cNvPr>
            <p:cNvSpPr txBox="1">
              <a:spLocks noChangeArrowheads="1"/>
            </p:cNvSpPr>
            <p:nvPr/>
          </p:nvSpPr>
          <p:spPr bwMode="auto">
            <a:xfrm>
              <a:off x="1637278" y="1716306"/>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5.</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roup 28">
            <a:extLst>
              <a:ext uri="{FF2B5EF4-FFF2-40B4-BE49-F238E27FC236}">
                <a16:creationId xmlns:a16="http://schemas.microsoft.com/office/drawing/2014/main" xmlns="" id="{FD128EAC-4D28-4D81-9B74-0D4387EF866D}"/>
              </a:ext>
            </a:extLst>
          </p:cNvPr>
          <p:cNvGrpSpPr/>
          <p:nvPr/>
        </p:nvGrpSpPr>
        <p:grpSpPr>
          <a:xfrm>
            <a:off x="609600" y="1602037"/>
            <a:ext cx="17746255" cy="1355582"/>
            <a:chOff x="775770" y="1922269"/>
            <a:chExt cx="17749465" cy="1355580"/>
          </a:xfrm>
        </p:grpSpPr>
        <p:sp>
          <p:nvSpPr>
            <p:cNvPr id="30" name="TextBox 29">
              <a:extLst>
                <a:ext uri="{FF2B5EF4-FFF2-40B4-BE49-F238E27FC236}">
                  <a16:creationId xmlns:a16="http://schemas.microsoft.com/office/drawing/2014/main" xmlns="" id="{7421B4ED-C2A4-4261-8AC4-3CA5E39E3C2C}"/>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1" name="TextBox 30">
              <a:extLst>
                <a:ext uri="{FF2B5EF4-FFF2-40B4-BE49-F238E27FC236}">
                  <a16:creationId xmlns:a16="http://schemas.microsoft.com/office/drawing/2014/main" xmlns="" id="{0DA03041-A426-4D5D-BACE-9B59819C605C}"/>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2" name="TextBox 31">
              <a:extLst>
                <a:ext uri="{FF2B5EF4-FFF2-40B4-BE49-F238E27FC236}">
                  <a16:creationId xmlns:a16="http://schemas.microsoft.com/office/drawing/2014/main" xmlns="" id="{8DB39D83-6EE4-4980-8891-5F6D2A07711F}"/>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3" name="Oval 32">
            <a:extLst>
              <a:ext uri="{FF2B5EF4-FFF2-40B4-BE49-F238E27FC236}">
                <a16:creationId xmlns:a16="http://schemas.microsoft.com/office/drawing/2014/main" xmlns="" id="{FEAE6B81-B208-48E6-9F65-CEAD13313BCE}"/>
              </a:ext>
            </a:extLst>
          </p:cNvPr>
          <p:cNvSpPr/>
          <p:nvPr/>
        </p:nvSpPr>
        <p:spPr>
          <a:xfrm>
            <a:off x="1341765" y="8077200"/>
            <a:ext cx="1088672" cy="958226"/>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C</a:t>
            </a:r>
          </a:p>
        </p:txBody>
      </p:sp>
      <p:sp>
        <p:nvSpPr>
          <p:cNvPr id="34" name="Freeform 20">
            <a:extLst>
              <a:ext uri="{FF2B5EF4-FFF2-40B4-BE49-F238E27FC236}">
                <a16:creationId xmlns:a16="http://schemas.microsoft.com/office/drawing/2014/main" xmlns="" id="{E1F23E85-9CFF-475B-A453-5C7CC09EFC3D}"/>
              </a:ext>
            </a:extLst>
          </p:cNvPr>
          <p:cNvSpPr>
            <a:spLocks/>
          </p:cNvSpPr>
          <p:nvPr/>
        </p:nvSpPr>
        <p:spPr bwMode="auto">
          <a:xfrm rot="16200000" flipV="1">
            <a:off x="2484789" y="9077190"/>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Box 34">
            <a:extLst>
              <a:ext uri="{FF2B5EF4-FFF2-40B4-BE49-F238E27FC236}">
                <a16:creationId xmlns:a16="http://schemas.microsoft.com/office/drawing/2014/main" xmlns="" id="{4AF7E1BF-CE7F-4A89-8A86-F742BC90F4D8}"/>
              </a:ext>
            </a:extLst>
          </p:cNvPr>
          <p:cNvSpPr txBox="1"/>
          <p:nvPr/>
        </p:nvSpPr>
        <p:spPr>
          <a:xfrm>
            <a:off x="2121763" y="10326464"/>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6" name="Round Diagonal Corner Rectangle 58">
            <a:extLst>
              <a:ext uri="{FF2B5EF4-FFF2-40B4-BE49-F238E27FC236}">
                <a16:creationId xmlns:a16="http://schemas.microsoft.com/office/drawing/2014/main" xmlns="" id="{5DCDFEDC-4509-4DA7-B5CC-D53D0286BE3D}"/>
              </a:ext>
            </a:extLst>
          </p:cNvPr>
          <p:cNvSpPr/>
          <p:nvPr/>
        </p:nvSpPr>
        <p:spPr>
          <a:xfrm flipV="1">
            <a:off x="1002848" y="10197069"/>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5">
            <a:extLst>
              <a:ext uri="{FF2B5EF4-FFF2-40B4-BE49-F238E27FC236}">
                <a16:creationId xmlns:a16="http://schemas.microsoft.com/office/drawing/2014/main" xmlns="" id="{141597F2-34B3-478C-A6E3-895C0F02865F}"/>
              </a:ext>
            </a:extLst>
          </p:cNvPr>
          <p:cNvSpPr>
            <a:spLocks noEditPoints="1"/>
          </p:cNvSpPr>
          <p:nvPr/>
        </p:nvSpPr>
        <p:spPr bwMode="auto">
          <a:xfrm>
            <a:off x="1442475" y="10444191"/>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019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33" grpId="0" animBg="1"/>
      <p:bldP spid="34" grpId="0" animBg="1"/>
      <p:bldP spid="35" grpId="0"/>
      <p:bldP spid="36"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7470927"/>
            <a:ext cx="22427577" cy="6016473"/>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16449" y="3118824"/>
            <a:ext cx="22427577" cy="4091630"/>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gn="just">
              <a:lnSpc>
                <a:spcPct val="115000"/>
              </a:lnSpc>
              <a:spcBef>
                <a:spcPts val="600"/>
              </a:spcBef>
              <a:spcAft>
                <a:spcPts val="0"/>
              </a:spcAft>
              <a:tabLst>
                <a:tab pos="629920" algn="l"/>
              </a:tabLst>
            </a:pPr>
            <a:endParaRPr lang="en-US" sz="4400" b="1">
              <a:solidFill>
                <a:srgbClr val="166083"/>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899B4763-E49E-437D-9A4A-D40606F4A36E}"/>
              </a:ext>
            </a:extLst>
          </p:cNvPr>
          <p:cNvSpPr txBox="1"/>
          <p:nvPr/>
        </p:nvSpPr>
        <p:spPr>
          <a:xfrm>
            <a:off x="1583406" y="5291052"/>
            <a:ext cx="6997428"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 </a:t>
            </a:r>
            <a:r>
              <a:rPr lang="en-US" sz="4400" b="1">
                <a:solidFill>
                  <a:srgbClr val="002060"/>
                </a:solidFill>
                <a:latin typeface="Tahoma" panose="020B0604030504040204" pitchFamily="34" charset="0"/>
                <a:ea typeface="Calibri" panose="020F0502020204030204" pitchFamily="34" charset="0"/>
                <a:cs typeface="Times New Roman" panose="02020603050405020304" pitchFamily="18" charset="0"/>
              </a:rPr>
              <a:t>h</a:t>
            </a:r>
            <a:r>
              <a:rPr lang="pt-BR"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ai khối chóp tứ giác</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xmlns="" id="{3E7EAA72-C5F0-48BA-9012-C609A4BAECC8}"/>
              </a:ext>
            </a:extLst>
          </p:cNvPr>
          <p:cNvSpPr txBox="1"/>
          <p:nvPr/>
        </p:nvSpPr>
        <p:spPr>
          <a:xfrm>
            <a:off x="9912886" y="5291052"/>
            <a:ext cx="11674991"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 m</a:t>
            </a:r>
            <a:r>
              <a:rPr lang="pt-BR"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ột khối tứ diện và một khối lăng trụ</a:t>
            </a:r>
            <a:r>
              <a:rPr lang="en-US" sz="4400" b="1" i="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C99A0211-5520-490A-AFE0-60875B6561DB}"/>
              </a:ext>
            </a:extLst>
          </p:cNvPr>
          <p:cNvSpPr txBox="1"/>
          <p:nvPr/>
        </p:nvSpPr>
        <p:spPr>
          <a:xfrm>
            <a:off x="9912886" y="6150282"/>
            <a:ext cx="12978233"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latin typeface="Tahoma" panose="020B0604030504040204" pitchFamily="34" charset="0"/>
                <a:ea typeface="Calibri" panose="020F0502020204030204" pitchFamily="34" charset="0"/>
                <a:cs typeface="Times New Roman" panose="02020603050405020304" pitchFamily="18" charset="0"/>
              </a:rPr>
              <a:t>D</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m</a:t>
            </a:r>
            <a:r>
              <a:rPr lang="pt-BR"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ột khối tứ diện và một khối chóp tứ giác</a:t>
            </a:r>
            <a:r>
              <a:rPr lang="en-US" sz="4400" b="1" i="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9543A4E4-0E20-4058-898E-39A27155239B}"/>
              </a:ext>
            </a:extLst>
          </p:cNvPr>
          <p:cNvSpPr txBox="1"/>
          <p:nvPr/>
        </p:nvSpPr>
        <p:spPr>
          <a:xfrm>
            <a:off x="1562148" y="6216711"/>
            <a:ext cx="5519460"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latin typeface="Tahoma" panose="020B0604030504040204" pitchFamily="34" charset="0"/>
                <a:ea typeface="Calibri" panose="020F0502020204030204" pitchFamily="34" charset="0"/>
                <a:cs typeface="Times New Roman" panose="02020603050405020304" pitchFamily="18" charset="0"/>
              </a:rPr>
              <a:t>C</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h</a:t>
            </a:r>
            <a:r>
              <a:rPr lang="pt-BR"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ai khối tứ diện</a:t>
            </a:r>
            <a:r>
              <a:rPr lang="en-US" sz="4400" b="1" i="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t>
            </a:r>
            <a:endPar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2439F70E-2605-4CF2-AC85-875CEA7DA2E4}"/>
                  </a:ext>
                </a:extLst>
              </p:cNvPr>
              <p:cNvSpPr txBox="1"/>
              <p:nvPr/>
            </p:nvSpPr>
            <p:spPr>
              <a:xfrm>
                <a:off x="3784165" y="3268713"/>
                <a:ext cx="19248924" cy="1630126"/>
              </a:xfrm>
              <a:prstGeom prst="rect">
                <a:avLst/>
              </a:prstGeom>
              <a:noFill/>
            </p:spPr>
            <p:txBody>
              <a:bodyPr wrap="none">
                <a:spAutoFit/>
              </a:bodyPr>
              <a:lstStyle/>
              <a:p>
                <a:pPr algn="just">
                  <a:lnSpc>
                    <a:spcPct val="120000"/>
                  </a:lnSpc>
                </a:pPr>
                <a:r>
                  <a:rPr lang="vi-VN"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[Mức độ 1] </a:t>
                </a:r>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Cho khối chóp ngũ giác </a:t>
                </a:r>
                <a14:m>
                  <m:oMath xmlns:m="http://schemas.openxmlformats.org/officeDocument/2006/math">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m:t>
                    </m:r>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𝑨𝑩𝑪𝑫𝑬</m:t>
                    </m:r>
                  </m:oMath>
                </a14:m>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Mặt phẳng </a:t>
                </a:r>
                <a14:m>
                  <m:oMath xmlns:m="http://schemas.openxmlformats.org/officeDocument/2006/math">
                    <m:d>
                      <m:dPr>
                        <m:ctrlP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𝑺𝑨𝑫</m:t>
                        </m:r>
                      </m:e>
                    </m:d>
                  </m:oMath>
                </a14:m>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chia </a:t>
                </a:r>
              </a:p>
              <a:p>
                <a:pPr algn="just">
                  <a:lnSpc>
                    <a:spcPct val="120000"/>
                  </a:lnSpc>
                </a:pPr>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khối chóp đó thành: </a:t>
                </a:r>
                <a:endPar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2439F70E-2605-4CF2-AC85-875CEA7DA2E4}"/>
                  </a:ext>
                </a:extLst>
              </p:cNvPr>
              <p:cNvSpPr txBox="1">
                <a:spLocks noRot="1" noChangeAspect="1" noMove="1" noResize="1" noEditPoints="1" noAdjustHandles="1" noChangeArrowheads="1" noChangeShapeType="1" noTextEdit="1"/>
              </p:cNvSpPr>
              <p:nvPr/>
            </p:nvSpPr>
            <p:spPr>
              <a:xfrm>
                <a:off x="3784165" y="3268713"/>
                <a:ext cx="19248924" cy="1630126"/>
              </a:xfrm>
              <a:prstGeom prst="rect">
                <a:avLst/>
              </a:prstGeom>
              <a:blipFill>
                <a:blip r:embed="rId3"/>
                <a:stretch>
                  <a:fillRect l="-1299" t="-4478" b="-16791"/>
                </a:stretch>
              </a:blipFill>
            </p:spPr>
            <p:txBody>
              <a:bodyPr/>
              <a:lstStyle/>
              <a:p>
                <a:r>
                  <a:rPr lang="vi-VN">
                    <a:noFill/>
                  </a:rPr>
                  <a:t> </a:t>
                </a:r>
              </a:p>
            </p:txBody>
          </p:sp>
        </mc:Fallback>
      </mc:AlternateContent>
      <p:sp>
        <p:nvSpPr>
          <p:cNvPr id="14" name="TextBox 13">
            <a:extLst>
              <a:ext uri="{FF2B5EF4-FFF2-40B4-BE49-F238E27FC236}">
                <a16:creationId xmlns:a16="http://schemas.microsoft.com/office/drawing/2014/main" xmlns="" id="{00FDF7CF-F5E8-47B6-AC0F-7CB4CAB5F6D6}"/>
              </a:ext>
            </a:extLst>
          </p:cNvPr>
          <p:cNvSpPr txBox="1"/>
          <p:nvPr/>
        </p:nvSpPr>
        <p:spPr>
          <a:xfrm>
            <a:off x="10322337" y="7513445"/>
            <a:ext cx="2230098" cy="751616"/>
          </a:xfrm>
          <a:prstGeom prst="rect">
            <a:avLst/>
          </a:prstGeom>
          <a:noFill/>
        </p:spPr>
        <p:txBody>
          <a:bodyPr wrap="none">
            <a:spAutoFit/>
          </a:bodyPr>
          <a:lstStyle/>
          <a:p>
            <a:pPr marL="0" marR="0" algn="ctr">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15" name="TextBox 14">
            <a:extLst>
              <a:ext uri="{FF2B5EF4-FFF2-40B4-BE49-F238E27FC236}">
                <a16:creationId xmlns:a16="http://schemas.microsoft.com/office/drawing/2014/main" xmlns="" id="{EE7C230A-AF60-4675-81C5-FAD8485F89D0}"/>
              </a:ext>
            </a:extLst>
          </p:cNvPr>
          <p:cNvSpPr txBox="1"/>
          <p:nvPr/>
        </p:nvSpPr>
        <p:spPr>
          <a:xfrm>
            <a:off x="6046077" y="9099799"/>
            <a:ext cx="2388795" cy="751616"/>
          </a:xfrm>
          <a:prstGeom prst="rect">
            <a:avLst/>
          </a:prstGeom>
          <a:noFill/>
        </p:spPr>
        <p:txBody>
          <a:bodyPr wrap="square">
            <a:spAutoFit/>
          </a:bodyPr>
          <a:lstStyle/>
          <a:p>
            <a:pPr marL="0" marR="0">
              <a:lnSpc>
                <a:spcPct val="107000"/>
              </a:lnSpc>
              <a:spcBef>
                <a:spcPts val="0"/>
              </a:spcBef>
              <a:spcAft>
                <a:spcPts val="800"/>
              </a:spcAft>
            </a:pPr>
            <a:r>
              <a:rPr lang="nl-NL"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 D</a:t>
            </a:r>
            <a:r>
              <a:rPr lang="nl-NL"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1B2770E1-8249-4367-80DA-6F49D096DA7C}"/>
                  </a:ext>
                </a:extLst>
              </p:cNvPr>
              <p:cNvSpPr txBox="1"/>
              <p:nvPr/>
            </p:nvSpPr>
            <p:spPr>
              <a:xfrm>
                <a:off x="1375315" y="9585490"/>
                <a:ext cx="13578332" cy="2450414"/>
              </a:xfrm>
              <a:prstGeom prst="rect">
                <a:avLst/>
              </a:prstGeom>
              <a:noFill/>
            </p:spPr>
            <p:txBody>
              <a:bodyPr wrap="none">
                <a:spAutoFit/>
              </a:bodyPr>
              <a:lstStyle/>
              <a:p>
                <a:pPr marL="0" marR="0">
                  <a:lnSpc>
                    <a:spcPct val="120000"/>
                  </a:lnSpc>
                  <a:spcBef>
                    <a:spcPts val="0"/>
                  </a:spcBef>
                  <a:spcAft>
                    <a:spcPts val="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Dựa vào hình vẽ, ta thấy mặt phẳng </a:t>
                </a:r>
                <a14:m>
                  <m:oMath xmlns:m="http://schemas.openxmlformats.org/officeDocument/2006/math">
                    <m:d>
                      <m:dPr>
                        <m:ctrlPr>
                          <a:rPr lang="en-US" sz="4400" b="1" i="1">
                            <a:solidFill>
                              <a:srgbClr val="002060"/>
                            </a:solidFill>
                            <a:effectLst/>
                            <a:latin typeface="Cambria Math" panose="02040503050406030204" pitchFamily="18" charset="0"/>
                            <a:cs typeface="Times New Roman" panose="02020603050405020304" pitchFamily="18" charset="0"/>
                          </a:rPr>
                        </m:ctrlPr>
                      </m:dPr>
                      <m:e>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𝑺𝑨𝑫</m:t>
                        </m:r>
                      </m:e>
                    </m:d>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chia</a:t>
                </a:r>
              </a:p>
              <a:p>
                <a:pPr marL="0" marR="0">
                  <a:lnSpc>
                    <a:spcPct val="120000"/>
                  </a:lnSpc>
                  <a:spcBef>
                    <a:spcPts val="0"/>
                  </a:spcBef>
                  <a:spcAft>
                    <a:spcPts val="0"/>
                  </a:spcAft>
                </a:pPr>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khối chóp ngũ giác </a:t>
                </a:r>
                <a14:m>
                  <m:oMath xmlns:m="http://schemas.openxmlformats.org/officeDocument/2006/math">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m:t>
                    </m:r>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𝑨𝑩𝑪𝑫𝑬</m:t>
                    </m:r>
                  </m:oMath>
                </a14:m>
                <a:r>
                  <a:rPr lang="pt-BR"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thành </a:t>
                </a:r>
              </a:p>
              <a:p>
                <a:pPr marL="0" marR="0">
                  <a:lnSpc>
                    <a:spcPct val="120000"/>
                  </a:lnSpc>
                  <a:spcBef>
                    <a:spcPts val="0"/>
                  </a:spcBef>
                  <a:spcAft>
                    <a:spcPts val="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khối tứ diện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𝑺𝑨𝑫𝑬</m:t>
                    </m:r>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và khối chóp tứ giác </a:t>
                </a:r>
                <a14:m>
                  <m:oMath xmlns:m="http://schemas.openxmlformats.org/officeDocument/2006/math">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𝑺</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𝑨𝑩𝑪𝑫</m:t>
                    </m:r>
                  </m:oMath>
                </a14:m>
                <a:endPar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1B2770E1-8249-4367-80DA-6F49D096DA7C}"/>
                  </a:ext>
                </a:extLst>
              </p:cNvPr>
              <p:cNvSpPr txBox="1">
                <a:spLocks noRot="1" noChangeAspect="1" noMove="1" noResize="1" noEditPoints="1" noAdjustHandles="1" noChangeArrowheads="1" noChangeShapeType="1" noTextEdit="1"/>
              </p:cNvSpPr>
              <p:nvPr/>
            </p:nvSpPr>
            <p:spPr>
              <a:xfrm>
                <a:off x="1375315" y="9585490"/>
                <a:ext cx="13578332" cy="2450414"/>
              </a:xfrm>
              <a:prstGeom prst="rect">
                <a:avLst/>
              </a:prstGeom>
              <a:blipFill>
                <a:blip r:embed="rId4"/>
                <a:stretch>
                  <a:fillRect l="-1841" t="-2985" b="-10697"/>
                </a:stretch>
              </a:blipFill>
            </p:spPr>
            <p:txBody>
              <a:bodyPr/>
              <a:lstStyle/>
              <a:p>
                <a:r>
                  <a:rPr lang="vi-VN">
                    <a:noFill/>
                  </a:rPr>
                  <a:t> </a:t>
                </a:r>
              </a:p>
            </p:txBody>
          </p:sp>
        </mc:Fallback>
      </mc:AlternateContent>
      <p:pic>
        <p:nvPicPr>
          <p:cNvPr id="21" name="Picture 20" descr="A picture containing scale, device&#10;&#10;Description automatically generated">
            <a:extLst>
              <a:ext uri="{FF2B5EF4-FFF2-40B4-BE49-F238E27FC236}">
                <a16:creationId xmlns:a16="http://schemas.microsoft.com/office/drawing/2014/main" xmlns="" id="{BF0D6516-8E95-4580-8EF0-6FE91280B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6466" y="7809944"/>
            <a:ext cx="5980857" cy="5542952"/>
          </a:xfrm>
          <a:prstGeom prst="rect">
            <a:avLst/>
          </a:prstGeom>
        </p:spPr>
      </p:pic>
      <p:grpSp>
        <p:nvGrpSpPr>
          <p:cNvPr id="18" name="Group 17">
            <a:extLst>
              <a:ext uri="{FF2B5EF4-FFF2-40B4-BE49-F238E27FC236}">
                <a16:creationId xmlns:a16="http://schemas.microsoft.com/office/drawing/2014/main" xmlns="" id="{1CDA3535-FE15-4FEC-85E6-964CA2A9F15E}"/>
              </a:ext>
            </a:extLst>
          </p:cNvPr>
          <p:cNvGrpSpPr/>
          <p:nvPr/>
        </p:nvGrpSpPr>
        <p:grpSpPr>
          <a:xfrm>
            <a:off x="685800" y="3399898"/>
            <a:ext cx="3017520" cy="1141620"/>
            <a:chOff x="534987" y="1647866"/>
            <a:chExt cx="3518066" cy="1176337"/>
          </a:xfrm>
        </p:grpSpPr>
        <p:sp>
          <p:nvSpPr>
            <p:cNvPr id="19" name="Isosceles Triangle 44">
              <a:extLst>
                <a:ext uri="{FF2B5EF4-FFF2-40B4-BE49-F238E27FC236}">
                  <a16:creationId xmlns:a16="http://schemas.microsoft.com/office/drawing/2014/main" xmlns="" id="{06FE5503-EDA8-4F26-9AAF-72BA301EACFF}"/>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36">
              <a:extLst>
                <a:ext uri="{FF2B5EF4-FFF2-40B4-BE49-F238E27FC236}">
                  <a16:creationId xmlns:a16="http://schemas.microsoft.com/office/drawing/2014/main" xmlns="" id="{E1866F30-D6D5-4DD1-B64B-79ECE9FBB6DD}"/>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11">
              <a:extLst>
                <a:ext uri="{FF2B5EF4-FFF2-40B4-BE49-F238E27FC236}">
                  <a16:creationId xmlns:a16="http://schemas.microsoft.com/office/drawing/2014/main" xmlns="" id="{680C85E5-BDDA-453B-9689-D1C49A64EF00}"/>
                </a:ext>
              </a:extLst>
            </p:cNvPr>
            <p:cNvGrpSpPr/>
            <p:nvPr/>
          </p:nvGrpSpPr>
          <p:grpSpPr bwMode="auto">
            <a:xfrm>
              <a:off x="683775" y="1836907"/>
              <a:ext cx="582199" cy="537956"/>
              <a:chOff x="7440266" y="3398551"/>
              <a:chExt cx="757238" cy="765175"/>
            </a:xfrm>
            <a:solidFill>
              <a:schemeClr val="bg1">
                <a:lumMod val="95000"/>
              </a:schemeClr>
            </a:solidFill>
          </p:grpSpPr>
          <p:sp>
            <p:nvSpPr>
              <p:cNvPr id="25" name="Freeform 140">
                <a:extLst>
                  <a:ext uri="{FF2B5EF4-FFF2-40B4-BE49-F238E27FC236}">
                    <a16:creationId xmlns:a16="http://schemas.microsoft.com/office/drawing/2014/main" xmlns="" id="{E502129A-BE22-4E22-98A9-69BFBCCA80D7}"/>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Freeform 141">
                <a:extLst>
                  <a:ext uri="{FF2B5EF4-FFF2-40B4-BE49-F238E27FC236}">
                    <a16:creationId xmlns:a16="http://schemas.microsoft.com/office/drawing/2014/main" xmlns="" id="{8BB00779-D0D2-4E9F-BBF6-71FA2D03920E}"/>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Freeform 142">
                <a:extLst>
                  <a:ext uri="{FF2B5EF4-FFF2-40B4-BE49-F238E27FC236}">
                    <a16:creationId xmlns:a16="http://schemas.microsoft.com/office/drawing/2014/main" xmlns="" id="{2D813C12-7FEA-4643-A194-137E32E3051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863A5572-2EFE-4DD4-9ED0-612905B73776}"/>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DD3A7F75-84C5-458F-BF92-A66812589B13}"/>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F0FB7EE8-0D51-4A2E-84B5-ED820B74BFC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8C27DD7E-950A-4F4C-A262-B457C9996956}"/>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3" name="Chevron 138">
              <a:extLst>
                <a:ext uri="{FF2B5EF4-FFF2-40B4-BE49-F238E27FC236}">
                  <a16:creationId xmlns:a16="http://schemas.microsoft.com/office/drawing/2014/main" xmlns="" id="{C22040C1-B082-4C57-9A22-20E2520A05A3}"/>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3">
              <a:extLst>
                <a:ext uri="{FF2B5EF4-FFF2-40B4-BE49-F238E27FC236}">
                  <a16:creationId xmlns:a16="http://schemas.microsoft.com/office/drawing/2014/main" xmlns="" id="{1A320710-8B1E-4A72-807A-10E7FB0558FB}"/>
                </a:ext>
              </a:extLst>
            </p:cNvPr>
            <p:cNvSpPr txBox="1">
              <a:spLocks noChangeArrowheads="1"/>
            </p:cNvSpPr>
            <p:nvPr/>
          </p:nvSpPr>
          <p:spPr bwMode="auto">
            <a:xfrm>
              <a:off x="1637278" y="1692885"/>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6.</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xmlns="" id="{279D71F2-50D9-42E2-940F-6BC587F24053}"/>
              </a:ext>
            </a:extLst>
          </p:cNvPr>
          <p:cNvGrpSpPr/>
          <p:nvPr/>
        </p:nvGrpSpPr>
        <p:grpSpPr>
          <a:xfrm>
            <a:off x="609600" y="1602037"/>
            <a:ext cx="17746255" cy="1355582"/>
            <a:chOff x="775770" y="1922269"/>
            <a:chExt cx="17749465" cy="1355580"/>
          </a:xfrm>
        </p:grpSpPr>
        <p:sp>
          <p:nvSpPr>
            <p:cNvPr id="33" name="TextBox 32">
              <a:extLst>
                <a:ext uri="{FF2B5EF4-FFF2-40B4-BE49-F238E27FC236}">
                  <a16:creationId xmlns:a16="http://schemas.microsoft.com/office/drawing/2014/main" xmlns="" id="{EED67A63-88DA-47BE-8F54-49566620174E}"/>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4" name="TextBox 33">
              <a:extLst>
                <a:ext uri="{FF2B5EF4-FFF2-40B4-BE49-F238E27FC236}">
                  <a16:creationId xmlns:a16="http://schemas.microsoft.com/office/drawing/2014/main" xmlns="" id="{34B47EBE-6D9D-4695-85C5-A8E2DAAEBE10}"/>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5" name="TextBox 34">
              <a:extLst>
                <a:ext uri="{FF2B5EF4-FFF2-40B4-BE49-F238E27FC236}">
                  <a16:creationId xmlns:a16="http://schemas.microsoft.com/office/drawing/2014/main" xmlns="" id="{3FFCC6B6-181F-419F-B9CE-6807B681B951}"/>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6" name="Oval 35">
            <a:extLst>
              <a:ext uri="{FF2B5EF4-FFF2-40B4-BE49-F238E27FC236}">
                <a16:creationId xmlns:a16="http://schemas.microsoft.com/office/drawing/2014/main" xmlns="" id="{352B5DA5-7BF3-4777-96EA-17F285A2012F}"/>
              </a:ext>
            </a:extLst>
          </p:cNvPr>
          <p:cNvSpPr/>
          <p:nvPr/>
        </p:nvSpPr>
        <p:spPr>
          <a:xfrm>
            <a:off x="9525000" y="6042668"/>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a:latin typeface="Tahoma" pitchFamily="34" charset="0"/>
                <a:ea typeface="Tahoma" pitchFamily="34" charset="0"/>
                <a:cs typeface="Tahoma" pitchFamily="34" charset="0"/>
              </a:rPr>
              <a:t>D</a:t>
            </a:r>
            <a:endParaRPr lang="en-US" sz="4400" b="1" dirty="0">
              <a:latin typeface="Tahoma" pitchFamily="34" charset="0"/>
              <a:ea typeface="Tahoma" pitchFamily="34" charset="0"/>
              <a:cs typeface="Tahoma" pitchFamily="34" charset="0"/>
            </a:endParaRPr>
          </a:p>
        </p:txBody>
      </p:sp>
      <p:sp>
        <p:nvSpPr>
          <p:cNvPr id="37" name="Freeform 20">
            <a:extLst>
              <a:ext uri="{FF2B5EF4-FFF2-40B4-BE49-F238E27FC236}">
                <a16:creationId xmlns:a16="http://schemas.microsoft.com/office/drawing/2014/main" xmlns="" id="{1B7402E2-1B13-415A-96F8-D50573A0495E}"/>
              </a:ext>
            </a:extLst>
          </p:cNvPr>
          <p:cNvSpPr>
            <a:spLocks/>
          </p:cNvSpPr>
          <p:nvPr/>
        </p:nvSpPr>
        <p:spPr bwMode="auto">
          <a:xfrm rot="16200000" flipV="1">
            <a:off x="2388058" y="6164060"/>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8" name="TextBox 37">
            <a:extLst>
              <a:ext uri="{FF2B5EF4-FFF2-40B4-BE49-F238E27FC236}">
                <a16:creationId xmlns:a16="http://schemas.microsoft.com/office/drawing/2014/main" xmlns="" id="{54BA71CD-F0A5-4B68-9DB4-8BB2202779A9}"/>
              </a:ext>
            </a:extLst>
          </p:cNvPr>
          <p:cNvSpPr txBox="1"/>
          <p:nvPr/>
        </p:nvSpPr>
        <p:spPr>
          <a:xfrm>
            <a:off x="2025032" y="7413334"/>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9" name="Round Diagonal Corner Rectangle 58">
            <a:extLst>
              <a:ext uri="{FF2B5EF4-FFF2-40B4-BE49-F238E27FC236}">
                <a16:creationId xmlns:a16="http://schemas.microsoft.com/office/drawing/2014/main" xmlns="" id="{457FE6D2-4D18-45DD-8DDE-EB8B661439BF}"/>
              </a:ext>
            </a:extLst>
          </p:cNvPr>
          <p:cNvSpPr/>
          <p:nvPr/>
        </p:nvSpPr>
        <p:spPr>
          <a:xfrm flipV="1">
            <a:off x="906117" y="7283939"/>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5">
            <a:extLst>
              <a:ext uri="{FF2B5EF4-FFF2-40B4-BE49-F238E27FC236}">
                <a16:creationId xmlns:a16="http://schemas.microsoft.com/office/drawing/2014/main" xmlns="" id="{3A15ABF0-60ED-4719-99DC-A040124619D5}"/>
              </a:ext>
            </a:extLst>
          </p:cNvPr>
          <p:cNvSpPr>
            <a:spLocks noEditPoints="1"/>
          </p:cNvSpPr>
          <p:nvPr/>
        </p:nvSpPr>
        <p:spPr bwMode="auto">
          <a:xfrm>
            <a:off x="1345744" y="7531061"/>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685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17"/>
                                        </p:tgtEl>
                                        <p:attrNameLst>
                                          <p:attrName>style.visibility</p:attrName>
                                        </p:attrNameLst>
                                      </p:cBhvr>
                                      <p:to>
                                        <p:strVal val="visible"/>
                                      </p:to>
                                    </p:set>
                                    <p:animEffect transition="in" filter="wipe(left)">
                                      <p:cBhvr>
                                        <p:cTn id="20" dur="25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7" grpId="0"/>
      <p:bldP spid="36" grpId="0" animBg="1"/>
      <p:bldP spid="37" grpId="0" animBg="1"/>
      <p:bldP spid="38" grpId="0"/>
      <p:bldP spid="39"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8001000"/>
            <a:ext cx="22427577" cy="536047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44039" y="3604697"/>
            <a:ext cx="22427577" cy="40153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itchFamily="34" charset="0"/>
              <a:ea typeface="Tahoma" pitchFamily="34" charset="0"/>
              <a:cs typeface="Tahoma" pitchFamily="34" charset="0"/>
            </a:endParaRPr>
          </a:p>
        </p:txBody>
      </p:sp>
      <p:sp>
        <p:nvSpPr>
          <p:cNvPr id="9" name="TextBox 8">
            <a:extLst>
              <a:ext uri="{FF2B5EF4-FFF2-40B4-BE49-F238E27FC236}">
                <a16:creationId xmlns:a16="http://schemas.microsoft.com/office/drawing/2014/main" xmlns="" id="{0363F553-379F-4029-AAE1-30F37F1A226C}"/>
              </a:ext>
            </a:extLst>
          </p:cNvPr>
          <p:cNvSpPr txBox="1"/>
          <p:nvPr/>
        </p:nvSpPr>
        <p:spPr>
          <a:xfrm>
            <a:off x="1181374" y="3833556"/>
            <a:ext cx="19268743" cy="1928157"/>
          </a:xfrm>
          <a:prstGeom prst="rect">
            <a:avLst/>
          </a:prstGeom>
          <a:noFill/>
        </p:spPr>
        <p:txBody>
          <a:bodyPr wrap="square">
            <a:spAutoFit/>
          </a:bodyPr>
          <a:lstStyle/>
          <a:p>
            <a:pPr marL="0" marR="0">
              <a:lnSpc>
                <a:spcPct val="130000"/>
              </a:lnSpc>
              <a:spcBef>
                <a:spcPts val="600"/>
              </a:spcBef>
              <a:spcAft>
                <a:spcPts val="800"/>
              </a:spcAft>
            </a:pP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Mức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độ</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1]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Trong</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các</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mệnh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đề</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sau</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mệnh</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đề</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nào</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đúng</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p>
          <a:p>
            <a:pPr marL="0" marR="0">
              <a:lnSpc>
                <a:spcPct val="130000"/>
              </a:lnSpc>
              <a:spcBef>
                <a:spcPts val="600"/>
              </a:spcBef>
              <a:spcAft>
                <a:spcPts val="800"/>
              </a:spcAft>
            </a:pPr>
            <a:r>
              <a:rPr lang="en-US" sz="4400" b="1" dirty="0">
                <a:solidFill>
                  <a:srgbClr val="002060"/>
                </a:solidFill>
                <a:latin typeface="Tahoma" panose="020B0604030504040204" pitchFamily="34" charset="0"/>
                <a:ea typeface="Tahoma" panose="020B060403050404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Số</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cạnh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một</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đa</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diện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luôn</a:t>
            </a:r>
            <a:r>
              <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2">
                <a:extLst>
                  <a:ext uri="{FF2B5EF4-FFF2-40B4-BE49-F238E27FC236}">
                    <a16:creationId xmlns:a16="http://schemas.microsoft.com/office/drawing/2014/main" xmlns="" id="{ADAE3E4E-D083-43A4-A109-E76AF9418AB6}"/>
                  </a:ext>
                </a:extLst>
              </p:cNvPr>
              <p:cNvSpPr>
                <a:spLocks noChangeArrowheads="1"/>
              </p:cNvSpPr>
              <p:nvPr/>
            </p:nvSpPr>
            <p:spPr bwMode="auto">
              <a:xfrm>
                <a:off x="2032000" y="5791200"/>
                <a:ext cx="3706464"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A</a:t>
                </a: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lớn </a:t>
                </a:r>
                <a:r>
                  <a:rPr kumimoji="0" lang="en-US" altLang="en-US" sz="4400" b="1" i="0" u="none" strike="noStrike" cap="none" normalizeH="0" baseline="0" dirty="0" err="1">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hơn</a:t>
                </a:r>
                <a:r>
                  <a:rPr kumimoji="0" lang="en-US"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14:m>
                  <m:oMath xmlns:m="http://schemas.openxmlformats.org/officeDocument/2006/math">
                    <m:r>
                      <a:rPr lang="en-US" sz="4400" b="1">
                        <a:solidFill>
                          <a:srgbClr val="002060"/>
                        </a:solidFill>
                        <a:latin typeface="Cambria Math" panose="02040503050406030204" pitchFamily="18" charset="0"/>
                        <a:ea typeface="Calibri" panose="020F0502020204030204" pitchFamily="34" charset="0"/>
                        <a:cs typeface="Tahoma" panose="020B0604030504040204" pitchFamily="34" charset="0"/>
                      </a:rPr>
                      <m:t>𝟔</m:t>
                    </m:r>
                  </m:oMath>
                </a14:m>
                <a:r>
                  <a:rPr kumimoji="0" lang="en-US" altLang="en-US" sz="4400" b="1" i="0" u="none" strike="noStrike" cap="none" normalizeH="0" baseline="0" dirty="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en-US" altLang="en-US" sz="4400" b="1" i="0" u="none" strike="noStrike" cap="none" normalizeH="0" baseline="0" dirty="0">
                  <a:ln>
                    <a:noFill/>
                  </a:ln>
                  <a:solidFill>
                    <a:srgbClr val="002060"/>
                  </a:solidFill>
                  <a:effectLst/>
                  <a:latin typeface="Tahoma" panose="020B0604030504040204" pitchFamily="34" charset="0"/>
                </a:endParaRPr>
              </a:p>
            </p:txBody>
          </p:sp>
        </mc:Choice>
        <mc:Fallback xmlns="">
          <p:sp>
            <p:nvSpPr>
              <p:cNvPr id="10" name="Rectangle 2">
                <a:extLst>
                  <a:ext uri="{FF2B5EF4-FFF2-40B4-BE49-F238E27FC236}">
                    <a16:creationId xmlns:a16="http://schemas.microsoft.com/office/drawing/2014/main" id="{ADAE3E4E-D083-43A4-A109-E76AF9418AB6}"/>
                  </a:ext>
                </a:extLst>
              </p:cNvPr>
              <p:cNvSpPr>
                <a:spLocks noRot="1" noChangeAspect="1" noMove="1" noResize="1" noEditPoints="1" noAdjustHandles="1" noChangeArrowheads="1" noChangeShapeType="1" noTextEdit="1"/>
              </p:cNvSpPr>
              <p:nvPr/>
            </p:nvSpPr>
            <p:spPr bwMode="auto">
              <a:xfrm>
                <a:off x="2032000" y="5791200"/>
                <a:ext cx="3706464" cy="769441"/>
              </a:xfrm>
              <a:prstGeom prst="rect">
                <a:avLst/>
              </a:prstGeom>
              <a:blipFill>
                <a:blip r:embed="rId2"/>
                <a:stretch>
                  <a:fillRect l="-6579" t="-16667" b="-373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5">
                <a:extLst>
                  <a:ext uri="{FF2B5EF4-FFF2-40B4-BE49-F238E27FC236}">
                    <a16:creationId xmlns:a16="http://schemas.microsoft.com/office/drawing/2014/main" xmlns="" id="{FCD3CE16-C6E3-42CD-A7BD-CD11ACF69179}"/>
                  </a:ext>
                </a:extLst>
              </p:cNvPr>
              <p:cNvSpPr>
                <a:spLocks noChangeArrowheads="1"/>
              </p:cNvSpPr>
              <p:nvPr/>
            </p:nvSpPr>
            <p:spPr bwMode="auto">
              <a:xfrm>
                <a:off x="12719535" y="5791201"/>
                <a:ext cx="3706464"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B. lớn hơn </a:t>
                </a:r>
                <a14:m>
                  <m:oMath xmlns:m="http://schemas.openxmlformats.org/officeDocument/2006/math">
                    <m:r>
                      <a:rPr kumimoji="0" lang="en-US" altLang="en-US" sz="4400" b="1" i="1" u="none" strike="noStrike" cap="none" normalizeH="0" baseline="0" smtClean="0">
                        <a:ln>
                          <a:noFill/>
                        </a:ln>
                        <a:solidFill>
                          <a:srgbClr val="002060"/>
                        </a:solidFill>
                        <a:effectLst/>
                        <a:latin typeface="Cambria Math" panose="02040503050406030204" pitchFamily="18" charset="0"/>
                        <a:ea typeface="Calibri" panose="020F0502020204030204" pitchFamily="34" charset="0"/>
                        <a:cs typeface="Tahoma" panose="020B0604030504040204" pitchFamily="34" charset="0"/>
                      </a:rPr>
                      <m:t>𝟕</m:t>
                    </m:r>
                  </m:oMath>
                </a14:m>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1" name="Rectangle 5">
                <a:extLst>
                  <a:ext uri="{FF2B5EF4-FFF2-40B4-BE49-F238E27FC236}">
                    <a16:creationId xmlns:a16="http://schemas.microsoft.com/office/drawing/2014/main" id="{FCD3CE16-C6E3-42CD-A7BD-CD11ACF69179}"/>
                  </a:ext>
                </a:extLst>
              </p:cNvPr>
              <p:cNvSpPr>
                <a:spLocks noRot="1" noChangeAspect="1" noMove="1" noResize="1" noEditPoints="1" noAdjustHandles="1" noChangeArrowheads="1" noChangeShapeType="1" noTextEdit="1"/>
              </p:cNvSpPr>
              <p:nvPr/>
            </p:nvSpPr>
            <p:spPr bwMode="auto">
              <a:xfrm>
                <a:off x="12719535" y="5791201"/>
                <a:ext cx="3706464" cy="769441"/>
              </a:xfrm>
              <a:prstGeom prst="rect">
                <a:avLst/>
              </a:prstGeom>
              <a:blipFill>
                <a:blip r:embed="rId3"/>
                <a:stretch>
                  <a:fillRect l="-6743" t="-16667" b="-373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Rectangle 8">
                <a:extLst>
                  <a:ext uri="{FF2B5EF4-FFF2-40B4-BE49-F238E27FC236}">
                    <a16:creationId xmlns:a16="http://schemas.microsoft.com/office/drawing/2014/main" xmlns="" id="{70B54C95-6BAF-443E-AFD0-00E6CD193AFC}"/>
                  </a:ext>
                </a:extLst>
              </p:cNvPr>
              <p:cNvSpPr>
                <a:spLocks noChangeArrowheads="1"/>
              </p:cNvSpPr>
              <p:nvPr/>
            </p:nvSpPr>
            <p:spPr bwMode="auto">
              <a:xfrm>
                <a:off x="2032000" y="6621959"/>
                <a:ext cx="6782626"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C. lớn hơn hoặc bằng </a:t>
                </a:r>
                <a14:m>
                  <m:oMath xmlns:m="http://schemas.openxmlformats.org/officeDocument/2006/math">
                    <m:r>
                      <a:rPr kumimoji="0" lang="en-US" altLang="en-US" sz="4400" b="1" i="1" u="none" strike="noStrike" cap="none" normalizeH="0" baseline="0" smtClean="0">
                        <a:ln>
                          <a:noFill/>
                        </a:ln>
                        <a:solidFill>
                          <a:srgbClr val="002060"/>
                        </a:solidFill>
                        <a:effectLst/>
                        <a:latin typeface="Cambria Math" panose="02040503050406030204" pitchFamily="18" charset="0"/>
                        <a:ea typeface="Calibri" panose="020F0502020204030204" pitchFamily="34" charset="0"/>
                        <a:cs typeface="Tahoma" panose="020B0604030504040204" pitchFamily="34" charset="0"/>
                      </a:rPr>
                      <m:t>𝟖</m:t>
                    </m:r>
                  </m:oMath>
                </a14:m>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2" name="Rectangle 8">
                <a:extLst>
                  <a:ext uri="{FF2B5EF4-FFF2-40B4-BE49-F238E27FC236}">
                    <a16:creationId xmlns:a16="http://schemas.microsoft.com/office/drawing/2014/main" id="{70B54C95-6BAF-443E-AFD0-00E6CD193AFC}"/>
                  </a:ext>
                </a:extLst>
              </p:cNvPr>
              <p:cNvSpPr>
                <a:spLocks noRot="1" noChangeAspect="1" noMove="1" noResize="1" noEditPoints="1" noAdjustHandles="1" noChangeArrowheads="1" noChangeShapeType="1" noTextEdit="1"/>
              </p:cNvSpPr>
              <p:nvPr/>
            </p:nvSpPr>
            <p:spPr bwMode="auto">
              <a:xfrm>
                <a:off x="2032000" y="6621959"/>
                <a:ext cx="6782626" cy="769441"/>
              </a:xfrm>
              <a:prstGeom prst="rect">
                <a:avLst/>
              </a:prstGeom>
              <a:blipFill>
                <a:blip r:embed="rId4"/>
                <a:stretch>
                  <a:fillRect l="-3594" t="-16535" b="-362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Rectangle 11">
                <a:extLst>
                  <a:ext uri="{FF2B5EF4-FFF2-40B4-BE49-F238E27FC236}">
                    <a16:creationId xmlns:a16="http://schemas.microsoft.com/office/drawing/2014/main" xmlns="" id="{D5051C29-16A1-4A4C-8F88-96662B0C9C53}"/>
                  </a:ext>
                </a:extLst>
              </p:cNvPr>
              <p:cNvSpPr>
                <a:spLocks noChangeArrowheads="1"/>
              </p:cNvSpPr>
              <p:nvPr/>
            </p:nvSpPr>
            <p:spPr bwMode="auto">
              <a:xfrm>
                <a:off x="12719535" y="6621959"/>
                <a:ext cx="6833922"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D. l</a:t>
                </a:r>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ớn hơn hoặc bằng </a:t>
                </a:r>
                <a14:m>
                  <m:oMath xmlns:m="http://schemas.openxmlformats.org/officeDocument/2006/math">
                    <m:r>
                      <a:rPr kumimoji="0" lang="en-US" altLang="en-US" sz="4400" b="1" i="1" u="none" strike="noStrike" cap="none" normalizeH="0" baseline="0" smtClean="0">
                        <a:ln>
                          <a:noFill/>
                        </a:ln>
                        <a:solidFill>
                          <a:srgbClr val="002060"/>
                        </a:solidFill>
                        <a:effectLst/>
                        <a:latin typeface="Cambria Math" panose="02040503050406030204" pitchFamily="18" charset="0"/>
                        <a:ea typeface="Calibri" panose="020F0502020204030204" pitchFamily="34" charset="0"/>
                        <a:cs typeface="Tahoma" panose="020B0604030504040204" pitchFamily="34" charset="0"/>
                      </a:rPr>
                      <m:t>𝟔</m:t>
                    </m:r>
                  </m:oMath>
                </a14:m>
                <a:r>
                  <a:rPr kumimoji="0" lang="en-US" altLang="en-US" sz="44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3" name="Rectangle 11">
                <a:extLst>
                  <a:ext uri="{FF2B5EF4-FFF2-40B4-BE49-F238E27FC236}">
                    <a16:creationId xmlns:a16="http://schemas.microsoft.com/office/drawing/2014/main" id="{D5051C29-16A1-4A4C-8F88-96662B0C9C53}"/>
                  </a:ext>
                </a:extLst>
              </p:cNvPr>
              <p:cNvSpPr>
                <a:spLocks noRot="1" noChangeAspect="1" noMove="1" noResize="1" noEditPoints="1" noAdjustHandles="1" noChangeArrowheads="1" noChangeShapeType="1" noTextEdit="1"/>
              </p:cNvSpPr>
              <p:nvPr/>
            </p:nvSpPr>
            <p:spPr bwMode="auto">
              <a:xfrm>
                <a:off x="12719535" y="6621959"/>
                <a:ext cx="6833922" cy="769441"/>
              </a:xfrm>
              <a:prstGeom prst="rect">
                <a:avLst/>
              </a:prstGeom>
              <a:blipFill>
                <a:blip r:embed="rId5"/>
                <a:stretch>
                  <a:fillRect l="-3657" t="-16535" b="-362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5" name="TextBox 14">
            <a:extLst>
              <a:ext uri="{FF2B5EF4-FFF2-40B4-BE49-F238E27FC236}">
                <a16:creationId xmlns:a16="http://schemas.microsoft.com/office/drawing/2014/main" xmlns="" id="{AAB712D9-05AA-4CD3-AB84-B9C1BE4617C0}"/>
              </a:ext>
            </a:extLst>
          </p:cNvPr>
          <p:cNvSpPr txBox="1"/>
          <p:nvPr/>
        </p:nvSpPr>
        <p:spPr>
          <a:xfrm>
            <a:off x="9994559" y="8071722"/>
            <a:ext cx="2230098" cy="751616"/>
          </a:xfrm>
          <a:prstGeom prst="rect">
            <a:avLst/>
          </a:prstGeom>
          <a:noFill/>
        </p:spPr>
        <p:txBody>
          <a:bodyPr wrap="none">
            <a:spAutoFit/>
          </a:bodyPr>
          <a:lstStyle/>
          <a:p>
            <a:pPr marL="0" marR="0" algn="ctr">
              <a:lnSpc>
                <a:spcPct val="107000"/>
              </a:lnSpc>
              <a:spcBef>
                <a:spcPts val="0"/>
              </a:spcBef>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16" name="TextBox 15">
            <a:extLst>
              <a:ext uri="{FF2B5EF4-FFF2-40B4-BE49-F238E27FC236}">
                <a16:creationId xmlns:a16="http://schemas.microsoft.com/office/drawing/2014/main" xmlns="" id="{5C26B4FE-14AE-4048-8D34-7E805E641F30}"/>
              </a:ext>
            </a:extLst>
          </p:cNvPr>
          <p:cNvSpPr txBox="1"/>
          <p:nvPr/>
        </p:nvSpPr>
        <p:spPr>
          <a:xfrm>
            <a:off x="5527100" y="9002724"/>
            <a:ext cx="2223686" cy="751616"/>
          </a:xfrm>
          <a:prstGeom prst="rect">
            <a:avLst/>
          </a:prstGeom>
          <a:noFill/>
        </p:spPr>
        <p:txBody>
          <a:bodyPr wrap="none">
            <a:spAutoFit/>
          </a:bodyPr>
          <a:lstStyle/>
          <a:p>
            <a:pPr marL="0" marR="0">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D</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A376BEEC-34C8-47AA-AD5D-66862FBD9417}"/>
              </a:ext>
            </a:extLst>
          </p:cNvPr>
          <p:cNvSpPr txBox="1"/>
          <p:nvPr/>
        </p:nvSpPr>
        <p:spPr>
          <a:xfrm>
            <a:off x="1679365" y="9988132"/>
            <a:ext cx="13398220" cy="751616"/>
          </a:xfrm>
          <a:prstGeom prst="rect">
            <a:avLst/>
          </a:prstGeom>
          <a:noFill/>
        </p:spPr>
        <p:txBody>
          <a:bodyPr wrap="none">
            <a:spAutoFit/>
          </a:bodyPr>
          <a:lstStyle/>
          <a:p>
            <a:pPr marL="0" marR="0" algn="ctr">
              <a:lnSpc>
                <a:spcPct val="107000"/>
              </a:lnSpc>
              <a:spcBef>
                <a:spcPts val="0"/>
              </a:spcBef>
              <a:spcAft>
                <a:spcPts val="80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Hình tứ diện là một hình đa diện nên ta chọn D</a:t>
            </a:r>
          </a:p>
        </p:txBody>
      </p:sp>
      <p:grpSp>
        <p:nvGrpSpPr>
          <p:cNvPr id="18" name="Group 17">
            <a:extLst>
              <a:ext uri="{FF2B5EF4-FFF2-40B4-BE49-F238E27FC236}">
                <a16:creationId xmlns:a16="http://schemas.microsoft.com/office/drawing/2014/main" xmlns="" id="{CCB528F7-2422-4108-B684-62B81DA46742}"/>
              </a:ext>
            </a:extLst>
          </p:cNvPr>
          <p:cNvGrpSpPr/>
          <p:nvPr/>
        </p:nvGrpSpPr>
        <p:grpSpPr>
          <a:xfrm>
            <a:off x="762000" y="3886200"/>
            <a:ext cx="3017520" cy="1141620"/>
            <a:chOff x="534987" y="1647866"/>
            <a:chExt cx="3518066" cy="1176337"/>
          </a:xfrm>
        </p:grpSpPr>
        <p:sp>
          <p:nvSpPr>
            <p:cNvPr id="19" name="Isosceles Triangle 44">
              <a:extLst>
                <a:ext uri="{FF2B5EF4-FFF2-40B4-BE49-F238E27FC236}">
                  <a16:creationId xmlns:a16="http://schemas.microsoft.com/office/drawing/2014/main" xmlns="" id="{7B39A949-06E2-4CAB-9C1E-A9B87357A983}"/>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36">
              <a:extLst>
                <a:ext uri="{FF2B5EF4-FFF2-40B4-BE49-F238E27FC236}">
                  <a16:creationId xmlns:a16="http://schemas.microsoft.com/office/drawing/2014/main" xmlns="" id="{F41BE5B3-532E-4CE7-8BDD-C311FC4BE270}"/>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1" name="Group 11">
              <a:extLst>
                <a:ext uri="{FF2B5EF4-FFF2-40B4-BE49-F238E27FC236}">
                  <a16:creationId xmlns:a16="http://schemas.microsoft.com/office/drawing/2014/main" xmlns="" id="{226DFC20-23C7-4B1A-98DA-C7A0CE761C69}"/>
                </a:ext>
              </a:extLst>
            </p:cNvPr>
            <p:cNvGrpSpPr/>
            <p:nvPr/>
          </p:nvGrpSpPr>
          <p:grpSpPr bwMode="auto">
            <a:xfrm>
              <a:off x="683775" y="1836907"/>
              <a:ext cx="582199" cy="537956"/>
              <a:chOff x="7440266" y="3398551"/>
              <a:chExt cx="757238" cy="765175"/>
            </a:xfrm>
            <a:solidFill>
              <a:schemeClr val="bg1">
                <a:lumMod val="95000"/>
              </a:schemeClr>
            </a:solidFill>
          </p:grpSpPr>
          <p:sp>
            <p:nvSpPr>
              <p:cNvPr id="24" name="Freeform 140">
                <a:extLst>
                  <a:ext uri="{FF2B5EF4-FFF2-40B4-BE49-F238E27FC236}">
                    <a16:creationId xmlns:a16="http://schemas.microsoft.com/office/drawing/2014/main" xmlns="" id="{BBC5B1C8-6366-41BE-BF4D-661C9C304164}"/>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Freeform 141">
                <a:extLst>
                  <a:ext uri="{FF2B5EF4-FFF2-40B4-BE49-F238E27FC236}">
                    <a16:creationId xmlns:a16="http://schemas.microsoft.com/office/drawing/2014/main" xmlns="" id="{932AAF8E-5070-4C15-86E4-D5EED3CA596F}"/>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Freeform 142">
                <a:extLst>
                  <a:ext uri="{FF2B5EF4-FFF2-40B4-BE49-F238E27FC236}">
                    <a16:creationId xmlns:a16="http://schemas.microsoft.com/office/drawing/2014/main" xmlns="" id="{57975131-BA5A-412A-A90F-8929341B636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2EB02A8F-5538-431E-8869-50A54CD1C134}"/>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B141B108-9F7E-4F4C-9BDA-88C0B3A05EFB}"/>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5FE68E17-28E0-4482-864D-22CD77EB27AD}"/>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285E20B6-40C1-4178-95D1-F9530CCCFE58}"/>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2" name="Chevron 138">
              <a:extLst>
                <a:ext uri="{FF2B5EF4-FFF2-40B4-BE49-F238E27FC236}">
                  <a16:creationId xmlns:a16="http://schemas.microsoft.com/office/drawing/2014/main" xmlns="" id="{E128E8F2-778C-44C2-9D9A-1DCD75ACD904}"/>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13">
              <a:extLst>
                <a:ext uri="{FF2B5EF4-FFF2-40B4-BE49-F238E27FC236}">
                  <a16:creationId xmlns:a16="http://schemas.microsoft.com/office/drawing/2014/main" xmlns="" id="{3489D889-A1EC-43D1-822A-6F7FC6B083D1}"/>
                </a:ext>
              </a:extLst>
            </p:cNvPr>
            <p:cNvSpPr txBox="1">
              <a:spLocks noChangeArrowheads="1"/>
            </p:cNvSpPr>
            <p:nvPr/>
          </p:nvSpPr>
          <p:spPr bwMode="auto">
            <a:xfrm>
              <a:off x="1637278" y="1716306"/>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7.</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xmlns="" id="{12B1EABD-0FF1-46C9-9C4E-F648F24B6E81}"/>
              </a:ext>
            </a:extLst>
          </p:cNvPr>
          <p:cNvGrpSpPr/>
          <p:nvPr/>
        </p:nvGrpSpPr>
        <p:grpSpPr>
          <a:xfrm>
            <a:off x="609600" y="1602037"/>
            <a:ext cx="17746255" cy="1355582"/>
            <a:chOff x="775770" y="1922269"/>
            <a:chExt cx="17749465" cy="1355580"/>
          </a:xfrm>
        </p:grpSpPr>
        <p:sp>
          <p:nvSpPr>
            <p:cNvPr id="32" name="TextBox 31">
              <a:extLst>
                <a:ext uri="{FF2B5EF4-FFF2-40B4-BE49-F238E27FC236}">
                  <a16:creationId xmlns:a16="http://schemas.microsoft.com/office/drawing/2014/main" xmlns="" id="{5B8CC277-5F88-431E-980D-B2E8E1CAC556}"/>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3" name="TextBox 32">
              <a:extLst>
                <a:ext uri="{FF2B5EF4-FFF2-40B4-BE49-F238E27FC236}">
                  <a16:creationId xmlns:a16="http://schemas.microsoft.com/office/drawing/2014/main" xmlns="" id="{70DA0EC4-E5EE-45B7-B8CC-B2688308F155}"/>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4" name="TextBox 33">
              <a:extLst>
                <a:ext uri="{FF2B5EF4-FFF2-40B4-BE49-F238E27FC236}">
                  <a16:creationId xmlns:a16="http://schemas.microsoft.com/office/drawing/2014/main" xmlns="" id="{3A3BB61A-A6B2-4A62-9B4D-0E31380A5CCB}"/>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5" name="Oval 34">
            <a:extLst>
              <a:ext uri="{FF2B5EF4-FFF2-40B4-BE49-F238E27FC236}">
                <a16:creationId xmlns:a16="http://schemas.microsoft.com/office/drawing/2014/main" xmlns="" id="{8E29D2F7-588F-4BB4-AE92-5C98CEEF85BC}"/>
              </a:ext>
            </a:extLst>
          </p:cNvPr>
          <p:cNvSpPr/>
          <p:nvPr/>
        </p:nvSpPr>
        <p:spPr>
          <a:xfrm>
            <a:off x="12420600" y="6477000"/>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D</a:t>
            </a:r>
          </a:p>
        </p:txBody>
      </p:sp>
      <p:sp>
        <p:nvSpPr>
          <p:cNvPr id="36" name="Freeform 20">
            <a:extLst>
              <a:ext uri="{FF2B5EF4-FFF2-40B4-BE49-F238E27FC236}">
                <a16:creationId xmlns:a16="http://schemas.microsoft.com/office/drawing/2014/main" xmlns="" id="{0DE783C3-6BCB-4CCE-A7CE-B121AD9E466E}"/>
              </a:ext>
            </a:extLst>
          </p:cNvPr>
          <p:cNvSpPr>
            <a:spLocks/>
          </p:cNvSpPr>
          <p:nvPr/>
        </p:nvSpPr>
        <p:spPr bwMode="auto">
          <a:xfrm rot="16200000" flipV="1">
            <a:off x="2395026" y="6846251"/>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7" name="TextBox 36">
            <a:extLst>
              <a:ext uri="{FF2B5EF4-FFF2-40B4-BE49-F238E27FC236}">
                <a16:creationId xmlns:a16="http://schemas.microsoft.com/office/drawing/2014/main" xmlns="" id="{9FF985C0-80F8-4868-ABC9-A0D27602156C}"/>
              </a:ext>
            </a:extLst>
          </p:cNvPr>
          <p:cNvSpPr txBox="1"/>
          <p:nvPr/>
        </p:nvSpPr>
        <p:spPr>
          <a:xfrm>
            <a:off x="2032000" y="8095525"/>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8" name="Round Diagonal Corner Rectangle 58">
            <a:extLst>
              <a:ext uri="{FF2B5EF4-FFF2-40B4-BE49-F238E27FC236}">
                <a16:creationId xmlns:a16="http://schemas.microsoft.com/office/drawing/2014/main" xmlns="" id="{919AB221-B745-48FF-B603-2367DB7FC663}"/>
              </a:ext>
            </a:extLst>
          </p:cNvPr>
          <p:cNvSpPr/>
          <p:nvPr/>
        </p:nvSpPr>
        <p:spPr>
          <a:xfrm flipV="1">
            <a:off x="913085" y="7966130"/>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5">
            <a:extLst>
              <a:ext uri="{FF2B5EF4-FFF2-40B4-BE49-F238E27FC236}">
                <a16:creationId xmlns:a16="http://schemas.microsoft.com/office/drawing/2014/main" xmlns="" id="{E0B4A663-59F4-4796-8BE4-B33EBA549B8C}"/>
              </a:ext>
            </a:extLst>
          </p:cNvPr>
          <p:cNvSpPr>
            <a:spLocks noEditPoints="1"/>
          </p:cNvSpPr>
          <p:nvPr/>
        </p:nvSpPr>
        <p:spPr bwMode="auto">
          <a:xfrm>
            <a:off x="1352712" y="8213252"/>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479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35" grpId="0" animBg="1"/>
      <p:bldP spid="36" grpId="0" animBg="1"/>
      <p:bldP spid="37" grpId="0"/>
      <p:bldP spid="38" grpId="0" animBg="1"/>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33588" y="6858000"/>
            <a:ext cx="22427577" cy="3704765"/>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Rounded Rectangle 109">
                <a:extLst>
                  <a:ext uri="{FF2B5EF4-FFF2-40B4-BE49-F238E27FC236}">
                    <a16:creationId xmlns:a16="http://schemas.microsoft.com/office/drawing/2014/main" xmlns="" id="{4ED73793-ACA4-46FD-BFA1-594EBDBEDF2C}"/>
                  </a:ext>
                </a:extLst>
              </p:cNvPr>
              <p:cNvSpPr/>
              <p:nvPr/>
            </p:nvSpPr>
            <p:spPr>
              <a:xfrm>
                <a:off x="944039" y="3604697"/>
                <a:ext cx="22427577" cy="28723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marL="629920" marR="0" algn="just">
                  <a:lnSpc>
                    <a:spcPct val="120000"/>
                  </a:lnSpc>
                  <a:spcBef>
                    <a:spcPts val="0"/>
                  </a:spcBef>
                  <a:spcAft>
                    <a:spcPts val="0"/>
                  </a:spcAft>
                  <a:tabLst>
                    <a:tab pos="2160270" algn="l"/>
                    <a:tab pos="3599815" algn="l"/>
                    <a:tab pos="5039995" algn="l"/>
                  </a:tabLst>
                </a:pPr>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A. </a:t>
                </a:r>
                <a14:m>
                  <m:oMath xmlns:m="http://schemas.openxmlformats.org/officeDocument/2006/math">
                    <m:r>
                      <a:rPr lang="en-US" sz="40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𝟖</m:t>
                    </m:r>
                  </m:oMath>
                </a14:m>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mặt phẳng đối xứng.			B. </a:t>
                </a:r>
                <a14:m>
                  <m:oMath xmlns:m="http://schemas.openxmlformats.org/officeDocument/2006/math">
                    <m:r>
                      <a:rPr lang="en-US" sz="4000" b="1" i="0"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𝟗</m:t>
                    </m:r>
                  </m:oMath>
                </a14:m>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mặt </a:t>
                </a:r>
                <a:r>
                  <a:rPr lang="en-US" sz="4000" b="1">
                    <a:solidFill>
                      <a:srgbClr val="002060"/>
                    </a:solidFill>
                    <a:latin typeface="Tahoma" panose="020B0604030504040204" pitchFamily="34" charset="0"/>
                    <a:ea typeface="Tahoma" panose="020B0604030504040204" pitchFamily="34" charset="0"/>
                    <a:cs typeface="Tahoma" panose="020B0604030504040204" pitchFamily="34" charset="0"/>
                  </a:rPr>
                  <a:t>phẳng đối xứng.</a:t>
                </a:r>
                <a:endPar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marL="629920" marR="0" algn="just">
                  <a:lnSpc>
                    <a:spcPct val="120000"/>
                  </a:lnSpc>
                  <a:spcBef>
                    <a:spcPts val="0"/>
                  </a:spcBef>
                  <a:spcAft>
                    <a:spcPts val="0"/>
                  </a:spcAft>
                  <a:tabLst>
                    <a:tab pos="2160270" algn="l"/>
                    <a:tab pos="3599815" algn="l"/>
                    <a:tab pos="5039995" algn="l"/>
                  </a:tabLst>
                </a:pPr>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C. </a:t>
                </a:r>
                <a14:m>
                  <m:oMath xmlns:m="http://schemas.openxmlformats.org/officeDocument/2006/math">
                    <m:r>
                      <a:rPr lang="en-US" sz="40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𝟏𝟎</m:t>
                    </m:r>
                  </m:oMath>
                </a14:m>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mặt </a:t>
                </a:r>
                <a:r>
                  <a:rPr lang="en-US" sz="4000" b="1">
                    <a:solidFill>
                      <a:srgbClr val="002060"/>
                    </a:solidFill>
                    <a:latin typeface="Tahoma" panose="020B0604030504040204" pitchFamily="34" charset="0"/>
                    <a:ea typeface="Tahoma" panose="020B0604030504040204" pitchFamily="34" charset="0"/>
                    <a:cs typeface="Tahoma" panose="020B0604030504040204" pitchFamily="34" charset="0"/>
                  </a:rPr>
                  <a:t>phẳng đối xứng.</a:t>
                </a:r>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D. </a:t>
                </a:r>
                <a14:m>
                  <m:oMath xmlns:m="http://schemas.openxmlformats.org/officeDocument/2006/math">
                    <m:r>
                      <a:rPr lang="en-US" sz="40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𝟏𝟐</m:t>
                    </m:r>
                  </m:oMath>
                </a14:m>
                <a:r>
                  <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rPr>
                  <a:t> mặt </a:t>
                </a:r>
                <a:r>
                  <a:rPr lang="en-US" sz="4000" b="1">
                    <a:solidFill>
                      <a:srgbClr val="002060"/>
                    </a:solidFill>
                    <a:latin typeface="Tahoma" panose="020B0604030504040204" pitchFamily="34" charset="0"/>
                    <a:ea typeface="Tahoma" panose="020B0604030504040204" pitchFamily="34" charset="0"/>
                    <a:cs typeface="Tahoma" panose="020B0604030504040204" pitchFamily="34" charset="0"/>
                  </a:rPr>
                  <a:t>phẳng đối xứng.</a:t>
                </a:r>
                <a:endParaRPr lang="en-US" sz="40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ounded Rectangle 109">
                <a:extLst>
                  <a:ext uri="{FF2B5EF4-FFF2-40B4-BE49-F238E27FC236}">
                    <a16:creationId xmlns:a16="http://schemas.microsoft.com/office/drawing/2014/main" id="{4ED73793-ACA4-46FD-BFA1-594EBDBEDF2C}"/>
                  </a:ext>
                </a:extLst>
              </p:cNvPr>
              <p:cNvSpPr>
                <a:spLocks noRot="1" noChangeAspect="1" noMove="1" noResize="1" noEditPoints="1" noAdjustHandles="1" noChangeArrowheads="1" noChangeShapeType="1" noTextEdit="1"/>
              </p:cNvSpPr>
              <p:nvPr/>
            </p:nvSpPr>
            <p:spPr>
              <a:xfrm>
                <a:off x="944039" y="3604697"/>
                <a:ext cx="22427577" cy="2872303"/>
              </a:xfrm>
              <a:prstGeom prst="roundRect">
                <a:avLst>
                  <a:gd name="adj" fmla="val 10158"/>
                </a:avLst>
              </a:prstGeom>
              <a:blipFill>
                <a:blip r:embed="rId2"/>
                <a:stretch>
                  <a:fillRect/>
                </a:stretch>
              </a:blipFill>
              <a:ln w="12700">
                <a:solidFill>
                  <a:schemeClr val="accent6">
                    <a:lumMod val="75000"/>
                  </a:schemeClr>
                </a:solidFill>
              </a:ln>
            </p:spPr>
            <p:txBody>
              <a:bodyPr/>
              <a:lstStyle/>
              <a:p>
                <a:r>
                  <a:rPr lang="vi-VN">
                    <a:noFill/>
                  </a:rPr>
                  <a:t> </a:t>
                </a:r>
              </a:p>
            </p:txBody>
          </p:sp>
        </mc:Fallback>
      </mc:AlternateContent>
      <p:sp>
        <p:nvSpPr>
          <p:cNvPr id="9" name="TextBox 8">
            <a:extLst>
              <a:ext uri="{FF2B5EF4-FFF2-40B4-BE49-F238E27FC236}">
                <a16:creationId xmlns:a16="http://schemas.microsoft.com/office/drawing/2014/main" xmlns="" id="{52EF1B32-43D0-4443-95A7-35329F76C1B5}"/>
              </a:ext>
            </a:extLst>
          </p:cNvPr>
          <p:cNvSpPr txBox="1"/>
          <p:nvPr/>
        </p:nvSpPr>
        <p:spPr>
          <a:xfrm>
            <a:off x="3840481" y="3744184"/>
            <a:ext cx="21947026" cy="751616"/>
          </a:xfrm>
          <a:prstGeom prst="rect">
            <a:avLst/>
          </a:prstGeom>
          <a:noFill/>
        </p:spPr>
        <p:txBody>
          <a:bodyPr wrap="square">
            <a:spAutoFit/>
          </a:bodyPr>
          <a:lstStyle/>
          <a:p>
            <a:pPr marL="0" marR="0" algn="just">
              <a:lnSpc>
                <a:spcPct val="107000"/>
              </a:lnSpc>
              <a:spcBef>
                <a:spcPts val="600"/>
              </a:spcBef>
              <a:spcAft>
                <a:spcPts val="0"/>
              </a:spcAft>
            </a:pPr>
            <a:r>
              <a:rPr lang="en-US" sz="4400" b="1">
                <a:solidFill>
                  <a:srgbClr val="002060"/>
                </a:solidFill>
                <a:latin typeface="Tahoma" panose="020B0604030504040204" pitchFamily="34" charset="0"/>
                <a:ea typeface="Calibri" panose="020F0502020204030204" pitchFamily="34" charset="0"/>
                <a:cs typeface="Times New Roman" panose="02020603050405020304" pitchFamily="18" charset="0"/>
              </a:rPr>
              <a:t>[</a:t>
            </a:r>
            <a:r>
              <a:rPr lang="vi-VN"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Mức độ 1] </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Hình lập phương có tất cả bao nhiêu mặt phẳng đối xứng?</a:t>
            </a:r>
          </a:p>
        </p:txBody>
      </p:sp>
      <p:sp>
        <p:nvSpPr>
          <p:cNvPr id="11" name="TextBox 10">
            <a:extLst>
              <a:ext uri="{FF2B5EF4-FFF2-40B4-BE49-F238E27FC236}">
                <a16:creationId xmlns:a16="http://schemas.microsoft.com/office/drawing/2014/main" xmlns="" id="{AB15190D-7CCE-400A-8CC4-2F2568993AB5}"/>
              </a:ext>
            </a:extLst>
          </p:cNvPr>
          <p:cNvSpPr txBox="1"/>
          <p:nvPr/>
        </p:nvSpPr>
        <p:spPr>
          <a:xfrm>
            <a:off x="10114302" y="6944584"/>
            <a:ext cx="2230098" cy="751616"/>
          </a:xfrm>
          <a:prstGeom prst="rect">
            <a:avLst/>
          </a:prstGeom>
          <a:noFill/>
        </p:spPr>
        <p:txBody>
          <a:bodyPr wrap="none">
            <a:spAutoFit/>
          </a:bodyPr>
          <a:lstStyle/>
          <a:p>
            <a:pPr marL="0" marR="0" algn="ctr">
              <a:lnSpc>
                <a:spcPct val="107000"/>
              </a:lnSpc>
              <a:spcBef>
                <a:spcPts val="0"/>
              </a:spcBef>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Lời giải</a:t>
            </a:r>
          </a:p>
        </p:txBody>
      </p:sp>
      <p:sp>
        <p:nvSpPr>
          <p:cNvPr id="12" name="TextBox 11">
            <a:extLst>
              <a:ext uri="{FF2B5EF4-FFF2-40B4-BE49-F238E27FC236}">
                <a16:creationId xmlns:a16="http://schemas.microsoft.com/office/drawing/2014/main" xmlns="" id="{828DFB49-F259-444E-9FDD-9CEA22DD29CD}"/>
              </a:ext>
            </a:extLst>
          </p:cNvPr>
          <p:cNvSpPr txBox="1"/>
          <p:nvPr/>
        </p:nvSpPr>
        <p:spPr>
          <a:xfrm>
            <a:off x="10162392" y="7821661"/>
            <a:ext cx="2182008" cy="751616"/>
          </a:xfrm>
          <a:prstGeom prst="rect">
            <a:avLst/>
          </a:prstGeom>
          <a:noFill/>
        </p:spPr>
        <p:txBody>
          <a:bodyPr wrap="none">
            <a:spAutoFit/>
          </a:bodyPr>
          <a:lstStyle/>
          <a:p>
            <a:pPr marL="0" marR="0">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B</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EFD0AB41-8D40-42FD-8064-83F66E97971C}"/>
              </a:ext>
            </a:extLst>
          </p:cNvPr>
          <p:cNvSpPr txBox="1"/>
          <p:nvPr/>
        </p:nvSpPr>
        <p:spPr>
          <a:xfrm>
            <a:off x="4267200" y="8601313"/>
            <a:ext cx="10911963" cy="751616"/>
          </a:xfrm>
          <a:prstGeom prst="rect">
            <a:avLst/>
          </a:prstGeom>
          <a:noFill/>
        </p:spPr>
        <p:txBody>
          <a:bodyPr wrap="none">
            <a:spAutoFit/>
          </a:bodyPr>
          <a:lstStyle/>
          <a:p>
            <a:pPr algn="ctr">
              <a:lnSpc>
                <a:spcPct val="107000"/>
              </a:lnSpc>
              <a:spcAft>
                <a:spcPts val="800"/>
              </a:spcAft>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Có 9 mặt đối xứng (như hình vẽ sau). </a:t>
            </a:r>
          </a:p>
        </p:txBody>
      </p:sp>
      <p:grpSp>
        <p:nvGrpSpPr>
          <p:cNvPr id="14" name="Group 13">
            <a:extLst>
              <a:ext uri="{FF2B5EF4-FFF2-40B4-BE49-F238E27FC236}">
                <a16:creationId xmlns:a16="http://schemas.microsoft.com/office/drawing/2014/main" xmlns="" id="{E31EF2B2-8EC3-4221-98EC-1806C5B29188}"/>
              </a:ext>
            </a:extLst>
          </p:cNvPr>
          <p:cNvGrpSpPr/>
          <p:nvPr/>
        </p:nvGrpSpPr>
        <p:grpSpPr>
          <a:xfrm>
            <a:off x="762000" y="3657600"/>
            <a:ext cx="3017520" cy="1141620"/>
            <a:chOff x="534987" y="1647866"/>
            <a:chExt cx="3518066" cy="1176337"/>
          </a:xfrm>
        </p:grpSpPr>
        <p:sp>
          <p:nvSpPr>
            <p:cNvPr id="15" name="Isosceles Triangle 44">
              <a:extLst>
                <a:ext uri="{FF2B5EF4-FFF2-40B4-BE49-F238E27FC236}">
                  <a16:creationId xmlns:a16="http://schemas.microsoft.com/office/drawing/2014/main" xmlns="" id="{9E6A9D2C-186F-4B98-B30B-DC8CD742DC6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Pentagon 136">
              <a:extLst>
                <a:ext uri="{FF2B5EF4-FFF2-40B4-BE49-F238E27FC236}">
                  <a16:creationId xmlns:a16="http://schemas.microsoft.com/office/drawing/2014/main" xmlns="" id="{63D44D8F-2663-4020-8B3D-E60BFDC19BBD}"/>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7" name="Group 11">
              <a:extLst>
                <a:ext uri="{FF2B5EF4-FFF2-40B4-BE49-F238E27FC236}">
                  <a16:creationId xmlns:a16="http://schemas.microsoft.com/office/drawing/2014/main" xmlns="" id="{A5908BFC-EAC4-4EBC-B127-F1876D83905C}"/>
                </a:ext>
              </a:extLst>
            </p:cNvPr>
            <p:cNvGrpSpPr/>
            <p:nvPr/>
          </p:nvGrpSpPr>
          <p:grpSpPr bwMode="auto">
            <a:xfrm>
              <a:off x="683775" y="1836907"/>
              <a:ext cx="582199" cy="537956"/>
              <a:chOff x="7440266" y="3398551"/>
              <a:chExt cx="757238" cy="765175"/>
            </a:xfrm>
            <a:solidFill>
              <a:schemeClr val="bg1">
                <a:lumMod val="95000"/>
              </a:schemeClr>
            </a:solidFill>
          </p:grpSpPr>
          <p:sp>
            <p:nvSpPr>
              <p:cNvPr id="20" name="Freeform 140">
                <a:extLst>
                  <a:ext uri="{FF2B5EF4-FFF2-40B4-BE49-F238E27FC236}">
                    <a16:creationId xmlns:a16="http://schemas.microsoft.com/office/drawing/2014/main" xmlns="" id="{89EAA492-D078-4344-9CBF-543D0B15B1D1}"/>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1" name="Freeform 141">
                <a:extLst>
                  <a:ext uri="{FF2B5EF4-FFF2-40B4-BE49-F238E27FC236}">
                    <a16:creationId xmlns:a16="http://schemas.microsoft.com/office/drawing/2014/main" xmlns="" id="{F7858C6A-20E5-43B7-AD56-CB2188538F96}"/>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2" name="Freeform 142">
                <a:extLst>
                  <a:ext uri="{FF2B5EF4-FFF2-40B4-BE49-F238E27FC236}">
                    <a16:creationId xmlns:a16="http://schemas.microsoft.com/office/drawing/2014/main" xmlns="" id="{2B45ECB0-F5D8-4D6D-8BC3-9FF4B5B7BBFC}"/>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xmlns="" id="{33A8B035-8684-4373-95E2-279546B63E76}"/>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48028A80-26F1-45EF-9DFB-88554B5D1C76}"/>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83C63562-749B-4082-9BD8-B53A7075F31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EE9B799D-9451-48C5-9B6B-C63E58EA48D7}"/>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18" name="Chevron 138">
              <a:extLst>
                <a:ext uri="{FF2B5EF4-FFF2-40B4-BE49-F238E27FC236}">
                  <a16:creationId xmlns:a16="http://schemas.microsoft.com/office/drawing/2014/main" xmlns="" id="{9A1367EC-BB10-4DE7-85A3-2ED1A80F3926}"/>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3">
              <a:extLst>
                <a:ext uri="{FF2B5EF4-FFF2-40B4-BE49-F238E27FC236}">
                  <a16:creationId xmlns:a16="http://schemas.microsoft.com/office/drawing/2014/main" xmlns="" id="{89AFA2C6-E856-4908-8940-5CA7E1B9B1EB}"/>
                </a:ext>
              </a:extLst>
            </p:cNvPr>
            <p:cNvSpPr txBox="1">
              <a:spLocks noChangeArrowheads="1"/>
            </p:cNvSpPr>
            <p:nvPr/>
          </p:nvSpPr>
          <p:spPr bwMode="auto">
            <a:xfrm>
              <a:off x="1637278" y="1692885"/>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8.</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7" name="Group 26">
            <a:extLst>
              <a:ext uri="{FF2B5EF4-FFF2-40B4-BE49-F238E27FC236}">
                <a16:creationId xmlns:a16="http://schemas.microsoft.com/office/drawing/2014/main" xmlns="" id="{AD0CD45E-9E8F-4A0C-98BE-926F618E0644}"/>
              </a:ext>
            </a:extLst>
          </p:cNvPr>
          <p:cNvGrpSpPr/>
          <p:nvPr/>
        </p:nvGrpSpPr>
        <p:grpSpPr>
          <a:xfrm>
            <a:off x="609600" y="1602037"/>
            <a:ext cx="17746255" cy="1355582"/>
            <a:chOff x="775770" y="1922269"/>
            <a:chExt cx="17749465" cy="1355580"/>
          </a:xfrm>
        </p:grpSpPr>
        <p:sp>
          <p:nvSpPr>
            <p:cNvPr id="28" name="TextBox 27">
              <a:extLst>
                <a:ext uri="{FF2B5EF4-FFF2-40B4-BE49-F238E27FC236}">
                  <a16:creationId xmlns:a16="http://schemas.microsoft.com/office/drawing/2014/main" xmlns="" id="{2E9E70A3-3997-4F8D-937E-E981F594C1BF}"/>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29" name="TextBox 28">
              <a:extLst>
                <a:ext uri="{FF2B5EF4-FFF2-40B4-BE49-F238E27FC236}">
                  <a16:creationId xmlns:a16="http://schemas.microsoft.com/office/drawing/2014/main" xmlns="" id="{B6CC21B8-CCD4-406A-AE62-B2695068081B}"/>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0" name="TextBox 29">
              <a:extLst>
                <a:ext uri="{FF2B5EF4-FFF2-40B4-BE49-F238E27FC236}">
                  <a16:creationId xmlns:a16="http://schemas.microsoft.com/office/drawing/2014/main" xmlns="" id="{2A86D902-8826-468A-8F19-74B38833E285}"/>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1" name="Oval 30">
            <a:extLst>
              <a:ext uri="{FF2B5EF4-FFF2-40B4-BE49-F238E27FC236}">
                <a16:creationId xmlns:a16="http://schemas.microsoft.com/office/drawing/2014/main" xmlns="" id="{83D0F988-38AB-49A4-BADC-CDF075C6725D}"/>
              </a:ext>
            </a:extLst>
          </p:cNvPr>
          <p:cNvSpPr/>
          <p:nvPr/>
        </p:nvSpPr>
        <p:spPr>
          <a:xfrm>
            <a:off x="13846528" y="4578908"/>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B</a:t>
            </a:r>
          </a:p>
        </p:txBody>
      </p:sp>
      <p:sp>
        <p:nvSpPr>
          <p:cNvPr id="32" name="Freeform 20">
            <a:extLst>
              <a:ext uri="{FF2B5EF4-FFF2-40B4-BE49-F238E27FC236}">
                <a16:creationId xmlns:a16="http://schemas.microsoft.com/office/drawing/2014/main" xmlns="" id="{7B1D094F-6C59-4638-AD03-47DEBF6E8F8B}"/>
              </a:ext>
            </a:extLst>
          </p:cNvPr>
          <p:cNvSpPr>
            <a:spLocks/>
          </p:cNvSpPr>
          <p:nvPr/>
        </p:nvSpPr>
        <p:spPr bwMode="auto">
          <a:xfrm rot="16200000" flipV="1">
            <a:off x="2407985" y="5699244"/>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3" name="TextBox 32">
            <a:extLst>
              <a:ext uri="{FF2B5EF4-FFF2-40B4-BE49-F238E27FC236}">
                <a16:creationId xmlns:a16="http://schemas.microsoft.com/office/drawing/2014/main" xmlns="" id="{E5B0C62B-9F19-42A9-BAD1-4B28EBB7D2F3}"/>
              </a:ext>
            </a:extLst>
          </p:cNvPr>
          <p:cNvSpPr txBox="1"/>
          <p:nvPr/>
        </p:nvSpPr>
        <p:spPr>
          <a:xfrm>
            <a:off x="2044959" y="6948518"/>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4" name="Round Diagonal Corner Rectangle 58">
            <a:extLst>
              <a:ext uri="{FF2B5EF4-FFF2-40B4-BE49-F238E27FC236}">
                <a16:creationId xmlns:a16="http://schemas.microsoft.com/office/drawing/2014/main" xmlns="" id="{562C529F-1D89-4B5A-939A-0CDFFC612876}"/>
              </a:ext>
            </a:extLst>
          </p:cNvPr>
          <p:cNvSpPr/>
          <p:nvPr/>
        </p:nvSpPr>
        <p:spPr>
          <a:xfrm flipV="1">
            <a:off x="926044" y="6819123"/>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15">
            <a:extLst>
              <a:ext uri="{FF2B5EF4-FFF2-40B4-BE49-F238E27FC236}">
                <a16:creationId xmlns:a16="http://schemas.microsoft.com/office/drawing/2014/main" xmlns="" id="{5B11FD13-FB69-401F-A00A-C097DE957EE9}"/>
              </a:ext>
            </a:extLst>
          </p:cNvPr>
          <p:cNvSpPr>
            <a:spLocks noEditPoints="1"/>
          </p:cNvSpPr>
          <p:nvPr/>
        </p:nvSpPr>
        <p:spPr bwMode="auto">
          <a:xfrm>
            <a:off x="1365671" y="7066245"/>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50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31" grpId="0" animBg="1"/>
      <p:bldP spid="32" grpId="0" animBg="1"/>
      <p:bldP spid="33" grpId="0"/>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5E32DB4B-9997-4DB4-84CF-CED8B4C31395}"/>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xmlns="" id="{DFB2194F-CAC2-4730-B2A1-DCEDFBFFBBD4}"/>
              </a:ext>
            </a:extLst>
          </p:cNvPr>
          <p:cNvSpPr txBox="1"/>
          <p:nvPr/>
        </p:nvSpPr>
        <p:spPr>
          <a:xfrm>
            <a:off x="3009900" y="7397138"/>
            <a:ext cx="2971800" cy="769441"/>
          </a:xfrm>
          <a:prstGeom prst="rect">
            <a:avLst/>
          </a:prstGeom>
          <a:noFill/>
        </p:spPr>
        <p:txBody>
          <a:bodyPr wrap="none">
            <a:spAutoFit/>
          </a:bodyPr>
          <a:lstStyle/>
          <a:p>
            <a:r>
              <a:rPr lang="nl-NL" sz="4400" b="1" dirty="0">
                <a:latin typeface="Tahoma" panose="020B0604030504040204" pitchFamily="34" charset="0"/>
                <a:ea typeface="Tahoma" panose="020B0604030504040204" pitchFamily="34" charset="0"/>
                <a:cs typeface="Tahoma" panose="020B0604030504040204" pitchFamily="34" charset="0"/>
              </a:rPr>
              <a:t>Khối</a:t>
            </a:r>
            <a:r>
              <a:rPr lang="nl-NL" sz="4400" b="1" dirty="0">
                <a:effectLst/>
                <a:latin typeface="Tahoma" panose="020B0604030504040204" pitchFamily="34" charset="0"/>
                <a:ea typeface="Tahoma" panose="020B0604030504040204" pitchFamily="34" charset="0"/>
                <a:cs typeface="Tahoma" panose="020B0604030504040204" pitchFamily="34" charset="0"/>
              </a:rPr>
              <a:t> chóp</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F50622C9-F872-447D-B75F-DC848A73C71B}"/>
              </a:ext>
            </a:extLst>
          </p:cNvPr>
          <p:cNvSpPr txBox="1"/>
          <p:nvPr/>
        </p:nvSpPr>
        <p:spPr>
          <a:xfrm>
            <a:off x="13580327" y="7182795"/>
            <a:ext cx="3850734" cy="769441"/>
          </a:xfrm>
          <a:prstGeom prst="rect">
            <a:avLst/>
          </a:prstGeom>
          <a:noFill/>
        </p:spPr>
        <p:txBody>
          <a:bodyPr wrap="none">
            <a:spAutoFit/>
          </a:bodyPr>
          <a:lstStyle/>
          <a:p>
            <a:r>
              <a:rPr lang="nl-NL" sz="4400" b="1" dirty="0">
                <a:latin typeface="Tahoma" panose="020B0604030504040204" pitchFamily="34" charset="0"/>
                <a:ea typeface="Tahoma" panose="020B0604030504040204" pitchFamily="34" charset="0"/>
                <a:cs typeface="Tahoma" panose="020B0604030504040204" pitchFamily="34" charset="0"/>
              </a:rPr>
              <a:t>Khối</a:t>
            </a:r>
            <a:r>
              <a:rPr lang="nl-NL" sz="4400" b="1" dirty="0">
                <a:effectLst/>
                <a:latin typeface="Tahoma" panose="020B0604030504040204" pitchFamily="34" charset="0"/>
                <a:ea typeface="Tahoma" panose="020B0604030504040204" pitchFamily="34" charset="0"/>
                <a:cs typeface="Tahoma" panose="020B0604030504040204" pitchFamily="34" charset="0"/>
              </a:rPr>
              <a:t> lăng trụ</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a:extLst>
              <a:ext uri="{FF2B5EF4-FFF2-40B4-BE49-F238E27FC236}">
                <a16:creationId xmlns:a16="http://schemas.microsoft.com/office/drawing/2014/main" xmlns="" id="{FCBE70D8-0ED4-41FF-9650-DF9BA92E81C5}"/>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1">
            <a:extLst>
              <a:ext uri="{FF2B5EF4-FFF2-40B4-BE49-F238E27FC236}">
                <a16:creationId xmlns:a16="http://schemas.microsoft.com/office/drawing/2014/main" xmlns="" id="{314064EE-FEE0-40B2-AFA3-7EA01C096062}"/>
              </a:ext>
            </a:extLst>
          </p:cNvPr>
          <p:cNvSpPr>
            <a:spLocks noChangeArrowheads="1"/>
          </p:cNvSpPr>
          <p:nvPr/>
        </p:nvSpPr>
        <p:spPr bwMode="auto">
          <a:xfrm>
            <a:off x="2819400" y="3150696"/>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12">
            <a:extLst>
              <a:ext uri="{FF2B5EF4-FFF2-40B4-BE49-F238E27FC236}">
                <a16:creationId xmlns:a16="http://schemas.microsoft.com/office/drawing/2014/main" xmlns="" id="{9347B658-6F26-44E0-963F-78C7E2C7EFF6}"/>
              </a:ext>
            </a:extLst>
          </p:cNvPr>
          <p:cNvSpPr>
            <a:spLocks noChangeArrowheads="1"/>
          </p:cNvSpPr>
          <p:nvPr/>
        </p:nvSpPr>
        <p:spPr bwMode="auto">
          <a:xfrm>
            <a:off x="2819400" y="360789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3">
            <a:extLst>
              <a:ext uri="{FF2B5EF4-FFF2-40B4-BE49-F238E27FC236}">
                <a16:creationId xmlns:a16="http://schemas.microsoft.com/office/drawing/2014/main" xmlns="" id="{2123FA08-86CB-4604-945B-BF016B5D0CE0}"/>
              </a:ext>
            </a:extLst>
          </p:cNvPr>
          <p:cNvSpPr>
            <a:spLocks noChangeArrowheads="1"/>
          </p:cNvSpPr>
          <p:nvPr/>
        </p:nvSpPr>
        <p:spPr bwMode="auto">
          <a:xfrm>
            <a:off x="4380572" y="515094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hought Bubble: Cloud 4">
            <a:extLst>
              <a:ext uri="{FF2B5EF4-FFF2-40B4-BE49-F238E27FC236}">
                <a16:creationId xmlns:a16="http://schemas.microsoft.com/office/drawing/2014/main" xmlns="" id="{376576E0-CC6F-4E48-84B7-402B8F6E69F3}"/>
              </a:ext>
            </a:extLst>
          </p:cNvPr>
          <p:cNvSpPr/>
          <p:nvPr/>
        </p:nvSpPr>
        <p:spPr>
          <a:xfrm>
            <a:off x="3886200" y="7883904"/>
            <a:ext cx="10112761" cy="4263625"/>
          </a:xfrm>
          <a:prstGeom prst="cloudCallout">
            <a:avLst>
              <a:gd name="adj1" fmla="val -74033"/>
              <a:gd name="adj2" fmla="val 80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Quan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sát</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dự</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đoán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tên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trên</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xmlns="" id="{720385C0-460E-47FB-8346-5B68643BF0A6}"/>
              </a:ext>
            </a:extLst>
          </p:cNvPr>
          <p:cNvPicPr/>
          <p:nvPr/>
        </p:nvPicPr>
        <p:blipFill>
          <a:blip r:embed="rId2"/>
          <a:stretch>
            <a:fillRect/>
          </a:stretch>
        </p:blipFill>
        <p:spPr>
          <a:xfrm>
            <a:off x="2057400" y="3237403"/>
            <a:ext cx="5546978" cy="4189301"/>
          </a:xfrm>
          <a:prstGeom prst="rect">
            <a:avLst/>
          </a:prstGeom>
        </p:spPr>
      </p:pic>
      <p:pic>
        <p:nvPicPr>
          <p:cNvPr id="21" name="Picture 20">
            <a:extLst>
              <a:ext uri="{FF2B5EF4-FFF2-40B4-BE49-F238E27FC236}">
                <a16:creationId xmlns:a16="http://schemas.microsoft.com/office/drawing/2014/main" xmlns="" id="{CEEC2F25-34C1-4A03-93EB-0C2CC6591A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2977" y="3263618"/>
            <a:ext cx="4984713" cy="3919177"/>
          </a:xfrm>
          <a:prstGeom prst="rect">
            <a:avLst/>
          </a:prstGeom>
          <a:noFill/>
          <a:ln>
            <a:noFill/>
          </a:ln>
          <a:effectLst/>
        </p:spPr>
      </p:pic>
    </p:spTree>
    <p:extLst>
      <p:ext uri="{BB962C8B-B14F-4D97-AF65-F5344CB8AC3E}">
        <p14:creationId xmlns:p14="http://schemas.microsoft.com/office/powerpoint/2010/main" val="132680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3158881"/>
            <a:ext cx="22427577" cy="10202593"/>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pic>
        <p:nvPicPr>
          <p:cNvPr id="9" name="Picture 8">
            <a:extLst>
              <a:ext uri="{FF2B5EF4-FFF2-40B4-BE49-F238E27FC236}">
                <a16:creationId xmlns:a16="http://schemas.microsoft.com/office/drawing/2014/main" xmlns="" id="{E1AAFCA9-875A-436A-A40A-1C421DAB13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6683" y="3607656"/>
            <a:ext cx="14310635" cy="9305043"/>
          </a:xfrm>
          <a:prstGeom prst="rect">
            <a:avLst/>
          </a:prstGeom>
          <a:noFill/>
          <a:ln>
            <a:noFill/>
          </a:ln>
        </p:spPr>
      </p:pic>
      <p:grpSp>
        <p:nvGrpSpPr>
          <p:cNvPr id="10" name="Group 9">
            <a:extLst>
              <a:ext uri="{FF2B5EF4-FFF2-40B4-BE49-F238E27FC236}">
                <a16:creationId xmlns:a16="http://schemas.microsoft.com/office/drawing/2014/main" xmlns="" id="{CA0BCF4D-FB4E-4B6A-B000-3E128FA8EF36}"/>
              </a:ext>
            </a:extLst>
          </p:cNvPr>
          <p:cNvGrpSpPr/>
          <p:nvPr/>
        </p:nvGrpSpPr>
        <p:grpSpPr>
          <a:xfrm>
            <a:off x="609600" y="1602037"/>
            <a:ext cx="17746255" cy="1355582"/>
            <a:chOff x="775770" y="1922269"/>
            <a:chExt cx="17749465" cy="1355580"/>
          </a:xfrm>
        </p:grpSpPr>
        <p:sp>
          <p:nvSpPr>
            <p:cNvPr id="11" name="TextBox 10">
              <a:extLst>
                <a:ext uri="{FF2B5EF4-FFF2-40B4-BE49-F238E27FC236}">
                  <a16:creationId xmlns:a16="http://schemas.microsoft.com/office/drawing/2014/main" xmlns="" id="{DDF65362-9B1B-4F9A-8D42-FFF27B09C2B5}"/>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12" name="TextBox 11">
              <a:extLst>
                <a:ext uri="{FF2B5EF4-FFF2-40B4-BE49-F238E27FC236}">
                  <a16:creationId xmlns:a16="http://schemas.microsoft.com/office/drawing/2014/main" xmlns="" id="{CAB164C0-0E26-4AE6-B089-8281FDD25A29}"/>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13" name="TextBox 12">
              <a:extLst>
                <a:ext uri="{FF2B5EF4-FFF2-40B4-BE49-F238E27FC236}">
                  <a16:creationId xmlns:a16="http://schemas.microsoft.com/office/drawing/2014/main" xmlns="" id="{E153A3AC-76B0-4E23-9A68-05671109431E}"/>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Tree>
    <p:extLst>
      <p:ext uri="{BB962C8B-B14F-4D97-AF65-F5344CB8AC3E}">
        <p14:creationId xmlns:p14="http://schemas.microsoft.com/office/powerpoint/2010/main" val="1829074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609600" y="7310270"/>
            <a:ext cx="22427577" cy="612740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609600" y="3428432"/>
            <a:ext cx="22340504" cy="3747814"/>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3BCCEF3E-1A21-4ADA-83BA-2E47193F2DD5}"/>
                  </a:ext>
                </a:extLst>
              </p:cNvPr>
              <p:cNvSpPr>
                <a:spLocks noChangeArrowheads="1"/>
              </p:cNvSpPr>
              <p:nvPr/>
            </p:nvSpPr>
            <p:spPr bwMode="auto">
              <a:xfrm>
                <a:off x="762000" y="3561359"/>
                <a:ext cx="20938936" cy="2336024"/>
              </a:xfrm>
              <a:prstGeom prst="rect">
                <a:avLst/>
              </a:prstGeom>
              <a:noFill/>
              <a:ln>
                <a:noFill/>
              </a:ln>
              <a:effectLst/>
              <a:extLst>
                <a:ext uri="{909E8E84-426E-40DD-AFC4-6F175D3DCCD1}">
                  <a14:hiddenFill>
                    <a:blipFill>
                      <a:blip r:embed="rId3"/>
                      <a:stretch>
                        <a:fillRect/>
                      </a:stretch>
                    </a:blip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b="1">
                    <a:solidFill>
                      <a:srgbClr val="002060"/>
                    </a:solidFill>
                    <a:latin typeface="Tahoma" panose="020B0604030504040204" pitchFamily="34" charset="0"/>
                    <a:ea typeface="Times New Roman" panose="02020603050405020304" pitchFamily="18" charset="0"/>
                    <a:cs typeface="Tahoma" panose="020B0604030504040204" pitchFamily="34" charset="0"/>
                  </a:rPr>
                  <a:t>                   [</a:t>
                </a:r>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Mức độ 2] Một hình đa diện có các mặt là những tam giác, gọi </a:t>
                </a:r>
                <a14:m>
                  <m:oMath xmlns:m="http://schemas.openxmlformats.org/officeDocument/2006/math">
                    <m:r>
                      <a:rPr kumimoji="0" lang="en-US" altLang="en-US" sz="4400" b="1" i="1" u="none" strike="noStrike" cap="none" normalizeH="0" baseline="0" smtClean="0">
                        <a:ln>
                          <a:noFill/>
                        </a:ln>
                        <a:solidFill>
                          <a:srgbClr val="002060"/>
                        </a:solidFill>
                        <a:effectLst/>
                        <a:latin typeface="Cambria Math" panose="02040503050406030204" pitchFamily="18" charset="0"/>
                        <a:ea typeface="Times New Roman" panose="02020603050405020304" pitchFamily="18" charset="0"/>
                        <a:cs typeface="Tahoma" panose="020B0604030504040204" pitchFamily="34" charset="0"/>
                      </a:rPr>
                      <m:t>𝑴</m:t>
                    </m:r>
                    <m:r>
                      <a:rPr kumimoji="0" lang="en-US" altLang="en-US" sz="4400" b="1" i="1" u="none" strike="noStrike" cap="none" normalizeH="0" baseline="0" smtClean="0">
                        <a:ln>
                          <a:noFill/>
                        </a:ln>
                        <a:solidFill>
                          <a:srgbClr val="002060"/>
                        </a:solidFill>
                        <a:effectLst/>
                        <a:latin typeface="Cambria Math" panose="02040503050406030204" pitchFamily="18" charset="0"/>
                        <a:ea typeface="Times New Roman" panose="02020603050405020304" pitchFamily="18" charset="0"/>
                        <a:cs typeface="Tahoma" panose="020B0604030504040204" pitchFamily="34" charset="0"/>
                      </a:rPr>
                      <m:t>, </m:t>
                    </m:r>
                    <m:r>
                      <a:rPr kumimoji="0" lang="en-US" altLang="en-US" sz="4400" b="1" i="1" u="none" strike="noStrike" cap="none" normalizeH="0" baseline="0" smtClean="0">
                        <a:ln>
                          <a:noFill/>
                        </a:ln>
                        <a:solidFill>
                          <a:srgbClr val="002060"/>
                        </a:solidFill>
                        <a:effectLst/>
                        <a:latin typeface="Cambria Math" panose="02040503050406030204" pitchFamily="18" charset="0"/>
                        <a:ea typeface="Times New Roman" panose="02020603050405020304" pitchFamily="18" charset="0"/>
                        <a:cs typeface="Tahoma" panose="020B0604030504040204" pitchFamily="34" charset="0"/>
                      </a:rPr>
                      <m:t>𝑪</m:t>
                    </m:r>
                  </m:oMath>
                </a14:m>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lần</a:t>
                </a:r>
                <a:r>
                  <a:rPr kumimoji="0" lang="en-US" altLang="en-US" sz="4400" b="1" i="0" u="none" strike="noStrike" cap="none" normalizeH="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lượt là số mặt và số cạnh của hình đa diện đó. K</a:t>
                </a:r>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hẳng định nào sau đây đúng</a:t>
                </a:r>
                <a:r>
                  <a:rPr lang="en-US" altLang="en-US" sz="4400" b="1">
                    <a:solidFill>
                      <a:srgbClr val="002060"/>
                    </a:solidFill>
                    <a:latin typeface="Tahoma" panose="020B0604030504040204" pitchFamily="34" charset="0"/>
                    <a:ea typeface="Times New Roman" panose="02020603050405020304" pitchFamily="18" charset="0"/>
                    <a:cs typeface="Tahoma" panose="020B0604030504040204" pitchFamily="34" charset="0"/>
                  </a:rPr>
                  <a:t>?</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9" name="Rectangle 8">
                <a:extLst>
                  <a:ext uri="{FF2B5EF4-FFF2-40B4-BE49-F238E27FC236}">
                    <a16:creationId xmlns:a16="http://schemas.microsoft.com/office/drawing/2014/main" id="{3BCCEF3E-1A21-4ADA-83BA-2E47193F2DD5}"/>
                  </a:ext>
                </a:extLst>
              </p:cNvPr>
              <p:cNvSpPr>
                <a:spLocks noRot="1" noChangeAspect="1" noMove="1" noResize="1" noEditPoints="1" noAdjustHandles="1" noChangeArrowheads="1" noChangeShapeType="1" noTextEdit="1"/>
              </p:cNvSpPr>
              <p:nvPr/>
            </p:nvSpPr>
            <p:spPr bwMode="auto">
              <a:xfrm>
                <a:off x="762000" y="3561359"/>
                <a:ext cx="20938936" cy="2336024"/>
              </a:xfrm>
              <a:prstGeom prst="rect">
                <a:avLst/>
              </a:prstGeom>
              <a:blipFill>
                <a:blip r:embed="rId4"/>
                <a:stretch>
                  <a:fillRect l="-1164" t="-261" r="-1164" b="-7572"/>
                </a:stretch>
              </a:blipFill>
              <a:ln>
                <a:noFill/>
              </a:ln>
              <a:effectLst/>
              <a:extLst>
                <a:ext uri="{909E8E84-426E-40DD-AFC4-6F175D3DCCD1}">
                  <a14:hiddenFill xmlns:a14="http://schemas.microsoft.com/office/drawing/2010/main">
                    <a:blipFill>
                      <a:blip r:embed="rId5"/>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pic>
        <p:nvPicPr>
          <p:cNvPr id="12" name="Picture 11">
            <a:extLst>
              <a:ext uri="{FF2B5EF4-FFF2-40B4-BE49-F238E27FC236}">
                <a16:creationId xmlns:a16="http://schemas.microsoft.com/office/drawing/2014/main" xmlns="" id="{9795B502-E5C9-4A81-B499-C479B3099FA6}"/>
              </a:ext>
            </a:extLst>
          </p:cNvPr>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4827592" y="7059493"/>
            <a:ext cx="8097310" cy="6127404"/>
          </a:xfrm>
          <a:prstGeom prst="rect">
            <a:avLst/>
          </a:prstGeom>
          <a:noFill/>
          <a:ln>
            <a:no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EBEF8D6F-819E-4B7D-A370-EB3F3B93EDF5}"/>
                  </a:ext>
                </a:extLst>
              </p:cNvPr>
              <p:cNvSpPr txBox="1"/>
              <p:nvPr/>
            </p:nvSpPr>
            <p:spPr>
              <a:xfrm>
                <a:off x="1803996" y="9422584"/>
                <a:ext cx="5904180" cy="769441"/>
              </a:xfrm>
              <a:prstGeom prst="rect">
                <a:avLst/>
              </a:prstGeom>
              <a:noFill/>
            </p:spPr>
            <p:txBody>
              <a:bodyPr wrap="none">
                <a:spAutoFit/>
              </a:bodyPr>
              <a:lstStyle/>
              <a:p>
                <a:pPr marL="0" marR="0" algn="just">
                  <a:spcBef>
                    <a:spcPts val="600"/>
                  </a:spcBef>
                  <a:spcAft>
                    <a:spcPts val="0"/>
                  </a:spcAft>
                </a:pPr>
                <a:r>
                  <a:rPr lang="en-US" sz="4400" b="1">
                    <a:solidFill>
                      <a:srgbClr val="002060"/>
                    </a:solidFill>
                    <a:effectLst/>
                    <a:latin typeface="Tahoma" panose="020B0604030504040204" pitchFamily="34" charset="0"/>
                    <a:ea typeface="Times New Roman" panose="02020603050405020304" pitchFamily="18" charset="0"/>
                  </a:rPr>
                  <a:t>- Mỗi mặt có </a:t>
                </a:r>
                <a14:m>
                  <m:oMath xmlns:m="http://schemas.openxmlformats.org/officeDocument/2006/math">
                    <m:r>
                      <a:rPr lang="en-US" sz="4400" b="1" i="1" smtClean="0">
                        <a:solidFill>
                          <a:srgbClr val="002060"/>
                        </a:solidFill>
                        <a:effectLst/>
                        <a:latin typeface="Cambria Math" panose="02040503050406030204" pitchFamily="18" charset="0"/>
                        <a:ea typeface="Times New Roman" panose="02020603050405020304" pitchFamily="18" charset="0"/>
                      </a:rPr>
                      <m:t>𝟑</m:t>
                    </m:r>
                  </m:oMath>
                </a14:m>
                <a:r>
                  <a:rPr lang="en-US" sz="4400" b="1">
                    <a:solidFill>
                      <a:srgbClr val="002060"/>
                    </a:solidFill>
                    <a:effectLst/>
                    <a:latin typeface="Tahoma" panose="020B0604030504040204" pitchFamily="34" charset="0"/>
                    <a:ea typeface="Times New Roman" panose="02020603050405020304" pitchFamily="18" charset="0"/>
                  </a:rPr>
                  <a:t> cạnh.</a:t>
                </a:r>
              </a:p>
            </p:txBody>
          </p:sp>
        </mc:Choice>
        <mc:Fallback xmlns="">
          <p:sp>
            <p:nvSpPr>
              <p:cNvPr id="13" name="TextBox 12">
                <a:extLst>
                  <a:ext uri="{FF2B5EF4-FFF2-40B4-BE49-F238E27FC236}">
                    <a16:creationId xmlns:a16="http://schemas.microsoft.com/office/drawing/2014/main" id="{EBEF8D6F-819E-4B7D-A370-EB3F3B93EDF5}"/>
                  </a:ext>
                </a:extLst>
              </p:cNvPr>
              <p:cNvSpPr txBox="1">
                <a:spLocks noRot="1" noChangeAspect="1" noMove="1" noResize="1" noEditPoints="1" noAdjustHandles="1" noChangeArrowheads="1" noChangeShapeType="1" noTextEdit="1"/>
              </p:cNvSpPr>
              <p:nvPr/>
            </p:nvSpPr>
            <p:spPr>
              <a:xfrm>
                <a:off x="1803996" y="9422584"/>
                <a:ext cx="5904180" cy="769441"/>
              </a:xfrm>
              <a:prstGeom prst="rect">
                <a:avLst/>
              </a:prstGeom>
              <a:blipFill>
                <a:blip r:embed="rId7"/>
                <a:stretch>
                  <a:fillRect l="-4236" t="-17460" r="-3409" b="-36508"/>
                </a:stretch>
              </a:blipFill>
            </p:spPr>
            <p:txBody>
              <a:bodyPr/>
              <a:lstStyle/>
              <a:p>
                <a:r>
                  <a:rPr lang="vi-VN">
                    <a:noFill/>
                  </a:rPr>
                  <a:t> </a:t>
                </a:r>
              </a:p>
            </p:txBody>
          </p:sp>
        </mc:Fallback>
      </mc:AlternateContent>
      <p:sp>
        <p:nvSpPr>
          <p:cNvPr id="14" name="TextBox 13">
            <a:extLst>
              <a:ext uri="{FF2B5EF4-FFF2-40B4-BE49-F238E27FC236}">
                <a16:creationId xmlns:a16="http://schemas.microsoft.com/office/drawing/2014/main" xmlns="" id="{07E5BC44-804F-446A-A5E0-94119F74BA7F}"/>
              </a:ext>
            </a:extLst>
          </p:cNvPr>
          <p:cNvSpPr txBox="1"/>
          <p:nvPr/>
        </p:nvSpPr>
        <p:spPr>
          <a:xfrm>
            <a:off x="1797561" y="10635866"/>
            <a:ext cx="13321275" cy="769441"/>
          </a:xfrm>
          <a:prstGeom prst="rect">
            <a:avLst/>
          </a:prstGeom>
          <a:noFill/>
        </p:spPr>
        <p:txBody>
          <a:bodyPr wrap="none">
            <a:spAutoFit/>
          </a:bodyPr>
          <a:lstStyle/>
          <a:p>
            <a:pPr marL="0" marR="0" algn="just">
              <a:spcBef>
                <a:spcPts val="600"/>
              </a:spcBef>
              <a:spcAft>
                <a:spcPts val="0"/>
              </a:spcAft>
            </a:pPr>
            <a:r>
              <a:rPr lang="en-US" sz="4400" b="1">
                <a:solidFill>
                  <a:srgbClr val="002060"/>
                </a:solidFill>
                <a:effectLst/>
                <a:latin typeface="Tahoma" panose="020B0604030504040204" pitchFamily="34" charset="0"/>
                <a:ea typeface="Times New Roman" panose="02020603050405020304" pitchFamily="18" charset="0"/>
              </a:rPr>
              <a:t>- Mỗi cạnh lại là cạnh chung của đúng hai mặt.</a:t>
            </a:r>
          </a:p>
        </p:txBody>
      </p:sp>
      <mc:AlternateContent xmlns:mc="http://schemas.openxmlformats.org/markup-compatibility/2006" xmlns:a14="http://schemas.microsoft.com/office/drawing/2010/main">
        <mc:Choice Requires="a14">
          <p:sp>
            <p:nvSpPr>
              <p:cNvPr id="15" name="Rectangle 22">
                <a:extLst>
                  <a:ext uri="{FF2B5EF4-FFF2-40B4-BE49-F238E27FC236}">
                    <a16:creationId xmlns:a16="http://schemas.microsoft.com/office/drawing/2014/main" xmlns="" id="{318ACA76-94B9-4404-BFCF-0C41A070B602}"/>
                  </a:ext>
                </a:extLst>
              </p:cNvPr>
              <p:cNvSpPr>
                <a:spLocks noChangeArrowheads="1"/>
              </p:cNvSpPr>
              <p:nvPr/>
            </p:nvSpPr>
            <p:spPr bwMode="auto">
              <a:xfrm>
                <a:off x="1707458" y="11834981"/>
                <a:ext cx="6393930"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Do đó </a:t>
                </a:r>
                <a:r>
                  <a:rPr lang="en-US" altLang="en-US" sz="4400" b="1">
                    <a:solidFill>
                      <a:srgbClr val="002060"/>
                    </a:solidFill>
                    <a:latin typeface="Tahoma" panose="020B0604030504040204" pitchFamily="34" charset="0"/>
                    <a:ea typeface="Times New Roman" panose="02020603050405020304" pitchFamily="18" charset="0"/>
                    <a:cs typeface="Tahoma" panose="020B0604030504040204" pitchFamily="34" charset="0"/>
                  </a:rPr>
                  <a:t>ta có</a:t>
                </a:r>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a:t>
                </a:r>
                <a14:m>
                  <m:oMath xmlns:m="http://schemas.openxmlformats.org/officeDocument/2006/math">
                    <m:r>
                      <a:rPr lang="en-US" sz="4400" b="1" i="1" smtClean="0">
                        <a:solidFill>
                          <a:srgbClr val="000000"/>
                        </a:solidFill>
                        <a:effectLst/>
                        <a:latin typeface="Cambria Math" panose="02040503050406030204" pitchFamily="18" charset="0"/>
                        <a:ea typeface="Times New Roman" panose="02020603050405020304" pitchFamily="18" charset="0"/>
                      </a:rPr>
                      <m:t>𝟑</m:t>
                    </m:r>
                    <m:r>
                      <a:rPr lang="en-US" sz="4400" b="1" i="1" smtClean="0">
                        <a:solidFill>
                          <a:srgbClr val="000000"/>
                        </a:solidFill>
                        <a:effectLst/>
                        <a:latin typeface="Cambria Math" panose="02040503050406030204" pitchFamily="18" charset="0"/>
                        <a:ea typeface="Times New Roman" panose="02020603050405020304" pitchFamily="18" charset="0"/>
                      </a:rPr>
                      <m:t>𝑴</m:t>
                    </m:r>
                    <m:r>
                      <a:rPr lang="en-US" sz="4400" b="1" i="1" smtClean="0">
                        <a:solidFill>
                          <a:srgbClr val="000000"/>
                        </a:solidFill>
                        <a:effectLst/>
                        <a:latin typeface="Cambria Math" panose="02040503050406030204" pitchFamily="18" charset="0"/>
                        <a:ea typeface="Times New Roman" panose="02020603050405020304" pitchFamily="18" charset="0"/>
                      </a:rPr>
                      <m:t>=</m:t>
                    </m:r>
                    <m:r>
                      <a:rPr lang="en-US" sz="4400" b="1" i="1" smtClean="0">
                        <a:solidFill>
                          <a:srgbClr val="000000"/>
                        </a:solidFill>
                        <a:effectLst/>
                        <a:latin typeface="Cambria Math" panose="02040503050406030204" pitchFamily="18" charset="0"/>
                        <a:ea typeface="Times New Roman" panose="02020603050405020304" pitchFamily="18" charset="0"/>
                      </a:rPr>
                      <m:t>𝟐</m:t>
                    </m:r>
                    <m:r>
                      <a:rPr lang="en-US" sz="4400" b="1" i="1" smtClean="0">
                        <a:solidFill>
                          <a:srgbClr val="000000"/>
                        </a:solidFill>
                        <a:effectLst/>
                        <a:latin typeface="Cambria Math" panose="02040503050406030204" pitchFamily="18" charset="0"/>
                        <a:ea typeface="Times New Roman" panose="02020603050405020304" pitchFamily="18" charset="0"/>
                      </a:rPr>
                      <m:t>𝑪</m:t>
                    </m:r>
                  </m:oMath>
                </a14:m>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5" name="Rectangle 22">
                <a:extLst>
                  <a:ext uri="{FF2B5EF4-FFF2-40B4-BE49-F238E27FC236}">
                    <a16:creationId xmlns:a16="http://schemas.microsoft.com/office/drawing/2014/main" id="{318ACA76-94B9-4404-BFCF-0C41A070B602}"/>
                  </a:ext>
                </a:extLst>
              </p:cNvPr>
              <p:cNvSpPr>
                <a:spLocks noRot="1" noChangeAspect="1" noMove="1" noResize="1" noEditPoints="1" noAdjustHandles="1" noChangeArrowheads="1" noChangeShapeType="1" noTextEdit="1"/>
              </p:cNvSpPr>
              <p:nvPr/>
            </p:nvSpPr>
            <p:spPr bwMode="auto">
              <a:xfrm>
                <a:off x="1707458" y="11834981"/>
                <a:ext cx="6393930" cy="769441"/>
              </a:xfrm>
              <a:prstGeom prst="rect">
                <a:avLst/>
              </a:prstGeom>
              <a:blipFill>
                <a:blip r:embed="rId8"/>
                <a:stretch>
                  <a:fillRect l="-3813" t="-15748" b="-362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xmlns="" id="{62D31186-328F-4F64-9E84-A2CF321F27BD}"/>
                  </a:ext>
                </a:extLst>
              </p:cNvPr>
              <p:cNvSpPr>
                <a:spLocks noChangeArrowheads="1"/>
              </p:cNvSpPr>
              <p:nvPr/>
            </p:nvSpPr>
            <p:spPr bwMode="auto">
              <a:xfrm>
                <a:off x="3951108" y="5858748"/>
                <a:ext cx="16387050" cy="769441"/>
              </a:xfrm>
              <a:prstGeom prst="rect">
                <a:avLst/>
              </a:prstGeom>
              <a:noFill/>
              <a:ln>
                <a:noFill/>
              </a:ln>
              <a:effectLst/>
              <a:extLst>
                <a:ext uri="{909E8E84-426E-40DD-AFC4-6F175D3DCCD1}">
                  <a14:hiddenFill>
                    <a:blipFill>
                      <a:blip r:embed="rId3"/>
                      <a:stretch>
                        <a:fillRect/>
                      </a:stretch>
                    </a:blip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sz="4400" b="1">
                    <a:solidFill>
                      <a:srgbClr val="0000FF"/>
                    </a:solidFill>
                    <a:effectLst/>
                    <a:latin typeface="Times New Roman" panose="02020603050405020304" pitchFamily="18" charset="0"/>
                    <a:ea typeface="Times New Roman" panose="02020603050405020304" pitchFamily="18" charset="0"/>
                  </a:rPr>
                  <a:t>A. </a:t>
                </a:r>
                <a14:m>
                  <m:oMath xmlns:m="http://schemas.openxmlformats.org/officeDocument/2006/math">
                    <m:r>
                      <a:rPr lang="en-US" sz="4400" b="1" i="1">
                        <a:solidFill>
                          <a:srgbClr val="000000"/>
                        </a:solidFill>
                        <a:effectLst/>
                        <a:latin typeface="Cambria Math" panose="02040503050406030204" pitchFamily="18" charset="0"/>
                        <a:ea typeface="Times New Roman" panose="02020603050405020304" pitchFamily="18" charset="0"/>
                      </a:rPr>
                      <m:t>𝟑</m:t>
                    </m:r>
                    <m:r>
                      <a:rPr lang="en-US" sz="4400" b="1" i="1">
                        <a:solidFill>
                          <a:srgbClr val="000000"/>
                        </a:solidFill>
                        <a:effectLst/>
                        <a:latin typeface="Cambria Math" panose="02040503050406030204" pitchFamily="18" charset="0"/>
                        <a:ea typeface="Times New Roman" panose="02020603050405020304" pitchFamily="18" charset="0"/>
                      </a:rPr>
                      <m:t>𝑪</m:t>
                    </m:r>
                    <m:r>
                      <a:rPr lang="en-US" sz="4400" b="1" i="1">
                        <a:solidFill>
                          <a:srgbClr val="000000"/>
                        </a:solidFill>
                        <a:effectLst/>
                        <a:latin typeface="Cambria Math" panose="02040503050406030204" pitchFamily="18" charset="0"/>
                        <a:ea typeface="Times New Roman" panose="02020603050405020304" pitchFamily="18" charset="0"/>
                      </a:rPr>
                      <m:t>=</m:t>
                    </m:r>
                    <m:r>
                      <a:rPr lang="en-US" sz="4400" b="1" i="1">
                        <a:solidFill>
                          <a:srgbClr val="000000"/>
                        </a:solidFill>
                        <a:effectLst/>
                        <a:latin typeface="Cambria Math" panose="02040503050406030204" pitchFamily="18" charset="0"/>
                        <a:ea typeface="Times New Roman" panose="02020603050405020304" pitchFamily="18" charset="0"/>
                      </a:rPr>
                      <m:t>𝟐</m:t>
                    </m:r>
                    <m:r>
                      <a:rPr lang="en-US" sz="4400" b="1" i="1">
                        <a:solidFill>
                          <a:srgbClr val="000000"/>
                        </a:solidFill>
                        <a:effectLst/>
                        <a:latin typeface="Cambria Math" panose="02040503050406030204" pitchFamily="18" charset="0"/>
                        <a:ea typeface="Times New Roman" panose="02020603050405020304" pitchFamily="18" charset="0"/>
                      </a:rPr>
                      <m:t>𝑴</m:t>
                    </m:r>
                  </m:oMath>
                </a14:m>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a:solidFill>
                      <a:srgbClr val="0000FF"/>
                    </a:solidFill>
                    <a:effectLst/>
                    <a:latin typeface="Times New Roman" panose="02020603050405020304" pitchFamily="18" charset="0"/>
                    <a:ea typeface="Times New Roman" panose="02020603050405020304" pitchFamily="18" charset="0"/>
                  </a:rPr>
                  <a:t>B. </a:t>
                </a:r>
                <a14:m>
                  <m:oMath xmlns:m="http://schemas.openxmlformats.org/officeDocument/2006/math">
                    <m:r>
                      <a:rPr lang="en-US" sz="4400" b="1" i="1">
                        <a:solidFill>
                          <a:srgbClr val="000000"/>
                        </a:solidFill>
                        <a:effectLst/>
                        <a:latin typeface="Cambria Math" panose="02040503050406030204" pitchFamily="18" charset="0"/>
                        <a:ea typeface="Times New Roman" panose="02020603050405020304" pitchFamily="18" charset="0"/>
                      </a:rPr>
                      <m:t>𝑪</m:t>
                    </m:r>
                    <m:r>
                      <a:rPr lang="en-US" sz="4400" b="1" i="1">
                        <a:solidFill>
                          <a:srgbClr val="000000"/>
                        </a:solidFill>
                        <a:effectLst/>
                        <a:latin typeface="Cambria Math" panose="02040503050406030204" pitchFamily="18" charset="0"/>
                        <a:ea typeface="Times New Roman" panose="02020603050405020304" pitchFamily="18" charset="0"/>
                      </a:rPr>
                      <m:t>=</m:t>
                    </m:r>
                    <m:r>
                      <a:rPr lang="en-US" sz="4400" b="1" i="1">
                        <a:solidFill>
                          <a:srgbClr val="000000"/>
                        </a:solidFill>
                        <a:effectLst/>
                        <a:latin typeface="Cambria Math" panose="02040503050406030204" pitchFamily="18" charset="0"/>
                        <a:ea typeface="Times New Roman" panose="02020603050405020304" pitchFamily="18" charset="0"/>
                      </a:rPr>
                      <m:t>𝑴</m:t>
                    </m:r>
                    <m:r>
                      <a:rPr lang="en-US" sz="4400" b="1" i="1">
                        <a:solidFill>
                          <a:srgbClr val="000000"/>
                        </a:solidFill>
                        <a:effectLst/>
                        <a:latin typeface="Cambria Math" panose="02040503050406030204" pitchFamily="18" charset="0"/>
                        <a:ea typeface="Times New Roman" panose="02020603050405020304" pitchFamily="18" charset="0"/>
                      </a:rPr>
                      <m:t>+</m:t>
                    </m:r>
                    <m:r>
                      <a:rPr lang="en-US" sz="4400" b="1" i="1">
                        <a:solidFill>
                          <a:srgbClr val="000000"/>
                        </a:solidFill>
                        <a:effectLst/>
                        <a:latin typeface="Cambria Math" panose="02040503050406030204" pitchFamily="18" charset="0"/>
                        <a:ea typeface="Times New Roman" panose="02020603050405020304" pitchFamily="18" charset="0"/>
                      </a:rPr>
                      <m:t>𝟐</m:t>
                    </m:r>
                  </m:oMath>
                </a14:m>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a:solidFill>
                      <a:srgbClr val="0000FF"/>
                    </a:solidFill>
                    <a:effectLst/>
                    <a:latin typeface="Times New Roman" panose="02020603050405020304" pitchFamily="18" charset="0"/>
                    <a:ea typeface="Times New Roman" panose="02020603050405020304" pitchFamily="18" charset="0"/>
                  </a:rPr>
                  <a:t>C. </a:t>
                </a:r>
                <a14:m>
                  <m:oMath xmlns:m="http://schemas.openxmlformats.org/officeDocument/2006/math">
                    <m:r>
                      <a:rPr lang="en-US" sz="4400" b="1" i="1">
                        <a:solidFill>
                          <a:srgbClr val="000000"/>
                        </a:solidFill>
                        <a:effectLst/>
                        <a:latin typeface="Cambria Math" panose="02040503050406030204" pitchFamily="18" charset="0"/>
                        <a:ea typeface="Times New Roman" panose="02020603050405020304" pitchFamily="18" charset="0"/>
                      </a:rPr>
                      <m:t>𝑴</m:t>
                    </m:r>
                    <m:r>
                      <a:rPr lang="en-US" sz="4400" b="1" i="1">
                        <a:solidFill>
                          <a:srgbClr val="000000"/>
                        </a:solidFill>
                        <a:effectLst/>
                        <a:latin typeface="Cambria Math" panose="02040503050406030204" pitchFamily="18" charset="0"/>
                        <a:ea typeface="Times New Roman" panose="02020603050405020304" pitchFamily="18" charset="0"/>
                      </a:rPr>
                      <m:t>≥</m:t>
                    </m:r>
                    <m:r>
                      <a:rPr lang="en-US" sz="4400" b="1" i="1">
                        <a:solidFill>
                          <a:srgbClr val="000000"/>
                        </a:solidFill>
                        <a:effectLst/>
                        <a:latin typeface="Cambria Math" panose="02040503050406030204" pitchFamily="18" charset="0"/>
                        <a:ea typeface="Times New Roman" panose="02020603050405020304" pitchFamily="18" charset="0"/>
                      </a:rPr>
                      <m:t>𝑪</m:t>
                    </m:r>
                  </m:oMath>
                </a14:m>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a:solidFill>
                      <a:srgbClr val="0000FF"/>
                    </a:solidFill>
                    <a:effectLst/>
                    <a:latin typeface="Times New Roman" panose="02020603050405020304" pitchFamily="18" charset="0"/>
                    <a:ea typeface="Times New Roman" panose="02020603050405020304" pitchFamily="18" charset="0"/>
                  </a:rPr>
                  <a:t>D. </a:t>
                </a:r>
                <a14:m>
                  <m:oMath xmlns:m="http://schemas.openxmlformats.org/officeDocument/2006/math">
                    <m:r>
                      <a:rPr lang="en-US" sz="4400" b="1" i="1">
                        <a:solidFill>
                          <a:srgbClr val="000000"/>
                        </a:solidFill>
                        <a:effectLst/>
                        <a:latin typeface="Cambria Math" panose="02040503050406030204" pitchFamily="18" charset="0"/>
                        <a:ea typeface="Times New Roman" panose="02020603050405020304" pitchFamily="18" charset="0"/>
                      </a:rPr>
                      <m:t>𝟑</m:t>
                    </m:r>
                    <m:r>
                      <a:rPr lang="en-US" sz="4400" b="1" i="1">
                        <a:solidFill>
                          <a:srgbClr val="000000"/>
                        </a:solidFill>
                        <a:effectLst/>
                        <a:latin typeface="Cambria Math" panose="02040503050406030204" pitchFamily="18" charset="0"/>
                        <a:ea typeface="Times New Roman" panose="02020603050405020304" pitchFamily="18" charset="0"/>
                      </a:rPr>
                      <m:t>𝑴</m:t>
                    </m:r>
                    <m:r>
                      <a:rPr lang="en-US" sz="4400" b="1" i="1">
                        <a:solidFill>
                          <a:srgbClr val="000000"/>
                        </a:solidFill>
                        <a:effectLst/>
                        <a:latin typeface="Cambria Math" panose="02040503050406030204" pitchFamily="18" charset="0"/>
                        <a:ea typeface="Times New Roman" panose="02020603050405020304" pitchFamily="18" charset="0"/>
                      </a:rPr>
                      <m:t>=</m:t>
                    </m:r>
                    <m:r>
                      <a:rPr lang="en-US" sz="4400" b="1" i="1">
                        <a:solidFill>
                          <a:srgbClr val="000000"/>
                        </a:solidFill>
                        <a:effectLst/>
                        <a:latin typeface="Cambria Math" panose="02040503050406030204" pitchFamily="18" charset="0"/>
                        <a:ea typeface="Times New Roman" panose="02020603050405020304" pitchFamily="18" charset="0"/>
                      </a:rPr>
                      <m:t>𝟐</m:t>
                    </m:r>
                    <m:r>
                      <a:rPr lang="en-US" sz="4400" b="1" i="1">
                        <a:solidFill>
                          <a:srgbClr val="000000"/>
                        </a:solidFill>
                        <a:effectLst/>
                        <a:latin typeface="Cambria Math" panose="02040503050406030204" pitchFamily="18" charset="0"/>
                        <a:ea typeface="Times New Roman" panose="02020603050405020304" pitchFamily="18" charset="0"/>
                      </a:rPr>
                      <m:t>𝑪</m:t>
                    </m:r>
                  </m:oMath>
                </a14:m>
                <a:r>
                  <a:rPr lang="en-US" sz="4400" b="1">
                    <a:solidFill>
                      <a:srgbClr val="000000"/>
                    </a:solidFill>
                    <a:effectLst/>
                    <a:latin typeface="Times New Roman" panose="02020603050405020304" pitchFamily="18" charset="0"/>
                    <a:ea typeface="Times New Roman" panose="02020603050405020304" pitchFamily="18" charset="0"/>
                  </a:rPr>
                  <a:t>.</a:t>
                </a:r>
                <a:r>
                  <a:rPr kumimoji="0" lang="en-US" altLang="en-US" sz="4400" b="1" i="0" u="none" strike="noStrike" cap="none" normalizeH="0" baseline="0">
                    <a:ln>
                      <a:noFill/>
                    </a:ln>
                    <a:solidFill>
                      <a:srgbClr val="002060"/>
                    </a:solidFill>
                    <a:effectLst/>
                    <a:latin typeface="Tahoma" panose="020B0604030504040204" pitchFamily="34" charset="0"/>
                    <a:ea typeface="Times New Roman" panose="02020603050405020304" pitchFamily="18" charset="0"/>
                    <a:cs typeface="Tahoma" panose="020B0604030504040204" pitchFamily="34" charset="0"/>
                  </a:rPr>
                  <a:t> </a:t>
                </a:r>
                <a:endParaRPr kumimoji="0" lang="en-US" altLang="en-US" sz="4400" b="1" i="0" u="none" strike="noStrike" cap="none" normalizeH="0" baseline="0">
                  <a:ln>
                    <a:noFill/>
                  </a:ln>
                  <a:solidFill>
                    <a:srgbClr val="002060"/>
                  </a:solidFill>
                  <a:effectLst/>
                  <a:latin typeface="Tahoma" panose="020B0604030504040204" pitchFamily="34" charset="0"/>
                </a:endParaRPr>
              </a:p>
            </p:txBody>
          </p:sp>
        </mc:Choice>
        <mc:Fallback xmlns="">
          <p:sp>
            <p:nvSpPr>
              <p:cNvPr id="16" name="Rectangle 15">
                <a:extLst>
                  <a:ext uri="{FF2B5EF4-FFF2-40B4-BE49-F238E27FC236}">
                    <a16:creationId xmlns:a16="http://schemas.microsoft.com/office/drawing/2014/main" id="{62D31186-328F-4F64-9E84-A2CF321F27BD}"/>
                  </a:ext>
                </a:extLst>
              </p:cNvPr>
              <p:cNvSpPr>
                <a:spLocks noRot="1" noChangeAspect="1" noMove="1" noResize="1" noEditPoints="1" noAdjustHandles="1" noChangeArrowheads="1" noChangeShapeType="1" noTextEdit="1"/>
              </p:cNvSpPr>
              <p:nvPr/>
            </p:nvSpPr>
            <p:spPr bwMode="auto">
              <a:xfrm>
                <a:off x="3951108" y="5858748"/>
                <a:ext cx="16387050" cy="769441"/>
              </a:xfrm>
              <a:prstGeom prst="rect">
                <a:avLst/>
              </a:prstGeom>
              <a:blipFill>
                <a:blip r:embed="rId9"/>
                <a:stretch>
                  <a:fillRect l="-1488" t="-15079" b="-38889"/>
                </a:stretch>
              </a:blipFill>
              <a:ln>
                <a:noFill/>
              </a:ln>
              <a:effectLst/>
              <a:extLst>
                <a:ext uri="{909E8E84-426E-40DD-AFC4-6F175D3DCCD1}">
                  <a14:hiddenFill xmlns:a14="http://schemas.microsoft.com/office/drawing/2010/main">
                    <a:blipFill>
                      <a:blip r:embed="rId10"/>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pSp>
        <p:nvGrpSpPr>
          <p:cNvPr id="17" name="Group 16">
            <a:extLst>
              <a:ext uri="{FF2B5EF4-FFF2-40B4-BE49-F238E27FC236}">
                <a16:creationId xmlns:a16="http://schemas.microsoft.com/office/drawing/2014/main" xmlns="" id="{76C2A716-EFA9-42FE-AB3F-84981DDE4737}"/>
              </a:ext>
            </a:extLst>
          </p:cNvPr>
          <p:cNvGrpSpPr/>
          <p:nvPr/>
        </p:nvGrpSpPr>
        <p:grpSpPr>
          <a:xfrm>
            <a:off x="597781" y="3391629"/>
            <a:ext cx="3017520" cy="1141620"/>
            <a:chOff x="534987" y="1647866"/>
            <a:chExt cx="3518066" cy="1176337"/>
          </a:xfrm>
        </p:grpSpPr>
        <p:sp>
          <p:nvSpPr>
            <p:cNvPr id="18" name="Isosceles Triangle 44">
              <a:extLst>
                <a:ext uri="{FF2B5EF4-FFF2-40B4-BE49-F238E27FC236}">
                  <a16:creationId xmlns:a16="http://schemas.microsoft.com/office/drawing/2014/main" xmlns="" id="{664439FA-2FE5-45C7-A99F-705866F56A99}"/>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36">
              <a:extLst>
                <a:ext uri="{FF2B5EF4-FFF2-40B4-BE49-F238E27FC236}">
                  <a16:creationId xmlns:a16="http://schemas.microsoft.com/office/drawing/2014/main" xmlns="" id="{E2BD1B08-ACC5-4388-8333-C96876B2889D}"/>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oup 11">
              <a:extLst>
                <a:ext uri="{FF2B5EF4-FFF2-40B4-BE49-F238E27FC236}">
                  <a16:creationId xmlns:a16="http://schemas.microsoft.com/office/drawing/2014/main" xmlns="" id="{8C985D92-7846-4ABA-B6A8-31F8B2468D4B}"/>
                </a:ext>
              </a:extLst>
            </p:cNvPr>
            <p:cNvGrpSpPr/>
            <p:nvPr/>
          </p:nvGrpSpPr>
          <p:grpSpPr bwMode="auto">
            <a:xfrm>
              <a:off x="683775" y="1836907"/>
              <a:ext cx="582199" cy="537956"/>
              <a:chOff x="7440266" y="3398551"/>
              <a:chExt cx="757238" cy="765175"/>
            </a:xfrm>
            <a:solidFill>
              <a:schemeClr val="bg1">
                <a:lumMod val="95000"/>
              </a:schemeClr>
            </a:solidFill>
          </p:grpSpPr>
          <p:sp>
            <p:nvSpPr>
              <p:cNvPr id="23" name="Freeform 140">
                <a:extLst>
                  <a:ext uri="{FF2B5EF4-FFF2-40B4-BE49-F238E27FC236}">
                    <a16:creationId xmlns:a16="http://schemas.microsoft.com/office/drawing/2014/main" xmlns="" id="{7D303175-B700-4CE8-A2BE-85D35FCC7DA8}"/>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4" name="Freeform 141">
                <a:extLst>
                  <a:ext uri="{FF2B5EF4-FFF2-40B4-BE49-F238E27FC236}">
                    <a16:creationId xmlns:a16="http://schemas.microsoft.com/office/drawing/2014/main" xmlns="" id="{5F91DAA1-B320-4698-8180-CEE0965BD699}"/>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Freeform 142">
                <a:extLst>
                  <a:ext uri="{FF2B5EF4-FFF2-40B4-BE49-F238E27FC236}">
                    <a16:creationId xmlns:a16="http://schemas.microsoft.com/office/drawing/2014/main" xmlns="" id="{7FC85690-DF04-46EF-96D2-865201611944}"/>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FE8E6773-7FCC-4BAF-B47D-EBD3913A302F}"/>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F70098EB-978C-4541-A994-C91337487075}"/>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9F8A1D9B-2336-42A4-AB46-DE82733D85AD}"/>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DA24CBCD-CE41-4329-9EB4-9B3B598A522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1" name="Chevron 138">
              <a:extLst>
                <a:ext uri="{FF2B5EF4-FFF2-40B4-BE49-F238E27FC236}">
                  <a16:creationId xmlns:a16="http://schemas.microsoft.com/office/drawing/2014/main" xmlns="" id="{1A5828EB-21EE-46EA-864B-A55423220DF9}"/>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3">
              <a:extLst>
                <a:ext uri="{FF2B5EF4-FFF2-40B4-BE49-F238E27FC236}">
                  <a16:creationId xmlns:a16="http://schemas.microsoft.com/office/drawing/2014/main" xmlns="" id="{6B2A7DA9-2B68-49C0-9D6B-2A8C5E7FC563}"/>
                </a:ext>
              </a:extLst>
            </p:cNvPr>
            <p:cNvSpPr txBox="1">
              <a:spLocks noChangeArrowheads="1"/>
            </p:cNvSpPr>
            <p:nvPr/>
          </p:nvSpPr>
          <p:spPr bwMode="auto">
            <a:xfrm>
              <a:off x="1554348" y="1717774"/>
              <a:ext cx="2345378"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9.</a:t>
              </a:r>
            </a:p>
          </p:txBody>
        </p:sp>
      </p:grpSp>
      <p:grpSp>
        <p:nvGrpSpPr>
          <p:cNvPr id="30" name="Group 29">
            <a:extLst>
              <a:ext uri="{FF2B5EF4-FFF2-40B4-BE49-F238E27FC236}">
                <a16:creationId xmlns:a16="http://schemas.microsoft.com/office/drawing/2014/main" xmlns="" id="{692772A8-CC15-4EE7-89F8-CD4D2F7664A1}"/>
              </a:ext>
            </a:extLst>
          </p:cNvPr>
          <p:cNvGrpSpPr/>
          <p:nvPr/>
        </p:nvGrpSpPr>
        <p:grpSpPr>
          <a:xfrm>
            <a:off x="609600" y="1602037"/>
            <a:ext cx="17746255" cy="1355582"/>
            <a:chOff x="775770" y="1922269"/>
            <a:chExt cx="17749465" cy="1355580"/>
          </a:xfrm>
        </p:grpSpPr>
        <p:sp>
          <p:nvSpPr>
            <p:cNvPr id="31" name="TextBox 30">
              <a:extLst>
                <a:ext uri="{FF2B5EF4-FFF2-40B4-BE49-F238E27FC236}">
                  <a16:creationId xmlns:a16="http://schemas.microsoft.com/office/drawing/2014/main" xmlns="" id="{E4CA0452-6DB8-4C3B-AFD5-D67C5CC24994}"/>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2" name="TextBox 31">
              <a:extLst>
                <a:ext uri="{FF2B5EF4-FFF2-40B4-BE49-F238E27FC236}">
                  <a16:creationId xmlns:a16="http://schemas.microsoft.com/office/drawing/2014/main" xmlns="" id="{E26DA9A0-E717-4E5F-BDBC-DC0362F50E58}"/>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3" name="TextBox 32">
              <a:extLst>
                <a:ext uri="{FF2B5EF4-FFF2-40B4-BE49-F238E27FC236}">
                  <a16:creationId xmlns:a16="http://schemas.microsoft.com/office/drawing/2014/main" xmlns="" id="{BD39FDB0-20DC-457B-A125-FEE3784B484F}"/>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4" name="Oval 33">
            <a:extLst>
              <a:ext uri="{FF2B5EF4-FFF2-40B4-BE49-F238E27FC236}">
                <a16:creationId xmlns:a16="http://schemas.microsoft.com/office/drawing/2014/main" xmlns="" id="{3AAEDF01-6B66-4B37-888A-5ACED6FA7ED0}"/>
              </a:ext>
            </a:extLst>
          </p:cNvPr>
          <p:cNvSpPr/>
          <p:nvPr/>
        </p:nvSpPr>
        <p:spPr>
          <a:xfrm>
            <a:off x="16459200" y="5776921"/>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D</a:t>
            </a:r>
          </a:p>
        </p:txBody>
      </p:sp>
      <p:sp>
        <p:nvSpPr>
          <p:cNvPr id="4" name="TextBox 3">
            <a:extLst>
              <a:ext uri="{FF2B5EF4-FFF2-40B4-BE49-F238E27FC236}">
                <a16:creationId xmlns:a16="http://schemas.microsoft.com/office/drawing/2014/main" xmlns="" id="{15FED5AC-8C91-4A5E-8776-60B28231C704}"/>
              </a:ext>
            </a:extLst>
          </p:cNvPr>
          <p:cNvSpPr txBox="1"/>
          <p:nvPr/>
        </p:nvSpPr>
        <p:spPr>
          <a:xfrm>
            <a:off x="19496314" y="12431983"/>
            <a:ext cx="4267200" cy="707886"/>
          </a:xfrm>
          <a:prstGeom prst="rect">
            <a:avLst/>
          </a:prstGeom>
          <a:noFill/>
        </p:spPr>
        <p:txBody>
          <a:bodyPr wrap="square" rtlCol="0">
            <a:spAutoFit/>
          </a:bodyPr>
          <a:lstStyle/>
          <a:p>
            <a:r>
              <a:rPr lang="en-US" sz="4000">
                <a:latin typeface="Tahoma" panose="020B0604030504040204" pitchFamily="34" charset="0"/>
                <a:ea typeface="Tahoma" panose="020B0604030504040204" pitchFamily="34" charset="0"/>
                <a:cs typeface="Tahoma" panose="020B0604030504040204" pitchFamily="34" charset="0"/>
              </a:rPr>
              <a:t>Hình minh họa</a:t>
            </a:r>
            <a:endParaRPr lang="vi-VN" sz="4000">
              <a:latin typeface="Tahoma" panose="020B0604030504040204" pitchFamily="34" charset="0"/>
              <a:ea typeface="Tahoma" panose="020B0604030504040204" pitchFamily="34" charset="0"/>
              <a:cs typeface="Tahoma" panose="020B0604030504040204" pitchFamily="34" charset="0"/>
            </a:endParaRPr>
          </a:p>
        </p:txBody>
      </p:sp>
      <p:sp>
        <p:nvSpPr>
          <p:cNvPr id="35" name="Freeform 20">
            <a:extLst>
              <a:ext uri="{FF2B5EF4-FFF2-40B4-BE49-F238E27FC236}">
                <a16:creationId xmlns:a16="http://schemas.microsoft.com/office/drawing/2014/main" xmlns="" id="{BB4FFC14-3029-465B-8450-E7EEAC286639}"/>
              </a:ext>
            </a:extLst>
          </p:cNvPr>
          <p:cNvSpPr>
            <a:spLocks/>
          </p:cNvSpPr>
          <p:nvPr/>
        </p:nvSpPr>
        <p:spPr bwMode="auto">
          <a:xfrm rot="16200000" flipV="1">
            <a:off x="2160587" y="6224777"/>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6" name="TextBox 35">
            <a:extLst>
              <a:ext uri="{FF2B5EF4-FFF2-40B4-BE49-F238E27FC236}">
                <a16:creationId xmlns:a16="http://schemas.microsoft.com/office/drawing/2014/main" xmlns="" id="{FD9C20D3-2903-43DA-98CE-879685CFCBD0}"/>
              </a:ext>
            </a:extLst>
          </p:cNvPr>
          <p:cNvSpPr txBox="1"/>
          <p:nvPr/>
        </p:nvSpPr>
        <p:spPr>
          <a:xfrm>
            <a:off x="1797561" y="7474051"/>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7" name="Round Diagonal Corner Rectangle 58">
            <a:extLst>
              <a:ext uri="{FF2B5EF4-FFF2-40B4-BE49-F238E27FC236}">
                <a16:creationId xmlns:a16="http://schemas.microsoft.com/office/drawing/2014/main" xmlns="" id="{27FD5655-41DE-4478-96AE-D67AD1B680DA}"/>
              </a:ext>
            </a:extLst>
          </p:cNvPr>
          <p:cNvSpPr/>
          <p:nvPr/>
        </p:nvSpPr>
        <p:spPr>
          <a:xfrm flipV="1">
            <a:off x="678646" y="7344656"/>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5">
            <a:extLst>
              <a:ext uri="{FF2B5EF4-FFF2-40B4-BE49-F238E27FC236}">
                <a16:creationId xmlns:a16="http://schemas.microsoft.com/office/drawing/2014/main" xmlns="" id="{13EE260A-B162-410C-B495-563966A1EC07}"/>
              </a:ext>
            </a:extLst>
          </p:cNvPr>
          <p:cNvSpPr>
            <a:spLocks noEditPoints="1"/>
          </p:cNvSpPr>
          <p:nvPr/>
        </p:nvSpPr>
        <p:spPr bwMode="auto">
          <a:xfrm>
            <a:off x="1118273" y="7591778"/>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335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15" grpId="0"/>
      <p:bldP spid="34" grpId="0" animBg="1"/>
      <p:bldP spid="4" grpId="0"/>
      <p:bldP spid="35" grpId="0" animBg="1"/>
      <p:bldP spid="36" grpId="0"/>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7848600"/>
            <a:ext cx="22427577" cy="5544922"/>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44040" y="3238024"/>
            <a:ext cx="22340504" cy="4077175"/>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xmlns="" id="{A22139E3-AD52-41C8-897E-DB19762D2A1E}"/>
                  </a:ext>
                </a:extLst>
              </p:cNvPr>
              <p:cNvSpPr>
                <a:spLocks noChangeArrowheads="1"/>
              </p:cNvSpPr>
              <p:nvPr/>
            </p:nvSpPr>
            <p:spPr bwMode="auto">
              <a:xfrm>
                <a:off x="1010962" y="3333006"/>
                <a:ext cx="22782199" cy="1748620"/>
              </a:xfrm>
              <a:prstGeom prst="rect">
                <a:avLst/>
              </a:prstGeom>
              <a:noFill/>
              <a:ln>
                <a:noFill/>
              </a:ln>
              <a:effectLst/>
              <a:extLst>
                <a:ext uri="{909E8E84-426E-40DD-AFC4-6F175D3DCCD1}">
                  <a14:hiddenFill>
                    <a:blipFill>
                      <a:blip r:embed="rId2"/>
                      <a:stretch>
                        <a:fillRect/>
                      </a:stretch>
                    </a:blip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Mức độ 2]Cho một</a:t>
                </a:r>
                <a:r>
                  <a:rPr lang="fr-FR" sz="4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hình </a:t>
                </a:r>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đa diện có </a:t>
                </a:r>
                <a14:m>
                  <m:oMath xmlns:m="http://schemas.openxmlformats.org/officeDocument/2006/math">
                    <m:r>
                      <a:rPr lang="en-US" sz="4400" b="1" i="1" smtClean="0">
                        <a:solidFill>
                          <a:schemeClr val="accent5">
                            <a:lumMod val="50000"/>
                          </a:schemeClr>
                        </a:solidFill>
                        <a:effectLst/>
                        <a:latin typeface="Cambria Math" panose="02040503050406030204" pitchFamily="18" charset="0"/>
                        <a:ea typeface="Tahoma" panose="020B0604030504040204" pitchFamily="34" charset="0"/>
                        <a:cs typeface="Tahoma" panose="020B0604030504040204" pitchFamily="34" charset="0"/>
                      </a:rPr>
                      <m:t>𝒎</m:t>
                    </m:r>
                    <m:r>
                      <a:rPr lang="en-US" sz="4400" b="1" i="1" smtClean="0">
                        <a:solidFill>
                          <a:schemeClr val="accent5">
                            <a:lumMod val="50000"/>
                          </a:schemeClr>
                        </a:solidFill>
                        <a:effectLst/>
                        <a:latin typeface="Cambria Math" panose="02040503050406030204" pitchFamily="18" charset="0"/>
                        <a:ea typeface="Tahoma" panose="020B0604030504040204" pitchFamily="34" charset="0"/>
                        <a:cs typeface="Tahoma" panose="020B0604030504040204" pitchFamily="34" charset="0"/>
                      </a:rPr>
                      <m:t> </m:t>
                    </m:r>
                  </m:oMath>
                </a14:m>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đỉnh và mỗi đỉnh là đỉnh chung </a:t>
                </a:r>
              </a:p>
              <a:p>
                <a:pPr marL="0" marR="0" lvl="0" indent="0" algn="just" defTabSz="914400" rtl="0" eaLnBrk="0" fontAlgn="base" latinLnBrk="0" hangingPunct="0">
                  <a:lnSpc>
                    <a:spcPct val="130000"/>
                  </a:lnSpc>
                  <a:spcBef>
                    <a:spcPct val="0"/>
                  </a:spcBef>
                  <a:spcAft>
                    <a:spcPct val="0"/>
                  </a:spcAft>
                  <a:buClrTx/>
                  <a:buSzTx/>
                  <a:buFontTx/>
                  <a:buNone/>
                  <a:tabLst/>
                </a:pPr>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của đúng 3 cạnh. Chọn mệnh đề đúng trong các mệnh đề sau.</a:t>
                </a:r>
                <a:r>
                  <a:rPr kumimoji="0" lang="en-US" altLang="en-US" sz="4400" b="1" i="0" u="none" strike="noStrike" cap="none" normalizeH="0" baseline="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17" name="Rectangle 16">
                <a:extLst>
                  <a:ext uri="{FF2B5EF4-FFF2-40B4-BE49-F238E27FC236}">
                    <a16:creationId xmlns:a16="http://schemas.microsoft.com/office/drawing/2014/main" id="{A22139E3-AD52-41C8-897E-DB19762D2A1E}"/>
                  </a:ext>
                </a:extLst>
              </p:cNvPr>
              <p:cNvSpPr>
                <a:spLocks noRot="1" noChangeAspect="1" noMove="1" noResize="1" noEditPoints="1" noAdjustHandles="1" noChangeArrowheads="1" noChangeShapeType="1" noTextEdit="1"/>
              </p:cNvSpPr>
              <p:nvPr/>
            </p:nvSpPr>
            <p:spPr bwMode="auto">
              <a:xfrm>
                <a:off x="1010962" y="3333006"/>
                <a:ext cx="22782199" cy="1748620"/>
              </a:xfrm>
              <a:prstGeom prst="rect">
                <a:avLst/>
              </a:prstGeom>
              <a:blipFill>
                <a:blip r:embed="rId3"/>
                <a:stretch>
                  <a:fillRect l="-1097" t="-1045" b="-16028"/>
                </a:stretch>
              </a:blipFill>
              <a:ln>
                <a:noFill/>
              </a:ln>
              <a:effectLst/>
              <a:extLst>
                <a:ext uri="{909E8E84-426E-40DD-AFC4-6F175D3DCCD1}">
                  <a14:hiddenFill xmlns:a14="http://schemas.microsoft.com/office/drawing/2010/main">
                    <a:blipFill>
                      <a:blip r:embed="rId4"/>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DD5BCB13-1917-4060-BE3D-CE01206C7A0C}"/>
                  </a:ext>
                </a:extLst>
              </p:cNvPr>
              <p:cNvSpPr txBox="1"/>
              <p:nvPr/>
            </p:nvSpPr>
            <p:spPr>
              <a:xfrm>
                <a:off x="2105020" y="5299141"/>
                <a:ext cx="14839960" cy="1706878"/>
              </a:xfrm>
              <a:prstGeom prst="rect">
                <a:avLst/>
              </a:prstGeom>
              <a:noFill/>
            </p:spPr>
            <p:txBody>
              <a:bodyPr wrap="none">
                <a:spAutoFit/>
              </a:bodyPr>
              <a:lstStyle/>
              <a:p>
                <a:pPr marL="629920" marR="0" algn="just">
                  <a:lnSpc>
                    <a:spcPct val="115000"/>
                  </a:lnSpc>
                  <a:spcBef>
                    <a:spcPts val="0"/>
                  </a:spcBef>
                  <a:spcAft>
                    <a:spcPts val="1000"/>
                  </a:spcAft>
                  <a:tabLst>
                    <a:tab pos="3599815" algn="l"/>
                  </a:tabLst>
                </a:pPr>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𝒎</m:t>
                    </m:r>
                  </m:oMath>
                </a14:m>
                <a:r>
                  <a:rPr lang="fr-F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là một số chẵn.		</a:t>
                </a:r>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𝒎</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chia cho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dư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pPr marL="629920" marR="0" algn="just">
                  <a:lnSpc>
                    <a:spcPct val="115000"/>
                  </a:lnSpc>
                  <a:spcBef>
                    <a:spcPts val="0"/>
                  </a:spcBef>
                  <a:spcAft>
                    <a:spcPts val="1000"/>
                  </a:spcAft>
                  <a:tabLst>
                    <a:tab pos="3599815" algn="l"/>
                  </a:tabLst>
                </a:pPr>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𝒎</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chia hết cho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D.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𝒎</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là một số lẻ.</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DD5BCB13-1917-4060-BE3D-CE01206C7A0C}"/>
                  </a:ext>
                </a:extLst>
              </p:cNvPr>
              <p:cNvSpPr txBox="1">
                <a:spLocks noRot="1" noChangeAspect="1" noMove="1" noResize="1" noEditPoints="1" noAdjustHandles="1" noChangeArrowheads="1" noChangeShapeType="1" noTextEdit="1"/>
              </p:cNvSpPr>
              <p:nvPr/>
            </p:nvSpPr>
            <p:spPr>
              <a:xfrm>
                <a:off x="2105020" y="5299141"/>
                <a:ext cx="14839960" cy="1706878"/>
              </a:xfrm>
              <a:prstGeom prst="rect">
                <a:avLst/>
              </a:prstGeom>
              <a:blipFill>
                <a:blip r:embed="rId5"/>
                <a:stretch>
                  <a:fillRect t="-5714" r="-739" b="-157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FE4D160E-0537-41BE-B9B1-6F08A649F2B4}"/>
                  </a:ext>
                </a:extLst>
              </p:cNvPr>
              <p:cNvSpPr txBox="1"/>
              <p:nvPr/>
            </p:nvSpPr>
            <p:spPr>
              <a:xfrm>
                <a:off x="385960" y="9310992"/>
                <a:ext cx="16559020" cy="799963"/>
              </a:xfrm>
              <a:prstGeom prst="rect">
                <a:avLst/>
              </a:prstGeom>
              <a:noFill/>
            </p:spPr>
            <p:txBody>
              <a:bodyPr wrap="none">
                <a:spAutoFit/>
              </a:bodyPr>
              <a:lstStyle/>
              <a:p>
                <a:pPr marL="629920" marR="0" algn="just">
                  <a:lnSpc>
                    <a:spcPct val="115000"/>
                  </a:lnSpc>
                  <a:spcBef>
                    <a:spcPts val="0"/>
                  </a:spcBef>
                  <a:spcAft>
                    <a:spcPts val="1000"/>
                  </a:spcAft>
                </a:pPr>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Gọi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là số đỉnh và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là số cạnh của hình đa diện đã cho.</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TextBox 23">
                <a:extLst>
                  <a:ext uri="{FF2B5EF4-FFF2-40B4-BE49-F238E27FC236}">
                    <a16:creationId xmlns:a16="http://schemas.microsoft.com/office/drawing/2014/main" id="{FE4D160E-0537-41BE-B9B1-6F08A649F2B4}"/>
                  </a:ext>
                </a:extLst>
              </p:cNvPr>
              <p:cNvSpPr txBox="1">
                <a:spLocks noRot="1" noChangeAspect="1" noMove="1" noResize="1" noEditPoints="1" noAdjustHandles="1" noChangeArrowheads="1" noChangeShapeType="1" noTextEdit="1"/>
              </p:cNvSpPr>
              <p:nvPr/>
            </p:nvSpPr>
            <p:spPr>
              <a:xfrm>
                <a:off x="385960" y="9310992"/>
                <a:ext cx="16559020" cy="799963"/>
              </a:xfrm>
              <a:prstGeom prst="rect">
                <a:avLst/>
              </a:prstGeom>
              <a:blipFill>
                <a:blip r:embed="rId6"/>
                <a:stretch>
                  <a:fillRect t="-12121" r="-589" b="-340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67B8AEB3-251E-417E-9D28-5B80A764B328}"/>
                  </a:ext>
                </a:extLst>
              </p:cNvPr>
              <p:cNvSpPr txBox="1"/>
              <p:nvPr/>
            </p:nvSpPr>
            <p:spPr>
              <a:xfrm>
                <a:off x="385960" y="10263705"/>
                <a:ext cx="22898584" cy="1570879"/>
              </a:xfrm>
              <a:prstGeom prst="rect">
                <a:avLst/>
              </a:prstGeom>
              <a:noFill/>
            </p:spPr>
            <p:txBody>
              <a:bodyPr wrap="square">
                <a:spAutoFit/>
              </a:bodyPr>
              <a:lstStyle/>
              <a:p>
                <a:pPr marL="629920" algn="just">
                  <a:lnSpc>
                    <a:spcPct val="115000"/>
                  </a:lnSpc>
                  <a:spcAft>
                    <a:spcPts val="1000"/>
                  </a:spcAft>
                </a:pPr>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Vì mỗi đỉnh là đỉnh chung của đúng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cạnh nên </a:t>
                </a:r>
                <a14:m>
                  <m:oMath xmlns:m="http://schemas.openxmlformats.org/officeDocument/2006/math">
                    <m:r>
                      <a:rPr lang="en-US" sz="4400" b="1" i="1" smtClean="0">
                        <a:solidFill>
                          <a:schemeClr val="accent5">
                            <a:lumMod val="50000"/>
                          </a:schemeClr>
                        </a:solidFill>
                        <a:effectLst/>
                        <a:latin typeface="Cambria Math" panose="02040503050406030204" pitchFamily="18" charset="0"/>
                        <a:ea typeface="Tahoma" panose="020B0604030504040204" pitchFamily="34" charset="0"/>
                        <a:cs typeface="Tahoma" panose="020B0604030504040204" pitchFamily="34" charset="0"/>
                      </a:rPr>
                      <m:t>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đỉnh sẽ có </a:t>
                </a:r>
                <a14:m>
                  <m:oMath xmlns:m="http://schemas.openxmlformats.org/officeDocument/2006/math">
                    <m:r>
                      <a:rPr lang="en-US" sz="4400" b="1" i="1" smtClean="0">
                        <a:solidFill>
                          <a:schemeClr val="accent5">
                            <a:lumMod val="50000"/>
                          </a:schemeClr>
                        </a:solidFill>
                        <a:effectLst/>
                        <a:latin typeface="Cambria Math" panose="02040503050406030204" pitchFamily="18" charset="0"/>
                        <a:ea typeface="Tahoma" panose="020B0604030504040204" pitchFamily="34" charset="0"/>
                        <a:cs typeface="Tahoma" panose="020B0604030504040204" pitchFamily="34" charset="0"/>
                      </a:rPr>
                      <m:t>𝟑</m:t>
                    </m:r>
                    <m:r>
                      <a:rPr lang="en-US" sz="4400" b="1" i="1" smtClean="0">
                        <a:solidFill>
                          <a:schemeClr val="accent5">
                            <a:lumMod val="50000"/>
                          </a:schemeClr>
                        </a:solidFill>
                        <a:effectLst/>
                        <a:latin typeface="Cambria Math" panose="02040503050406030204" pitchFamily="18" charset="0"/>
                        <a:ea typeface="Tahoma" panose="020B0604030504040204" pitchFamily="34" charset="0"/>
                        <a:cs typeface="Tahoma" panose="020B0604030504040204" pitchFamily="34" charset="0"/>
                      </a:rPr>
                      <m:t>Đ </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cạnh nhưng mỗi cạnh lại đi qua hai đỉnh </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TextBox 25">
                <a:extLst>
                  <a:ext uri="{FF2B5EF4-FFF2-40B4-BE49-F238E27FC236}">
                    <a16:creationId xmlns:a16="http://schemas.microsoft.com/office/drawing/2014/main" id="{67B8AEB3-251E-417E-9D28-5B80A764B328}"/>
                  </a:ext>
                </a:extLst>
              </p:cNvPr>
              <p:cNvSpPr txBox="1">
                <a:spLocks noRot="1" noChangeAspect="1" noMove="1" noResize="1" noEditPoints="1" noAdjustHandles="1" noChangeArrowheads="1" noChangeShapeType="1" noTextEdit="1"/>
              </p:cNvSpPr>
              <p:nvPr/>
            </p:nvSpPr>
            <p:spPr>
              <a:xfrm>
                <a:off x="385960" y="10263705"/>
                <a:ext cx="22898584" cy="1570879"/>
              </a:xfrm>
              <a:prstGeom prst="rect">
                <a:avLst/>
              </a:prstGeom>
              <a:blipFill>
                <a:blip r:embed="rId7"/>
                <a:stretch>
                  <a:fillRect t="-6615" r="-1065" b="-1789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C43BCFD3-FF57-483A-98F0-2F91958078D6}"/>
                  </a:ext>
                </a:extLst>
              </p:cNvPr>
              <p:cNvSpPr txBox="1"/>
              <p:nvPr/>
            </p:nvSpPr>
            <p:spPr>
              <a:xfrm>
                <a:off x="8458199" y="11027275"/>
                <a:ext cx="10258065" cy="727239"/>
              </a:xfrm>
              <a:prstGeom prst="rect">
                <a:avLst/>
              </a:prstGeom>
              <a:noFill/>
            </p:spPr>
            <p:txBody>
              <a:bodyPr wrap="none">
                <a:spAutoFit/>
              </a:bodyPr>
              <a:lstStyle/>
              <a:p>
                <a:pPr marL="629920" algn="just">
                  <a:lnSpc>
                    <a:spcPct val="115000"/>
                  </a:lnSpc>
                  <a:spcAft>
                    <a:spcPts val="1000"/>
                  </a:spcAft>
                </a:pPr>
                <a:r>
                  <a:rPr lang="pt-BR"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nên ta có</a:t>
                </a:r>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Đ=</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Đ</m:t>
                    </m:r>
                  </m:oMath>
                </a14:m>
                <a:r>
                  <a:rPr lang="pt-BR"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là số chẵn. </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7" name="TextBox 26">
                <a:extLst>
                  <a:ext uri="{FF2B5EF4-FFF2-40B4-BE49-F238E27FC236}">
                    <a16:creationId xmlns:a16="http://schemas.microsoft.com/office/drawing/2014/main" id="{C43BCFD3-FF57-483A-98F0-2F91958078D6}"/>
                  </a:ext>
                </a:extLst>
              </p:cNvPr>
              <p:cNvSpPr txBox="1">
                <a:spLocks noRot="1" noChangeAspect="1" noMove="1" noResize="1" noEditPoints="1" noAdjustHandles="1" noChangeArrowheads="1" noChangeShapeType="1" noTextEdit="1"/>
              </p:cNvSpPr>
              <p:nvPr/>
            </p:nvSpPr>
            <p:spPr>
              <a:xfrm>
                <a:off x="8458199" y="11027275"/>
                <a:ext cx="10258065" cy="727239"/>
              </a:xfrm>
              <a:prstGeom prst="rect">
                <a:avLst/>
              </a:prstGeom>
              <a:blipFill>
                <a:blip r:embed="rId8"/>
                <a:stretch>
                  <a:fillRect t="-14286" b="-48739"/>
                </a:stretch>
              </a:blipFill>
            </p:spPr>
            <p:txBody>
              <a:bodyPr/>
              <a:lstStyle/>
              <a:p>
                <a:r>
                  <a:rPr lang="vi-VN">
                    <a:noFill/>
                  </a:rPr>
                  <a:t> </a:t>
                </a:r>
              </a:p>
            </p:txBody>
          </p:sp>
        </mc:Fallback>
      </mc:AlternateContent>
      <p:grpSp>
        <p:nvGrpSpPr>
          <p:cNvPr id="16" name="Group 15">
            <a:extLst>
              <a:ext uri="{FF2B5EF4-FFF2-40B4-BE49-F238E27FC236}">
                <a16:creationId xmlns:a16="http://schemas.microsoft.com/office/drawing/2014/main" xmlns="" id="{C37652EE-EDE7-4423-9E60-4C9F8EF1038B}"/>
              </a:ext>
            </a:extLst>
          </p:cNvPr>
          <p:cNvGrpSpPr/>
          <p:nvPr/>
        </p:nvGrpSpPr>
        <p:grpSpPr>
          <a:xfrm>
            <a:off x="762000" y="3251077"/>
            <a:ext cx="3536257" cy="1141620"/>
            <a:chOff x="534987" y="1647866"/>
            <a:chExt cx="4122852" cy="1176337"/>
          </a:xfrm>
        </p:grpSpPr>
        <p:sp>
          <p:nvSpPr>
            <p:cNvPr id="18" name="Isosceles Triangle 44">
              <a:extLst>
                <a:ext uri="{FF2B5EF4-FFF2-40B4-BE49-F238E27FC236}">
                  <a16:creationId xmlns:a16="http://schemas.microsoft.com/office/drawing/2014/main" xmlns="" id="{986FA9E8-0797-43C0-BD75-D78AD35EC93D}"/>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36">
              <a:extLst>
                <a:ext uri="{FF2B5EF4-FFF2-40B4-BE49-F238E27FC236}">
                  <a16:creationId xmlns:a16="http://schemas.microsoft.com/office/drawing/2014/main" xmlns="" id="{906953BC-7758-447B-9042-4B47F693AAEA}"/>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1" name="Group 11">
              <a:extLst>
                <a:ext uri="{FF2B5EF4-FFF2-40B4-BE49-F238E27FC236}">
                  <a16:creationId xmlns:a16="http://schemas.microsoft.com/office/drawing/2014/main" xmlns="" id="{151DD18E-46A7-4954-B0C5-28DC3C29617E}"/>
                </a:ext>
              </a:extLst>
            </p:cNvPr>
            <p:cNvGrpSpPr/>
            <p:nvPr/>
          </p:nvGrpSpPr>
          <p:grpSpPr bwMode="auto">
            <a:xfrm>
              <a:off x="683775" y="1836907"/>
              <a:ext cx="582199" cy="537956"/>
              <a:chOff x="7440266" y="3398551"/>
              <a:chExt cx="757238" cy="765175"/>
            </a:xfrm>
            <a:solidFill>
              <a:schemeClr val="bg1">
                <a:lumMod val="95000"/>
              </a:schemeClr>
            </a:solidFill>
          </p:grpSpPr>
          <p:sp>
            <p:nvSpPr>
              <p:cNvPr id="29" name="Freeform 140">
                <a:extLst>
                  <a:ext uri="{FF2B5EF4-FFF2-40B4-BE49-F238E27FC236}">
                    <a16:creationId xmlns:a16="http://schemas.microsoft.com/office/drawing/2014/main" xmlns="" id="{3760A3DE-F740-4DCD-A025-B1C3AFF94B57}"/>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Freeform 141">
                <a:extLst>
                  <a:ext uri="{FF2B5EF4-FFF2-40B4-BE49-F238E27FC236}">
                    <a16:creationId xmlns:a16="http://schemas.microsoft.com/office/drawing/2014/main" xmlns="" id="{7413B264-9B0C-4FA2-8348-793F2723BB60}"/>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Freeform 142">
                <a:extLst>
                  <a:ext uri="{FF2B5EF4-FFF2-40B4-BE49-F238E27FC236}">
                    <a16:creationId xmlns:a16="http://schemas.microsoft.com/office/drawing/2014/main" xmlns="" id="{7B91E473-3198-4C6A-B888-D1EC0412B528}"/>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2" name="Rectangle 31">
                <a:extLst>
                  <a:ext uri="{FF2B5EF4-FFF2-40B4-BE49-F238E27FC236}">
                    <a16:creationId xmlns:a16="http://schemas.microsoft.com/office/drawing/2014/main" xmlns="" id="{18456A6B-B9BF-418C-801C-33A7CDB15DD9}"/>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AE1EB125-1F9E-46CB-B516-C658AE30FD55}"/>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xmlns="" id="{EEF75258-DAD7-4FD4-A452-DD43AB84BA25}"/>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xmlns="" id="{004902BD-D452-4793-8071-ED901688E7D8}"/>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5" name="Chevron 138">
              <a:extLst>
                <a:ext uri="{FF2B5EF4-FFF2-40B4-BE49-F238E27FC236}">
                  <a16:creationId xmlns:a16="http://schemas.microsoft.com/office/drawing/2014/main" xmlns="" id="{9965565D-321B-46AF-96B7-3D7FE8BC6ADC}"/>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13">
              <a:extLst>
                <a:ext uri="{FF2B5EF4-FFF2-40B4-BE49-F238E27FC236}">
                  <a16:creationId xmlns:a16="http://schemas.microsoft.com/office/drawing/2014/main" xmlns="" id="{3DB43FD6-EDC5-47C2-A560-E44A2EA68F77}"/>
                </a:ext>
              </a:extLst>
            </p:cNvPr>
            <p:cNvSpPr txBox="1">
              <a:spLocks noChangeArrowheads="1"/>
            </p:cNvSpPr>
            <p:nvPr/>
          </p:nvSpPr>
          <p:spPr bwMode="auto">
            <a:xfrm>
              <a:off x="1370758" y="1692884"/>
              <a:ext cx="3287081" cy="10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10.</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35">
            <a:extLst>
              <a:ext uri="{FF2B5EF4-FFF2-40B4-BE49-F238E27FC236}">
                <a16:creationId xmlns:a16="http://schemas.microsoft.com/office/drawing/2014/main" xmlns="" id="{D1236C44-FFD0-47C7-8C30-103F83CD155C}"/>
              </a:ext>
            </a:extLst>
          </p:cNvPr>
          <p:cNvGrpSpPr/>
          <p:nvPr/>
        </p:nvGrpSpPr>
        <p:grpSpPr>
          <a:xfrm>
            <a:off x="609600" y="1602037"/>
            <a:ext cx="17746255" cy="1355582"/>
            <a:chOff x="775770" y="1922269"/>
            <a:chExt cx="17749465" cy="1355580"/>
          </a:xfrm>
        </p:grpSpPr>
        <p:sp>
          <p:nvSpPr>
            <p:cNvPr id="37" name="TextBox 36">
              <a:extLst>
                <a:ext uri="{FF2B5EF4-FFF2-40B4-BE49-F238E27FC236}">
                  <a16:creationId xmlns:a16="http://schemas.microsoft.com/office/drawing/2014/main" xmlns="" id="{CCF678E4-1BB9-497C-9EE9-0C9C9C086CF3}"/>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8" name="TextBox 37">
              <a:extLst>
                <a:ext uri="{FF2B5EF4-FFF2-40B4-BE49-F238E27FC236}">
                  <a16:creationId xmlns:a16="http://schemas.microsoft.com/office/drawing/2014/main" xmlns="" id="{AB99F424-AA0D-465E-BFF4-C0842CAAE9B9}"/>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9" name="TextBox 38">
              <a:extLst>
                <a:ext uri="{FF2B5EF4-FFF2-40B4-BE49-F238E27FC236}">
                  <a16:creationId xmlns:a16="http://schemas.microsoft.com/office/drawing/2014/main" xmlns="" id="{775E4C7C-44F6-4CD7-A560-94416E96D091}"/>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40" name="Oval 39">
            <a:extLst>
              <a:ext uri="{FF2B5EF4-FFF2-40B4-BE49-F238E27FC236}">
                <a16:creationId xmlns:a16="http://schemas.microsoft.com/office/drawing/2014/main" xmlns="" id="{6FEE52AD-E987-4614-926B-CA23DDE503D9}"/>
              </a:ext>
            </a:extLst>
          </p:cNvPr>
          <p:cNvSpPr/>
          <p:nvPr/>
        </p:nvSpPr>
        <p:spPr>
          <a:xfrm>
            <a:off x="2355991" y="5219223"/>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A</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E3FBDA81-C08F-4450-8468-9EC5F57A6E32}"/>
                  </a:ext>
                </a:extLst>
              </p:cNvPr>
              <p:cNvSpPr/>
              <p:nvPr/>
            </p:nvSpPr>
            <p:spPr>
              <a:xfrm>
                <a:off x="1070171" y="12172117"/>
                <a:ext cx="5663345" cy="707886"/>
              </a:xfrm>
              <a:prstGeom prst="rect">
                <a:avLst/>
              </a:prstGeom>
            </p:spPr>
            <p:txBody>
              <a:bodyPr wrap="none">
                <a:spAutoFit/>
              </a:bodyPr>
              <a:lstStyle/>
              <a:p>
                <a:r>
                  <a:rPr lang="fr-FR" sz="40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Vậy </a:t>
                </a:r>
                <a14:m>
                  <m:oMath xmlns:m="http://schemas.openxmlformats.org/officeDocument/2006/math">
                    <m:r>
                      <a:rPr lang="en-US" sz="40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𝒎</m:t>
                    </m:r>
                    <m:r>
                      <a:rPr lang="en-US" sz="40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=Đ</m:t>
                    </m:r>
                  </m:oMath>
                </a14:m>
                <a:r>
                  <a:rPr lang="fr-FR" sz="40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là số chẵn.</a:t>
                </a:r>
                <a:endParaRPr lang="vi-VN"/>
              </a:p>
            </p:txBody>
          </p:sp>
        </mc:Choice>
        <mc:Fallback xmlns="">
          <p:sp>
            <p:nvSpPr>
              <p:cNvPr id="4" name="Rectangle 3">
                <a:extLst>
                  <a:ext uri="{FF2B5EF4-FFF2-40B4-BE49-F238E27FC236}">
                    <a16:creationId xmlns:a16="http://schemas.microsoft.com/office/drawing/2014/main" id="{E3FBDA81-C08F-4450-8468-9EC5F57A6E32}"/>
                  </a:ext>
                </a:extLst>
              </p:cNvPr>
              <p:cNvSpPr>
                <a:spLocks noRot="1" noChangeAspect="1" noMove="1" noResize="1" noEditPoints="1" noAdjustHandles="1" noChangeArrowheads="1" noChangeShapeType="1" noTextEdit="1"/>
              </p:cNvSpPr>
              <p:nvPr/>
            </p:nvSpPr>
            <p:spPr>
              <a:xfrm>
                <a:off x="1070171" y="12172117"/>
                <a:ext cx="5663345" cy="707886"/>
              </a:xfrm>
              <a:prstGeom prst="rect">
                <a:avLst/>
              </a:prstGeom>
              <a:blipFill>
                <a:blip r:embed="rId9"/>
                <a:stretch>
                  <a:fillRect l="-3875" t="-17241" r="-2691" b="-34483"/>
                </a:stretch>
              </a:blipFill>
            </p:spPr>
            <p:txBody>
              <a:bodyPr/>
              <a:lstStyle/>
              <a:p>
                <a:r>
                  <a:rPr lang="vi-VN">
                    <a:noFill/>
                  </a:rPr>
                  <a:t> </a:t>
                </a:r>
              </a:p>
            </p:txBody>
          </p:sp>
        </mc:Fallback>
      </mc:AlternateContent>
      <p:sp>
        <p:nvSpPr>
          <p:cNvPr id="41" name="Freeform 20">
            <a:extLst>
              <a:ext uri="{FF2B5EF4-FFF2-40B4-BE49-F238E27FC236}">
                <a16:creationId xmlns:a16="http://schemas.microsoft.com/office/drawing/2014/main" xmlns="" id="{0BDA6FBD-6D3A-42B1-99D0-9D0F314BC7F3}"/>
              </a:ext>
            </a:extLst>
          </p:cNvPr>
          <p:cNvSpPr>
            <a:spLocks/>
          </p:cNvSpPr>
          <p:nvPr/>
        </p:nvSpPr>
        <p:spPr bwMode="auto">
          <a:xfrm rot="16200000" flipV="1">
            <a:off x="2358015" y="6655573"/>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2" name="TextBox 41">
            <a:extLst>
              <a:ext uri="{FF2B5EF4-FFF2-40B4-BE49-F238E27FC236}">
                <a16:creationId xmlns:a16="http://schemas.microsoft.com/office/drawing/2014/main" xmlns="" id="{17112CBF-2B7C-40CE-A049-1EF68EE27C1D}"/>
              </a:ext>
            </a:extLst>
          </p:cNvPr>
          <p:cNvSpPr txBox="1"/>
          <p:nvPr/>
        </p:nvSpPr>
        <p:spPr>
          <a:xfrm>
            <a:off x="1994989" y="7904847"/>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43" name="Round Diagonal Corner Rectangle 58">
            <a:extLst>
              <a:ext uri="{FF2B5EF4-FFF2-40B4-BE49-F238E27FC236}">
                <a16:creationId xmlns:a16="http://schemas.microsoft.com/office/drawing/2014/main" xmlns="" id="{7CD8E305-279D-40F5-9866-F7000505D78F}"/>
              </a:ext>
            </a:extLst>
          </p:cNvPr>
          <p:cNvSpPr/>
          <p:nvPr/>
        </p:nvSpPr>
        <p:spPr>
          <a:xfrm flipV="1">
            <a:off x="876074" y="7775452"/>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15">
            <a:extLst>
              <a:ext uri="{FF2B5EF4-FFF2-40B4-BE49-F238E27FC236}">
                <a16:creationId xmlns:a16="http://schemas.microsoft.com/office/drawing/2014/main" xmlns="" id="{328C1DE4-7058-4CA3-ADDA-B5B876C73EF8}"/>
              </a:ext>
            </a:extLst>
          </p:cNvPr>
          <p:cNvSpPr>
            <a:spLocks noEditPoints="1"/>
          </p:cNvSpPr>
          <p:nvPr/>
        </p:nvSpPr>
        <p:spPr bwMode="auto">
          <a:xfrm>
            <a:off x="1315701" y="8022574"/>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51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Effect transition="in" filter="wipe(left)">
                                      <p:cBhvr>
                                        <p:cTn id="17" dur="25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6" grpId="0"/>
      <p:bldP spid="27" grpId="0"/>
      <p:bldP spid="40" grpId="0" animBg="1"/>
      <p:bldP spid="4" grpId="0"/>
      <p:bldP spid="41" grpId="0" animBg="1"/>
      <p:bldP spid="42" grpId="0"/>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7439978"/>
            <a:ext cx="22427577" cy="5791200"/>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59985" y="3234642"/>
            <a:ext cx="22340504" cy="3928158"/>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2071CB14-32DB-497A-B7E0-08F788BF1980}"/>
                  </a:ext>
                </a:extLst>
              </p:cNvPr>
              <p:cNvSpPr txBox="1"/>
              <p:nvPr/>
            </p:nvSpPr>
            <p:spPr>
              <a:xfrm>
                <a:off x="3900862" y="3314090"/>
                <a:ext cx="19590619" cy="17486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R="0" lvl="0" indent="0" algn="just" eaLnBrk="0" fontAlgn="base" hangingPunct="0">
                  <a:lnSpc>
                    <a:spcPct val="100000"/>
                  </a:lnSpc>
                  <a:spcBef>
                    <a:spcPct val="0"/>
                  </a:spcBef>
                  <a:spcAft>
                    <a:spcPct val="0"/>
                  </a:spcAft>
                  <a:buClrTx/>
                  <a:buSzTx/>
                  <a:buFontTx/>
                  <a:buNone/>
                  <a:tabLst/>
                  <a:defRPr kumimoji="0" sz="32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defRPr>
                </a:lvl1pPr>
              </a:lstStyle>
              <a:p>
                <a:pPr>
                  <a:lnSpc>
                    <a:spcPct val="130000"/>
                  </a:lnSpc>
                </a:pPr>
                <a:r>
                  <a:rPr lang="vi-VN" sz="4400"/>
                  <a:t>[Mức độ 2]</a:t>
                </a:r>
                <a:r>
                  <a:rPr lang="en-US" sz="4400"/>
                  <a:t> Cho khối đa diện </a:t>
                </a:r>
                <a14:m>
                  <m:oMath xmlns:m="http://schemas.openxmlformats.org/officeDocument/2006/math">
                    <m:r>
                      <a:rPr lang="en-US" sz="4400" b="1" i="1" smtClean="0">
                        <a:latin typeface="Cambria Math" panose="02040503050406030204" pitchFamily="18" charset="0"/>
                      </a:rPr>
                      <m:t>(</m:t>
                    </m:r>
                    <m:r>
                      <a:rPr lang="en-US" sz="4400" b="1" i="1" smtClean="0">
                        <a:latin typeface="Cambria Math" panose="02040503050406030204" pitchFamily="18" charset="0"/>
                      </a:rPr>
                      <m:t>𝑯</m:t>
                    </m:r>
                    <m:r>
                      <a:rPr lang="en-US" sz="4400" b="1" i="1" smtClean="0">
                        <a:latin typeface="Cambria Math" panose="02040503050406030204" pitchFamily="18" charset="0"/>
                      </a:rPr>
                      <m:t>)</m:t>
                    </m:r>
                  </m:oMath>
                </a14:m>
                <a:r>
                  <a:rPr lang="en-US" sz="4400"/>
                  <a:t> mà mỗi mặt đều là hình ngũ giác. </a:t>
                </a:r>
              </a:p>
              <a:p>
                <a:pPr>
                  <a:lnSpc>
                    <a:spcPct val="130000"/>
                  </a:lnSpc>
                </a:pPr>
                <a:r>
                  <a:rPr lang="en-US" sz="4400"/>
                  <a:t>Gọi </a:t>
                </a:r>
                <a14:m>
                  <m:oMath xmlns:m="http://schemas.openxmlformats.org/officeDocument/2006/math">
                    <m:r>
                      <a:rPr lang="en-US" sz="4400" b="1" i="1" smtClean="0">
                        <a:latin typeface="Cambria Math" panose="02040503050406030204" pitchFamily="18" charset="0"/>
                      </a:rPr>
                      <m:t>𝑪</m:t>
                    </m:r>
                  </m:oMath>
                </a14:m>
                <a:r>
                  <a:rPr lang="en-US" sz="4400"/>
                  <a:t> là số cạnh của khối đa diện đó, khi đó ta có</a:t>
                </a:r>
              </a:p>
            </p:txBody>
          </p:sp>
        </mc:Choice>
        <mc:Fallback xmlns="">
          <p:sp>
            <p:nvSpPr>
              <p:cNvPr id="9" name="TextBox 8">
                <a:extLst>
                  <a:ext uri="{FF2B5EF4-FFF2-40B4-BE49-F238E27FC236}">
                    <a16:creationId xmlns:a16="http://schemas.microsoft.com/office/drawing/2014/main" id="{2071CB14-32DB-497A-B7E0-08F788BF1980}"/>
                  </a:ext>
                </a:extLst>
              </p:cNvPr>
              <p:cNvSpPr txBox="1">
                <a:spLocks noRot="1" noChangeAspect="1" noMove="1" noResize="1" noEditPoints="1" noAdjustHandles="1" noChangeArrowheads="1" noChangeShapeType="1" noTextEdit="1"/>
              </p:cNvSpPr>
              <p:nvPr/>
            </p:nvSpPr>
            <p:spPr>
              <a:xfrm>
                <a:off x="3900862" y="3314090"/>
                <a:ext cx="19590619" cy="1748620"/>
              </a:xfrm>
              <a:prstGeom prst="rect">
                <a:avLst/>
              </a:prstGeom>
              <a:blipFill>
                <a:blip r:embed="rId2"/>
                <a:stretch>
                  <a:fillRect l="-1276" t="-1399" b="-1608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0" name="TextBox 9">
            <a:extLst>
              <a:ext uri="{FF2B5EF4-FFF2-40B4-BE49-F238E27FC236}">
                <a16:creationId xmlns:a16="http://schemas.microsoft.com/office/drawing/2014/main" xmlns="" id="{B52A4248-E148-408E-8442-8D693F78D5D7}"/>
              </a:ext>
            </a:extLst>
          </p:cNvPr>
          <p:cNvSpPr txBox="1"/>
          <p:nvPr/>
        </p:nvSpPr>
        <p:spPr>
          <a:xfrm>
            <a:off x="1876731" y="5562600"/>
            <a:ext cx="7572069" cy="751616"/>
          </a:xfrm>
          <a:prstGeom prst="rect">
            <a:avLst/>
          </a:prstGeom>
          <a:noFill/>
        </p:spPr>
        <p:txBody>
          <a:bodyPr wrap="squar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 C là số chia hết cho 3. </a:t>
            </a:r>
          </a:p>
        </p:txBody>
      </p:sp>
      <p:sp>
        <p:nvSpPr>
          <p:cNvPr id="11" name="TextBox 10">
            <a:extLst>
              <a:ext uri="{FF2B5EF4-FFF2-40B4-BE49-F238E27FC236}">
                <a16:creationId xmlns:a16="http://schemas.microsoft.com/office/drawing/2014/main" xmlns="" id="{FB509575-238D-40F7-B684-D895F1BDF323}"/>
              </a:ext>
            </a:extLst>
          </p:cNvPr>
          <p:cNvSpPr txBox="1"/>
          <p:nvPr/>
        </p:nvSpPr>
        <p:spPr>
          <a:xfrm>
            <a:off x="11384916" y="5486400"/>
            <a:ext cx="4464684"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 C là số chẵn.</a:t>
            </a:r>
          </a:p>
        </p:txBody>
      </p:sp>
      <p:sp>
        <p:nvSpPr>
          <p:cNvPr id="12" name="TextBox 11">
            <a:extLst>
              <a:ext uri="{FF2B5EF4-FFF2-40B4-BE49-F238E27FC236}">
                <a16:creationId xmlns:a16="http://schemas.microsoft.com/office/drawing/2014/main" xmlns="" id="{0EBCB30D-E24E-4353-BC5E-F076AC7C6AB9}"/>
              </a:ext>
            </a:extLst>
          </p:cNvPr>
          <p:cNvSpPr txBox="1"/>
          <p:nvPr/>
        </p:nvSpPr>
        <p:spPr>
          <a:xfrm>
            <a:off x="1874214" y="6454179"/>
            <a:ext cx="3767378"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 C là số lẻ. </a:t>
            </a:r>
          </a:p>
        </p:txBody>
      </p:sp>
      <p:sp>
        <p:nvSpPr>
          <p:cNvPr id="13" name="TextBox 12">
            <a:extLst>
              <a:ext uri="{FF2B5EF4-FFF2-40B4-BE49-F238E27FC236}">
                <a16:creationId xmlns:a16="http://schemas.microsoft.com/office/drawing/2014/main" xmlns="" id="{18CAAB48-C526-46F2-BF9D-21E6B0AAD424}"/>
              </a:ext>
            </a:extLst>
          </p:cNvPr>
          <p:cNvSpPr txBox="1"/>
          <p:nvPr/>
        </p:nvSpPr>
        <p:spPr>
          <a:xfrm>
            <a:off x="11410167" y="6299200"/>
            <a:ext cx="7106433"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 C là số chia hết cho 5.</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0D695A36-AE06-4B43-BF21-B9D1BE11A929}"/>
                  </a:ext>
                </a:extLst>
              </p:cNvPr>
              <p:cNvSpPr txBox="1"/>
              <p:nvPr/>
            </p:nvSpPr>
            <p:spPr>
              <a:xfrm>
                <a:off x="1757036" y="9124007"/>
                <a:ext cx="15389149" cy="759375"/>
              </a:xfrm>
              <a:prstGeom prst="rect">
                <a:avLst/>
              </a:prstGeom>
              <a:noFill/>
            </p:spPr>
            <p:txBody>
              <a:bodyPr wrap="none">
                <a:spAutoFit/>
              </a:bodyPr>
              <a:lstStyle/>
              <a:p>
                <a:pPr marL="0" marR="0" algn="just">
                  <a:lnSpc>
                    <a:spcPct val="107000"/>
                  </a:lnSpc>
                  <a:spcBef>
                    <a:spcPts val="0"/>
                  </a:spcBef>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Gọi </a:t>
                </a: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là số cạnh của đa diện, </a:t>
                </a: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𝑴</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là số mặt của đa diện </a:t>
                </a:r>
              </a:p>
            </p:txBody>
          </p:sp>
        </mc:Choice>
        <mc:Fallback xmlns="">
          <p:sp>
            <p:nvSpPr>
              <p:cNvPr id="16" name="TextBox 15">
                <a:extLst>
                  <a:ext uri="{FF2B5EF4-FFF2-40B4-BE49-F238E27FC236}">
                    <a16:creationId xmlns:a16="http://schemas.microsoft.com/office/drawing/2014/main" id="{0D695A36-AE06-4B43-BF21-B9D1BE11A929}"/>
                  </a:ext>
                </a:extLst>
              </p:cNvPr>
              <p:cNvSpPr txBox="1">
                <a:spLocks noRot="1" noChangeAspect="1" noMove="1" noResize="1" noEditPoints="1" noAdjustHandles="1" noChangeArrowheads="1" noChangeShapeType="1" noTextEdit="1"/>
              </p:cNvSpPr>
              <p:nvPr/>
            </p:nvSpPr>
            <p:spPr>
              <a:xfrm>
                <a:off x="1757036" y="9124007"/>
                <a:ext cx="15389149" cy="759375"/>
              </a:xfrm>
              <a:prstGeom prst="rect">
                <a:avLst/>
              </a:prstGeom>
              <a:blipFill>
                <a:blip r:embed="rId3"/>
                <a:stretch>
                  <a:fillRect l="-1584" t="-19355" b="-370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A0DDCD69-B6DF-403C-B85E-13D05EE93F0C}"/>
                  </a:ext>
                </a:extLst>
              </p:cNvPr>
              <p:cNvSpPr txBox="1"/>
              <p:nvPr/>
            </p:nvSpPr>
            <p:spPr>
              <a:xfrm>
                <a:off x="1724379" y="10260388"/>
                <a:ext cx="18648888" cy="759375"/>
              </a:xfrm>
              <a:prstGeom prst="rect">
                <a:avLst/>
              </a:prstGeom>
              <a:noFill/>
            </p:spPr>
            <p:txBody>
              <a:bodyPr wrap="none">
                <a:spAutoFit/>
              </a:bodyPr>
              <a:lstStyle/>
              <a:p>
                <a:pPr algn="just">
                  <a:lnSpc>
                    <a:spcPct val="107000"/>
                  </a:lnSpc>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Do mỗi mặt của khối đa diện là các ngũ giác nên ta có </a:t>
                </a: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𝑪</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𝑴</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A0DDCD69-B6DF-403C-B85E-13D05EE93F0C}"/>
                  </a:ext>
                </a:extLst>
              </p:cNvPr>
              <p:cNvSpPr txBox="1">
                <a:spLocks noRot="1" noChangeAspect="1" noMove="1" noResize="1" noEditPoints="1" noAdjustHandles="1" noChangeArrowheads="1" noChangeShapeType="1" noTextEdit="1"/>
              </p:cNvSpPr>
              <p:nvPr/>
            </p:nvSpPr>
            <p:spPr>
              <a:xfrm>
                <a:off x="1724379" y="10260388"/>
                <a:ext cx="18648888" cy="759375"/>
              </a:xfrm>
              <a:prstGeom prst="rect">
                <a:avLst/>
              </a:prstGeom>
              <a:blipFill>
                <a:blip r:embed="rId4"/>
                <a:stretch>
                  <a:fillRect l="-1340" t="-18400" b="-3600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3DAB033E-6F79-49FB-B796-C77F312B906A}"/>
                  </a:ext>
                </a:extLst>
              </p:cNvPr>
              <p:cNvSpPr txBox="1"/>
              <p:nvPr/>
            </p:nvSpPr>
            <p:spPr>
              <a:xfrm>
                <a:off x="1834270" y="11404705"/>
                <a:ext cx="7669087" cy="759375"/>
              </a:xfrm>
              <a:prstGeom prst="rect">
                <a:avLst/>
              </a:prstGeom>
              <a:noFill/>
            </p:spPr>
            <p:txBody>
              <a:bodyPr wrap="none">
                <a:spAutoFit/>
              </a:bodyPr>
              <a:lstStyle/>
              <a:p>
                <a:pPr algn="just">
                  <a:lnSpc>
                    <a:spcPct val="107000"/>
                  </a:lnSpc>
                  <a:spcAft>
                    <a:spcPts val="80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Vậy </a:t>
                </a: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là</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số</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chia </a:t>
                </a:r>
                <a:r>
                  <a:rPr lang="en-US" sz="4400" b="1" dirty="0"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hết</a:t>
                </a:r>
                <a:r>
                  <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r>
                  <a:rPr lang="en-US" sz="4400" b="1" err="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cho</a:t>
                </a: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14:m>
                  <m:oMath xmlns:m="http://schemas.openxmlformats.org/officeDocument/2006/math">
                    <m:r>
                      <a:rPr lang="en-US" sz="4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oMath>
                </a14:m>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DAB033E-6F79-49FB-B796-C77F312B906A}"/>
                  </a:ext>
                </a:extLst>
              </p:cNvPr>
              <p:cNvSpPr txBox="1">
                <a:spLocks noRot="1" noChangeAspect="1" noMove="1" noResize="1" noEditPoints="1" noAdjustHandles="1" noChangeArrowheads="1" noChangeShapeType="1" noTextEdit="1"/>
              </p:cNvSpPr>
              <p:nvPr/>
            </p:nvSpPr>
            <p:spPr>
              <a:xfrm>
                <a:off x="1834270" y="11404705"/>
                <a:ext cx="7669087" cy="759375"/>
              </a:xfrm>
              <a:prstGeom prst="rect">
                <a:avLst/>
              </a:prstGeom>
              <a:blipFill>
                <a:blip r:embed="rId5"/>
                <a:stretch>
                  <a:fillRect l="-3259" t="-19355" r="-159" b="-37097"/>
                </a:stretch>
              </a:blipFill>
            </p:spPr>
            <p:txBody>
              <a:bodyPr/>
              <a:lstStyle/>
              <a:p>
                <a:r>
                  <a:rPr lang="vi-VN">
                    <a:noFill/>
                  </a:rPr>
                  <a:t> </a:t>
                </a:r>
              </a:p>
            </p:txBody>
          </p:sp>
        </mc:Fallback>
      </mc:AlternateContent>
      <p:grpSp>
        <p:nvGrpSpPr>
          <p:cNvPr id="19" name="Group 18">
            <a:extLst>
              <a:ext uri="{FF2B5EF4-FFF2-40B4-BE49-F238E27FC236}">
                <a16:creationId xmlns:a16="http://schemas.microsoft.com/office/drawing/2014/main" xmlns="" id="{687D5D2E-624D-4535-86F7-A1585A28FD44}"/>
              </a:ext>
            </a:extLst>
          </p:cNvPr>
          <p:cNvGrpSpPr/>
          <p:nvPr/>
        </p:nvGrpSpPr>
        <p:grpSpPr>
          <a:xfrm>
            <a:off x="762000" y="3399899"/>
            <a:ext cx="3536257" cy="1141620"/>
            <a:chOff x="534987" y="1647866"/>
            <a:chExt cx="4122852" cy="1176337"/>
          </a:xfrm>
        </p:grpSpPr>
        <p:sp>
          <p:nvSpPr>
            <p:cNvPr id="20" name="Isosceles Triangle 44">
              <a:extLst>
                <a:ext uri="{FF2B5EF4-FFF2-40B4-BE49-F238E27FC236}">
                  <a16:creationId xmlns:a16="http://schemas.microsoft.com/office/drawing/2014/main" xmlns="" id="{43015CFE-50C9-4FFC-8976-32622C6297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Pentagon 136">
              <a:extLst>
                <a:ext uri="{FF2B5EF4-FFF2-40B4-BE49-F238E27FC236}">
                  <a16:creationId xmlns:a16="http://schemas.microsoft.com/office/drawing/2014/main" xmlns="" id="{C1F0C0D4-E6B4-486B-BCE6-4D753A9A2BE6}"/>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11">
              <a:extLst>
                <a:ext uri="{FF2B5EF4-FFF2-40B4-BE49-F238E27FC236}">
                  <a16:creationId xmlns:a16="http://schemas.microsoft.com/office/drawing/2014/main" xmlns="" id="{7FE83EE2-0B52-42F8-ABE7-74377D71369A}"/>
                </a:ext>
              </a:extLst>
            </p:cNvPr>
            <p:cNvGrpSpPr/>
            <p:nvPr/>
          </p:nvGrpSpPr>
          <p:grpSpPr bwMode="auto">
            <a:xfrm>
              <a:off x="683775" y="1836907"/>
              <a:ext cx="582199" cy="537956"/>
              <a:chOff x="7440266" y="3398551"/>
              <a:chExt cx="757238" cy="765175"/>
            </a:xfrm>
            <a:solidFill>
              <a:schemeClr val="bg1">
                <a:lumMod val="95000"/>
              </a:schemeClr>
            </a:solidFill>
          </p:grpSpPr>
          <p:sp>
            <p:nvSpPr>
              <p:cNvPr id="25" name="Freeform 140">
                <a:extLst>
                  <a:ext uri="{FF2B5EF4-FFF2-40B4-BE49-F238E27FC236}">
                    <a16:creationId xmlns:a16="http://schemas.microsoft.com/office/drawing/2014/main" xmlns="" id="{45F04920-9A6C-4AAF-8123-A7094E75D03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Freeform 141">
                <a:extLst>
                  <a:ext uri="{FF2B5EF4-FFF2-40B4-BE49-F238E27FC236}">
                    <a16:creationId xmlns:a16="http://schemas.microsoft.com/office/drawing/2014/main" xmlns="" id="{1B125A5E-2968-4041-A4A5-39640DE4F2C1}"/>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Freeform 142">
                <a:extLst>
                  <a:ext uri="{FF2B5EF4-FFF2-40B4-BE49-F238E27FC236}">
                    <a16:creationId xmlns:a16="http://schemas.microsoft.com/office/drawing/2014/main" xmlns="" id="{36DE4379-7E9A-4CFA-A694-F19EEA3B00E3}"/>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0FE19BD4-678D-4EE1-89E2-C86FF68AB46C}"/>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786A6E79-7649-4111-9E92-40834DE06C99}"/>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9EC92054-0CB5-475C-9660-336437FC196C}"/>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26D85C0F-2216-4580-A4EF-4B7FE0E86D92}"/>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3" name="Chevron 138">
              <a:extLst>
                <a:ext uri="{FF2B5EF4-FFF2-40B4-BE49-F238E27FC236}">
                  <a16:creationId xmlns:a16="http://schemas.microsoft.com/office/drawing/2014/main" xmlns="" id="{E6A8B807-72B2-4F95-B7E0-C75B2754A44C}"/>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3">
              <a:extLst>
                <a:ext uri="{FF2B5EF4-FFF2-40B4-BE49-F238E27FC236}">
                  <a16:creationId xmlns:a16="http://schemas.microsoft.com/office/drawing/2014/main" xmlns="" id="{FEC81B6D-C909-4EE6-9ADF-92DEDDAC0819}"/>
                </a:ext>
              </a:extLst>
            </p:cNvPr>
            <p:cNvSpPr txBox="1">
              <a:spLocks noChangeArrowheads="1"/>
            </p:cNvSpPr>
            <p:nvPr/>
          </p:nvSpPr>
          <p:spPr bwMode="auto">
            <a:xfrm>
              <a:off x="1370758" y="1747357"/>
              <a:ext cx="3287081" cy="8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11.</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xmlns="" id="{08FE7D14-0F58-47FD-ACE2-F481C6C2C662}"/>
              </a:ext>
            </a:extLst>
          </p:cNvPr>
          <p:cNvGrpSpPr/>
          <p:nvPr/>
        </p:nvGrpSpPr>
        <p:grpSpPr>
          <a:xfrm>
            <a:off x="609600" y="1602037"/>
            <a:ext cx="17746255" cy="1355582"/>
            <a:chOff x="775770" y="1922269"/>
            <a:chExt cx="17749465" cy="1355580"/>
          </a:xfrm>
        </p:grpSpPr>
        <p:sp>
          <p:nvSpPr>
            <p:cNvPr id="33" name="TextBox 32">
              <a:extLst>
                <a:ext uri="{FF2B5EF4-FFF2-40B4-BE49-F238E27FC236}">
                  <a16:creationId xmlns:a16="http://schemas.microsoft.com/office/drawing/2014/main" xmlns="" id="{6BE87A4E-917D-4856-A77C-4B1008F02E0A}"/>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4" name="TextBox 33">
              <a:extLst>
                <a:ext uri="{FF2B5EF4-FFF2-40B4-BE49-F238E27FC236}">
                  <a16:creationId xmlns:a16="http://schemas.microsoft.com/office/drawing/2014/main" xmlns="" id="{BF8E22E6-1E72-4B68-8D35-53B5133EE839}"/>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5" name="TextBox 34">
              <a:extLst>
                <a:ext uri="{FF2B5EF4-FFF2-40B4-BE49-F238E27FC236}">
                  <a16:creationId xmlns:a16="http://schemas.microsoft.com/office/drawing/2014/main" xmlns="" id="{6DE3DB4F-477D-494A-AB7B-733AF8BD0FAA}"/>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6" name="Oval 35">
            <a:extLst>
              <a:ext uri="{FF2B5EF4-FFF2-40B4-BE49-F238E27FC236}">
                <a16:creationId xmlns:a16="http://schemas.microsoft.com/office/drawing/2014/main" xmlns="" id="{84DCFC16-8ABE-479A-84F4-06283DD5C11A}"/>
              </a:ext>
            </a:extLst>
          </p:cNvPr>
          <p:cNvSpPr/>
          <p:nvPr/>
        </p:nvSpPr>
        <p:spPr>
          <a:xfrm>
            <a:off x="11103328" y="6135992"/>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D</a:t>
            </a:r>
          </a:p>
        </p:txBody>
      </p:sp>
      <p:sp>
        <p:nvSpPr>
          <p:cNvPr id="37" name="Freeform 20">
            <a:extLst>
              <a:ext uri="{FF2B5EF4-FFF2-40B4-BE49-F238E27FC236}">
                <a16:creationId xmlns:a16="http://schemas.microsoft.com/office/drawing/2014/main" xmlns="" id="{3CD79BD4-F17F-4FCB-AB7E-E7992E3D3EA3}"/>
              </a:ext>
            </a:extLst>
          </p:cNvPr>
          <p:cNvSpPr>
            <a:spLocks/>
          </p:cNvSpPr>
          <p:nvPr/>
        </p:nvSpPr>
        <p:spPr bwMode="auto">
          <a:xfrm rot="16200000" flipV="1">
            <a:off x="2384157" y="6233221"/>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8" name="TextBox 37">
            <a:extLst>
              <a:ext uri="{FF2B5EF4-FFF2-40B4-BE49-F238E27FC236}">
                <a16:creationId xmlns:a16="http://schemas.microsoft.com/office/drawing/2014/main" xmlns="" id="{0F33DD6A-ABF2-4FF5-B21F-9E79B058C7F1}"/>
              </a:ext>
            </a:extLst>
          </p:cNvPr>
          <p:cNvSpPr txBox="1"/>
          <p:nvPr/>
        </p:nvSpPr>
        <p:spPr>
          <a:xfrm>
            <a:off x="2021131" y="7482495"/>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9" name="Round Diagonal Corner Rectangle 58">
            <a:extLst>
              <a:ext uri="{FF2B5EF4-FFF2-40B4-BE49-F238E27FC236}">
                <a16:creationId xmlns:a16="http://schemas.microsoft.com/office/drawing/2014/main" xmlns="" id="{8C706F26-0CBF-4631-B1F7-08EB7C821D8C}"/>
              </a:ext>
            </a:extLst>
          </p:cNvPr>
          <p:cNvSpPr/>
          <p:nvPr/>
        </p:nvSpPr>
        <p:spPr>
          <a:xfrm flipV="1">
            <a:off x="902216" y="7353100"/>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5">
            <a:extLst>
              <a:ext uri="{FF2B5EF4-FFF2-40B4-BE49-F238E27FC236}">
                <a16:creationId xmlns:a16="http://schemas.microsoft.com/office/drawing/2014/main" xmlns="" id="{14FD76F3-2A1C-476E-8522-C336867F15CA}"/>
              </a:ext>
            </a:extLst>
          </p:cNvPr>
          <p:cNvSpPr>
            <a:spLocks noEditPoints="1"/>
          </p:cNvSpPr>
          <p:nvPr/>
        </p:nvSpPr>
        <p:spPr bwMode="auto">
          <a:xfrm>
            <a:off x="1341843" y="7600222"/>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684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18" grpId="0"/>
      <p:bldP spid="36" grpId="0" animBg="1"/>
      <p:bldP spid="37" grpId="0" animBg="1"/>
      <p:bldP spid="38" grpId="0"/>
      <p:bldP spid="39"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851147" y="7676971"/>
            <a:ext cx="22427577" cy="5716552"/>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r>
              <a:rPr lang="en-US" sz="4400" b="1"/>
              <a:t> </a:t>
            </a:r>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816803" y="3001768"/>
            <a:ext cx="22340504" cy="4476569"/>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3CE941C9-3FDD-4503-B038-9EA428CAE2E1}"/>
              </a:ext>
            </a:extLst>
          </p:cNvPr>
          <p:cNvSpPr txBox="1"/>
          <p:nvPr/>
        </p:nvSpPr>
        <p:spPr>
          <a:xfrm>
            <a:off x="4007704" y="3046736"/>
            <a:ext cx="160592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R="0" lvl="0" indent="0" algn="just" eaLnBrk="0" fontAlgn="base" hangingPunct="0">
              <a:lnSpc>
                <a:spcPct val="100000"/>
              </a:lnSpc>
              <a:spcBef>
                <a:spcPct val="0"/>
              </a:spcBef>
              <a:spcAft>
                <a:spcPct val="0"/>
              </a:spcAft>
              <a:buClrTx/>
              <a:buSzTx/>
              <a:buFontTx/>
              <a:buNone/>
              <a:tabLst/>
              <a:defRPr kumimoji="0" sz="32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defRPr>
            </a:lvl1pPr>
          </a:lstStyle>
          <a:p>
            <a:r>
              <a:rPr lang="vi-VN" sz="4400"/>
              <a:t>[ Mức độ 2] </a:t>
            </a:r>
            <a:r>
              <a:rPr lang="en-US" sz="4400"/>
              <a:t>Trong các mệnh đề sau, mệnh đề nào đúng?</a:t>
            </a:r>
          </a:p>
        </p:txBody>
      </p:sp>
      <p:sp>
        <p:nvSpPr>
          <p:cNvPr id="10" name="TextBox 9">
            <a:extLst>
              <a:ext uri="{FF2B5EF4-FFF2-40B4-BE49-F238E27FC236}">
                <a16:creationId xmlns:a16="http://schemas.microsoft.com/office/drawing/2014/main" xmlns="" id="{29316FB8-3E4A-42BF-B753-931E896DD12F}"/>
              </a:ext>
            </a:extLst>
          </p:cNvPr>
          <p:cNvSpPr txBox="1"/>
          <p:nvPr/>
        </p:nvSpPr>
        <p:spPr>
          <a:xfrm>
            <a:off x="1951303" y="6726721"/>
            <a:ext cx="16442322"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 Tốn tại một hình đa diện có số cạnh và mặt bằng nhau.</a:t>
            </a:r>
          </a:p>
        </p:txBody>
      </p:sp>
      <p:sp>
        <p:nvSpPr>
          <p:cNvPr id="17" name="TextBox 16">
            <a:extLst>
              <a:ext uri="{FF2B5EF4-FFF2-40B4-BE49-F238E27FC236}">
                <a16:creationId xmlns:a16="http://schemas.microsoft.com/office/drawing/2014/main" xmlns="" id="{EFFC772A-C941-4934-96FF-9E57E82CCAB7}"/>
              </a:ext>
            </a:extLst>
          </p:cNvPr>
          <p:cNvSpPr txBox="1"/>
          <p:nvPr/>
        </p:nvSpPr>
        <p:spPr>
          <a:xfrm>
            <a:off x="1905000" y="8534400"/>
            <a:ext cx="14069877" cy="769441"/>
          </a:xfrm>
          <a:prstGeom prst="rect">
            <a:avLst/>
          </a:prstGeom>
          <a:noFill/>
        </p:spPr>
        <p:txBody>
          <a:bodyPr wrap="none">
            <a:spAutoFit/>
          </a:bodyPr>
          <a:lstStyle/>
          <a:p>
            <a:pPr marL="0" marR="0" algn="just">
              <a:spcBef>
                <a:spcPts val="0"/>
              </a:spcBef>
              <a:spcAft>
                <a:spcPts val="0"/>
              </a:spcAft>
            </a:pPr>
            <a:r>
              <a:rPr lang="en-US" sz="4400" b="1">
                <a:solidFill>
                  <a:srgbClr val="002060"/>
                </a:solidFill>
                <a:effectLst/>
                <a:latin typeface="Tahoma" panose="020B0604030504040204" pitchFamily="34" charset="0"/>
                <a:ea typeface="Times New Roman" panose="02020603050405020304" pitchFamily="18" charset="0"/>
              </a:rPr>
              <a:t>A. Sai. Ví dụ hình lập phương có 8 đỉnh và 6 mặt.</a:t>
            </a:r>
          </a:p>
        </p:txBody>
      </p:sp>
      <p:sp>
        <p:nvSpPr>
          <p:cNvPr id="18" name="TextBox 17">
            <a:extLst>
              <a:ext uri="{FF2B5EF4-FFF2-40B4-BE49-F238E27FC236}">
                <a16:creationId xmlns:a16="http://schemas.microsoft.com/office/drawing/2014/main" xmlns="" id="{93F6A0C4-ACAF-4E6B-A1EA-92993D88080C}"/>
              </a:ext>
            </a:extLst>
          </p:cNvPr>
          <p:cNvSpPr txBox="1"/>
          <p:nvPr/>
        </p:nvSpPr>
        <p:spPr>
          <a:xfrm>
            <a:off x="1905000" y="9441359"/>
            <a:ext cx="11828879" cy="769441"/>
          </a:xfrm>
          <a:prstGeom prst="rect">
            <a:avLst/>
          </a:prstGeom>
          <a:noFill/>
        </p:spPr>
        <p:txBody>
          <a:bodyPr wrap="none">
            <a:spAutoFit/>
          </a:bodyPr>
          <a:lstStyle/>
          <a:p>
            <a:pPr marL="0" marR="0" algn="just">
              <a:spcBef>
                <a:spcPts val="0"/>
              </a:spcBef>
              <a:spcAft>
                <a:spcPts val="0"/>
              </a:spcAft>
            </a:pPr>
            <a:r>
              <a:rPr lang="en-US" sz="4400" b="1">
                <a:solidFill>
                  <a:srgbClr val="002060"/>
                </a:solidFill>
                <a:effectLst/>
                <a:latin typeface="Tahoma" panose="020B0604030504040204" pitchFamily="34" charset="0"/>
                <a:ea typeface="Times New Roman" panose="02020603050405020304" pitchFamily="18" charset="0"/>
              </a:rPr>
              <a:t>B. Đúng. Hình tứ diện có 4 đỉnh và 4 mặt.</a:t>
            </a:r>
          </a:p>
        </p:txBody>
      </p:sp>
      <mc:AlternateContent xmlns:mc="http://schemas.openxmlformats.org/markup-compatibility/2006" xmlns:a14="http://schemas.microsoft.com/office/drawing/2010/main">
        <mc:Choice Requires="a14">
          <p:sp>
            <p:nvSpPr>
              <p:cNvPr id="19" name="Rectangle 6">
                <a:extLst>
                  <a:ext uri="{FF2B5EF4-FFF2-40B4-BE49-F238E27FC236}">
                    <a16:creationId xmlns:a16="http://schemas.microsoft.com/office/drawing/2014/main" xmlns="" id="{6318ADA5-AAD7-4469-955D-2E1163B6BEA3}"/>
                  </a:ext>
                </a:extLst>
              </p:cNvPr>
              <p:cNvSpPr>
                <a:spLocks noChangeArrowheads="1"/>
              </p:cNvSpPr>
              <p:nvPr/>
            </p:nvSpPr>
            <p:spPr bwMode="auto">
              <a:xfrm>
                <a:off x="1905000" y="10096864"/>
                <a:ext cx="21633615" cy="212365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4400" b="1" i="0" u="none" strike="noStrike" cap="none" normalizeH="0" baseline="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 Sai. Theo </a:t>
                </a:r>
                <a:r>
                  <a:rPr lang="sv-SE" alt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ĐL </a:t>
                </a:r>
                <a:r>
                  <a:rPr kumimoji="0" lang="sv-SE" altLang="en-US" sz="4400" b="1" i="0" u="none" strike="noStrike" cap="none" normalizeH="0" baseline="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Ơle</a:t>
                </a:r>
                <a:r>
                  <a:rPr lang="en-US" alt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Mọi khối đa diện lồi ta có </a:t>
                </a:r>
                <a14:m>
                  <m:oMath xmlns:m="http://schemas.openxmlformats.org/officeDocument/2006/math">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𝑫</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𝑫</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(với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 là số đỉnh;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 là số cạnh;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 là số mặt).</a:t>
                </a:r>
              </a:p>
              <a:p>
                <a:pPr marL="0" marR="0" lvl="0" indent="0" algn="just" defTabSz="914400" rtl="0" eaLnBrk="0" fontAlgn="base" latinLnBrk="0" hangingPunct="0">
                  <a:lnSpc>
                    <a:spcPct val="100000"/>
                  </a:lnSpc>
                  <a:spcBef>
                    <a:spcPct val="0"/>
                  </a:spcBef>
                  <a:spcAft>
                    <a:spcPct val="0"/>
                  </a:spcAft>
                  <a:buClrTx/>
                  <a:buSzTx/>
                  <a:buFontTx/>
                  <a:buNone/>
                  <a:tabLs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Nếu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Cambria Math" panose="020405030504060302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nghĩa là hình đa diện có 2 mặt, vô lý.</a:t>
                </a:r>
                <a:r>
                  <a:rPr kumimoji="0" lang="sv-SE" altLang="en-US" sz="4400" b="1" i="0" u="none" strike="noStrike" cap="none" normalizeH="0" baseline="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19" name="Rectangle 6">
                <a:extLst>
                  <a:ext uri="{FF2B5EF4-FFF2-40B4-BE49-F238E27FC236}">
                    <a16:creationId xmlns:a16="http://schemas.microsoft.com/office/drawing/2014/main" id="{6318ADA5-AAD7-4469-955D-2E1163B6BEA3}"/>
                  </a:ext>
                </a:extLst>
              </p:cNvPr>
              <p:cNvSpPr>
                <a:spLocks noRot="1" noChangeAspect="1" noMove="1" noResize="1" noEditPoints="1" noAdjustHandles="1" noChangeArrowheads="1" noChangeShapeType="1" noTextEdit="1"/>
              </p:cNvSpPr>
              <p:nvPr/>
            </p:nvSpPr>
            <p:spPr bwMode="auto">
              <a:xfrm>
                <a:off x="1905000" y="10096864"/>
                <a:ext cx="21633615" cy="2123658"/>
              </a:xfrm>
              <a:prstGeom prst="rect">
                <a:avLst/>
              </a:prstGeom>
              <a:blipFill>
                <a:blip r:embed="rId2"/>
                <a:stretch>
                  <a:fillRect l="-1156" t="-5731" b="-12894"/>
                </a:stretch>
              </a:blipFill>
              <a:ln>
                <a:noFill/>
              </a:ln>
              <a:effectLst/>
            </p:spPr>
            <p:txBody>
              <a:bodyPr/>
              <a:lstStyle/>
              <a:p>
                <a:r>
                  <a:rPr lang="vi-VN">
                    <a:noFill/>
                  </a:rPr>
                  <a:t> </a:t>
                </a:r>
              </a:p>
            </p:txBody>
          </p:sp>
        </mc:Fallback>
      </mc:AlternateContent>
      <p:sp>
        <p:nvSpPr>
          <p:cNvPr id="20" name="TextBox 19">
            <a:extLst>
              <a:ext uri="{FF2B5EF4-FFF2-40B4-BE49-F238E27FC236}">
                <a16:creationId xmlns:a16="http://schemas.microsoft.com/office/drawing/2014/main" xmlns="" id="{C9278309-B6D0-4412-B1EC-661AB434B0A8}"/>
              </a:ext>
            </a:extLst>
          </p:cNvPr>
          <p:cNvSpPr txBox="1"/>
          <p:nvPr/>
        </p:nvSpPr>
        <p:spPr>
          <a:xfrm>
            <a:off x="1863328" y="4114800"/>
            <a:ext cx="16785364"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 Số đỉnh và số mặt của một hình đa diện luôn bằng nhau.</a:t>
            </a:r>
          </a:p>
        </p:txBody>
      </p:sp>
      <p:sp>
        <p:nvSpPr>
          <p:cNvPr id="21" name="TextBox 20">
            <a:extLst>
              <a:ext uri="{FF2B5EF4-FFF2-40B4-BE49-F238E27FC236}">
                <a16:creationId xmlns:a16="http://schemas.microsoft.com/office/drawing/2014/main" xmlns="" id="{442145EB-B131-46B2-A8E4-A7E91FF20A49}"/>
              </a:ext>
            </a:extLst>
          </p:cNvPr>
          <p:cNvSpPr txBox="1"/>
          <p:nvPr/>
        </p:nvSpPr>
        <p:spPr>
          <a:xfrm>
            <a:off x="1863328" y="5027430"/>
            <a:ext cx="15804326"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 Tồn tại hình đa diện có số đỉnh và số mặt bằng nhau.</a:t>
            </a:r>
          </a:p>
        </p:txBody>
      </p:sp>
      <p:sp>
        <p:nvSpPr>
          <p:cNvPr id="22" name="TextBox 21">
            <a:extLst>
              <a:ext uri="{FF2B5EF4-FFF2-40B4-BE49-F238E27FC236}">
                <a16:creationId xmlns:a16="http://schemas.microsoft.com/office/drawing/2014/main" xmlns="" id="{5E17BD11-D3D9-4526-BF61-B0BBE0E08CB3}"/>
              </a:ext>
            </a:extLst>
          </p:cNvPr>
          <p:cNvSpPr txBox="1"/>
          <p:nvPr/>
        </p:nvSpPr>
        <p:spPr>
          <a:xfrm>
            <a:off x="1907760" y="5925258"/>
            <a:ext cx="14911454"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 Tồn tại một hình đa diện có số cạnh bằng số đỉnh.</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5C1344FE-F451-478D-AEAA-8EED0E57346F}"/>
                  </a:ext>
                </a:extLst>
              </p:cNvPr>
              <p:cNvSpPr txBox="1"/>
              <p:nvPr/>
            </p:nvSpPr>
            <p:spPr>
              <a:xfrm>
                <a:off x="1863328" y="12425471"/>
                <a:ext cx="15795755" cy="769441"/>
              </a:xfrm>
              <a:prstGeom prst="rect">
                <a:avLst/>
              </a:prstGeom>
              <a:noFill/>
            </p:spPr>
            <p:txBody>
              <a:bodyPr wrap="square">
                <a:spAutoFit/>
              </a:bodyPr>
              <a:lstStyle/>
              <a:p>
                <a:pPr algn="just"/>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D. Sai. Tương tự</a:t>
                </a:r>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câu </a:t>
                </a: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 Nếu số </a:t>
                </a:r>
                <a14:m>
                  <m:oMath xmlns:m="http://schemas.openxmlformats.org/officeDocument/2006/math">
                    <m:r>
                      <a:rPr lang="en-US" sz="4400" b="1" i="1">
                        <a:solidFill>
                          <a:schemeClr val="accent5">
                            <a:lumMod val="50000"/>
                          </a:schemeClr>
                        </a:solidFill>
                        <a:effectLst/>
                        <a:latin typeface="Cambria Math" panose="02040503050406030204" pitchFamily="18" charset="0"/>
                        <a:ea typeface="Times New Roman" panose="02020603050405020304" pitchFamily="18" charset="0"/>
                      </a:rPr>
                      <m:t>𝑪</m:t>
                    </m:r>
                    <m:r>
                      <a:rPr lang="en-US" sz="4400" b="1" i="1">
                        <a:solidFill>
                          <a:schemeClr val="accent5">
                            <a:lumMod val="50000"/>
                          </a:schemeClr>
                        </a:solidFill>
                        <a:effectLst/>
                        <a:latin typeface="Cambria Math" panose="02040503050406030204" pitchFamily="18" charset="0"/>
                        <a:ea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Times New Roman" panose="02020603050405020304" pitchFamily="18" charset="0"/>
                      </a:rPr>
                      <m:t>𝑴</m:t>
                    </m:r>
                    <m:r>
                      <a:rPr lang="en-US" sz="4400" b="1" i="1">
                        <a:solidFill>
                          <a:schemeClr val="accent5">
                            <a:lumMod val="50000"/>
                          </a:schemeClr>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400" b="1" i="1">
                        <a:solidFill>
                          <a:schemeClr val="accent5">
                            <a:lumMod val="50000"/>
                          </a:schemeClr>
                        </a:solidFill>
                        <a:effectLst/>
                        <a:latin typeface="Cambria Math" panose="02040503050406030204" pitchFamily="18" charset="0"/>
                        <a:ea typeface="Times New Roman" panose="02020603050405020304" pitchFamily="18" charset="0"/>
                      </a:rPr>
                      <m:t>𝑫</m:t>
                    </m:r>
                    <m:r>
                      <a:rPr lang="en-US" sz="4400" b="1" i="1">
                        <a:solidFill>
                          <a:schemeClr val="accent5">
                            <a:lumMod val="50000"/>
                          </a:schemeClr>
                        </a:solidFill>
                        <a:effectLst/>
                        <a:latin typeface="Cambria Math" panose="02040503050406030204" pitchFamily="18" charset="0"/>
                        <a:ea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Times New Roman" panose="02020603050405020304" pitchFamily="18" charset="0"/>
                      </a:rPr>
                      <m:t>𝟐</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vô lý.</a:t>
                </a:r>
              </a:p>
            </p:txBody>
          </p:sp>
        </mc:Choice>
        <mc:Fallback xmlns="">
          <p:sp>
            <p:nvSpPr>
              <p:cNvPr id="24" name="TextBox 23">
                <a:extLst>
                  <a:ext uri="{FF2B5EF4-FFF2-40B4-BE49-F238E27FC236}">
                    <a16:creationId xmlns:a16="http://schemas.microsoft.com/office/drawing/2014/main" id="{5C1344FE-F451-478D-AEAA-8EED0E57346F}"/>
                  </a:ext>
                </a:extLst>
              </p:cNvPr>
              <p:cNvSpPr txBox="1">
                <a:spLocks noRot="1" noChangeAspect="1" noMove="1" noResize="1" noEditPoints="1" noAdjustHandles="1" noChangeArrowheads="1" noChangeShapeType="1" noTextEdit="1"/>
              </p:cNvSpPr>
              <p:nvPr/>
            </p:nvSpPr>
            <p:spPr>
              <a:xfrm>
                <a:off x="1863328" y="12425471"/>
                <a:ext cx="15795755" cy="769441"/>
              </a:xfrm>
              <a:prstGeom prst="rect">
                <a:avLst/>
              </a:prstGeom>
              <a:blipFill>
                <a:blip r:embed="rId3"/>
                <a:stretch>
                  <a:fillRect l="-1582" t="-16535" b="-3543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xmlns="" id="{856A8F81-0077-4ADC-892F-EB56176ECCFC}"/>
              </a:ext>
            </a:extLst>
          </p:cNvPr>
          <p:cNvGrpSpPr/>
          <p:nvPr/>
        </p:nvGrpSpPr>
        <p:grpSpPr>
          <a:xfrm>
            <a:off x="609600" y="3018899"/>
            <a:ext cx="3749040" cy="1141620"/>
            <a:chOff x="534987" y="1647866"/>
            <a:chExt cx="4122852" cy="1176337"/>
          </a:xfrm>
        </p:grpSpPr>
        <p:sp>
          <p:nvSpPr>
            <p:cNvPr id="25" name="Isosceles Triangle 44">
              <a:extLst>
                <a:ext uri="{FF2B5EF4-FFF2-40B4-BE49-F238E27FC236}">
                  <a16:creationId xmlns:a16="http://schemas.microsoft.com/office/drawing/2014/main" xmlns="" id="{8EED8DF7-D28C-462E-9CD5-F4CE9800E2E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Pentagon 136">
              <a:extLst>
                <a:ext uri="{FF2B5EF4-FFF2-40B4-BE49-F238E27FC236}">
                  <a16:creationId xmlns:a16="http://schemas.microsoft.com/office/drawing/2014/main" xmlns="" id="{6C82A008-D6EF-4E93-A1E9-CE43495B1396}"/>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11">
              <a:extLst>
                <a:ext uri="{FF2B5EF4-FFF2-40B4-BE49-F238E27FC236}">
                  <a16:creationId xmlns:a16="http://schemas.microsoft.com/office/drawing/2014/main" xmlns="" id="{DCB81311-3C9C-4288-A25C-B130F27EC4F5}"/>
                </a:ext>
              </a:extLst>
            </p:cNvPr>
            <p:cNvGrpSpPr/>
            <p:nvPr/>
          </p:nvGrpSpPr>
          <p:grpSpPr bwMode="auto">
            <a:xfrm>
              <a:off x="683775" y="1836907"/>
              <a:ext cx="582199" cy="537956"/>
              <a:chOff x="7440266" y="3398551"/>
              <a:chExt cx="757238" cy="765175"/>
            </a:xfrm>
            <a:solidFill>
              <a:schemeClr val="bg1">
                <a:lumMod val="95000"/>
              </a:schemeClr>
            </a:solidFill>
          </p:grpSpPr>
          <p:sp>
            <p:nvSpPr>
              <p:cNvPr id="30" name="Freeform 140">
                <a:extLst>
                  <a:ext uri="{FF2B5EF4-FFF2-40B4-BE49-F238E27FC236}">
                    <a16:creationId xmlns:a16="http://schemas.microsoft.com/office/drawing/2014/main" xmlns="" id="{788A602F-D8C8-4F78-B6D3-0B5A80F7BF59}"/>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Freeform 141">
                <a:extLst>
                  <a:ext uri="{FF2B5EF4-FFF2-40B4-BE49-F238E27FC236}">
                    <a16:creationId xmlns:a16="http://schemas.microsoft.com/office/drawing/2014/main" xmlns="" id="{9B2E7799-7B1F-4984-A3AE-F5E4307E404F}"/>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2" name="Freeform 142">
                <a:extLst>
                  <a:ext uri="{FF2B5EF4-FFF2-40B4-BE49-F238E27FC236}">
                    <a16:creationId xmlns:a16="http://schemas.microsoft.com/office/drawing/2014/main" xmlns="" id="{EE5AAFF0-C089-47E8-8933-A39939DA5CF6}"/>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98359083-CE24-492A-8C1A-F33D876621B7}"/>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xmlns="" id="{656B26D3-F311-43F7-847D-25CBBF61E21C}"/>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xmlns="" id="{85654929-FC1D-4B3D-AE87-1948315A4202}"/>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6" name="Rectangle 35">
                <a:extLst>
                  <a:ext uri="{FF2B5EF4-FFF2-40B4-BE49-F238E27FC236}">
                    <a16:creationId xmlns:a16="http://schemas.microsoft.com/office/drawing/2014/main" xmlns="" id="{95CA0B43-C9A0-4685-A66E-BBB8E9EA93A1}"/>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8" name="Chevron 138">
              <a:extLst>
                <a:ext uri="{FF2B5EF4-FFF2-40B4-BE49-F238E27FC236}">
                  <a16:creationId xmlns:a16="http://schemas.microsoft.com/office/drawing/2014/main" xmlns="" id="{150A5DE2-E885-4AEF-B132-9171C0D40B16}"/>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13">
              <a:extLst>
                <a:ext uri="{FF2B5EF4-FFF2-40B4-BE49-F238E27FC236}">
                  <a16:creationId xmlns:a16="http://schemas.microsoft.com/office/drawing/2014/main" xmlns="" id="{A3968191-F556-4D06-B0CE-4811CD91AE95}"/>
                </a:ext>
              </a:extLst>
            </p:cNvPr>
            <p:cNvSpPr txBox="1">
              <a:spLocks noChangeArrowheads="1"/>
            </p:cNvSpPr>
            <p:nvPr/>
          </p:nvSpPr>
          <p:spPr bwMode="auto">
            <a:xfrm>
              <a:off x="1370758" y="1668839"/>
              <a:ext cx="3287081" cy="8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12.</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36">
            <a:extLst>
              <a:ext uri="{FF2B5EF4-FFF2-40B4-BE49-F238E27FC236}">
                <a16:creationId xmlns:a16="http://schemas.microsoft.com/office/drawing/2014/main" xmlns="" id="{D44EE0AE-58EA-452D-B9B8-E5C52034370B}"/>
              </a:ext>
            </a:extLst>
          </p:cNvPr>
          <p:cNvGrpSpPr/>
          <p:nvPr/>
        </p:nvGrpSpPr>
        <p:grpSpPr>
          <a:xfrm>
            <a:off x="609600" y="1602037"/>
            <a:ext cx="17746255" cy="1355582"/>
            <a:chOff x="775770" y="1922269"/>
            <a:chExt cx="17749465" cy="1355580"/>
          </a:xfrm>
        </p:grpSpPr>
        <p:sp>
          <p:nvSpPr>
            <p:cNvPr id="38" name="TextBox 37">
              <a:extLst>
                <a:ext uri="{FF2B5EF4-FFF2-40B4-BE49-F238E27FC236}">
                  <a16:creationId xmlns:a16="http://schemas.microsoft.com/office/drawing/2014/main" xmlns="" id="{F3B1234E-E65A-451F-91E1-6AD33D5787AA}"/>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9" name="TextBox 38">
              <a:extLst>
                <a:ext uri="{FF2B5EF4-FFF2-40B4-BE49-F238E27FC236}">
                  <a16:creationId xmlns:a16="http://schemas.microsoft.com/office/drawing/2014/main" xmlns="" id="{0CB9AEB0-4CFD-4F80-8A96-B69A0B9C7524}"/>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40" name="TextBox 39">
              <a:extLst>
                <a:ext uri="{FF2B5EF4-FFF2-40B4-BE49-F238E27FC236}">
                  <a16:creationId xmlns:a16="http://schemas.microsoft.com/office/drawing/2014/main" xmlns="" id="{918CE322-BC1A-445B-B4F8-812BD7A097EC}"/>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41" name="Oval 40">
            <a:extLst>
              <a:ext uri="{FF2B5EF4-FFF2-40B4-BE49-F238E27FC236}">
                <a16:creationId xmlns:a16="http://schemas.microsoft.com/office/drawing/2014/main" xmlns="" id="{48B1843B-0CB2-4D13-AF3A-B695A1084784}"/>
              </a:ext>
            </a:extLst>
          </p:cNvPr>
          <p:cNvSpPr/>
          <p:nvPr/>
        </p:nvSpPr>
        <p:spPr>
          <a:xfrm>
            <a:off x="1561369" y="4929518"/>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B</a:t>
            </a:r>
          </a:p>
        </p:txBody>
      </p:sp>
      <p:sp>
        <p:nvSpPr>
          <p:cNvPr id="42" name="Freeform 20">
            <a:extLst>
              <a:ext uri="{FF2B5EF4-FFF2-40B4-BE49-F238E27FC236}">
                <a16:creationId xmlns:a16="http://schemas.microsoft.com/office/drawing/2014/main" xmlns="" id="{FB270F26-527B-4052-B0EA-9621C084462C}"/>
              </a:ext>
            </a:extLst>
          </p:cNvPr>
          <p:cNvSpPr>
            <a:spLocks/>
          </p:cNvSpPr>
          <p:nvPr/>
        </p:nvSpPr>
        <p:spPr bwMode="auto">
          <a:xfrm rot="16200000" flipV="1">
            <a:off x="2337997" y="6515685"/>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3" name="TextBox 42">
            <a:extLst>
              <a:ext uri="{FF2B5EF4-FFF2-40B4-BE49-F238E27FC236}">
                <a16:creationId xmlns:a16="http://schemas.microsoft.com/office/drawing/2014/main" xmlns="" id="{62B2EDB6-61A0-46F8-AFE9-6AD4083234DA}"/>
              </a:ext>
            </a:extLst>
          </p:cNvPr>
          <p:cNvSpPr txBox="1"/>
          <p:nvPr/>
        </p:nvSpPr>
        <p:spPr>
          <a:xfrm>
            <a:off x="1974971" y="7764959"/>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44" name="Round Diagonal Corner Rectangle 58">
            <a:extLst>
              <a:ext uri="{FF2B5EF4-FFF2-40B4-BE49-F238E27FC236}">
                <a16:creationId xmlns:a16="http://schemas.microsoft.com/office/drawing/2014/main" xmlns="" id="{DF39CCB1-BF76-4C35-A56F-1004A45C096D}"/>
              </a:ext>
            </a:extLst>
          </p:cNvPr>
          <p:cNvSpPr/>
          <p:nvPr/>
        </p:nvSpPr>
        <p:spPr>
          <a:xfrm flipV="1">
            <a:off x="856056" y="7635564"/>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15">
            <a:extLst>
              <a:ext uri="{FF2B5EF4-FFF2-40B4-BE49-F238E27FC236}">
                <a16:creationId xmlns:a16="http://schemas.microsoft.com/office/drawing/2014/main" xmlns="" id="{9BAEE615-89AD-47B3-8CED-6E87215E72B0}"/>
              </a:ext>
            </a:extLst>
          </p:cNvPr>
          <p:cNvSpPr>
            <a:spLocks noEditPoints="1"/>
          </p:cNvSpPr>
          <p:nvPr/>
        </p:nvSpPr>
        <p:spPr bwMode="auto">
          <a:xfrm>
            <a:off x="1295683" y="7882686"/>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693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wipe(left)">
                                      <p:cBhvr>
                                        <p:cTn id="22" dur="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4" grpId="0"/>
      <p:bldP spid="41" grpId="0" animBg="1"/>
      <p:bldP spid="42" grpId="0" animBg="1"/>
      <p:bldP spid="43" grpId="0"/>
      <p:bldP spid="44"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916449" y="8385807"/>
            <a:ext cx="22427577" cy="5007715"/>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944040" y="2992297"/>
            <a:ext cx="22340504" cy="5007715"/>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5A63D60-7ABE-4AC0-BCA9-69DE9F300979}"/>
                  </a:ext>
                </a:extLst>
              </p:cNvPr>
              <p:cNvSpPr txBox="1"/>
              <p:nvPr/>
            </p:nvSpPr>
            <p:spPr>
              <a:xfrm>
                <a:off x="3982955" y="2926207"/>
                <a:ext cx="15563620" cy="17486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R="0" lvl="0" indent="0" algn="just" eaLnBrk="0" fontAlgn="base" hangingPunct="0">
                  <a:lnSpc>
                    <a:spcPct val="100000"/>
                  </a:lnSpc>
                  <a:spcBef>
                    <a:spcPct val="0"/>
                  </a:spcBef>
                  <a:spcAft>
                    <a:spcPct val="0"/>
                  </a:spcAft>
                  <a:buClrTx/>
                  <a:buSzTx/>
                  <a:buFontTx/>
                  <a:buNone/>
                  <a:tabLst/>
                  <a:defRPr kumimoji="0" sz="3200" b="1" i="0" u="none" strike="noStrike" cap="none" normalizeH="0" baseline="0">
                    <a:ln>
                      <a:noFill/>
                    </a:ln>
                    <a:solidFill>
                      <a:srgbClr val="002060"/>
                    </a:solidFill>
                    <a:effectLst/>
                    <a:latin typeface="Tahoma" panose="020B0604030504040204" pitchFamily="34" charset="0"/>
                    <a:ea typeface="Calibri" panose="020F0502020204030204" pitchFamily="34" charset="0"/>
                    <a:cs typeface="Tahoma" panose="020B0604030504040204" pitchFamily="34" charset="0"/>
                  </a:defRPr>
                </a:lvl1pPr>
              </a:lstStyle>
              <a:p>
                <a:pPr>
                  <a:lnSpc>
                    <a:spcPct val="130000"/>
                  </a:lnSpc>
                </a:pPr>
                <a:r>
                  <a:rPr lang="en-US" sz="4400">
                    <a:solidFill>
                      <a:schemeClr val="accent5">
                        <a:lumMod val="50000"/>
                      </a:schemeClr>
                    </a:solidFill>
                    <a:effectLst/>
                    <a:ea typeface="Tahoma" panose="020B0604030504040204" pitchFamily="34" charset="0"/>
                  </a:rPr>
                  <a:t>Mặt phẳng </a:t>
                </a:r>
                <a14:m>
                  <m:oMath xmlns:m="http://schemas.openxmlformats.org/officeDocument/2006/math">
                    <m:d>
                      <m:dPr>
                        <m:ctrlPr>
                          <a:rPr lang="en-US" sz="4400" i="1">
                            <a:solidFill>
                              <a:schemeClr val="accent5">
                                <a:lumMod val="50000"/>
                              </a:schemeClr>
                            </a:solidFill>
                            <a:effectLst/>
                            <a:latin typeface="Cambria Math" panose="02040503050406030204" pitchFamily="18" charset="0"/>
                          </a:rPr>
                        </m:ctrlPr>
                      </m:d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𝑨</m:t>
                        </m:r>
                        <m:sSup>
                          <m:sSupPr>
                            <m:ctrlPr>
                              <a:rPr lang="en-US" sz="4400" i="1">
                                <a:solidFill>
                                  <a:schemeClr val="accent5">
                                    <a:lumMod val="50000"/>
                                  </a:schemeClr>
                                </a:solidFill>
                                <a:effectLst/>
                                <a:latin typeface="Cambria Math" panose="02040503050406030204" pitchFamily="18" charset="0"/>
                              </a:rPr>
                            </m:ctrlPr>
                          </m:sSup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cs typeface="Times New Roman" panose="02020603050405020304" pitchFamily="18" charset="0"/>
                              </a:rPr>
                              <m:t>′</m:t>
                            </m:r>
                          </m:sup>
                        </m:sSup>
                        <m:sSup>
                          <m:sSupPr>
                            <m:ctrlPr>
                              <a:rPr lang="en-US" sz="4400" i="1">
                                <a:solidFill>
                                  <a:schemeClr val="accent5">
                                    <a:lumMod val="50000"/>
                                  </a:schemeClr>
                                </a:solidFill>
                                <a:effectLst/>
                                <a:latin typeface="Cambria Math" panose="02040503050406030204" pitchFamily="18" charset="0"/>
                              </a:rPr>
                            </m:ctrlPr>
                          </m:sSup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cs typeface="Times New Roman" panose="02020603050405020304" pitchFamily="18" charset="0"/>
                              </a:rPr>
                              <m:t>′</m:t>
                            </m:r>
                          </m:sup>
                        </m:sSup>
                      </m:e>
                    </m:d>
                  </m:oMath>
                </a14:m>
                <a:r>
                  <a:rPr lang="en-US" sz="4400">
                    <a:solidFill>
                      <a:schemeClr val="accent5">
                        <a:lumMod val="50000"/>
                      </a:schemeClr>
                    </a:solidFill>
                    <a:effectLst/>
                    <a:ea typeface="Tahoma" panose="020B0604030504040204" pitchFamily="34" charset="0"/>
                  </a:rPr>
                  <a:t> chia khối lăng trụ </a:t>
                </a:r>
                <a14:m>
                  <m:oMath xmlns:m="http://schemas.openxmlformats.org/officeDocument/2006/math">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𝑨𝑩𝑪</m:t>
                    </m:r>
                    <m:r>
                      <a:rPr lang="en-US" sz="4400" b="1" i="1">
                        <a:solidFill>
                          <a:schemeClr val="accent5">
                            <a:lumMod val="50000"/>
                          </a:schemeClr>
                        </a:solidFill>
                        <a:effectLst/>
                        <a:latin typeface="Cambria Math" panose="02040503050406030204" pitchFamily="18" charset="0"/>
                        <a:cs typeface="Times New Roman" panose="02020603050405020304" pitchFamily="18" charset="0"/>
                      </a:rPr>
                      <m:t>.</m:t>
                    </m:r>
                    <m:sSup>
                      <m:sSupPr>
                        <m:ctrlPr>
                          <a:rPr lang="en-US" sz="4400" i="1">
                            <a:solidFill>
                              <a:schemeClr val="accent5">
                                <a:lumMod val="50000"/>
                              </a:schemeClr>
                            </a:solidFill>
                            <a:effectLst/>
                            <a:latin typeface="Cambria Math" panose="02040503050406030204" pitchFamily="18" charset="0"/>
                          </a:rPr>
                        </m:ctrlPr>
                      </m:sSup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𝑨</m:t>
                        </m:r>
                      </m:e>
                      <m:sup>
                        <m:r>
                          <a:rPr lang="en-US" sz="4400" b="1" i="1">
                            <a:solidFill>
                              <a:schemeClr val="accent5">
                                <a:lumMod val="50000"/>
                              </a:schemeClr>
                            </a:solidFill>
                            <a:effectLst/>
                            <a:latin typeface="Cambria Math" panose="02040503050406030204" pitchFamily="18" charset="0"/>
                          </a:rPr>
                          <m:t>′</m:t>
                        </m:r>
                      </m:sup>
                    </m:sSup>
                    <m:sSup>
                      <m:sSupPr>
                        <m:ctrlPr>
                          <a:rPr lang="en-US" sz="4400" i="1">
                            <a:solidFill>
                              <a:schemeClr val="accent5">
                                <a:lumMod val="50000"/>
                              </a:schemeClr>
                            </a:solidFill>
                            <a:effectLst/>
                            <a:latin typeface="Cambria Math" panose="02040503050406030204" pitchFamily="18" charset="0"/>
                          </a:rPr>
                        </m:ctrlPr>
                      </m:sSup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rPr>
                          <m:t>′</m:t>
                        </m:r>
                      </m:sup>
                    </m:sSup>
                    <m:sSup>
                      <m:sSupPr>
                        <m:ctrlPr>
                          <a:rPr lang="en-US" sz="4400" i="1">
                            <a:solidFill>
                              <a:schemeClr val="accent5">
                                <a:lumMod val="50000"/>
                              </a:schemeClr>
                            </a:solidFill>
                            <a:effectLst/>
                            <a:latin typeface="Cambria Math" panose="02040503050406030204" pitchFamily="18" charset="0"/>
                          </a:rPr>
                        </m:ctrlPr>
                      </m:sSupPr>
                      <m:e>
                        <m:r>
                          <a:rPr lang="en-US" sz="4400" b="1" i="1">
                            <a:solidFill>
                              <a:schemeClr val="accent5">
                                <a:lumMod val="50000"/>
                              </a:schemeClr>
                            </a:solidFill>
                            <a:effectLst/>
                            <a:latin typeface="Cambria Math" panose="02040503050406030204" pitchFamily="18"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rPr>
                          <m:t>′</m:t>
                        </m:r>
                      </m:sup>
                    </m:sSup>
                  </m:oMath>
                </a14:m>
                <a:r>
                  <a:rPr lang="en-US" sz="4400">
                    <a:solidFill>
                      <a:schemeClr val="accent5">
                        <a:lumMod val="50000"/>
                      </a:schemeClr>
                    </a:solidFill>
                    <a:effectLst/>
                    <a:ea typeface="Tahoma" panose="020B0604030504040204" pitchFamily="34" charset="0"/>
                  </a:rPr>
                  <a:t> thành </a:t>
                </a:r>
              </a:p>
              <a:p>
                <a:pPr>
                  <a:lnSpc>
                    <a:spcPct val="130000"/>
                  </a:lnSpc>
                </a:pPr>
                <a:r>
                  <a:rPr lang="en-US" sz="4400">
                    <a:solidFill>
                      <a:schemeClr val="accent5">
                        <a:lumMod val="50000"/>
                      </a:schemeClr>
                    </a:solidFill>
                    <a:effectLst/>
                    <a:ea typeface="Tahoma" panose="020B0604030504040204" pitchFamily="34" charset="0"/>
                  </a:rPr>
                  <a:t>các khối đa diện nào?</a:t>
                </a:r>
                <a:endParaRPr lang="en-US" sz="4400">
                  <a:solidFill>
                    <a:schemeClr val="accent5">
                      <a:lumMod val="50000"/>
                    </a:schemeClr>
                  </a:solidFill>
                  <a:ea typeface="Tahoma" panose="020B0604030504040204" pitchFamily="34" charset="0"/>
                </a:endParaRPr>
              </a:p>
            </p:txBody>
          </p:sp>
        </mc:Choice>
        <mc:Fallback xmlns="">
          <p:sp>
            <p:nvSpPr>
              <p:cNvPr id="9" name="TextBox 8">
                <a:extLst>
                  <a:ext uri="{FF2B5EF4-FFF2-40B4-BE49-F238E27FC236}">
                    <a16:creationId xmlns:a16="http://schemas.microsoft.com/office/drawing/2014/main" id="{55A63D60-7ABE-4AC0-BCA9-69DE9F300979}"/>
                  </a:ext>
                </a:extLst>
              </p:cNvPr>
              <p:cNvSpPr txBox="1">
                <a:spLocks noRot="1" noChangeAspect="1" noMove="1" noResize="1" noEditPoints="1" noAdjustHandles="1" noChangeArrowheads="1" noChangeShapeType="1" noTextEdit="1"/>
              </p:cNvSpPr>
              <p:nvPr/>
            </p:nvSpPr>
            <p:spPr>
              <a:xfrm>
                <a:off x="3982955" y="2926207"/>
                <a:ext cx="15563620" cy="1748620"/>
              </a:xfrm>
              <a:prstGeom prst="rect">
                <a:avLst/>
              </a:prstGeom>
              <a:blipFill>
                <a:blip r:embed="rId2"/>
                <a:stretch>
                  <a:fillRect l="-1567" t="-1045" b="-160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Box 10">
            <a:extLst>
              <a:ext uri="{FF2B5EF4-FFF2-40B4-BE49-F238E27FC236}">
                <a16:creationId xmlns:a16="http://schemas.microsoft.com/office/drawing/2014/main" xmlns="" id="{27ACC3B7-002F-41D0-92FA-F5393D3C9F3A}"/>
              </a:ext>
            </a:extLst>
          </p:cNvPr>
          <p:cNvSpPr txBox="1"/>
          <p:nvPr/>
        </p:nvSpPr>
        <p:spPr>
          <a:xfrm>
            <a:off x="2098264" y="4778301"/>
            <a:ext cx="14844128"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A. Một khối chóp tam giác và một khối chóp tứ giác.</a:t>
            </a:r>
          </a:p>
        </p:txBody>
      </p:sp>
      <p:sp>
        <p:nvSpPr>
          <p:cNvPr id="12" name="TextBox 11">
            <a:extLst>
              <a:ext uri="{FF2B5EF4-FFF2-40B4-BE49-F238E27FC236}">
                <a16:creationId xmlns:a16="http://schemas.microsoft.com/office/drawing/2014/main" xmlns="" id="{0AD90664-88B5-4F92-BD52-43C475C3ED0E}"/>
              </a:ext>
            </a:extLst>
          </p:cNvPr>
          <p:cNvSpPr txBox="1"/>
          <p:nvPr/>
        </p:nvSpPr>
        <p:spPr>
          <a:xfrm>
            <a:off x="2098264" y="6362699"/>
            <a:ext cx="15275336"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C. Một khối chóp tam giác và một khối chóp ngũ giác.</a:t>
            </a:r>
          </a:p>
        </p:txBody>
      </p:sp>
      <p:sp>
        <p:nvSpPr>
          <p:cNvPr id="13" name="TextBox 12">
            <a:extLst>
              <a:ext uri="{FF2B5EF4-FFF2-40B4-BE49-F238E27FC236}">
                <a16:creationId xmlns:a16="http://schemas.microsoft.com/office/drawing/2014/main" xmlns="" id="{4C088563-0FC8-4CD1-BD47-0AE81F8BB05B}"/>
              </a:ext>
            </a:extLst>
          </p:cNvPr>
          <p:cNvSpPr txBox="1"/>
          <p:nvPr/>
        </p:nvSpPr>
        <p:spPr>
          <a:xfrm>
            <a:off x="2098264" y="7248396"/>
            <a:ext cx="7063760" cy="751616"/>
          </a:xfrm>
          <a:prstGeom prst="rect">
            <a:avLst/>
          </a:prstGeom>
          <a:noFill/>
        </p:spPr>
        <p:txBody>
          <a:bodyPr wrap="squar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D. Hai khối chóp tứ giác.</a:t>
            </a:r>
          </a:p>
        </p:txBody>
      </p:sp>
      <p:sp>
        <p:nvSpPr>
          <p:cNvPr id="14" name="TextBox 13">
            <a:extLst>
              <a:ext uri="{FF2B5EF4-FFF2-40B4-BE49-F238E27FC236}">
                <a16:creationId xmlns:a16="http://schemas.microsoft.com/office/drawing/2014/main" xmlns="" id="{32FED449-55A5-44E7-AC7A-F9EA01B33C96}"/>
              </a:ext>
            </a:extLst>
          </p:cNvPr>
          <p:cNvSpPr txBox="1"/>
          <p:nvPr/>
        </p:nvSpPr>
        <p:spPr>
          <a:xfrm>
            <a:off x="2076493" y="5562600"/>
            <a:ext cx="7542449" cy="751616"/>
          </a:xfrm>
          <a:prstGeom prst="rect">
            <a:avLst/>
          </a:prstGeom>
          <a:noFill/>
        </p:spPr>
        <p:txBody>
          <a:bodyPr wrap="none">
            <a:spAutoFit/>
          </a:bodyPr>
          <a:lstStyle/>
          <a:p>
            <a:pPr marL="0" marR="0" algn="just">
              <a:lnSpc>
                <a:spcPct val="107000"/>
              </a:lnSpc>
              <a:spcBef>
                <a:spcPts val="0"/>
              </a:spcBef>
              <a:spcAft>
                <a:spcPts val="0"/>
              </a:spcAft>
            </a:pPr>
            <a:r>
              <a:rPr lang="en-US" sz="4400" b="1">
                <a:solidFill>
                  <a:srgbClr val="002060"/>
                </a:solidFill>
                <a:effectLst/>
                <a:latin typeface="Tahoma" panose="020B0604030504040204" pitchFamily="34" charset="0"/>
                <a:ea typeface="Calibri" panose="020F0502020204030204" pitchFamily="34" charset="0"/>
                <a:cs typeface="Times New Roman" panose="02020603050405020304" pitchFamily="18" charset="0"/>
              </a:rPr>
              <a:t>B. Hai khối chóp tam giác.</a:t>
            </a:r>
          </a:p>
        </p:txBody>
      </p:sp>
      <p:sp>
        <p:nvSpPr>
          <p:cNvPr id="16" name="TextBox 15">
            <a:extLst>
              <a:ext uri="{FF2B5EF4-FFF2-40B4-BE49-F238E27FC236}">
                <a16:creationId xmlns:a16="http://schemas.microsoft.com/office/drawing/2014/main" xmlns="" id="{98A809C5-3186-49F8-A96E-3ECF463A1B5D}"/>
              </a:ext>
            </a:extLst>
          </p:cNvPr>
          <p:cNvSpPr txBox="1"/>
          <p:nvPr/>
        </p:nvSpPr>
        <p:spPr>
          <a:xfrm>
            <a:off x="10820400" y="8898815"/>
            <a:ext cx="2182008" cy="751616"/>
          </a:xfrm>
          <a:prstGeom prst="rect">
            <a:avLst/>
          </a:prstGeom>
          <a:noFill/>
        </p:spPr>
        <p:txBody>
          <a:bodyPr wrap="square">
            <a:spAutoFit/>
          </a:bodyPr>
          <a:lstStyle/>
          <a:p>
            <a:pPr marL="0" marR="0">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a:t>
            </a:r>
            <a:r>
              <a:rPr lang="en-US" sz="4400" b="1" dirty="0">
                <a:solidFill>
                  <a:srgbClr val="002060"/>
                </a:solidFill>
                <a:highlight>
                  <a:srgbClr val="00FF00"/>
                </a:highlight>
                <a:latin typeface="Tahoma" panose="020B0604030504040204" pitchFamily="34" charset="0"/>
                <a:ea typeface="Calibri" panose="020F0502020204030204" pitchFamily="34" charset="0"/>
                <a:cs typeface="Times New Roman" panose="02020603050405020304" pitchFamily="18" charset="0"/>
              </a:rPr>
              <a:t>A</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6BCC45D8-9A01-49F9-A4B0-013F6190A3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7772" y="7974420"/>
            <a:ext cx="6862686" cy="5419102"/>
          </a:xfrm>
          <a:prstGeom prst="rect">
            <a:avLst/>
          </a:prstGeom>
          <a:noFill/>
          <a:ln>
            <a:noFill/>
          </a:ln>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5ADD6C76-8153-4C23-B5FD-0E5C1CE9BD93}"/>
                  </a:ext>
                </a:extLst>
              </p:cNvPr>
              <p:cNvSpPr txBox="1"/>
              <p:nvPr/>
            </p:nvSpPr>
            <p:spPr>
              <a:xfrm>
                <a:off x="1039974" y="9860430"/>
                <a:ext cx="16854229" cy="2841804"/>
              </a:xfrm>
              <a:prstGeom prst="rect">
                <a:avLst/>
              </a:prstGeom>
              <a:noFill/>
            </p:spPr>
            <p:txBody>
              <a:bodyPr wrap="none">
                <a:spAutoFit/>
              </a:bodyPr>
              <a:lstStyle/>
              <a:p>
                <a:pPr marL="0" marR="0">
                  <a:lnSpc>
                    <a:spcPct val="130000"/>
                  </a:lnSpc>
                  <a:spcBef>
                    <a:spcPts val="0"/>
                  </a:spcBef>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Dựa vào hình vẽ, ta thấy mặt phẳng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chia </a:t>
                </a:r>
              </a:p>
              <a:p>
                <a:pPr marL="0" marR="0">
                  <a:lnSpc>
                    <a:spcPct val="130000"/>
                  </a:lnSpc>
                  <a:spcBef>
                    <a:spcPts val="0"/>
                  </a:spcBef>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khối lăng trụ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𝑨𝑩𝑪</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thành khối chóp tam giác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p>
              <a:p>
                <a:pPr marL="0" marR="0">
                  <a:lnSpc>
                    <a:spcPct val="130000"/>
                  </a:lnSpc>
                  <a:spcBef>
                    <a:spcPts val="0"/>
                  </a:spcBef>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và khối chóp tứ giác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𝑩𝑪</m:t>
                    </m:r>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e>
                      <m:sup>
                        <m:r>
                          <a:rPr lang="en-US" sz="4400" b="1" i="1">
                            <a:solidFill>
                              <a:schemeClr val="accent5">
                                <a:lumMod val="50000"/>
                              </a:schemeClr>
                            </a:solidFill>
                            <a:effectLst/>
                            <a:latin typeface="Cambria Math" panose="02040503050406030204" pitchFamily="18" charset="0"/>
                            <a:ea typeface="Calibri" panose="020F0502020204030204" pitchFamily="34" charset="0"/>
                          </a:rPr>
                          <m:t>′</m:t>
                        </m:r>
                      </m:sup>
                    </m:sSup>
                    <m:sSup>
                      <m:sSupPr>
                        <m:ctrlPr>
                          <a:rPr lang="en-US" sz="4400" b="1" i="1">
                            <a:solidFill>
                              <a:schemeClr val="accent5">
                                <a:lumMod val="50000"/>
                              </a:schemeClr>
                            </a:solidFill>
                            <a:effectLst/>
                            <a:latin typeface="Cambria Math" panose="02040503050406030204" pitchFamily="18" charset="0"/>
                            <a:cs typeface="Times New Roman" panose="02020603050405020304" pitchFamily="18" charset="0"/>
                          </a:rPr>
                        </m:ctrlPr>
                      </m:sSup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m:t>
                        </m:r>
                      </m:e>
                      <m:sup>
                        <m:r>
                          <a:rPr lang="en-US" sz="4400" b="1" i="1">
                            <a:solidFill>
                              <a:schemeClr val="accent5">
                                <a:lumMod val="50000"/>
                              </a:schemeClr>
                            </a:solidFill>
                            <a:effectLst/>
                            <a:latin typeface="Cambria Math" panose="02040503050406030204" pitchFamily="18" charset="0"/>
                            <a:ea typeface="Calibri" panose="020F0502020204030204" pitchFamily="34" charset="0"/>
                          </a:rPr>
                          <m:t>′</m:t>
                        </m:r>
                      </m:sup>
                    </m:sSup>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5ADD6C76-8153-4C23-B5FD-0E5C1CE9BD93}"/>
                  </a:ext>
                </a:extLst>
              </p:cNvPr>
              <p:cNvSpPr txBox="1">
                <a:spLocks noRot="1" noChangeAspect="1" noMove="1" noResize="1" noEditPoints="1" noAdjustHandles="1" noChangeArrowheads="1" noChangeShapeType="1" noTextEdit="1"/>
              </p:cNvSpPr>
              <p:nvPr/>
            </p:nvSpPr>
            <p:spPr>
              <a:xfrm>
                <a:off x="1039974" y="9860430"/>
                <a:ext cx="16854229" cy="2841804"/>
              </a:xfrm>
              <a:prstGeom prst="rect">
                <a:avLst/>
              </a:prstGeom>
              <a:blipFill>
                <a:blip r:embed="rId4"/>
                <a:stretch>
                  <a:fillRect l="-1483" t="-1073" b="-9227"/>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xmlns="" id="{6CF6D753-916C-49DE-9A36-417A519EEF2A}"/>
              </a:ext>
            </a:extLst>
          </p:cNvPr>
          <p:cNvGrpSpPr/>
          <p:nvPr/>
        </p:nvGrpSpPr>
        <p:grpSpPr>
          <a:xfrm>
            <a:off x="762000" y="2942699"/>
            <a:ext cx="3566160" cy="1141620"/>
            <a:chOff x="534987" y="1647866"/>
            <a:chExt cx="4122852" cy="1176337"/>
          </a:xfrm>
        </p:grpSpPr>
        <p:sp>
          <p:nvSpPr>
            <p:cNvPr id="20" name="Isosceles Triangle 44">
              <a:extLst>
                <a:ext uri="{FF2B5EF4-FFF2-40B4-BE49-F238E27FC236}">
                  <a16:creationId xmlns:a16="http://schemas.microsoft.com/office/drawing/2014/main" xmlns="" id="{AC3969E0-994E-4546-95F4-F9162E0E0BB5}"/>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Pentagon 136">
              <a:extLst>
                <a:ext uri="{FF2B5EF4-FFF2-40B4-BE49-F238E27FC236}">
                  <a16:creationId xmlns:a16="http://schemas.microsoft.com/office/drawing/2014/main" xmlns="" id="{8C40157F-2EC8-4F95-AA3D-C1CDD76FD5E3}"/>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11">
              <a:extLst>
                <a:ext uri="{FF2B5EF4-FFF2-40B4-BE49-F238E27FC236}">
                  <a16:creationId xmlns:a16="http://schemas.microsoft.com/office/drawing/2014/main" xmlns="" id="{BB3B4A66-3D5E-4DCE-B85D-1A5358BBCD48}"/>
                </a:ext>
              </a:extLst>
            </p:cNvPr>
            <p:cNvGrpSpPr/>
            <p:nvPr/>
          </p:nvGrpSpPr>
          <p:grpSpPr bwMode="auto">
            <a:xfrm>
              <a:off x="683775" y="1836907"/>
              <a:ext cx="582199" cy="537956"/>
              <a:chOff x="7440266" y="3398551"/>
              <a:chExt cx="757238" cy="765175"/>
            </a:xfrm>
            <a:solidFill>
              <a:schemeClr val="bg1">
                <a:lumMod val="95000"/>
              </a:schemeClr>
            </a:solidFill>
          </p:grpSpPr>
          <p:sp>
            <p:nvSpPr>
              <p:cNvPr id="25" name="Freeform 140">
                <a:extLst>
                  <a:ext uri="{FF2B5EF4-FFF2-40B4-BE49-F238E27FC236}">
                    <a16:creationId xmlns:a16="http://schemas.microsoft.com/office/drawing/2014/main" xmlns="" id="{A410AD1D-8A69-46CD-A1A5-F13F784769C0}"/>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Freeform 141">
                <a:extLst>
                  <a:ext uri="{FF2B5EF4-FFF2-40B4-BE49-F238E27FC236}">
                    <a16:creationId xmlns:a16="http://schemas.microsoft.com/office/drawing/2014/main" xmlns="" id="{51A22C0C-F6FC-4B9E-9389-983EAA4E66EE}"/>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Freeform 142">
                <a:extLst>
                  <a:ext uri="{FF2B5EF4-FFF2-40B4-BE49-F238E27FC236}">
                    <a16:creationId xmlns:a16="http://schemas.microsoft.com/office/drawing/2014/main" xmlns="" id="{48B98000-A6CD-4E92-8F90-F7E1C6A011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902122BA-68A8-4E71-A067-3500BE6D1679}"/>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5E43B86C-5EEF-4ACF-B357-EFC52940F703}"/>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BE28E2BA-B824-4017-A1F8-B8432811DFB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488E6AF6-E5AF-4C7E-AD2F-8670DBFBC11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3" name="Chevron 138">
              <a:extLst>
                <a:ext uri="{FF2B5EF4-FFF2-40B4-BE49-F238E27FC236}">
                  <a16:creationId xmlns:a16="http://schemas.microsoft.com/office/drawing/2014/main" xmlns="" id="{FE3BFA57-44DB-4731-8767-18DCFE1F32C9}"/>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3">
              <a:extLst>
                <a:ext uri="{FF2B5EF4-FFF2-40B4-BE49-F238E27FC236}">
                  <a16:creationId xmlns:a16="http://schemas.microsoft.com/office/drawing/2014/main" xmlns="" id="{73015447-4B7B-481E-A57C-0E7F1A35D3C3}"/>
                </a:ext>
              </a:extLst>
            </p:cNvPr>
            <p:cNvSpPr txBox="1">
              <a:spLocks noChangeArrowheads="1"/>
            </p:cNvSpPr>
            <p:nvPr/>
          </p:nvSpPr>
          <p:spPr bwMode="auto">
            <a:xfrm>
              <a:off x="1370758" y="1668839"/>
              <a:ext cx="3287081" cy="8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13.</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xmlns="" id="{3BBA9834-D471-47E7-8432-142850AB5561}"/>
              </a:ext>
            </a:extLst>
          </p:cNvPr>
          <p:cNvGrpSpPr/>
          <p:nvPr/>
        </p:nvGrpSpPr>
        <p:grpSpPr>
          <a:xfrm>
            <a:off x="609600" y="1602037"/>
            <a:ext cx="17746255" cy="1355582"/>
            <a:chOff x="775770" y="1922269"/>
            <a:chExt cx="17749465" cy="1355580"/>
          </a:xfrm>
        </p:grpSpPr>
        <p:sp>
          <p:nvSpPr>
            <p:cNvPr id="33" name="TextBox 32">
              <a:extLst>
                <a:ext uri="{FF2B5EF4-FFF2-40B4-BE49-F238E27FC236}">
                  <a16:creationId xmlns:a16="http://schemas.microsoft.com/office/drawing/2014/main" xmlns="" id="{F547D373-E7CB-4AD2-BCE7-12E7DFD95BE2}"/>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4" name="TextBox 33">
              <a:extLst>
                <a:ext uri="{FF2B5EF4-FFF2-40B4-BE49-F238E27FC236}">
                  <a16:creationId xmlns:a16="http://schemas.microsoft.com/office/drawing/2014/main" xmlns="" id="{CC1CD691-5902-4490-8F4A-7E1F24D17A83}"/>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5" name="TextBox 34">
              <a:extLst>
                <a:ext uri="{FF2B5EF4-FFF2-40B4-BE49-F238E27FC236}">
                  <a16:creationId xmlns:a16="http://schemas.microsoft.com/office/drawing/2014/main" xmlns="" id="{B512EA01-FB9D-4AEF-9DEB-550FE72ECBFE}"/>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6" name="Oval 35">
            <a:extLst>
              <a:ext uri="{FF2B5EF4-FFF2-40B4-BE49-F238E27FC236}">
                <a16:creationId xmlns:a16="http://schemas.microsoft.com/office/drawing/2014/main" xmlns="" id="{8E70785A-A273-459F-BF1E-85AB301A0D3E}"/>
              </a:ext>
            </a:extLst>
          </p:cNvPr>
          <p:cNvSpPr/>
          <p:nvPr/>
        </p:nvSpPr>
        <p:spPr>
          <a:xfrm>
            <a:off x="1752600" y="4635348"/>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A</a:t>
            </a:r>
          </a:p>
        </p:txBody>
      </p:sp>
      <p:sp>
        <p:nvSpPr>
          <p:cNvPr id="37" name="Freeform 20">
            <a:extLst>
              <a:ext uri="{FF2B5EF4-FFF2-40B4-BE49-F238E27FC236}">
                <a16:creationId xmlns:a16="http://schemas.microsoft.com/office/drawing/2014/main" xmlns="" id="{9DAF39EC-A577-4864-BB03-38D25BF9E009}"/>
              </a:ext>
            </a:extLst>
          </p:cNvPr>
          <p:cNvSpPr>
            <a:spLocks/>
          </p:cNvSpPr>
          <p:nvPr/>
        </p:nvSpPr>
        <p:spPr bwMode="auto">
          <a:xfrm rot="16200000" flipV="1">
            <a:off x="2393448" y="7228706"/>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8" name="TextBox 37">
            <a:extLst>
              <a:ext uri="{FF2B5EF4-FFF2-40B4-BE49-F238E27FC236}">
                <a16:creationId xmlns:a16="http://schemas.microsoft.com/office/drawing/2014/main" xmlns="" id="{3417EBB5-A64D-4227-8B2A-16728447F75D}"/>
              </a:ext>
            </a:extLst>
          </p:cNvPr>
          <p:cNvSpPr txBox="1"/>
          <p:nvPr/>
        </p:nvSpPr>
        <p:spPr>
          <a:xfrm>
            <a:off x="2030422" y="8477980"/>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9" name="Round Diagonal Corner Rectangle 58">
            <a:extLst>
              <a:ext uri="{FF2B5EF4-FFF2-40B4-BE49-F238E27FC236}">
                <a16:creationId xmlns:a16="http://schemas.microsoft.com/office/drawing/2014/main" xmlns="" id="{DB909F50-DAEF-467E-A7DB-71738E09D6CE}"/>
              </a:ext>
            </a:extLst>
          </p:cNvPr>
          <p:cNvSpPr/>
          <p:nvPr/>
        </p:nvSpPr>
        <p:spPr>
          <a:xfrm flipV="1">
            <a:off x="911507" y="8348585"/>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5">
            <a:extLst>
              <a:ext uri="{FF2B5EF4-FFF2-40B4-BE49-F238E27FC236}">
                <a16:creationId xmlns:a16="http://schemas.microsoft.com/office/drawing/2014/main" xmlns="" id="{F2D587A0-5B99-4870-B04C-61F525AED70A}"/>
              </a:ext>
            </a:extLst>
          </p:cNvPr>
          <p:cNvSpPr>
            <a:spLocks noEditPoints="1"/>
          </p:cNvSpPr>
          <p:nvPr/>
        </p:nvSpPr>
        <p:spPr bwMode="auto">
          <a:xfrm>
            <a:off x="1351134" y="8595707"/>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p:cNvCxnSpPr/>
          <p:nvPr/>
        </p:nvCxnSpPr>
        <p:spPr>
          <a:xfrm>
            <a:off x="18577185" y="8842816"/>
            <a:ext cx="2743200" cy="38034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6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8" grpId="0"/>
      <p:bldP spid="36" grpId="0" animBg="1"/>
      <p:bldP spid="37" grpId="0" animBg="1"/>
      <p:bldP spid="38" grpId="0"/>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1053323" y="8011389"/>
            <a:ext cx="21969895" cy="5285189"/>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a:p>
            <a:pPr algn="ctr"/>
            <a:endParaRPr lang="en-US" sz="4400" b="1"/>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1053324" y="3227319"/>
            <a:ext cx="21882876" cy="4564903"/>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22">
                <a:extLst>
                  <a:ext uri="{FF2B5EF4-FFF2-40B4-BE49-F238E27FC236}">
                    <a16:creationId xmlns:a16="http://schemas.microsoft.com/office/drawing/2014/main" xmlns="" id="{83763218-A360-41FC-8731-2C541EC50F53}"/>
                  </a:ext>
                </a:extLst>
              </p:cNvPr>
              <p:cNvSpPr>
                <a:spLocks noChangeArrowheads="1"/>
              </p:cNvSpPr>
              <p:nvPr/>
            </p:nvSpPr>
            <p:spPr bwMode="auto">
              <a:xfrm>
                <a:off x="1360781" y="3079629"/>
                <a:ext cx="21205414" cy="438934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30000"/>
                  </a:lnSpc>
                  <a:spcBef>
                    <a:spcPct val="0"/>
                  </a:spcBef>
                  <a:spcAft>
                    <a:spcPct val="0"/>
                  </a:spcAft>
                  <a:buClrTx/>
                  <a:buSzTx/>
                  <a:buFontTx/>
                  <a:buNone/>
                  <a:tabLst/>
                </a:pPr>
                <a:r>
                  <a:rPr lang="nl-NL"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[Mức độ 3] Một hình lập phương có cạnh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𝟒</m:t>
                    </m:r>
                    <m:r>
                      <m:rPr>
                        <m:nor/>
                      </m:rP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m:t>cm</m:t>
                    </m:r>
                  </m:oMath>
                </a14:m>
                <a:r>
                  <a:rPr lang="nl-NL"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Người ta sơn đỏ </a:t>
                </a:r>
              </a:p>
              <a:p>
                <a:pPr marL="0" marR="0" lvl="0" indent="0" algn="just" defTabSz="914400" rtl="0" eaLnBrk="0" fontAlgn="base" latinLnBrk="0" hangingPunct="0">
                  <a:lnSpc>
                    <a:spcPct val="130000"/>
                  </a:lnSpc>
                  <a:spcBef>
                    <a:spcPct val="0"/>
                  </a:spcBef>
                  <a:spcAft>
                    <a:spcPct val="0"/>
                  </a:spcAft>
                  <a:buClrTx/>
                  <a:buSzTx/>
                  <a:buFontTx/>
                  <a:buNone/>
                  <a:tabLst/>
                </a:pPr>
                <a:r>
                  <a:rPr lang="nl-NL"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mặt ngoài của hình lập phương rồi cắt hình lập phương bằng các mặt phẳng song song với các mặt của hình lập phương thành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𝟔𝟒</m:t>
                    </m:r>
                  </m:oMath>
                </a14:m>
                <a:r>
                  <a:rPr lang="nl-NL"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hình lập phương nhỏ có cạnh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𝟏</m:t>
                    </m:r>
                    <m:r>
                      <m:rPr>
                        <m:nor/>
                      </m:rP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m:t>cm</m:t>
                    </m:r>
                  </m:oMath>
                </a14:m>
                <a:r>
                  <a:rPr lang="nl-NL" sz="4400" b="1" dirty="0">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Có bao nhiêu hình lập phương có đúng một mặt được sơn đỏ? </a:t>
                </a:r>
                <a:endParaRPr kumimoji="0" lang="en-US" altLang="en-US" sz="4400" b="1" i="0" u="none" strike="noStrike" cap="none" normalizeH="0" baseline="0" dirty="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22">
                <a:extLst>
                  <a:ext uri="{FF2B5EF4-FFF2-40B4-BE49-F238E27FC236}">
                    <a16:creationId xmlns:a16="http://schemas.microsoft.com/office/drawing/2014/main" id="{83763218-A360-41FC-8731-2C541EC50F53}"/>
                  </a:ext>
                </a:extLst>
              </p:cNvPr>
              <p:cNvSpPr>
                <a:spLocks noRot="1" noChangeAspect="1" noMove="1" noResize="1" noEditPoints="1" noAdjustHandles="1" noChangeArrowheads="1" noChangeShapeType="1" noTextEdit="1"/>
              </p:cNvSpPr>
              <p:nvPr/>
            </p:nvSpPr>
            <p:spPr bwMode="auto">
              <a:xfrm>
                <a:off x="1360781" y="3079629"/>
                <a:ext cx="21205414" cy="4389343"/>
              </a:xfrm>
              <a:prstGeom prst="rect">
                <a:avLst/>
              </a:prstGeom>
              <a:blipFill>
                <a:blip r:embed="rId2"/>
                <a:stretch>
                  <a:fillRect l="-1150" t="-139" r="-1150"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27">
                <a:extLst>
                  <a:ext uri="{FF2B5EF4-FFF2-40B4-BE49-F238E27FC236}">
                    <a16:creationId xmlns:a16="http://schemas.microsoft.com/office/drawing/2014/main" xmlns="" id="{DB909C34-6A41-448D-B906-62BA8CECD311}"/>
                  </a:ext>
                </a:extLst>
              </p:cNvPr>
              <p:cNvSpPr>
                <a:spLocks noChangeArrowheads="1"/>
              </p:cNvSpPr>
              <p:nvPr/>
            </p:nvSpPr>
            <p:spPr bwMode="auto">
              <a:xfrm>
                <a:off x="5334000" y="6923985"/>
                <a:ext cx="21752555" cy="769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8</m:t>
                    </m:r>
                  </m:oMath>
                </a14:m>
                <a:r>
                  <a:rPr lang="nl-NL" sz="44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r>
                  <a:rPr lang="nl-NL" sz="4400" dirty="0">
                    <a:effectLst/>
                    <a:latin typeface="Tahoma" panose="020B0604030504040204" pitchFamily="34" charset="0"/>
                    <a:ea typeface="Tahoma" panose="020B0604030504040204" pitchFamily="34" charset="0"/>
                    <a:cs typeface="Tahoma" panose="020B0604030504040204" pitchFamily="34" charset="0"/>
                  </a:rPr>
                  <a:t>	</a:t>
                </a: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16</m:t>
                    </m:r>
                  </m:oMath>
                </a14:m>
                <a:r>
                  <a:rPr lang="nl-NL" sz="44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r>
                  <a:rPr lang="nl-NL" sz="4400" dirty="0">
                    <a:effectLst/>
                    <a:latin typeface="Tahoma" panose="020B0604030504040204" pitchFamily="34" charset="0"/>
                    <a:ea typeface="Tahoma" panose="020B0604030504040204" pitchFamily="34" charset="0"/>
                    <a:cs typeface="Tahoma" panose="020B0604030504040204" pitchFamily="34" charset="0"/>
                  </a:rPr>
                  <a:t>	</a:t>
                </a: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24</m:t>
                    </m:r>
                  </m:oMath>
                </a14:m>
                <a:r>
                  <a:rPr lang="nl-NL" sz="44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r>
                  <a:rPr lang="nl-NL" sz="4400" dirty="0">
                    <a:effectLst/>
                    <a:latin typeface="Tahoma" panose="020B0604030504040204" pitchFamily="34" charset="0"/>
                    <a:ea typeface="Tahoma" panose="020B0604030504040204" pitchFamily="34" charset="0"/>
                    <a:cs typeface="Tahoma" panose="020B0604030504040204" pitchFamily="34" charset="0"/>
                  </a:rPr>
                  <a:t>	</a:t>
                </a: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48</m:t>
                    </m:r>
                  </m:oMath>
                </a14:m>
                <a:r>
                  <a:rPr lang="nl-NL" sz="4400" dirty="0">
                    <a:effectLst/>
                    <a:latin typeface="Tahoma" panose="020B0604030504040204" pitchFamily="34" charset="0"/>
                    <a:ea typeface="Tahoma" panose="020B0604030504040204" pitchFamily="34" charset="0"/>
                    <a:cs typeface="Tahoma" panose="020B0604030504040204" pitchFamily="34" charset="0"/>
                  </a:rPr>
                  <a:t>.</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Rectangle 27">
                <a:extLst>
                  <a:ext uri="{FF2B5EF4-FFF2-40B4-BE49-F238E27FC236}">
                    <a16:creationId xmlns:a16="http://schemas.microsoft.com/office/drawing/2014/main" id="{DB909C34-6A41-448D-B906-62BA8CECD311}"/>
                  </a:ext>
                </a:extLst>
              </p:cNvPr>
              <p:cNvSpPr>
                <a:spLocks noRot="1" noChangeAspect="1" noMove="1" noResize="1" noEditPoints="1" noAdjustHandles="1" noChangeArrowheads="1" noChangeShapeType="1" noTextEdit="1"/>
              </p:cNvSpPr>
              <p:nvPr/>
            </p:nvSpPr>
            <p:spPr bwMode="auto">
              <a:xfrm>
                <a:off x="5334000" y="6923985"/>
                <a:ext cx="21752555" cy="769441"/>
              </a:xfrm>
              <a:prstGeom prst="rect">
                <a:avLst/>
              </a:prstGeom>
              <a:blipFill>
                <a:blip r:embed="rId3"/>
                <a:stretch>
                  <a:fillRect l="-1121" t="-16667" b="-365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3BEB591A-2C3E-4879-B737-4E1B3C5C2D30}"/>
              </a:ext>
            </a:extLst>
          </p:cNvPr>
          <p:cNvSpPr txBox="1"/>
          <p:nvPr/>
        </p:nvSpPr>
        <p:spPr>
          <a:xfrm>
            <a:off x="11602928" y="8665141"/>
            <a:ext cx="2337499" cy="751616"/>
          </a:xfrm>
          <a:prstGeom prst="rect">
            <a:avLst/>
          </a:prstGeom>
          <a:noFill/>
        </p:spPr>
        <p:txBody>
          <a:bodyPr wrap="none">
            <a:spAutoFit/>
          </a:bodyPr>
          <a:lstStyle/>
          <a:p>
            <a:pPr marL="0" marR="0" algn="just">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C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FFF019C9-55A8-4E62-8EE9-BA3B2EE5D6F1}"/>
                  </a:ext>
                </a:extLst>
              </p:cNvPr>
              <p:cNvSpPr txBox="1"/>
              <p:nvPr/>
            </p:nvSpPr>
            <p:spPr>
              <a:xfrm>
                <a:off x="1449943" y="9416757"/>
                <a:ext cx="14939393" cy="1476110"/>
              </a:xfrm>
              <a:prstGeom prst="rect">
                <a:avLst/>
              </a:prstGeom>
              <a:noFill/>
            </p:spPr>
            <p:txBody>
              <a:bodyPr wrap="square">
                <a:spAutoFit/>
              </a:bodyPr>
              <a:lstStyle/>
              <a:p>
                <a:pPr marL="0" marR="0">
                  <a:lnSpc>
                    <a:spcPct val="107000"/>
                  </a:lnSpc>
                  <a:spcBef>
                    <a:spcPts val="0"/>
                  </a:spcBef>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Mỗi mặt của hình lập phương lớn có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𝟒</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hình lập phương nhỏ thỏa mãn </a:t>
                </a:r>
                <a:r>
                  <a:rPr lang="nl-NL"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có đúng một mặt được sơn đỏ</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FFF019C9-55A8-4E62-8EE9-BA3B2EE5D6F1}"/>
                  </a:ext>
                </a:extLst>
              </p:cNvPr>
              <p:cNvSpPr txBox="1">
                <a:spLocks noRot="1" noChangeAspect="1" noMove="1" noResize="1" noEditPoints="1" noAdjustHandles="1" noChangeArrowheads="1" noChangeShapeType="1" noTextEdit="1"/>
              </p:cNvSpPr>
              <p:nvPr/>
            </p:nvSpPr>
            <p:spPr>
              <a:xfrm>
                <a:off x="1449943" y="9416757"/>
                <a:ext cx="14939393" cy="1476110"/>
              </a:xfrm>
              <a:prstGeom prst="rect">
                <a:avLst/>
              </a:prstGeom>
              <a:blipFill>
                <a:blip r:embed="rId4"/>
                <a:stretch>
                  <a:fillRect l="-1673" t="-9917" r="-1306" b="-1900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4DDD8CB5-7FFC-488C-B691-64DCF1AF5028}"/>
                  </a:ext>
                </a:extLst>
              </p:cNvPr>
              <p:cNvSpPr txBox="1"/>
              <p:nvPr/>
            </p:nvSpPr>
            <p:spPr>
              <a:xfrm>
                <a:off x="1535339" y="11054063"/>
                <a:ext cx="14184018" cy="1476110"/>
              </a:xfrm>
              <a:prstGeom prst="rect">
                <a:avLst/>
              </a:prstGeom>
              <a:noFill/>
            </p:spPr>
            <p:txBody>
              <a:bodyPr wrap="square">
                <a:spAutoFit/>
              </a:bodyPr>
              <a:lstStyle/>
              <a:p>
                <a:pPr>
                  <a:lnSpc>
                    <a:spcPct val="107000"/>
                  </a:lnSpc>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+Hình lập phương lớn có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𝟔</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mặt nên có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𝟐𝟒</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hình lập phương nhỏ có đúng 1 mặt được sơn đỏ.</a:t>
                </a:r>
              </a:p>
            </p:txBody>
          </p:sp>
        </mc:Choice>
        <mc:Fallback xmlns="">
          <p:sp>
            <p:nvSpPr>
              <p:cNvPr id="15" name="TextBox 14">
                <a:extLst>
                  <a:ext uri="{FF2B5EF4-FFF2-40B4-BE49-F238E27FC236}">
                    <a16:creationId xmlns:a16="http://schemas.microsoft.com/office/drawing/2014/main" id="{4DDD8CB5-7FFC-488C-B691-64DCF1AF5028}"/>
                  </a:ext>
                </a:extLst>
              </p:cNvPr>
              <p:cNvSpPr txBox="1">
                <a:spLocks noRot="1" noChangeAspect="1" noMove="1" noResize="1" noEditPoints="1" noAdjustHandles="1" noChangeArrowheads="1" noChangeShapeType="1" noTextEdit="1"/>
              </p:cNvSpPr>
              <p:nvPr/>
            </p:nvSpPr>
            <p:spPr>
              <a:xfrm>
                <a:off x="1535339" y="11054063"/>
                <a:ext cx="14184018" cy="1476110"/>
              </a:xfrm>
              <a:prstGeom prst="rect">
                <a:avLst/>
              </a:prstGeom>
              <a:blipFill>
                <a:blip r:embed="rId5"/>
                <a:stretch>
                  <a:fillRect l="-1762" t="-9504" b="-19008"/>
                </a:stretch>
              </a:blipFill>
            </p:spPr>
            <p:txBody>
              <a:bodyPr/>
              <a:lstStyle/>
              <a:p>
                <a:r>
                  <a:rPr lang="vi-VN">
                    <a:noFill/>
                  </a:rPr>
                  <a:t> </a:t>
                </a:r>
              </a:p>
            </p:txBody>
          </p:sp>
        </mc:Fallback>
      </mc:AlternateContent>
      <p:grpSp>
        <p:nvGrpSpPr>
          <p:cNvPr id="16" name="Group 15">
            <a:extLst>
              <a:ext uri="{FF2B5EF4-FFF2-40B4-BE49-F238E27FC236}">
                <a16:creationId xmlns:a16="http://schemas.microsoft.com/office/drawing/2014/main" xmlns="" id="{66B0F57D-4764-4E12-89F8-982BDA0C4F69}"/>
              </a:ext>
            </a:extLst>
          </p:cNvPr>
          <p:cNvGrpSpPr/>
          <p:nvPr/>
        </p:nvGrpSpPr>
        <p:grpSpPr>
          <a:xfrm>
            <a:off x="838201" y="3277980"/>
            <a:ext cx="3463820" cy="1135402"/>
            <a:chOff x="534987" y="1647866"/>
            <a:chExt cx="4122852" cy="1176337"/>
          </a:xfrm>
        </p:grpSpPr>
        <p:sp>
          <p:nvSpPr>
            <p:cNvPr id="17" name="Isosceles Triangle 44">
              <a:extLst>
                <a:ext uri="{FF2B5EF4-FFF2-40B4-BE49-F238E27FC236}">
                  <a16:creationId xmlns:a16="http://schemas.microsoft.com/office/drawing/2014/main" xmlns="" id="{CAC4ABC9-183A-4262-9F41-F23E458D0BAB}"/>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Pentagon 136">
              <a:extLst>
                <a:ext uri="{FF2B5EF4-FFF2-40B4-BE49-F238E27FC236}">
                  <a16:creationId xmlns:a16="http://schemas.microsoft.com/office/drawing/2014/main" xmlns="" id="{21288F33-3139-45A9-837D-96EE25B616BE}"/>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9" name="Group 11">
              <a:extLst>
                <a:ext uri="{FF2B5EF4-FFF2-40B4-BE49-F238E27FC236}">
                  <a16:creationId xmlns:a16="http://schemas.microsoft.com/office/drawing/2014/main" xmlns="" id="{BA7D0FC4-28B6-4BCA-AE31-00F23675F2BE}"/>
                </a:ext>
              </a:extLst>
            </p:cNvPr>
            <p:cNvGrpSpPr/>
            <p:nvPr/>
          </p:nvGrpSpPr>
          <p:grpSpPr bwMode="auto">
            <a:xfrm>
              <a:off x="683775" y="1836907"/>
              <a:ext cx="582199" cy="537956"/>
              <a:chOff x="7440266" y="3398551"/>
              <a:chExt cx="757238" cy="765175"/>
            </a:xfrm>
            <a:solidFill>
              <a:schemeClr val="bg1">
                <a:lumMod val="95000"/>
              </a:schemeClr>
            </a:solidFill>
          </p:grpSpPr>
          <p:sp>
            <p:nvSpPr>
              <p:cNvPr id="22" name="Freeform 140">
                <a:extLst>
                  <a:ext uri="{FF2B5EF4-FFF2-40B4-BE49-F238E27FC236}">
                    <a16:creationId xmlns:a16="http://schemas.microsoft.com/office/drawing/2014/main" xmlns="" id="{3B647C62-6D40-4439-8DC3-0FF3C2C1AD9C}"/>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3" name="Freeform 141">
                <a:extLst>
                  <a:ext uri="{FF2B5EF4-FFF2-40B4-BE49-F238E27FC236}">
                    <a16:creationId xmlns:a16="http://schemas.microsoft.com/office/drawing/2014/main" xmlns="" id="{EECB4C76-9F92-456D-81E5-4DE7C830E180}"/>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4" name="Freeform 142">
                <a:extLst>
                  <a:ext uri="{FF2B5EF4-FFF2-40B4-BE49-F238E27FC236}">
                    <a16:creationId xmlns:a16="http://schemas.microsoft.com/office/drawing/2014/main" xmlns="" id="{088CEB3E-4356-41DE-BD24-16BF0BE4A8C5}"/>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F106B8D-B243-454F-9EBB-F3401CE9F7D9}"/>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2E5CDE85-0923-47A8-83C9-7FC7153FCBD6}"/>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DA4CF2AE-4CBC-4F6C-8BC8-E7E281DF365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78156EEB-3F85-4A66-8C01-A4EE5577CAFC}"/>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0" name="Chevron 138">
              <a:extLst>
                <a:ext uri="{FF2B5EF4-FFF2-40B4-BE49-F238E27FC236}">
                  <a16:creationId xmlns:a16="http://schemas.microsoft.com/office/drawing/2014/main" xmlns="" id="{2232756C-5AB1-4A6C-A288-9267AA1A21CF}"/>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13">
              <a:extLst>
                <a:ext uri="{FF2B5EF4-FFF2-40B4-BE49-F238E27FC236}">
                  <a16:creationId xmlns:a16="http://schemas.microsoft.com/office/drawing/2014/main" xmlns="" id="{1AC4EA8A-CF53-4437-8027-949DCC729E4D}"/>
                </a:ext>
              </a:extLst>
            </p:cNvPr>
            <p:cNvSpPr txBox="1">
              <a:spLocks noChangeArrowheads="1"/>
            </p:cNvSpPr>
            <p:nvPr/>
          </p:nvSpPr>
          <p:spPr bwMode="auto">
            <a:xfrm>
              <a:off x="1370758" y="1668839"/>
              <a:ext cx="3287081" cy="8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14.</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roup 28">
            <a:extLst>
              <a:ext uri="{FF2B5EF4-FFF2-40B4-BE49-F238E27FC236}">
                <a16:creationId xmlns:a16="http://schemas.microsoft.com/office/drawing/2014/main" xmlns="" id="{25CB8166-AC3C-4F42-B173-067B3207271C}"/>
              </a:ext>
            </a:extLst>
          </p:cNvPr>
          <p:cNvGrpSpPr/>
          <p:nvPr/>
        </p:nvGrpSpPr>
        <p:grpSpPr>
          <a:xfrm>
            <a:off x="609600" y="1616218"/>
            <a:ext cx="17746255" cy="1355582"/>
            <a:chOff x="775770" y="1922269"/>
            <a:chExt cx="17749465" cy="1355580"/>
          </a:xfrm>
        </p:grpSpPr>
        <p:sp>
          <p:nvSpPr>
            <p:cNvPr id="30" name="TextBox 29">
              <a:extLst>
                <a:ext uri="{FF2B5EF4-FFF2-40B4-BE49-F238E27FC236}">
                  <a16:creationId xmlns:a16="http://schemas.microsoft.com/office/drawing/2014/main" xmlns="" id="{5DF9EA2C-0D3B-4ECA-A0A5-7A1A386BE918}"/>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31" name="TextBox 30">
              <a:extLst>
                <a:ext uri="{FF2B5EF4-FFF2-40B4-BE49-F238E27FC236}">
                  <a16:creationId xmlns:a16="http://schemas.microsoft.com/office/drawing/2014/main" xmlns="" id="{8FA75725-8A3F-4AF1-BA1A-50C840E40738}"/>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32" name="TextBox 31">
              <a:extLst>
                <a:ext uri="{FF2B5EF4-FFF2-40B4-BE49-F238E27FC236}">
                  <a16:creationId xmlns:a16="http://schemas.microsoft.com/office/drawing/2014/main" xmlns="" id="{11C8255B-1700-43C4-88E5-CE4F5F4FAE50}"/>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p:sp>
        <p:nvSpPr>
          <p:cNvPr id="33" name="Oval 32">
            <a:extLst>
              <a:ext uri="{FF2B5EF4-FFF2-40B4-BE49-F238E27FC236}">
                <a16:creationId xmlns:a16="http://schemas.microsoft.com/office/drawing/2014/main" xmlns="" id="{EE4F0A36-CE87-4E62-AF8D-4D49EC2AD24D}"/>
              </a:ext>
            </a:extLst>
          </p:cNvPr>
          <p:cNvSpPr/>
          <p:nvPr/>
        </p:nvSpPr>
        <p:spPr>
          <a:xfrm>
            <a:off x="9220200" y="6811163"/>
            <a:ext cx="1066371" cy="995083"/>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C</a:t>
            </a:r>
          </a:p>
        </p:txBody>
      </p:sp>
      <p:pic>
        <p:nvPicPr>
          <p:cNvPr id="1026" name="Picture 2" descr="Một hình lập phương có cạnh 4cm. Người ta sơn đỏ mặt ngoài của hình lập  phương rồi cắt hình lập phương bằng các mặt phẳng song song với các mặt của">
            <a:extLst>
              <a:ext uri="{FF2B5EF4-FFF2-40B4-BE49-F238E27FC236}">
                <a16:creationId xmlns:a16="http://schemas.microsoft.com/office/drawing/2014/main" xmlns="" id="{83214504-516C-4BEE-83CF-E864FEE9C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7401" y="8174565"/>
            <a:ext cx="5155492" cy="5050278"/>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20">
            <a:extLst>
              <a:ext uri="{FF2B5EF4-FFF2-40B4-BE49-F238E27FC236}">
                <a16:creationId xmlns:a16="http://schemas.microsoft.com/office/drawing/2014/main" xmlns="" id="{49A3FCAE-2E5E-4159-929D-78C1FD04A2AE}"/>
              </a:ext>
            </a:extLst>
          </p:cNvPr>
          <p:cNvSpPr>
            <a:spLocks/>
          </p:cNvSpPr>
          <p:nvPr/>
        </p:nvSpPr>
        <p:spPr bwMode="auto">
          <a:xfrm rot="16200000" flipV="1">
            <a:off x="2513310" y="6854806"/>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Box 34">
            <a:extLst>
              <a:ext uri="{FF2B5EF4-FFF2-40B4-BE49-F238E27FC236}">
                <a16:creationId xmlns:a16="http://schemas.microsoft.com/office/drawing/2014/main" xmlns="" id="{167F1D89-DF69-42D4-BF08-33EA4A0BA222}"/>
              </a:ext>
            </a:extLst>
          </p:cNvPr>
          <p:cNvSpPr txBox="1"/>
          <p:nvPr/>
        </p:nvSpPr>
        <p:spPr>
          <a:xfrm>
            <a:off x="2150284" y="8104080"/>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6" name="Round Diagonal Corner Rectangle 58">
            <a:extLst>
              <a:ext uri="{FF2B5EF4-FFF2-40B4-BE49-F238E27FC236}">
                <a16:creationId xmlns:a16="http://schemas.microsoft.com/office/drawing/2014/main" xmlns="" id="{F71ACDB7-7764-44EB-B9F7-9B3AE31C566D}"/>
              </a:ext>
            </a:extLst>
          </p:cNvPr>
          <p:cNvSpPr/>
          <p:nvPr/>
        </p:nvSpPr>
        <p:spPr>
          <a:xfrm flipV="1">
            <a:off x="1031369" y="7974685"/>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5">
            <a:extLst>
              <a:ext uri="{FF2B5EF4-FFF2-40B4-BE49-F238E27FC236}">
                <a16:creationId xmlns:a16="http://schemas.microsoft.com/office/drawing/2014/main" xmlns="" id="{E00B1AA0-E309-42F3-B24E-1A59842FF6F2}"/>
              </a:ext>
            </a:extLst>
          </p:cNvPr>
          <p:cNvSpPr>
            <a:spLocks noEditPoints="1"/>
          </p:cNvSpPr>
          <p:nvPr/>
        </p:nvSpPr>
        <p:spPr bwMode="auto">
          <a:xfrm>
            <a:off x="1470996" y="8221807"/>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685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Effect transition="in" filter="wipe(left)">
                                      <p:cBhvr>
                                        <p:cTn id="22" dur="2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5" grpId="0"/>
      <p:bldP spid="33" grpId="0" animBg="1"/>
      <p:bldP spid="34" grpId="0" animBg="1"/>
      <p:bldP spid="35" grpId="0"/>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
            <a:extLst>
              <a:ext uri="{FF2B5EF4-FFF2-40B4-BE49-F238E27FC236}">
                <a16:creationId xmlns:a16="http://schemas.microsoft.com/office/drawing/2014/main" xmlns="" id="{7A33DA3B-686A-4579-836E-0C2DAFDCD6B7}"/>
              </a:ext>
            </a:extLst>
          </p:cNvPr>
          <p:cNvSpPr/>
          <p:nvPr/>
        </p:nvSpPr>
        <p:spPr>
          <a:xfrm>
            <a:off x="1007751" y="7504021"/>
            <a:ext cx="22427577" cy="5998084"/>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latin typeface="Tahoma" panose="020B0604030504040204" pitchFamily="34" charset="0"/>
              <a:ea typeface="Tahoma" panose="020B0604030504040204" pitchFamily="34" charset="0"/>
              <a:cs typeface="Tahoma" panose="020B0604030504040204" pitchFamily="34" charset="0"/>
            </a:endParaRPr>
          </a:p>
          <a:p>
            <a:pPr algn="ct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109">
            <a:extLst>
              <a:ext uri="{FF2B5EF4-FFF2-40B4-BE49-F238E27FC236}">
                <a16:creationId xmlns:a16="http://schemas.microsoft.com/office/drawing/2014/main" xmlns="" id="{4ED73793-ACA4-46FD-BFA1-594EBDBEDF2C}"/>
              </a:ext>
            </a:extLst>
          </p:cNvPr>
          <p:cNvSpPr/>
          <p:nvPr/>
        </p:nvSpPr>
        <p:spPr>
          <a:xfrm>
            <a:off x="1021748" y="2952913"/>
            <a:ext cx="22340504" cy="4359390"/>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xmlns="" id="{4176A977-A6F4-4CA3-B0A0-C3F5325C19DC}"/>
              </a:ext>
            </a:extLst>
          </p:cNvPr>
          <p:cNvGrpSpPr/>
          <p:nvPr/>
        </p:nvGrpSpPr>
        <p:grpSpPr>
          <a:xfrm>
            <a:off x="609600" y="1602037"/>
            <a:ext cx="17746255" cy="1355582"/>
            <a:chOff x="775770" y="1922269"/>
            <a:chExt cx="17749465" cy="1355580"/>
          </a:xfrm>
        </p:grpSpPr>
        <p:sp>
          <p:nvSpPr>
            <p:cNvPr id="6" name="TextBox 5">
              <a:extLst>
                <a:ext uri="{FF2B5EF4-FFF2-40B4-BE49-F238E27FC236}">
                  <a16:creationId xmlns:a16="http://schemas.microsoft.com/office/drawing/2014/main" xmlns="" id="{199C7A13-FF9A-40BE-B3D2-9E362C4F6C3B}"/>
                </a:ext>
              </a:extLst>
            </p:cNvPr>
            <p:cNvSpPr txBox="1"/>
            <p:nvPr/>
          </p:nvSpPr>
          <p:spPr>
            <a:xfrm>
              <a:off x="1082675" y="1922269"/>
              <a:ext cx="561474"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C</a:t>
              </a:r>
            </a:p>
          </p:txBody>
        </p:sp>
        <p:sp>
          <p:nvSpPr>
            <p:cNvPr id="7" name="TextBox 6">
              <a:extLst>
                <a:ext uri="{FF2B5EF4-FFF2-40B4-BE49-F238E27FC236}">
                  <a16:creationId xmlns:a16="http://schemas.microsoft.com/office/drawing/2014/main" xmlns="" id="{99A3BDDA-C155-48E0-9DF0-46E6064AAF5D}"/>
                </a:ext>
              </a:extLst>
            </p:cNvPr>
            <p:cNvSpPr txBox="1"/>
            <p:nvPr/>
          </p:nvSpPr>
          <p:spPr>
            <a:xfrm>
              <a:off x="775770" y="1989191"/>
              <a:ext cx="7850019"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LUYỆN TẬP VÀ VẬN DỤNG</a:t>
              </a:r>
            </a:p>
          </p:txBody>
        </p:sp>
        <p:sp>
          <p:nvSpPr>
            <p:cNvPr id="8" name="TextBox 7">
              <a:extLst>
                <a:ext uri="{FF2B5EF4-FFF2-40B4-BE49-F238E27FC236}">
                  <a16:creationId xmlns:a16="http://schemas.microsoft.com/office/drawing/2014/main" xmlns="" id="{ACB2BF3A-4FDE-4C20-82C5-428C0833EDD7}"/>
                </a:ext>
              </a:extLst>
            </p:cNvPr>
            <p:cNvSpPr txBox="1"/>
            <p:nvPr/>
          </p:nvSpPr>
          <p:spPr>
            <a:xfrm>
              <a:off x="9692783" y="250840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BÀI TẬP TRẮC NGHIỆM</a:t>
              </a:r>
            </a:p>
          </p:txBody>
        </p:sp>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86C3157C-8E8F-4360-9802-DF890052B9BA}"/>
                  </a:ext>
                </a:extLst>
              </p:cNvPr>
              <p:cNvSpPr>
                <a:spLocks noChangeArrowheads="1"/>
              </p:cNvSpPr>
              <p:nvPr/>
            </p:nvSpPr>
            <p:spPr bwMode="auto">
              <a:xfrm>
                <a:off x="1704613" y="2927685"/>
                <a:ext cx="20994850" cy="2636619"/>
              </a:xfrm>
              <a:prstGeom prst="rect">
                <a:avLst/>
              </a:prstGeom>
              <a:noFill/>
              <a:ln>
                <a:noFill/>
              </a:ln>
              <a:effectLst/>
              <a:extLst>
                <a:ext uri="{909E8E84-426E-40DD-AFC4-6F175D3DCCD1}">
                  <a14:hiddenFill>
                    <a:blipFill>
                      <a:blip r:embed="rId2"/>
                      <a:stretch>
                        <a:fillRect/>
                      </a:stretch>
                    </a:blip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lnSpc>
                    <a:spcPct val="130000"/>
                  </a:lnSpc>
                  <a:spcBef>
                    <a:spcPct val="0"/>
                  </a:spcBef>
                  <a:spcAft>
                    <a:spcPct val="0"/>
                  </a:spcAft>
                </a:pPr>
                <a:r>
                  <a:rPr lang="vi-VN"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Câu 1</a:t>
                </a: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5</a:t>
                </a:r>
                <a:r>
                  <a:rPr lang="vi-VN"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.[Mức độ 3] </a:t>
                </a: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Cho tứ diện</a:t>
                </a:r>
                <a14:m>
                  <m:oMath xmlns:m="http://schemas.openxmlformats.org/officeDocument/2006/math">
                    <m:r>
                      <a:rPr lang="en-US" sz="4400" b="1" i="0"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𝑨𝑩𝑪𝑫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Lấy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𝟏</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điểm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giữa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𝟏</m:t>
                    </m:r>
                  </m:oMath>
                </a14:m>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điểm </a:t>
                </a:r>
                <a14:m>
                  <m:oMath xmlns:m="http://schemas.openxmlformats.org/officeDocument/2006/math">
                    <m: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𝑵</m:t>
                    </m:r>
                  </m:oMath>
                </a14:m>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pPr algn="just" defTabSz="914400" eaLnBrk="0" fontAlgn="base" hangingPunct="0">
                  <a:lnSpc>
                    <a:spcPct val="130000"/>
                  </a:lnSpc>
                  <a:spcBef>
                    <a:spcPct val="0"/>
                  </a:spcBef>
                  <a:spcAft>
                    <a:spcPct val="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giữa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𝑪</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Bằng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𝟐</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mặt phẳng</a:t>
                </a:r>
                <a14:m>
                  <m:oMath xmlns:m="http://schemas.openxmlformats.org/officeDocument/2006/math">
                    <m:r>
                      <a:rPr lang="en-US" sz="4400" b="1" i="0"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𝑴𝑪𝑫</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𝑵𝑨𝑩</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ta chia khối tứ diện </a:t>
                </a:r>
                <a14:m>
                  <m:oMath xmlns:m="http://schemas.openxmlformats.org/officeDocument/2006/math">
                    <m: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𝑨𝑩𝑪𝑫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a:t>
                </a:r>
              </a:p>
              <a:p>
                <a:pPr algn="just" defTabSz="914400" eaLnBrk="0" fontAlgn="base" hangingPunct="0">
                  <a:lnSpc>
                    <a:spcPct val="130000"/>
                  </a:lnSpc>
                  <a:spcBef>
                    <a:spcPct val="0"/>
                  </a:spcBef>
                  <a:spcAft>
                    <a:spcPct val="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thành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𝟒</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khối tứ diện nào sau đây?</a:t>
                </a:r>
              </a:p>
            </p:txBody>
          </p:sp>
        </mc:Choice>
        <mc:Fallback xmlns="">
          <p:sp>
            <p:nvSpPr>
              <p:cNvPr id="9" name="Rectangle 8">
                <a:extLst>
                  <a:ext uri="{FF2B5EF4-FFF2-40B4-BE49-F238E27FC236}">
                    <a16:creationId xmlns:a16="http://schemas.microsoft.com/office/drawing/2014/main" id="{86C3157C-8E8F-4360-9802-DF890052B9BA}"/>
                  </a:ext>
                </a:extLst>
              </p:cNvPr>
              <p:cNvSpPr>
                <a:spLocks noRot="1" noChangeAspect="1" noMove="1" noResize="1" noEditPoints="1" noAdjustHandles="1" noChangeArrowheads="1" noChangeShapeType="1" noTextEdit="1"/>
              </p:cNvSpPr>
              <p:nvPr/>
            </p:nvSpPr>
            <p:spPr bwMode="auto">
              <a:xfrm>
                <a:off x="1704613" y="2927685"/>
                <a:ext cx="20994850" cy="2636619"/>
              </a:xfrm>
              <a:prstGeom prst="rect">
                <a:avLst/>
              </a:prstGeom>
              <a:blipFill>
                <a:blip r:embed="rId3"/>
                <a:stretch>
                  <a:fillRect l="-1190" t="-462" b="-10162"/>
                </a:stretch>
              </a:blipFill>
              <a:ln>
                <a:noFill/>
              </a:ln>
              <a:effectLst/>
              <a:extLst>
                <a:ext uri="{909E8E84-426E-40DD-AFC4-6F175D3DCCD1}">
                  <a14:hiddenFill xmlns:a14="http://schemas.microsoft.com/office/drawing/2010/main">
                    <a:blipFill>
                      <a:blip r:embed="rId4"/>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51">
                <a:extLst>
                  <a:ext uri="{FF2B5EF4-FFF2-40B4-BE49-F238E27FC236}">
                    <a16:creationId xmlns:a16="http://schemas.microsoft.com/office/drawing/2014/main" xmlns="" id="{4CB528A3-D9F1-4C3B-B304-43928643A7F5}"/>
                  </a:ext>
                </a:extLst>
              </p:cNvPr>
              <p:cNvSpPr>
                <a:spLocks noChangeArrowheads="1"/>
              </p:cNvSpPr>
              <p:nvPr/>
            </p:nvSpPr>
            <p:spPr bwMode="auto">
              <a:xfrm>
                <a:off x="1477448" y="5726382"/>
                <a:ext cx="19637171" cy="15786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629920" marR="0" algn="just">
                  <a:lnSpc>
                    <a:spcPct val="115000"/>
                  </a:lnSpc>
                  <a:spcBef>
                    <a:spcPts val="0"/>
                  </a:spcBef>
                  <a:spcAft>
                    <a:spcPts val="0"/>
                  </a:spcAft>
                  <a:tabLst>
                    <a:tab pos="2160270" algn="l"/>
                    <a:tab pos="3599815" algn="l"/>
                    <a:tab pos="5039995" algn="l"/>
                  </a:tabLs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𝑨𝑴𝑪𝑵</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𝑨𝑴𝑵𝑫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𝑨𝑴𝑪𝑫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𝑩𝑴𝑪𝑵</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B.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𝑨𝑴𝑪𝑵</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𝑨𝑴𝑵𝑫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𝑩𝑴𝑪𝑵</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𝑩𝑴𝑵𝑫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p>
              <a:p>
                <a:pPr marL="629920" marR="0" algn="just">
                  <a:lnSpc>
                    <a:spcPct val="115000"/>
                  </a:lnSpc>
                  <a:spcBef>
                    <a:spcPts val="0"/>
                  </a:spcBef>
                  <a:spcAft>
                    <a:spcPts val="0"/>
                  </a:spcAft>
                  <a:tabLst>
                    <a:tab pos="2160270" algn="l"/>
                    <a:tab pos="3599815" algn="l"/>
                    <a:tab pos="5039995" algn="l"/>
                  </a:tabLs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𝑨𝑴𝑪𝑫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𝑨𝑴𝑵𝑫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𝑩𝑴𝑪𝑵</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𝑩𝑴𝑵𝑫</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D. </a:t>
                </a:r>
                <a14:m>
                  <m:oMath xmlns:m="http://schemas.openxmlformats.org/officeDocument/2006/math">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𝑩𝑴𝑪𝑫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𝑩𝑴𝑵𝑫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𝑨𝑴𝑪𝑵</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𝑨𝑴𝑫𝑵</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11" name="Rectangle 51">
                <a:extLst>
                  <a:ext uri="{FF2B5EF4-FFF2-40B4-BE49-F238E27FC236}">
                    <a16:creationId xmlns:a16="http://schemas.microsoft.com/office/drawing/2014/main" id="{4CB528A3-D9F1-4C3B-B304-43928643A7F5}"/>
                  </a:ext>
                </a:extLst>
              </p:cNvPr>
              <p:cNvSpPr>
                <a:spLocks noRot="1" noChangeAspect="1" noMove="1" noResize="1" noEditPoints="1" noAdjustHandles="1" noChangeArrowheads="1" noChangeShapeType="1" noTextEdit="1"/>
              </p:cNvSpPr>
              <p:nvPr/>
            </p:nvSpPr>
            <p:spPr bwMode="auto">
              <a:xfrm>
                <a:off x="1477448" y="5726382"/>
                <a:ext cx="19637171" cy="1578637"/>
              </a:xfrm>
              <a:prstGeom prst="rect">
                <a:avLst/>
              </a:prstGeom>
              <a:blipFill>
                <a:blip r:embed="rId5"/>
                <a:stretch>
                  <a:fillRect t="-5792" r="-310" b="-177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xmlns="" id="{A6B7DC6F-AB58-4EF0-9F7A-0C533659E201}"/>
              </a:ext>
            </a:extLst>
          </p:cNvPr>
          <p:cNvSpPr txBox="1"/>
          <p:nvPr/>
        </p:nvSpPr>
        <p:spPr>
          <a:xfrm>
            <a:off x="11407086" y="7786033"/>
            <a:ext cx="2347117" cy="751616"/>
          </a:xfrm>
          <a:prstGeom prst="rect">
            <a:avLst/>
          </a:prstGeom>
          <a:noFill/>
        </p:spPr>
        <p:txBody>
          <a:bodyPr wrap="none">
            <a:spAutoFit/>
          </a:bodyPr>
          <a:lstStyle/>
          <a:p>
            <a:pPr marL="0" marR="0" algn="just">
              <a:lnSpc>
                <a:spcPct val="107000"/>
              </a:lnSpc>
              <a:spcBef>
                <a:spcPts val="0"/>
              </a:spcBef>
              <a:spcAft>
                <a:spcPts val="800"/>
              </a:spcAft>
            </a:pPr>
            <a:r>
              <a:rPr lang="en-US" sz="4400" b="1" dirty="0" err="1">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Chọn</a:t>
            </a:r>
            <a:r>
              <a:rPr lang="en-US" sz="4400" b="1" dirty="0">
                <a:solidFill>
                  <a:srgbClr val="002060"/>
                </a:solidFill>
                <a:effectLst/>
                <a:highlight>
                  <a:srgbClr val="00FF00"/>
                </a:highlight>
                <a:latin typeface="Tahoma" panose="020B0604030504040204" pitchFamily="34" charset="0"/>
                <a:ea typeface="Calibri" panose="020F0502020204030204" pitchFamily="34" charset="0"/>
                <a:cs typeface="Times New Roman" panose="02020603050405020304" pitchFamily="18" charset="0"/>
              </a:rPr>
              <a:t> B </a:t>
            </a:r>
            <a:endParaRPr lang="en-US" sz="4400" b="1" dirty="0">
              <a:solidFill>
                <a:srgbClr val="002060"/>
              </a:solidFill>
              <a:effectLst/>
              <a:latin typeface="Tahoma" panose="020B060403050404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D46689B8-B0B6-4158-A277-4061033D422B}"/>
                  </a:ext>
                </a:extLst>
              </p:cNvPr>
              <p:cNvSpPr txBox="1"/>
              <p:nvPr/>
            </p:nvSpPr>
            <p:spPr>
              <a:xfrm>
                <a:off x="863081" y="8586970"/>
                <a:ext cx="17813659" cy="759375"/>
              </a:xfrm>
              <a:prstGeom prst="rect">
                <a:avLst/>
              </a:prstGeom>
              <a:noFill/>
            </p:spPr>
            <p:txBody>
              <a:bodyPr wrap="none">
                <a:spAutoFit/>
              </a:bodyPr>
              <a:lstStyle/>
              <a:p>
                <a:pPr algn="ctr">
                  <a:lnSpc>
                    <a:spcPct val="107000"/>
                  </a:lnSpc>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Mặt phẳng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𝑴𝑪𝑫</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chia chóp thành hai khối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𝑴𝑨𝑪𝑫</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và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𝑴𝑩𝑪𝑫</m:t>
                        </m:r>
                      </m:e>
                    </m:d>
                  </m:oMath>
                </a14:m>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TextBox 18">
                <a:extLst>
                  <a:ext uri="{FF2B5EF4-FFF2-40B4-BE49-F238E27FC236}">
                    <a16:creationId xmlns:a16="http://schemas.microsoft.com/office/drawing/2014/main" id="{D46689B8-B0B6-4158-A277-4061033D422B}"/>
                  </a:ext>
                </a:extLst>
              </p:cNvPr>
              <p:cNvSpPr txBox="1">
                <a:spLocks noRot="1" noChangeAspect="1" noMove="1" noResize="1" noEditPoints="1" noAdjustHandles="1" noChangeArrowheads="1" noChangeShapeType="1" noTextEdit="1"/>
              </p:cNvSpPr>
              <p:nvPr/>
            </p:nvSpPr>
            <p:spPr>
              <a:xfrm>
                <a:off x="863081" y="8586970"/>
                <a:ext cx="17813659" cy="759375"/>
              </a:xfrm>
              <a:prstGeom prst="rect">
                <a:avLst/>
              </a:prstGeom>
              <a:blipFill>
                <a:blip r:embed="rId6"/>
                <a:stretch>
                  <a:fillRect l="-1403" t="-19355" b="-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21832A77-1933-4EED-A562-31F3DE7FA55F}"/>
                  </a:ext>
                </a:extLst>
              </p:cNvPr>
              <p:cNvSpPr txBox="1"/>
              <p:nvPr/>
            </p:nvSpPr>
            <p:spPr>
              <a:xfrm>
                <a:off x="863081" y="9963694"/>
                <a:ext cx="17066147" cy="1586460"/>
              </a:xfrm>
              <a:prstGeom prst="rect">
                <a:avLst/>
              </a:prstGeom>
              <a:noFill/>
            </p:spPr>
            <p:txBody>
              <a:bodyPr wrap="none">
                <a:spAutoFit/>
              </a:bodyPr>
              <a:lstStyle/>
              <a:p>
                <a:pPr algn="ctr">
                  <a:lnSpc>
                    <a:spcPct val="107000"/>
                  </a:lnSpc>
                  <a:spcAft>
                    <a:spcPts val="800"/>
                  </a:spcAft>
                </a:pPr>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Mặt phẳng </a:t>
                </a:r>
                <a14:m>
                  <m:oMath xmlns:m="http://schemas.openxmlformats.org/officeDocument/2006/math">
                    <m:d>
                      <m:dPr>
                        <m:ctrlP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𝑨𝑩𝑵</m:t>
                        </m:r>
                      </m:e>
                    </m:d>
                    <m:r>
                      <a:rPr lang="en-US" sz="4400" b="1" i="1">
                        <a:solidFill>
                          <a:schemeClr val="accent5">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chia khối </a:t>
                </a:r>
                <a14:m>
                  <m:oMath xmlns:m="http://schemas.openxmlformats.org/officeDocument/2006/math">
                    <m:r>
                      <a:rPr lang="en-US" sz="4400" b="1" i="0" smtClean="0">
                        <a:solidFill>
                          <a:schemeClr val="accent5">
                            <a:lumMod val="50000"/>
                          </a:schemeClr>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accent5">
                            <a:lumMod val="50000"/>
                          </a:schemeClr>
                        </a:solidFill>
                        <a:latin typeface="Cambria Math" panose="02040503050406030204" pitchFamily="18" charset="0"/>
                        <a:ea typeface="Tahoma" panose="020B0604030504040204" pitchFamily="34" charset="0"/>
                        <a:cs typeface="Tahoma" panose="020B0604030504040204" pitchFamily="34" charset="0"/>
                      </a:rPr>
                      <m:t>𝑴𝑨𝑪𝑫</m:t>
                    </m:r>
                    <m:r>
                      <a:rPr lang="en-US" sz="4400" b="1" i="1" smtClean="0">
                        <a:solidFill>
                          <a:schemeClr val="accent5">
                            <a:lumMod val="50000"/>
                          </a:schemeClr>
                        </a:solidFill>
                        <a:latin typeface="Cambria Math" panose="02040503050406030204" pitchFamily="18" charset="0"/>
                        <a:ea typeface="Tahoma" panose="020B0604030504040204" pitchFamily="34" charset="0"/>
                        <a:cs typeface="Tahoma" panose="020B0604030504040204" pitchFamily="34" charset="0"/>
                      </a:rPr>
                      <m:t>)</m:t>
                    </m:r>
                  </m:oMath>
                </a14:m>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thành hai khối tứ diện </a:t>
                </a:r>
              </a:p>
              <a:p>
                <a:pPr algn="ctr">
                  <a:lnSpc>
                    <a:spcPct val="107000"/>
                  </a:lnSpc>
                  <a:spcAft>
                    <a:spcPts val="800"/>
                  </a:spcAft>
                </a:pPr>
                <a14:m>
                  <m:oMath xmlns:m="http://schemas.openxmlformats.org/officeDocument/2006/math">
                    <m:r>
                      <a:rPr lang="en-US" sz="4400" b="1" i="1" smtClean="0">
                        <a:solidFill>
                          <a:schemeClr val="accent5">
                            <a:lumMod val="50000"/>
                          </a:schemeClr>
                        </a:solidFill>
                        <a:latin typeface="Cambria Math" panose="02040503050406030204" pitchFamily="18" charset="0"/>
                      </a:rPr>
                      <m:t>𝑨𝑴𝑵𝑪</m:t>
                    </m:r>
                  </m:oMath>
                </a14:m>
                <a:r>
                  <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smtClean="0">
                        <a:solidFill>
                          <a:schemeClr val="accent5">
                            <a:lumMod val="50000"/>
                          </a:schemeClr>
                        </a:solidFill>
                        <a:latin typeface="Cambria Math" panose="02040503050406030204" pitchFamily="18" charset="0"/>
                      </a:rPr>
                      <m:t>𝑨𝑴𝑵𝑫</m:t>
                    </m:r>
                  </m:oMath>
                </a14:m>
                <a:endParaRPr lang="en-US" sz="4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1" name="TextBox 20">
                <a:extLst>
                  <a:ext uri="{FF2B5EF4-FFF2-40B4-BE49-F238E27FC236}">
                    <a16:creationId xmlns:a16="http://schemas.microsoft.com/office/drawing/2014/main" id="{21832A77-1933-4EED-A562-31F3DE7FA55F}"/>
                  </a:ext>
                </a:extLst>
              </p:cNvPr>
              <p:cNvSpPr txBox="1">
                <a:spLocks noRot="1" noChangeAspect="1" noMove="1" noResize="1" noEditPoints="1" noAdjustHandles="1" noChangeArrowheads="1" noChangeShapeType="1" noTextEdit="1"/>
              </p:cNvSpPr>
              <p:nvPr/>
            </p:nvSpPr>
            <p:spPr>
              <a:xfrm>
                <a:off x="863081" y="9963694"/>
                <a:ext cx="17066147" cy="1586460"/>
              </a:xfrm>
              <a:prstGeom prst="rect">
                <a:avLst/>
              </a:prstGeom>
              <a:blipFill>
                <a:blip r:embed="rId7"/>
                <a:stretch>
                  <a:fillRect l="-1465" t="-8812" r="-1465" b="-168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B888E54B-3183-4B25-99E4-7C29371037B4}"/>
                  </a:ext>
                </a:extLst>
              </p:cNvPr>
              <p:cNvSpPr txBox="1"/>
              <p:nvPr/>
            </p:nvSpPr>
            <p:spPr>
              <a:xfrm>
                <a:off x="863081" y="11648796"/>
                <a:ext cx="16979253" cy="1586460"/>
              </a:xfrm>
              <a:prstGeom prst="rect">
                <a:avLst/>
              </a:prstGeom>
              <a:noFill/>
            </p:spPr>
            <p:txBody>
              <a:bodyPr wrap="square">
                <a:spAutoFit/>
              </a:bodyPr>
              <a:lstStyle/>
              <a:p>
                <a:pPr algn="ctr">
                  <a:lnSpc>
                    <a:spcPct val="107000"/>
                  </a:lnSpc>
                  <a:spcAft>
                    <a:spcPts val="800"/>
                  </a:spcAft>
                </a:pPr>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Mặt phẳng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𝑨𝑩𝑵</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 chia khối </a:t>
                </a:r>
                <a14:m>
                  <m:oMath xmlns:m="http://schemas.openxmlformats.org/officeDocument/2006/math">
                    <m:d>
                      <m:dPr>
                        <m:ctrlP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𝑴𝑩𝑪𝑫</m:t>
                        </m:r>
                      </m:e>
                    </m:d>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thành hai khối tứ diện</a:t>
                </a:r>
              </a:p>
              <a:p>
                <a:pPr algn="ctr">
                  <a:lnSpc>
                    <a:spcPct val="107000"/>
                  </a:lnSpc>
                  <a:spcAft>
                    <a:spcPts val="800"/>
                  </a:spcAft>
                </a:pPr>
                <a14:m>
                  <m:oMath xmlns:m="http://schemas.openxmlformats.org/officeDocument/2006/math">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𝑩𝑴𝑵𝑪</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và</a:t>
                </a:r>
                <a14:m>
                  <m:oMath xmlns:m="http://schemas.openxmlformats.org/officeDocument/2006/math">
                    <m:r>
                      <a:rPr lang="en-US" sz="4400" b="1" i="0"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400" b="1" i="1" smtClean="0">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𝑩𝑴𝑵𝑫</m:t>
                    </m:r>
                    <m:r>
                      <a:rPr lang="en-US" sz="44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400" b="1">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id="{B888E54B-3183-4B25-99E4-7C29371037B4}"/>
                  </a:ext>
                </a:extLst>
              </p:cNvPr>
              <p:cNvSpPr txBox="1">
                <a:spLocks noRot="1" noChangeAspect="1" noMove="1" noResize="1" noEditPoints="1" noAdjustHandles="1" noChangeArrowheads="1" noChangeShapeType="1" noTextEdit="1"/>
              </p:cNvSpPr>
              <p:nvPr/>
            </p:nvSpPr>
            <p:spPr>
              <a:xfrm>
                <a:off x="863081" y="11648796"/>
                <a:ext cx="16979253" cy="1586460"/>
              </a:xfrm>
              <a:prstGeom prst="rect">
                <a:avLst/>
              </a:prstGeom>
              <a:blipFill>
                <a:blip r:embed="rId8"/>
                <a:stretch>
                  <a:fillRect l="-1005" t="-9231" r="-969" b="-17308"/>
                </a:stretch>
              </a:blipFill>
            </p:spPr>
            <p:txBody>
              <a:bodyPr/>
              <a:lstStyle/>
              <a:p>
                <a:r>
                  <a:rPr lang="en-US">
                    <a:noFill/>
                  </a:rPr>
                  <a:t> </a:t>
                </a:r>
              </a:p>
            </p:txBody>
          </p:sp>
        </mc:Fallback>
      </mc:AlternateContent>
      <p:pic>
        <p:nvPicPr>
          <p:cNvPr id="16" name="Picture 15" descr="A close-up of a ferris wheel&#10;&#10;Description automatically generated with low confidence">
            <a:extLst>
              <a:ext uri="{FF2B5EF4-FFF2-40B4-BE49-F238E27FC236}">
                <a16:creationId xmlns:a16="http://schemas.microsoft.com/office/drawing/2014/main" xmlns="" id="{8A9F4648-5DD8-40E2-87A6-EE4C03E414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2864" y="7531263"/>
            <a:ext cx="6248712" cy="5943600"/>
          </a:xfrm>
          <a:prstGeom prst="rect">
            <a:avLst/>
          </a:prstGeom>
        </p:spPr>
      </p:pic>
      <p:grpSp>
        <p:nvGrpSpPr>
          <p:cNvPr id="17" name="Group 16">
            <a:extLst>
              <a:ext uri="{FF2B5EF4-FFF2-40B4-BE49-F238E27FC236}">
                <a16:creationId xmlns:a16="http://schemas.microsoft.com/office/drawing/2014/main" xmlns="" id="{69C50D56-24CD-4AF7-9E3F-C649904A2AA1}"/>
              </a:ext>
            </a:extLst>
          </p:cNvPr>
          <p:cNvGrpSpPr/>
          <p:nvPr/>
        </p:nvGrpSpPr>
        <p:grpSpPr>
          <a:xfrm>
            <a:off x="838199" y="3018899"/>
            <a:ext cx="3566160" cy="1141620"/>
            <a:chOff x="534987" y="1647866"/>
            <a:chExt cx="4122852" cy="1176337"/>
          </a:xfrm>
        </p:grpSpPr>
        <p:sp>
          <p:nvSpPr>
            <p:cNvPr id="18" name="Isosceles Triangle 44">
              <a:extLst>
                <a:ext uri="{FF2B5EF4-FFF2-40B4-BE49-F238E27FC236}">
                  <a16:creationId xmlns:a16="http://schemas.microsoft.com/office/drawing/2014/main" xmlns="" id="{643D743A-6AD0-4673-9882-8B538F71C9B9}"/>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36">
              <a:extLst>
                <a:ext uri="{FF2B5EF4-FFF2-40B4-BE49-F238E27FC236}">
                  <a16:creationId xmlns:a16="http://schemas.microsoft.com/office/drawing/2014/main" xmlns="" id="{AEF01F60-B463-4EAC-BA97-4B944EEC5E5E}"/>
                </a:ext>
              </a:extLst>
            </p:cNvPr>
            <p:cNvSpPr/>
            <p:nvPr/>
          </p:nvSpPr>
          <p:spPr bwMode="auto">
            <a:xfrm>
              <a:off x="534987" y="1647866"/>
              <a:ext cx="3518066" cy="955673"/>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4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11">
              <a:extLst>
                <a:ext uri="{FF2B5EF4-FFF2-40B4-BE49-F238E27FC236}">
                  <a16:creationId xmlns:a16="http://schemas.microsoft.com/office/drawing/2014/main" xmlns="" id="{A1D6DE65-B6AD-4667-8654-316187AF5988}"/>
                </a:ext>
              </a:extLst>
            </p:cNvPr>
            <p:cNvGrpSpPr/>
            <p:nvPr/>
          </p:nvGrpSpPr>
          <p:grpSpPr bwMode="auto">
            <a:xfrm>
              <a:off x="683775" y="1836907"/>
              <a:ext cx="582199" cy="537956"/>
              <a:chOff x="7440266" y="3398551"/>
              <a:chExt cx="757238" cy="765175"/>
            </a:xfrm>
            <a:solidFill>
              <a:schemeClr val="bg1">
                <a:lumMod val="95000"/>
              </a:schemeClr>
            </a:solidFill>
          </p:grpSpPr>
          <p:sp>
            <p:nvSpPr>
              <p:cNvPr id="26" name="Freeform 140">
                <a:extLst>
                  <a:ext uri="{FF2B5EF4-FFF2-40B4-BE49-F238E27FC236}">
                    <a16:creationId xmlns:a16="http://schemas.microsoft.com/office/drawing/2014/main" xmlns="" id="{8E368DC0-15B0-43EF-99B2-A3A06BBCAA52}"/>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7" name="Freeform 141">
                <a:extLst>
                  <a:ext uri="{FF2B5EF4-FFF2-40B4-BE49-F238E27FC236}">
                    <a16:creationId xmlns:a16="http://schemas.microsoft.com/office/drawing/2014/main" xmlns="" id="{A08D2D44-FF3F-4BFA-BD22-C40A5D807B0E}"/>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8" name="Freeform 142">
                <a:extLst>
                  <a:ext uri="{FF2B5EF4-FFF2-40B4-BE49-F238E27FC236}">
                    <a16:creationId xmlns:a16="http://schemas.microsoft.com/office/drawing/2014/main" xmlns="" id="{865098D4-03F5-4E2F-B546-4A9D36D0CEAB}"/>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B62CEF0E-82B0-4813-9410-D8B5E8F1AB06}"/>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82399038-34A9-4868-9625-13BF13503D6B}"/>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2A1F0A88-CC06-4E44-9518-A4446A4D1D96}"/>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sp>
            <p:nvSpPr>
              <p:cNvPr id="32" name="Rectangle 31">
                <a:extLst>
                  <a:ext uri="{FF2B5EF4-FFF2-40B4-BE49-F238E27FC236}">
                    <a16:creationId xmlns:a16="http://schemas.microsoft.com/office/drawing/2014/main" xmlns="" id="{7D937868-AA6E-46B4-80D2-288FFC31889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4400" b="1">
                  <a:latin typeface="Tahoma" panose="020B0604030504040204" pitchFamily="34" charset="0"/>
                  <a:ea typeface="Tahoma" panose="020B0604030504040204" pitchFamily="34" charset="0"/>
                  <a:cs typeface="Tahoma" panose="020B0604030504040204" pitchFamily="34" charset="0"/>
                </a:endParaRPr>
              </a:p>
            </p:txBody>
          </p:sp>
        </p:grpSp>
        <p:sp>
          <p:nvSpPr>
            <p:cNvPr id="24" name="Chevron 138">
              <a:extLst>
                <a:ext uri="{FF2B5EF4-FFF2-40B4-BE49-F238E27FC236}">
                  <a16:creationId xmlns:a16="http://schemas.microsoft.com/office/drawing/2014/main" xmlns="" id="{7149BCE9-822F-4202-B779-6E2AE7E3CE96}"/>
                </a:ext>
              </a:extLst>
            </p:cNvPr>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44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13">
              <a:extLst>
                <a:ext uri="{FF2B5EF4-FFF2-40B4-BE49-F238E27FC236}">
                  <a16:creationId xmlns:a16="http://schemas.microsoft.com/office/drawing/2014/main" xmlns="" id="{4AA58504-57E2-4B14-B417-CA75182F0018}"/>
                </a:ext>
              </a:extLst>
            </p:cNvPr>
            <p:cNvSpPr txBox="1">
              <a:spLocks noChangeArrowheads="1"/>
            </p:cNvSpPr>
            <p:nvPr/>
          </p:nvSpPr>
          <p:spPr bwMode="auto">
            <a:xfrm>
              <a:off x="1370758" y="1668839"/>
              <a:ext cx="3287081" cy="8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400" b="1"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4400" b="1">
                  <a:solidFill>
                    <a:schemeClr val="bg1"/>
                  </a:solidFill>
                  <a:latin typeface="Tahoma" panose="020B0604030504040204" pitchFamily="34" charset="0"/>
                  <a:ea typeface="Tahoma" panose="020B0604030504040204" pitchFamily="34" charset="0"/>
                  <a:cs typeface="Tahoma" panose="020B0604030504040204" pitchFamily="34" charset="0"/>
                </a:rPr>
                <a:t> 15.</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Oval 32">
            <a:extLst>
              <a:ext uri="{FF2B5EF4-FFF2-40B4-BE49-F238E27FC236}">
                <a16:creationId xmlns:a16="http://schemas.microsoft.com/office/drawing/2014/main" xmlns="" id="{EE5658F8-3D57-4475-89E8-1C7961A22D9F}"/>
              </a:ext>
            </a:extLst>
          </p:cNvPr>
          <p:cNvSpPr/>
          <p:nvPr/>
        </p:nvSpPr>
        <p:spPr>
          <a:xfrm>
            <a:off x="12036309" y="5646491"/>
            <a:ext cx="1088672" cy="1000532"/>
          </a:xfrm>
          <a:prstGeom prst="ellipse">
            <a:avLst/>
          </a:prstGeom>
          <a:solidFill>
            <a:srgbClr val="FF0000"/>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r>
              <a:rPr lang="en-US" sz="4400" b="1" dirty="0">
                <a:latin typeface="Tahoma" pitchFamily="34" charset="0"/>
                <a:ea typeface="Tahoma" pitchFamily="34" charset="0"/>
                <a:cs typeface="Tahoma" pitchFamily="34" charset="0"/>
              </a:rPr>
              <a:t>B</a:t>
            </a:r>
          </a:p>
        </p:txBody>
      </p:sp>
      <p:sp>
        <p:nvSpPr>
          <p:cNvPr id="34" name="Freeform 20">
            <a:extLst>
              <a:ext uri="{FF2B5EF4-FFF2-40B4-BE49-F238E27FC236}">
                <a16:creationId xmlns:a16="http://schemas.microsoft.com/office/drawing/2014/main" xmlns="" id="{619C7766-95FB-488F-96A0-7A9682315169}"/>
              </a:ext>
            </a:extLst>
          </p:cNvPr>
          <p:cNvSpPr>
            <a:spLocks/>
          </p:cNvSpPr>
          <p:nvPr/>
        </p:nvSpPr>
        <p:spPr bwMode="auto">
          <a:xfrm rot="16200000" flipV="1">
            <a:off x="2481915" y="6369253"/>
            <a:ext cx="988462" cy="3228220"/>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Box 34">
            <a:extLst>
              <a:ext uri="{FF2B5EF4-FFF2-40B4-BE49-F238E27FC236}">
                <a16:creationId xmlns:a16="http://schemas.microsoft.com/office/drawing/2014/main" xmlns="" id="{A2AA5ADD-53C5-4B31-B9CC-32722DCA368D}"/>
              </a:ext>
            </a:extLst>
          </p:cNvPr>
          <p:cNvSpPr txBox="1"/>
          <p:nvPr/>
        </p:nvSpPr>
        <p:spPr>
          <a:xfrm>
            <a:off x="2118889" y="7618527"/>
            <a:ext cx="2471366" cy="769441"/>
          </a:xfrm>
          <a:prstGeom prst="rect">
            <a:avLst/>
          </a:prstGeom>
          <a:noFill/>
        </p:spPr>
        <p:txBody>
          <a:bodyPr wrap="square" rtlCol="0">
            <a:spAutoFit/>
          </a:bodyPr>
          <a:lstStyle/>
          <a:p>
            <a:r>
              <a:rPr lang="vi-VN" sz="4400" b="1" dirty="0">
                <a:solidFill>
                  <a:srgbClr val="0999C8"/>
                </a:solidFill>
                <a:latin typeface="Tahoma" pitchFamily="34" charset="0"/>
                <a:ea typeface="Tahoma" pitchFamily="34" charset="0"/>
                <a:cs typeface="Tahoma" pitchFamily="34" charset="0"/>
              </a:rPr>
              <a:t>Bài giải</a:t>
            </a:r>
            <a:endParaRPr lang="en-US" sz="4400" b="1" dirty="0">
              <a:solidFill>
                <a:srgbClr val="0999C8"/>
              </a:solidFill>
              <a:latin typeface="Tahoma" pitchFamily="34" charset="0"/>
              <a:ea typeface="Tahoma" pitchFamily="34" charset="0"/>
              <a:cs typeface="Tahoma" pitchFamily="34" charset="0"/>
            </a:endParaRPr>
          </a:p>
        </p:txBody>
      </p:sp>
      <p:sp>
        <p:nvSpPr>
          <p:cNvPr id="36" name="Round Diagonal Corner Rectangle 58">
            <a:extLst>
              <a:ext uri="{FF2B5EF4-FFF2-40B4-BE49-F238E27FC236}">
                <a16:creationId xmlns:a16="http://schemas.microsoft.com/office/drawing/2014/main" xmlns="" id="{6A03AF2A-7F44-42AF-AB39-07BD6F6E61B8}"/>
              </a:ext>
            </a:extLst>
          </p:cNvPr>
          <p:cNvSpPr/>
          <p:nvPr/>
        </p:nvSpPr>
        <p:spPr>
          <a:xfrm flipV="1">
            <a:off x="999974" y="7489132"/>
            <a:ext cx="1074053" cy="988649"/>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5">
            <a:extLst>
              <a:ext uri="{FF2B5EF4-FFF2-40B4-BE49-F238E27FC236}">
                <a16:creationId xmlns:a16="http://schemas.microsoft.com/office/drawing/2014/main" xmlns="" id="{6BE3740E-3BFF-4631-A2B4-A3075BD28C3F}"/>
              </a:ext>
            </a:extLst>
          </p:cNvPr>
          <p:cNvSpPr>
            <a:spLocks noEditPoints="1"/>
          </p:cNvSpPr>
          <p:nvPr/>
        </p:nvSpPr>
        <p:spPr bwMode="auto">
          <a:xfrm>
            <a:off x="1439601" y="7736254"/>
            <a:ext cx="491860" cy="741340"/>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920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9" grpId="0"/>
      <p:bldP spid="21" grpId="0"/>
      <p:bldP spid="23" grpId="0"/>
      <p:bldP spid="33" grpId="0" animBg="1"/>
      <p:bldP spid="34" grpId="0" animBg="1"/>
      <p:bldP spid="35" grpId="0"/>
      <p:bldP spid="36"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9">
            <a:extLst>
              <a:ext uri="{FF2B5EF4-FFF2-40B4-BE49-F238E27FC236}">
                <a16:creationId xmlns:a16="http://schemas.microsoft.com/office/drawing/2014/main" xmlns="" id="{4ED73793-ACA4-46FD-BFA1-594EBDBEDF2C}"/>
              </a:ext>
            </a:extLst>
          </p:cNvPr>
          <p:cNvSpPr/>
          <p:nvPr/>
        </p:nvSpPr>
        <p:spPr>
          <a:xfrm>
            <a:off x="1021748" y="2959525"/>
            <a:ext cx="22340504" cy="10363200"/>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xmlns="" id="{4176A977-A6F4-4CA3-B0A0-C3F5325C19DC}"/>
              </a:ext>
            </a:extLst>
          </p:cNvPr>
          <p:cNvGrpSpPr/>
          <p:nvPr/>
        </p:nvGrpSpPr>
        <p:grpSpPr>
          <a:xfrm>
            <a:off x="-454902" y="1773426"/>
            <a:ext cx="11206910" cy="817374"/>
            <a:chOff x="-288924" y="1892299"/>
            <a:chExt cx="11208937" cy="817373"/>
          </a:xfrm>
        </p:grpSpPr>
        <p:sp>
          <p:nvSpPr>
            <p:cNvPr id="5" name="Rounded Rectangle 35">
              <a:extLst>
                <a:ext uri="{FF2B5EF4-FFF2-40B4-BE49-F238E27FC236}">
                  <a16:creationId xmlns:a16="http://schemas.microsoft.com/office/drawing/2014/main" xmlns="" id="{1CCC472C-5014-4CB8-857A-0CC425D62200}"/>
                </a:ext>
              </a:extLst>
            </p:cNvPr>
            <p:cNvSpPr/>
            <p:nvPr/>
          </p:nvSpPr>
          <p:spPr>
            <a:xfrm>
              <a:off x="-288924" y="1905000"/>
              <a:ext cx="2362200"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 name="TextBox 5">
              <a:extLst>
                <a:ext uri="{FF2B5EF4-FFF2-40B4-BE49-F238E27FC236}">
                  <a16:creationId xmlns:a16="http://schemas.microsoft.com/office/drawing/2014/main" xmlns="" id="{199C7A13-FF9A-40BE-B3D2-9E362C4F6C3B}"/>
                </a:ext>
              </a:extLst>
            </p:cNvPr>
            <p:cNvSpPr txBox="1"/>
            <p:nvPr/>
          </p:nvSpPr>
          <p:spPr>
            <a:xfrm>
              <a:off x="1082675" y="1922269"/>
              <a:ext cx="612779"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D</a:t>
              </a:r>
            </a:p>
          </p:txBody>
        </p:sp>
        <p:sp>
          <p:nvSpPr>
            <p:cNvPr id="7" name="TextBox 6">
              <a:extLst>
                <a:ext uri="{FF2B5EF4-FFF2-40B4-BE49-F238E27FC236}">
                  <a16:creationId xmlns:a16="http://schemas.microsoft.com/office/drawing/2014/main" xmlns="" id="{99A3BDDA-C155-48E0-9DF0-46E6064AAF5D}"/>
                </a:ext>
              </a:extLst>
            </p:cNvPr>
            <p:cNvSpPr txBox="1"/>
            <p:nvPr/>
          </p:nvSpPr>
          <p:spPr>
            <a:xfrm>
              <a:off x="2087561" y="189229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TÌM TÒI MỞ RỘNG</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F56DCD21-BA50-48AF-9D4A-F30DB45D033F}"/>
                  </a:ext>
                </a:extLst>
              </p:cNvPr>
              <p:cNvSpPr txBox="1"/>
              <p:nvPr/>
            </p:nvSpPr>
            <p:spPr>
              <a:xfrm>
                <a:off x="2590800" y="10550881"/>
                <a:ext cx="17567336" cy="1756378"/>
              </a:xfrm>
              <a:prstGeom prst="rect">
                <a:avLst/>
              </a:prstGeom>
              <a:noFill/>
            </p:spPr>
            <p:txBody>
              <a:bodyPr wrap="square" rtlCol="0">
                <a:spAutoFit/>
              </a:bodyPr>
              <a:lstStyle/>
              <a:p>
                <a:pPr>
                  <a:lnSpc>
                    <a:spcPct val="130000"/>
                  </a:lnSpc>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Câu hỏi 1. Cho hình chóp ngũ giác đều </a:t>
                </a:r>
                <a14:m>
                  <m:oMath xmlns:m="http://schemas.openxmlformats.org/officeDocument/2006/math">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𝑺</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𝑨𝑫𝑪𝑫𝑬</m:t>
                    </m:r>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Chứng minh: hình chóp </a:t>
                </a:r>
                <a14:m>
                  <m:oMath xmlns:m="http://schemas.openxmlformats.org/officeDocument/2006/math">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𝑺</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𝑨𝑩𝑬</m:t>
                    </m:r>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bằng hình chóp </a:t>
                </a:r>
                <a14:m>
                  <m:oMath xmlns:m="http://schemas.openxmlformats.org/officeDocument/2006/math">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𝑺</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𝑩𝑪𝑫</m:t>
                    </m:r>
                  </m:oMath>
                </a14:m>
                <a:endPar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F56DCD21-BA50-48AF-9D4A-F30DB45D033F}"/>
                  </a:ext>
                </a:extLst>
              </p:cNvPr>
              <p:cNvSpPr txBox="1">
                <a:spLocks noRot="1" noChangeAspect="1" noMove="1" noResize="1" noEditPoints="1" noAdjustHandles="1" noChangeArrowheads="1" noChangeShapeType="1" noTextEdit="1"/>
              </p:cNvSpPr>
              <p:nvPr/>
            </p:nvSpPr>
            <p:spPr>
              <a:xfrm>
                <a:off x="2590800" y="10550881"/>
                <a:ext cx="17567336" cy="1756378"/>
              </a:xfrm>
              <a:prstGeom prst="rect">
                <a:avLst/>
              </a:prstGeom>
              <a:blipFill>
                <a:blip r:embed="rId2"/>
                <a:stretch>
                  <a:fillRect l="-1388" t="-1736" r="-1631" b="-15278"/>
                </a:stretch>
              </a:blipFill>
            </p:spPr>
            <p:txBody>
              <a:bodyPr/>
              <a:lstStyle/>
              <a:p>
                <a:r>
                  <a:rPr lang="vi-VN">
                    <a:noFill/>
                  </a:rPr>
                  <a:t> </a:t>
                </a:r>
              </a:p>
            </p:txBody>
          </p:sp>
        </mc:Fallback>
      </mc:AlternateContent>
      <p:pic>
        <p:nvPicPr>
          <p:cNvPr id="9" name="Picture 8" descr="Shape&#10;&#10;Description automatically generated">
            <a:extLst>
              <a:ext uri="{FF2B5EF4-FFF2-40B4-BE49-F238E27FC236}">
                <a16:creationId xmlns:a16="http://schemas.microsoft.com/office/drawing/2014/main" xmlns="" id="{AA4A5422-A1C0-4270-AD52-A31699979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699" y="3798985"/>
            <a:ext cx="6302602" cy="6567534"/>
          </a:xfrm>
          <a:prstGeom prst="rect">
            <a:avLst/>
          </a:prstGeom>
        </p:spPr>
      </p:pic>
    </p:spTree>
    <p:extLst>
      <p:ext uri="{BB962C8B-B14F-4D97-AF65-F5344CB8AC3E}">
        <p14:creationId xmlns:p14="http://schemas.microsoft.com/office/powerpoint/2010/main" val="1110883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9">
            <a:extLst>
              <a:ext uri="{FF2B5EF4-FFF2-40B4-BE49-F238E27FC236}">
                <a16:creationId xmlns:a16="http://schemas.microsoft.com/office/drawing/2014/main" xmlns="" id="{4ED73793-ACA4-46FD-BFA1-594EBDBEDF2C}"/>
              </a:ext>
            </a:extLst>
          </p:cNvPr>
          <p:cNvSpPr/>
          <p:nvPr/>
        </p:nvSpPr>
        <p:spPr>
          <a:xfrm>
            <a:off x="910680" y="2971800"/>
            <a:ext cx="22340504" cy="10363200"/>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xmlns="" id="{4176A977-A6F4-4CA3-B0A0-C3F5325C19DC}"/>
              </a:ext>
            </a:extLst>
          </p:cNvPr>
          <p:cNvGrpSpPr/>
          <p:nvPr/>
        </p:nvGrpSpPr>
        <p:grpSpPr>
          <a:xfrm>
            <a:off x="-454902" y="1773426"/>
            <a:ext cx="11206910" cy="817374"/>
            <a:chOff x="-288924" y="1892299"/>
            <a:chExt cx="11208937" cy="817373"/>
          </a:xfrm>
        </p:grpSpPr>
        <p:sp>
          <p:nvSpPr>
            <p:cNvPr id="5" name="Rounded Rectangle 35">
              <a:extLst>
                <a:ext uri="{FF2B5EF4-FFF2-40B4-BE49-F238E27FC236}">
                  <a16:creationId xmlns:a16="http://schemas.microsoft.com/office/drawing/2014/main" xmlns="" id="{1CCC472C-5014-4CB8-857A-0CC425D62200}"/>
                </a:ext>
              </a:extLst>
            </p:cNvPr>
            <p:cNvSpPr/>
            <p:nvPr/>
          </p:nvSpPr>
          <p:spPr>
            <a:xfrm>
              <a:off x="-288924" y="1905000"/>
              <a:ext cx="2362200" cy="804672"/>
            </a:xfrm>
            <a:prstGeom prst="round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 name="TextBox 5">
              <a:extLst>
                <a:ext uri="{FF2B5EF4-FFF2-40B4-BE49-F238E27FC236}">
                  <a16:creationId xmlns:a16="http://schemas.microsoft.com/office/drawing/2014/main" xmlns="" id="{199C7A13-FF9A-40BE-B3D2-9E362C4F6C3B}"/>
                </a:ext>
              </a:extLst>
            </p:cNvPr>
            <p:cNvSpPr txBox="1"/>
            <p:nvPr/>
          </p:nvSpPr>
          <p:spPr>
            <a:xfrm>
              <a:off x="1082675" y="1922269"/>
              <a:ext cx="612779"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D</a:t>
              </a:r>
            </a:p>
          </p:txBody>
        </p:sp>
        <p:sp>
          <p:nvSpPr>
            <p:cNvPr id="7" name="TextBox 6">
              <a:extLst>
                <a:ext uri="{FF2B5EF4-FFF2-40B4-BE49-F238E27FC236}">
                  <a16:creationId xmlns:a16="http://schemas.microsoft.com/office/drawing/2014/main" xmlns="" id="{99A3BDDA-C155-48E0-9DF0-46E6064AAF5D}"/>
                </a:ext>
              </a:extLst>
            </p:cNvPr>
            <p:cNvSpPr txBox="1"/>
            <p:nvPr/>
          </p:nvSpPr>
          <p:spPr>
            <a:xfrm>
              <a:off x="2087561" y="1892299"/>
              <a:ext cx="8832452" cy="769440"/>
            </a:xfrm>
            <a:prstGeom prst="rect">
              <a:avLst/>
            </a:prstGeom>
            <a:noFill/>
          </p:spPr>
          <p:txBody>
            <a:bodyPr wrap="square" rtlCol="0">
              <a:spAutoFit/>
            </a:bodyPr>
            <a:lstStyle/>
            <a:p>
              <a:pPr>
                <a:spcBef>
                  <a:spcPts val="600"/>
                </a:spcBef>
                <a:defRPr/>
              </a:pPr>
              <a:r>
                <a:rPr lang="en-US" sz="4400" b="1">
                  <a:solidFill>
                    <a:srgbClr val="135F82"/>
                  </a:solidFill>
                  <a:latin typeface="Tahoma" pitchFamily="34" charset="0"/>
                  <a:ea typeface="Tahoma" pitchFamily="34" charset="0"/>
                  <a:cs typeface="Tahoma" pitchFamily="34" charset="0"/>
                </a:rPr>
                <a:t>TÌM TÒI MỞ RỘNG</a:t>
              </a:r>
            </a:p>
          </p:txBody>
        </p:sp>
      </p:grpSp>
      <p:sp>
        <p:nvSpPr>
          <p:cNvPr id="13" name="TextBox 12">
            <a:extLst>
              <a:ext uri="{FF2B5EF4-FFF2-40B4-BE49-F238E27FC236}">
                <a16:creationId xmlns:a16="http://schemas.microsoft.com/office/drawing/2014/main" xmlns="" id="{44B816CD-B5BC-4CA9-88DB-1FE5C24A4765}"/>
              </a:ext>
            </a:extLst>
          </p:cNvPr>
          <p:cNvSpPr txBox="1"/>
          <p:nvPr/>
        </p:nvSpPr>
        <p:spPr>
          <a:xfrm>
            <a:off x="5577283" y="9379788"/>
            <a:ext cx="2133600" cy="754053"/>
          </a:xfrm>
          <a:prstGeom prst="rect">
            <a:avLst/>
          </a:prstGeom>
          <a:noFill/>
        </p:spPr>
        <p:txBody>
          <a:bodyPr wrap="square" rtlCol="0">
            <a:spAutoFit/>
          </a:bodyPr>
          <a:lstStyle/>
          <a:p>
            <a:r>
              <a:rPr lang="en-US"/>
              <a:t>Hình 1</a:t>
            </a:r>
          </a:p>
        </p:txBody>
      </p:sp>
      <p:sp>
        <p:nvSpPr>
          <p:cNvPr id="14" name="TextBox 13">
            <a:extLst>
              <a:ext uri="{FF2B5EF4-FFF2-40B4-BE49-F238E27FC236}">
                <a16:creationId xmlns:a16="http://schemas.microsoft.com/office/drawing/2014/main" xmlns="" id="{8E8274DD-DAD9-4924-AC97-96E8077A011F}"/>
              </a:ext>
            </a:extLst>
          </p:cNvPr>
          <p:cNvSpPr txBox="1"/>
          <p:nvPr/>
        </p:nvSpPr>
        <p:spPr>
          <a:xfrm>
            <a:off x="14935200" y="9410334"/>
            <a:ext cx="2133600" cy="754053"/>
          </a:xfrm>
          <a:prstGeom prst="rect">
            <a:avLst/>
          </a:prstGeom>
          <a:noFill/>
        </p:spPr>
        <p:txBody>
          <a:bodyPr wrap="square" rtlCol="0">
            <a:spAutoFit/>
          </a:bodyPr>
          <a:lstStyle/>
          <a:p>
            <a:r>
              <a:rPr lang="en-US"/>
              <a:t>Hình  2</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F56DCD21-BA50-48AF-9D4A-F30DB45D033F}"/>
                  </a:ext>
                </a:extLst>
              </p:cNvPr>
              <p:cNvSpPr txBox="1"/>
              <p:nvPr/>
            </p:nvSpPr>
            <p:spPr>
              <a:xfrm>
                <a:off x="2327332" y="10163023"/>
                <a:ext cx="19507200" cy="2628861"/>
              </a:xfrm>
              <a:prstGeom prst="rect">
                <a:avLst/>
              </a:prstGeom>
              <a:noFill/>
            </p:spPr>
            <p:txBody>
              <a:bodyPr wrap="square" rtlCol="0">
                <a:spAutoFit/>
              </a:bodyPr>
              <a:lstStyle/>
              <a:p>
                <a:pPr>
                  <a:lnSpc>
                    <a:spcPct val="130000"/>
                  </a:lnSpc>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Câu hỏi 2. (Ở hình 1 và hình 2). Gọi </a:t>
                </a:r>
                <a14:m>
                  <m:oMath xmlns:m="http://schemas.openxmlformats.org/officeDocument/2006/math">
                    <m:r>
                      <a:rPr lang="en-US" sz="4400" b="1" i="1" smtClean="0">
                        <a:solidFill>
                          <a:srgbClr val="002060"/>
                        </a:solidFill>
                        <a:latin typeface="Cambria Math" panose="02040503050406030204" pitchFamily="18" charset="0"/>
                        <a:ea typeface="Tahoma" panose="020B0604030504040204" pitchFamily="34" charset="0"/>
                        <a:cs typeface="Tahoma" panose="020B0604030504040204" pitchFamily="34" charset="0"/>
                      </a:rPr>
                      <m:t>Đ</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𝑪</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𝑴</m:t>
                    </m:r>
                    <m:r>
                      <a:rPr lang="en-US" sz="4400" b="1" i="1" smtClean="0">
                        <a:solidFill>
                          <a:srgbClr val="002060"/>
                        </a:solidFill>
                        <a:effectLst/>
                        <a:latin typeface="Cambria Math" panose="02040503050406030204" pitchFamily="18" charset="0"/>
                        <a:ea typeface="Tahoma" panose="020B0604030504040204" pitchFamily="34" charset="0"/>
                        <a:cs typeface="Tahoma" panose="020B0604030504040204" pitchFamily="34" charset="0"/>
                      </a:rPr>
                      <m:t> </m:t>
                    </m:r>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lần lược là số đỉnh, số cạnh, số mặt của từng khối đa diện này. Ta có: </a:t>
                </a:r>
                <a14:m>
                  <m:oMath xmlns:m="http://schemas.openxmlformats.org/officeDocument/2006/math">
                    <m:r>
                      <a:rPr lang="en-US" sz="4400" b="1" i="1">
                        <a:solidFill>
                          <a:srgbClr val="002060"/>
                        </a:solidFill>
                        <a:latin typeface="Cambria Math" panose="02040503050406030204" pitchFamily="18" charset="0"/>
                        <a:ea typeface="Tahoma" panose="020B0604030504040204" pitchFamily="34" charset="0"/>
                        <a:cs typeface="Tahoma" panose="020B0604030504040204" pitchFamily="34" charset="0"/>
                      </a:rPr>
                      <m:t>Đ</m:t>
                    </m:r>
                    <m:r>
                      <a:rPr lang="en-US" sz="4400" b="1" i="1" smtClean="0">
                        <a:solidFill>
                          <a:srgbClr val="002060"/>
                        </a:solidFill>
                        <a:latin typeface="Cambria Math" panose="02040503050406030204" pitchFamily="18" charset="0"/>
                        <a:ea typeface="Tahoma" panose="020B0604030504040204" pitchFamily="34" charset="0"/>
                        <a:cs typeface="Tahoma" panose="020B0604030504040204" pitchFamily="34" charset="0"/>
                      </a:rPr>
                      <m:t>−</m:t>
                    </m:r>
                    <m:r>
                      <a:rPr lang="en-US" sz="4400" b="1" i="1">
                        <a:solidFill>
                          <a:srgbClr val="002060"/>
                        </a:solidFill>
                        <a:latin typeface="Cambria Math" panose="02040503050406030204" pitchFamily="18" charset="0"/>
                        <a:ea typeface="Tahoma" panose="020B0604030504040204" pitchFamily="34" charset="0"/>
                        <a:cs typeface="Tahoma" panose="020B0604030504040204" pitchFamily="34" charset="0"/>
                      </a:rPr>
                      <m:t>𝑪</m:t>
                    </m:r>
                    <m:r>
                      <a:rPr lang="en-US" sz="4400" b="1" i="1" smtClean="0">
                        <a:solidFill>
                          <a:srgbClr val="002060"/>
                        </a:solidFill>
                        <a:latin typeface="Cambria Math" panose="02040503050406030204" pitchFamily="18" charset="0"/>
                        <a:ea typeface="Tahoma" panose="020B0604030504040204" pitchFamily="34" charset="0"/>
                        <a:cs typeface="Tahoma" panose="020B0604030504040204" pitchFamily="34" charset="0"/>
                      </a:rPr>
                      <m:t>+</m:t>
                    </m:r>
                    <m:r>
                      <a:rPr lang="en-US" sz="4400" b="1" i="1">
                        <a:solidFill>
                          <a:srgbClr val="002060"/>
                        </a:solidFill>
                        <a:latin typeface="Cambria Math" panose="02040503050406030204" pitchFamily="18" charset="0"/>
                        <a:ea typeface="Tahoma" panose="020B0604030504040204" pitchFamily="34" charset="0"/>
                        <a:cs typeface="Tahoma" panose="020B0604030504040204" pitchFamily="34" charset="0"/>
                      </a:rPr>
                      <m:t>𝑴</m:t>
                    </m:r>
                    <m:r>
                      <a:rPr lang="en-US" sz="4400" b="1" i="1" smtClean="0">
                        <a:solidFill>
                          <a:srgbClr val="002060"/>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rgbClr val="002060"/>
                        </a:solidFill>
                        <a:latin typeface="Cambria Math" panose="02040503050406030204" pitchFamily="18" charset="0"/>
                        <a:ea typeface="Tahoma" panose="020B0604030504040204" pitchFamily="34" charset="0"/>
                        <a:cs typeface="Tahoma" panose="020B0604030504040204" pitchFamily="34" charset="0"/>
                      </a:rPr>
                      <m:t>𝟐</m:t>
                    </m:r>
                  </m:oMath>
                </a14:m>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 Phát biểu tổng quát tính chất này.</a:t>
                </a:r>
              </a:p>
            </p:txBody>
          </p:sp>
        </mc:Choice>
        <mc:Fallback xmlns="">
          <p:sp>
            <p:nvSpPr>
              <p:cNvPr id="17" name="TextBox 16">
                <a:extLst>
                  <a:ext uri="{FF2B5EF4-FFF2-40B4-BE49-F238E27FC236}">
                    <a16:creationId xmlns:a16="http://schemas.microsoft.com/office/drawing/2014/main" id="{F56DCD21-BA50-48AF-9D4A-F30DB45D033F}"/>
                  </a:ext>
                </a:extLst>
              </p:cNvPr>
              <p:cNvSpPr txBox="1">
                <a:spLocks noRot="1" noChangeAspect="1" noMove="1" noResize="1" noEditPoints="1" noAdjustHandles="1" noChangeArrowheads="1" noChangeShapeType="1" noTextEdit="1"/>
              </p:cNvSpPr>
              <p:nvPr/>
            </p:nvSpPr>
            <p:spPr>
              <a:xfrm>
                <a:off x="2327332" y="10163023"/>
                <a:ext cx="19507200" cy="2628861"/>
              </a:xfrm>
              <a:prstGeom prst="rect">
                <a:avLst/>
              </a:prstGeom>
              <a:blipFill>
                <a:blip r:embed="rId2"/>
                <a:stretch>
                  <a:fillRect l="-1281" t="-928" b="-10209"/>
                </a:stretch>
              </a:blipFill>
            </p:spPr>
            <p:txBody>
              <a:bodyPr/>
              <a:lstStyle/>
              <a:p>
                <a:r>
                  <a:rPr lang="vi-VN">
                    <a:noFill/>
                  </a:rPr>
                  <a:t> </a:t>
                </a:r>
              </a:p>
            </p:txBody>
          </p:sp>
        </mc:Fallback>
      </mc:AlternateContent>
      <p:pic>
        <p:nvPicPr>
          <p:cNvPr id="18" name="Picture 17" descr="Shape&#10;&#10;Description automatically generated">
            <a:extLst>
              <a:ext uri="{FF2B5EF4-FFF2-40B4-BE49-F238E27FC236}">
                <a16:creationId xmlns:a16="http://schemas.microsoft.com/office/drawing/2014/main" xmlns="" id="{B6F54C0C-ABE5-49D7-9B8A-B57840673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111" y="3028291"/>
            <a:ext cx="6302602" cy="6567534"/>
          </a:xfrm>
          <a:prstGeom prst="rect">
            <a:avLst/>
          </a:prstGeom>
        </p:spPr>
      </p:pic>
      <p:pic>
        <p:nvPicPr>
          <p:cNvPr id="19" name="Picture 18" descr="Engineering drawing&#10;&#10;Description automatically generated">
            <a:extLst>
              <a:ext uri="{FF2B5EF4-FFF2-40B4-BE49-F238E27FC236}">
                <a16:creationId xmlns:a16="http://schemas.microsoft.com/office/drawing/2014/main" xmlns="" id="{C9B9BC2C-2636-49EB-983B-08714BC16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7154" y="3371687"/>
            <a:ext cx="6720916" cy="6330489"/>
          </a:xfrm>
          <a:prstGeom prst="rect">
            <a:avLst/>
          </a:prstGeom>
        </p:spPr>
      </p:pic>
    </p:spTree>
    <p:extLst>
      <p:ext uri="{BB962C8B-B14F-4D97-AF65-F5344CB8AC3E}">
        <p14:creationId xmlns:p14="http://schemas.microsoft.com/office/powerpoint/2010/main" val="3333907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03" y="2883063"/>
            <a:ext cx="8077200" cy="818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 name="Group 56"/>
          <p:cNvGrpSpPr/>
          <p:nvPr/>
        </p:nvGrpSpPr>
        <p:grpSpPr>
          <a:xfrm>
            <a:off x="2886104" y="3571777"/>
            <a:ext cx="6749974" cy="6946330"/>
            <a:chOff x="1472154" y="2062530"/>
            <a:chExt cx="3374987" cy="3473165"/>
          </a:xfrm>
        </p:grpSpPr>
        <p:cxnSp>
          <p:nvCxnSpPr>
            <p:cNvPr id="4" name="Straight Connector 3"/>
            <p:cNvCxnSpPr/>
            <p:nvPr/>
          </p:nvCxnSpPr>
          <p:spPr>
            <a:xfrm>
              <a:off x="1496260" y="2385391"/>
              <a:ext cx="1099439" cy="70236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496260" y="2080591"/>
              <a:ext cx="2085743" cy="304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72154" y="2398175"/>
              <a:ext cx="81880" cy="22131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01341" y="4260105"/>
              <a:ext cx="1164197" cy="767692"/>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84064" y="2080591"/>
              <a:ext cx="1263077" cy="609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38613" y="4611288"/>
              <a:ext cx="1039430" cy="91162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597843" y="4260105"/>
              <a:ext cx="2003498" cy="351183"/>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72394" y="2699209"/>
              <a:ext cx="2274747" cy="38854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95699" y="5027797"/>
              <a:ext cx="2169839" cy="49511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595602" y="2062530"/>
              <a:ext cx="19703" cy="223643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765538" y="2690191"/>
              <a:ext cx="81603" cy="230494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578043" y="3062241"/>
              <a:ext cx="37359" cy="24734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3" name="TextBox 11"/>
              <p:cNvSpPr txBox="1">
                <a:spLocks noChangeArrowheads="1"/>
              </p:cNvSpPr>
              <p:nvPr/>
            </p:nvSpPr>
            <p:spPr bwMode="auto">
              <a:xfrm>
                <a:off x="2931673" y="11523150"/>
                <a:ext cx="5471572" cy="2226993"/>
              </a:xfrm>
              <a:prstGeom prst="roundRect">
                <a:avLst/>
              </a:prstGeom>
              <a:solidFill>
                <a:srgbClr val="ECF9FF"/>
              </a:solidFill>
              <a:ln>
                <a:solidFill>
                  <a:schemeClr val="accent1">
                    <a:lumMod val="75000"/>
                  </a:schemeClr>
                </a:solidFill>
              </a:ln>
            </p:spPr>
            <p:txBody>
              <a:bodyPr wrap="non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eaLnBrk="1" hangingPunct="1">
                  <a:lnSpc>
                    <a:spcPct val="130000"/>
                  </a:lnSpc>
                </a:pPr>
                <a:r>
                  <a:rPr lang="en-US" altLang="en-US" sz="4800" b="1" dirty="0" err="1">
                    <a:latin typeface="Tahoma" panose="020B0604030504040204" pitchFamily="34" charset="0"/>
                    <a:ea typeface="Tahoma" panose="020B0604030504040204" pitchFamily="34" charset="0"/>
                    <a:cs typeface="Tahoma" panose="020B0604030504040204" pitchFamily="34" charset="0"/>
                  </a:rPr>
                  <a:t>Khối</a:t>
                </a:r>
                <a:r>
                  <a:rPr lang="en-US" altLang="en-US" sz="4800" b="1" dirty="0">
                    <a:latin typeface="Tahoma" panose="020B0604030504040204" pitchFamily="34" charset="0"/>
                    <a:ea typeface="Tahoma" panose="020B0604030504040204" pitchFamily="34" charset="0"/>
                    <a:cs typeface="Tahoma" panose="020B0604030504040204" pitchFamily="34" charset="0"/>
                  </a:rPr>
                  <a:t> </a:t>
                </a:r>
                <a:r>
                  <a:rPr lang="en-US" altLang="en-US" sz="4800" b="1" dirty="0" err="1">
                    <a:latin typeface="Tahoma" panose="020B0604030504040204" pitchFamily="34" charset="0"/>
                    <a:ea typeface="Tahoma" panose="020B0604030504040204" pitchFamily="34" charset="0"/>
                    <a:cs typeface="Tahoma" panose="020B0604030504040204" pitchFamily="34" charset="0"/>
                  </a:rPr>
                  <a:t>lập</a:t>
                </a:r>
                <a:r>
                  <a:rPr lang="en-US" altLang="en-US" sz="4800" b="1" dirty="0">
                    <a:latin typeface="Tahoma" panose="020B0604030504040204" pitchFamily="34" charset="0"/>
                    <a:ea typeface="Tahoma" panose="020B0604030504040204" pitchFamily="34" charset="0"/>
                    <a:cs typeface="Tahoma" panose="020B0604030504040204" pitchFamily="34" charset="0"/>
                  </a:rPr>
                  <a:t> </a:t>
                </a:r>
                <a:r>
                  <a:rPr lang="en-US" altLang="en-US" sz="4800" b="1" dirty="0" err="1">
                    <a:latin typeface="Tahoma" panose="020B0604030504040204" pitchFamily="34" charset="0"/>
                    <a:ea typeface="Tahoma" panose="020B0604030504040204" pitchFamily="34" charset="0"/>
                    <a:cs typeface="Tahoma" panose="020B0604030504040204" pitchFamily="34" charset="0"/>
                  </a:rPr>
                  <a:t>phương</a:t>
                </a:r>
                <a:endParaRPr lang="en-US" altLang="en-US" sz="4800" b="1" dirty="0">
                  <a:latin typeface="Tahoma" panose="020B0604030504040204" pitchFamily="34" charset="0"/>
                  <a:ea typeface="Tahoma" panose="020B0604030504040204" pitchFamily="34" charset="0"/>
                  <a:cs typeface="Tahoma" panose="020B0604030504040204" pitchFamily="34" charset="0"/>
                </a:endParaRPr>
              </a:p>
              <a:p>
                <a:pPr algn="ctr" eaLnBrk="1" hangingPunct="1">
                  <a:lnSpc>
                    <a:spcPct val="130000"/>
                  </a:lnSpc>
                </a:pPr>
                <a14:m>
                  <m:oMathPara xmlns:m="http://schemas.openxmlformats.org/officeDocument/2006/math">
                    <m:oMathParaPr>
                      <m:jc m:val="centerGroup"/>
                    </m:oMathParaPr>
                    <m:oMath xmlns:m="http://schemas.openxmlformats.org/officeDocument/2006/math">
                      <m:r>
                        <a:rPr lang="en-US" altLang="en-US" sz="4800" b="1" i="1">
                          <a:latin typeface="Cambria Math" panose="02040503050406030204" pitchFamily="18" charset="0"/>
                          <a:ea typeface="Tahoma" panose="020B0604030504040204" pitchFamily="34" charset="0"/>
                          <a:cs typeface="Tahoma" panose="020B0604030504040204" pitchFamily="34" charset="0"/>
                        </a:rPr>
                        <m:t>𝑨𝑩𝑪𝑫</m:t>
                      </m:r>
                      <m:r>
                        <a:rPr lang="en-US" altLang="en-US" sz="4800" b="1" i="1">
                          <a:latin typeface="Cambria Math" panose="02040503050406030204" pitchFamily="18" charset="0"/>
                          <a:ea typeface="Tahoma" panose="020B0604030504040204" pitchFamily="34" charset="0"/>
                          <a:cs typeface="Tahoma" panose="020B0604030504040204" pitchFamily="34" charset="0"/>
                        </a:rPr>
                        <m:t>.</m:t>
                      </m:r>
                      <m:sSup>
                        <m:sSupPr>
                          <m:ctrlPr>
                            <a:rPr lang="en-US" altLang="en-US" sz="4800" b="1" i="1">
                              <a:latin typeface="Cambria Math" panose="02040503050406030204" pitchFamily="18" charset="0"/>
                              <a:ea typeface="Tahoma" panose="020B0604030504040204" pitchFamily="34" charset="0"/>
                              <a:cs typeface="Tahoma" panose="020B0604030504040204" pitchFamily="34" charset="0"/>
                            </a:rPr>
                          </m:ctrlPr>
                        </m:sSupPr>
                        <m:e>
                          <m:r>
                            <a:rPr lang="en-US" altLang="en-US" sz="4800" b="1" i="1">
                              <a:latin typeface="Cambria Math" panose="02040503050406030204" pitchFamily="18" charset="0"/>
                              <a:ea typeface="Tahoma" panose="020B0604030504040204" pitchFamily="34" charset="0"/>
                              <a:cs typeface="Tahoma" panose="020B0604030504040204" pitchFamily="34" charset="0"/>
                            </a:rPr>
                            <m:t>𝑨</m:t>
                          </m:r>
                        </m:e>
                        <m:sup>
                          <m:r>
                            <a:rPr lang="en-US" altLang="en-US" sz="4800" b="1" i="1">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800" b="1" i="1">
                              <a:latin typeface="Cambria Math" panose="02040503050406030204" pitchFamily="18" charset="0"/>
                              <a:ea typeface="Tahoma" panose="020B0604030504040204" pitchFamily="34" charset="0"/>
                              <a:cs typeface="Tahoma" panose="020B0604030504040204" pitchFamily="34" charset="0"/>
                            </a:rPr>
                          </m:ctrlPr>
                        </m:sSupPr>
                        <m:e>
                          <m:r>
                            <a:rPr lang="en-US" altLang="en-US" sz="4800" b="1" i="1">
                              <a:latin typeface="Cambria Math" panose="02040503050406030204" pitchFamily="18" charset="0"/>
                              <a:ea typeface="Tahoma" panose="020B0604030504040204" pitchFamily="34" charset="0"/>
                              <a:cs typeface="Tahoma" panose="020B0604030504040204" pitchFamily="34" charset="0"/>
                            </a:rPr>
                            <m:t>𝑩</m:t>
                          </m:r>
                        </m:e>
                        <m:sup>
                          <m:r>
                            <a:rPr lang="en-US" altLang="en-US" sz="4800" b="1" i="1">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800" b="1" i="1">
                              <a:latin typeface="Cambria Math" panose="02040503050406030204" pitchFamily="18" charset="0"/>
                              <a:ea typeface="Tahoma" panose="020B0604030504040204" pitchFamily="34" charset="0"/>
                              <a:cs typeface="Tahoma" panose="020B0604030504040204" pitchFamily="34" charset="0"/>
                            </a:rPr>
                          </m:ctrlPr>
                        </m:sSupPr>
                        <m:e>
                          <m:r>
                            <a:rPr lang="en-US" altLang="en-US" sz="4800" b="1" i="1">
                              <a:latin typeface="Cambria Math" panose="02040503050406030204" pitchFamily="18" charset="0"/>
                              <a:ea typeface="Tahoma" panose="020B0604030504040204" pitchFamily="34" charset="0"/>
                              <a:cs typeface="Tahoma" panose="020B0604030504040204" pitchFamily="34" charset="0"/>
                            </a:rPr>
                            <m:t>𝑪</m:t>
                          </m:r>
                        </m:e>
                        <m:sup>
                          <m:r>
                            <a:rPr lang="en-US" altLang="en-US" sz="4800" b="1" i="1">
                              <a:latin typeface="Cambria Math" panose="02040503050406030204" pitchFamily="18" charset="0"/>
                              <a:ea typeface="Tahoma" panose="020B0604030504040204" pitchFamily="34" charset="0"/>
                              <a:cs typeface="Tahoma" panose="020B0604030504040204" pitchFamily="34" charset="0"/>
                            </a:rPr>
                            <m:t>′</m:t>
                          </m:r>
                        </m:sup>
                      </m:sSup>
                      <m:r>
                        <a:rPr lang="en-US" altLang="en-US" sz="4800" b="1" i="1">
                          <a:latin typeface="Cambria Math" panose="02040503050406030204" pitchFamily="18" charset="0"/>
                          <a:ea typeface="Tahoma" panose="020B0604030504040204" pitchFamily="34" charset="0"/>
                          <a:cs typeface="Tahoma" panose="020B0604030504040204" pitchFamily="34" charset="0"/>
                        </a:rPr>
                        <m:t>𝑫</m:t>
                      </m:r>
                      <m:r>
                        <a:rPr lang="en-US" altLang="en-US" sz="4800" b="1" i="1">
                          <a:latin typeface="Cambria Math" panose="02040503050406030204" pitchFamily="18" charset="0"/>
                          <a:ea typeface="Tahoma" panose="020B0604030504040204" pitchFamily="34" charset="0"/>
                          <a:cs typeface="Tahoma" panose="020B0604030504040204" pitchFamily="34" charset="0"/>
                        </a:rPr>
                        <m:t>′</m:t>
                      </m:r>
                    </m:oMath>
                  </m:oMathPara>
                </a14:m>
                <a:endParaRPr lang="en-US" alt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3" name="TextBox 11"/>
              <p:cNvSpPr txBox="1">
                <a:spLocks noRot="1" noChangeAspect="1" noMove="1" noResize="1" noEditPoints="1" noAdjustHandles="1" noChangeArrowheads="1" noChangeShapeType="1" noTextEdit="1"/>
              </p:cNvSpPr>
              <p:nvPr/>
            </p:nvSpPr>
            <p:spPr bwMode="auto">
              <a:xfrm>
                <a:off x="2931673" y="11523150"/>
                <a:ext cx="5471572" cy="2226993"/>
              </a:xfrm>
              <a:prstGeom prst="roundRect">
                <a:avLst/>
              </a:prstGeom>
              <a:blipFill>
                <a:blip r:embed="rId4"/>
                <a:stretch>
                  <a:fillRect l="-2670" r="-2558"/>
                </a:stretch>
              </a:blipFill>
              <a:ln>
                <a:solidFill>
                  <a:schemeClr val="accent1">
                    <a:lumMod val="75000"/>
                  </a:schemeClr>
                </a:solidFill>
              </a:ln>
            </p:spPr>
            <p:txBody>
              <a:bodyPr/>
              <a:lstStyle/>
              <a:p>
                <a:r>
                  <a:rPr lang="vi-VN">
                    <a:noFill/>
                  </a:rPr>
                  <a:t> </a:t>
                </a:r>
              </a:p>
            </p:txBody>
          </p:sp>
        </mc:Fallback>
      </mc:AlternateContent>
      <p:sp>
        <p:nvSpPr>
          <p:cNvPr id="64" name="Arrow: Down 63"/>
          <p:cNvSpPr/>
          <p:nvPr/>
        </p:nvSpPr>
        <p:spPr>
          <a:xfrm rot="16200000">
            <a:off x="11945290" y="4467011"/>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68" name="Rounded Rectangle 11"/>
          <p:cNvSpPr/>
          <p:nvPr/>
        </p:nvSpPr>
        <p:spPr>
          <a:xfrm>
            <a:off x="13017753" y="3912081"/>
            <a:ext cx="8712000" cy="2470138"/>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FF"/>
              </a:solidFill>
            </a:endParaRPr>
          </a:p>
        </p:txBody>
      </p:sp>
      <mc:AlternateContent xmlns:mc="http://schemas.openxmlformats.org/markup-compatibility/2006" xmlns:a14="http://schemas.microsoft.com/office/drawing/2010/main">
        <mc:Choice Requires="a14">
          <p:sp>
            <p:nvSpPr>
              <p:cNvPr id="69" name="Rounded Rectangle 11"/>
              <p:cNvSpPr/>
              <p:nvPr/>
            </p:nvSpPr>
            <p:spPr>
              <a:xfrm>
                <a:off x="13017753" y="8814452"/>
                <a:ext cx="8715810" cy="2484000"/>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Phần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lập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𝑨𝑩𝑪𝑫</m:t>
                    </m:r>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𝑨</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𝑩</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𝑪</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𝑫</m:t>
                    </m:r>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9" name="Rounded Rectangle 11"/>
              <p:cNvSpPr>
                <a:spLocks noRot="1" noChangeAspect="1" noMove="1" noResize="1" noEditPoints="1" noAdjustHandles="1" noChangeArrowheads="1" noChangeShapeType="1" noTextEdit="1"/>
              </p:cNvSpPr>
              <p:nvPr/>
            </p:nvSpPr>
            <p:spPr>
              <a:xfrm>
                <a:off x="13017753" y="8814452"/>
                <a:ext cx="8715810" cy="2484000"/>
              </a:xfrm>
              <a:prstGeom prst="roundRect">
                <a:avLst/>
              </a:prstGeom>
              <a:blipFill>
                <a:blip r:embed="rId5"/>
                <a:stretch>
                  <a:fillRect t="-2148"/>
                </a:stretch>
              </a:blipFill>
              <a:ln w="38100">
                <a:solidFill>
                  <a:schemeClr val="accent1"/>
                </a:solidFill>
              </a:ln>
            </p:spPr>
            <p:txBody>
              <a:bodyPr/>
              <a:lstStyle/>
              <a:p>
                <a:r>
                  <a:rPr lang="vi-VN">
                    <a:noFill/>
                  </a:rPr>
                  <a:t> </a:t>
                </a:r>
              </a:p>
            </p:txBody>
          </p:sp>
        </mc:Fallback>
      </mc:AlternateContent>
      <p:sp>
        <p:nvSpPr>
          <p:cNvPr id="70" name="Rectangle 69"/>
          <p:cNvSpPr/>
          <p:nvPr/>
        </p:nvSpPr>
        <p:spPr>
          <a:xfrm>
            <a:off x="11202638" y="3895223"/>
            <a:ext cx="576576" cy="733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71" name="Arrow: Down 70"/>
          <p:cNvSpPr/>
          <p:nvPr/>
        </p:nvSpPr>
        <p:spPr>
          <a:xfrm rot="16200000">
            <a:off x="12021612" y="9306367"/>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mc:AlternateContent xmlns:mc="http://schemas.openxmlformats.org/markup-compatibility/2006" xmlns:a14="http://schemas.microsoft.com/office/drawing/2010/main">
        <mc:Choice Requires="a14">
          <p:sp>
            <p:nvSpPr>
              <p:cNvPr id="72" name="TextBox 3"/>
              <p:cNvSpPr txBox="1">
                <a:spLocks noChangeArrowheads="1"/>
              </p:cNvSpPr>
              <p:nvPr/>
            </p:nvSpPr>
            <p:spPr bwMode="auto">
              <a:xfrm>
                <a:off x="12337469" y="4255280"/>
                <a:ext cx="9695886" cy="17563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eaLnBrk="1" hangingPunct="1">
                  <a:lnSpc>
                    <a:spcPct val="130000"/>
                  </a:lnSpc>
                </a:pPr>
                <a:r>
                  <a:rPr lang="en-US" altLang="en-US" sz="4400" b="1" dirty="0">
                    <a:latin typeface="Tahoma" panose="020B0604030504040204" pitchFamily="34" charset="0"/>
                    <a:ea typeface="Tahoma" panose="020B0604030504040204" pitchFamily="34" charset="0"/>
                    <a:cs typeface="Tahoma" panose="020B0604030504040204" pitchFamily="34" charset="0"/>
                  </a:rPr>
                  <a:t>Hình </a:t>
                </a:r>
                <a:r>
                  <a:rPr lang="en-US" altLang="en-US" sz="4400" b="1" dirty="0" err="1">
                    <a:latin typeface="Tahoma" panose="020B0604030504040204" pitchFamily="34" charset="0"/>
                    <a:ea typeface="Tahoma" panose="020B0604030504040204" pitchFamily="34" charset="0"/>
                    <a:cs typeface="Tahoma" panose="020B0604030504040204" pitchFamily="34" charset="0"/>
                  </a:rPr>
                  <a:t>lập</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phương</a:t>
                </a:r>
                <a:endParaRPr lang="en-US" altLang="en-US" sz="4400" b="1" dirty="0">
                  <a:latin typeface="Tahoma" panose="020B0604030504040204" pitchFamily="34" charset="0"/>
                  <a:ea typeface="Tahoma" panose="020B0604030504040204" pitchFamily="34" charset="0"/>
                  <a:cs typeface="Tahoma" panose="020B0604030504040204" pitchFamily="34" charset="0"/>
                </a:endParaRPr>
              </a:p>
              <a:p>
                <a:pPr algn="ctr" eaLnBrk="1" hangingPunct="1">
                  <a:lnSpc>
                    <a:spcPct val="130000"/>
                  </a:lnSpc>
                </a:pPr>
                <a:r>
                  <a:rPr lang="en-US" alt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𝑨𝑩𝑪𝑫</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𝑩</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𝑪</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r>
                      <a:rPr lang="en-US" altLang="en-US" sz="4400" b="1" i="1" smtClean="0">
                        <a:latin typeface="Cambria Math" panose="02040503050406030204" pitchFamily="18" charset="0"/>
                        <a:ea typeface="Tahoma" panose="020B0604030504040204" pitchFamily="34" charset="0"/>
                        <a:cs typeface="Tahoma" panose="020B0604030504040204" pitchFamily="34" charset="0"/>
                      </a:rPr>
                      <m:t>𝑫</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oMath>
                </a14:m>
                <a:endParaRPr lang="en-US" alt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2" name="TextBox 3"/>
              <p:cNvSpPr txBox="1">
                <a:spLocks noRot="1" noChangeAspect="1" noMove="1" noResize="1" noEditPoints="1" noAdjustHandles="1" noChangeArrowheads="1" noChangeShapeType="1" noTextEdit="1"/>
              </p:cNvSpPr>
              <p:nvPr/>
            </p:nvSpPr>
            <p:spPr bwMode="auto">
              <a:xfrm>
                <a:off x="12337469" y="4255280"/>
                <a:ext cx="9695886" cy="1756378"/>
              </a:xfrm>
              <a:prstGeom prst="rect">
                <a:avLst/>
              </a:prstGeom>
              <a:blipFill>
                <a:blip r:embed="rId6"/>
                <a:stretch>
                  <a:fillRect t="-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2" name="TextBox 1">
            <a:extLst>
              <a:ext uri="{FF2B5EF4-FFF2-40B4-BE49-F238E27FC236}">
                <a16:creationId xmlns:a16="http://schemas.microsoft.com/office/drawing/2014/main" xmlns="" id="{692E205F-12FA-429D-B0EA-16D4A302F055}"/>
              </a:ext>
            </a:extLst>
          </p:cNvPr>
          <p:cNvSpPr txBox="1"/>
          <p:nvPr/>
        </p:nvSpPr>
        <p:spPr>
          <a:xfrm>
            <a:off x="4516287" y="5260914"/>
            <a:ext cx="570990"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1" name="TextBox 40">
            <a:extLst>
              <a:ext uri="{FF2B5EF4-FFF2-40B4-BE49-F238E27FC236}">
                <a16:creationId xmlns:a16="http://schemas.microsoft.com/office/drawing/2014/main" xmlns="" id="{7BEFFDD5-B3C0-4B9B-9D95-FFAB0DD976F3}"/>
              </a:ext>
            </a:extLst>
          </p:cNvPr>
          <p:cNvSpPr txBox="1"/>
          <p:nvPr/>
        </p:nvSpPr>
        <p:spPr>
          <a:xfrm>
            <a:off x="4690740" y="10296172"/>
            <a:ext cx="866539"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xmlns="" id="{55D32BF8-577D-4FAA-BA4F-63E35A73CAB8}"/>
              </a:ext>
            </a:extLst>
          </p:cNvPr>
          <p:cNvSpPr txBox="1"/>
          <p:nvPr/>
        </p:nvSpPr>
        <p:spPr>
          <a:xfrm>
            <a:off x="2438400" y="3716425"/>
            <a:ext cx="49935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B</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xmlns="" id="{4A79DB94-2A17-4B9D-AB74-B6A19304B708}"/>
              </a:ext>
            </a:extLst>
          </p:cNvPr>
          <p:cNvSpPr txBox="1"/>
          <p:nvPr/>
        </p:nvSpPr>
        <p:spPr>
          <a:xfrm>
            <a:off x="7229397" y="2971800"/>
            <a:ext cx="49935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xmlns="" id="{8CB060F9-9459-4C7B-B4BD-E36979BCB4E5}"/>
              </a:ext>
            </a:extLst>
          </p:cNvPr>
          <p:cNvSpPr txBox="1"/>
          <p:nvPr/>
        </p:nvSpPr>
        <p:spPr>
          <a:xfrm>
            <a:off x="9759674" y="4458732"/>
            <a:ext cx="493280"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D</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5" name="TextBox 44">
            <a:extLst>
              <a:ext uri="{FF2B5EF4-FFF2-40B4-BE49-F238E27FC236}">
                <a16:creationId xmlns:a16="http://schemas.microsoft.com/office/drawing/2014/main" xmlns="" id="{62154FBB-942D-4B6E-BE5D-D6AD79010F10}"/>
              </a:ext>
            </a:extLst>
          </p:cNvPr>
          <p:cNvSpPr txBox="1"/>
          <p:nvPr/>
        </p:nvSpPr>
        <p:spPr>
          <a:xfrm>
            <a:off x="9601857" y="8907196"/>
            <a:ext cx="1042526"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D’</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6" name="TextBox 45">
            <a:extLst>
              <a:ext uri="{FF2B5EF4-FFF2-40B4-BE49-F238E27FC236}">
                <a16:creationId xmlns:a16="http://schemas.microsoft.com/office/drawing/2014/main" xmlns="" id="{EE5DFC09-C2DE-40ED-A140-334D406C105F}"/>
              </a:ext>
            </a:extLst>
          </p:cNvPr>
          <p:cNvSpPr txBox="1"/>
          <p:nvPr/>
        </p:nvSpPr>
        <p:spPr>
          <a:xfrm>
            <a:off x="7181654" y="7302633"/>
            <a:ext cx="87135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7" name="TextBox 46">
            <a:extLst>
              <a:ext uri="{FF2B5EF4-FFF2-40B4-BE49-F238E27FC236}">
                <a16:creationId xmlns:a16="http://schemas.microsoft.com/office/drawing/2014/main" xmlns="" id="{BCE653AD-5312-4EBF-8793-47FF7DEE33E5}"/>
              </a:ext>
            </a:extLst>
          </p:cNvPr>
          <p:cNvSpPr txBox="1"/>
          <p:nvPr/>
        </p:nvSpPr>
        <p:spPr>
          <a:xfrm>
            <a:off x="2514052" y="8268275"/>
            <a:ext cx="70416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B’</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3" name="Arrow: Down 2">
            <a:extLst>
              <a:ext uri="{FF2B5EF4-FFF2-40B4-BE49-F238E27FC236}">
                <a16:creationId xmlns:a16="http://schemas.microsoft.com/office/drawing/2014/main" xmlns="" id="{B27851D6-3098-42A4-A789-D21E603F4981}"/>
              </a:ext>
            </a:extLst>
          </p:cNvPr>
          <p:cNvSpPr/>
          <p:nvPr/>
        </p:nvSpPr>
        <p:spPr>
          <a:xfrm>
            <a:off x="5567884" y="10432764"/>
            <a:ext cx="36000" cy="100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xmlns="" id="{77081653-F290-4295-87FD-1455C7AC0E41}"/>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3" name="Arrow: Down 72">
            <a:extLst>
              <a:ext uri="{FF2B5EF4-FFF2-40B4-BE49-F238E27FC236}">
                <a16:creationId xmlns:a16="http://schemas.microsoft.com/office/drawing/2014/main" xmlns="" id="{55B6C912-E0D9-4554-9A79-46D921489F20}"/>
              </a:ext>
            </a:extLst>
          </p:cNvPr>
          <p:cNvSpPr/>
          <p:nvPr/>
        </p:nvSpPr>
        <p:spPr>
          <a:xfrm rot="16200000">
            <a:off x="11316512" y="3629400"/>
            <a:ext cx="36000" cy="29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113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up)">
                                      <p:cBhvr>
                                        <p:cTn id="36" dur="500"/>
                                        <p:tgtEl>
                                          <p:spTgt spid="7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left)">
                                      <p:cBhvr>
                                        <p:cTn id="39" dur="500"/>
                                        <p:tgtEl>
                                          <p:spTgt spid="6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left)">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41"/>
                                        </p:tgtEl>
                                      </p:cBhvr>
                                    </p:animEffect>
                                    <p:set>
                                      <p:cBhvr>
                                        <p:cTn id="56" dur="1" fill="hold">
                                          <p:stCondLst>
                                            <p:cond delay="499"/>
                                          </p:stCondLst>
                                        </p:cTn>
                                        <p:tgtEl>
                                          <p:spTgt spid="41"/>
                                        </p:tgtEl>
                                        <p:attrNameLst>
                                          <p:attrName>style.visibility</p:attrName>
                                        </p:attrNameLst>
                                      </p:cBhvr>
                                      <p:to>
                                        <p:strVal val="hidden"/>
                                      </p:to>
                                    </p:set>
                                  </p:childTnLst>
                                </p:cTn>
                              </p:par>
                              <p:par>
                                <p:cTn id="57" presetID="16" presetClass="exit" presetSubtype="21" fill="hold" grpId="1" nodeType="withEffect">
                                  <p:stCondLst>
                                    <p:cond delay="0"/>
                                  </p:stCondLst>
                                  <p:childTnLst>
                                    <p:animEffect transition="out" filter="barn(inVertical)">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46"/>
                                        </p:tgtEl>
                                      </p:cBhvr>
                                    </p:animEffect>
                                    <p:set>
                                      <p:cBhvr>
                                        <p:cTn id="62" dur="1" fill="hold">
                                          <p:stCondLst>
                                            <p:cond delay="499"/>
                                          </p:stCondLst>
                                        </p:cTn>
                                        <p:tgtEl>
                                          <p:spTgt spid="46"/>
                                        </p:tgtEl>
                                        <p:attrNameLst>
                                          <p:attrName>style.visibility</p:attrName>
                                        </p:attrNameLst>
                                      </p:cBhvr>
                                      <p:to>
                                        <p:strVal val="hidden"/>
                                      </p:to>
                                    </p:set>
                                  </p:childTnLst>
                                </p:cTn>
                              </p:par>
                              <p:par>
                                <p:cTn id="63" presetID="16" presetClass="exit" presetSubtype="21" fill="hold" grpId="1" nodeType="withEffect">
                                  <p:stCondLst>
                                    <p:cond delay="0"/>
                                  </p:stCondLst>
                                  <p:childTnLst>
                                    <p:animEffect transition="out" filter="barn(inVertical)">
                                      <p:cBhvr>
                                        <p:cTn id="64" dur="500"/>
                                        <p:tgtEl>
                                          <p:spTgt spid="44"/>
                                        </p:tgtEl>
                                      </p:cBhvr>
                                    </p:animEffect>
                                    <p:set>
                                      <p:cBhvr>
                                        <p:cTn id="65" dur="1" fill="hold">
                                          <p:stCondLst>
                                            <p:cond delay="499"/>
                                          </p:stCondLst>
                                        </p:cTn>
                                        <p:tgtEl>
                                          <p:spTgt spid="44"/>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43"/>
                                        </p:tgtEl>
                                      </p:cBhvr>
                                    </p:animEffect>
                                    <p:set>
                                      <p:cBhvr>
                                        <p:cTn id="68" dur="1" fill="hold">
                                          <p:stCondLst>
                                            <p:cond delay="499"/>
                                          </p:stCondLst>
                                        </p:cTn>
                                        <p:tgtEl>
                                          <p:spTgt spid="43"/>
                                        </p:tgtEl>
                                        <p:attrNameLst>
                                          <p:attrName>style.visibility</p:attrName>
                                        </p:attrNameLst>
                                      </p:cBhvr>
                                      <p:to>
                                        <p:strVal val="hidden"/>
                                      </p:to>
                                    </p:set>
                                  </p:childTnLst>
                                </p:cTn>
                              </p:par>
                              <p:par>
                                <p:cTn id="69" presetID="16" presetClass="exit" presetSubtype="21" fill="hold" grpId="1" nodeType="withEffect">
                                  <p:stCondLst>
                                    <p:cond delay="0"/>
                                  </p:stCondLst>
                                  <p:childTnLst>
                                    <p:animEffect transition="out" filter="barn(inVertical)">
                                      <p:cBhvr>
                                        <p:cTn id="70" dur="500"/>
                                        <p:tgtEl>
                                          <p:spTgt spid="68"/>
                                        </p:tgtEl>
                                      </p:cBhvr>
                                    </p:animEffect>
                                    <p:set>
                                      <p:cBhvr>
                                        <p:cTn id="71" dur="1" fill="hold">
                                          <p:stCondLst>
                                            <p:cond delay="499"/>
                                          </p:stCondLst>
                                        </p:cTn>
                                        <p:tgtEl>
                                          <p:spTgt spid="68"/>
                                        </p:tgtEl>
                                        <p:attrNameLst>
                                          <p:attrName>style.visibility</p:attrName>
                                        </p:attrNameLst>
                                      </p:cBhvr>
                                      <p:to>
                                        <p:strVal val="hidden"/>
                                      </p:to>
                                    </p:set>
                                  </p:childTnLst>
                                </p:cTn>
                              </p:par>
                              <p:par>
                                <p:cTn id="72" presetID="16" presetClass="exit" presetSubtype="21" fill="hold" grpId="2" nodeType="withEffect">
                                  <p:stCondLst>
                                    <p:cond delay="0"/>
                                  </p:stCondLst>
                                  <p:childTnLst>
                                    <p:animEffect transition="out" filter="barn(inVertical)">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cTn>
                              </p:par>
                              <p:par>
                                <p:cTn id="75" presetID="16" presetClass="exit" presetSubtype="21" fill="hold" grpId="1" nodeType="withEffect">
                                  <p:stCondLst>
                                    <p:cond delay="0"/>
                                  </p:stCondLst>
                                  <p:childTnLst>
                                    <p:animEffect transition="out" filter="barn(inVertical)">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par>
                                <p:cTn id="78" presetID="16" presetClass="exit" presetSubtype="21" fill="hold" grpId="1" nodeType="withEffect">
                                  <p:stCondLst>
                                    <p:cond delay="0"/>
                                  </p:stCondLst>
                                  <p:childTnLst>
                                    <p:animEffect transition="out" filter="barn(inVertical)">
                                      <p:cBhvr>
                                        <p:cTn id="79" dur="500"/>
                                        <p:tgtEl>
                                          <p:spTgt spid="73"/>
                                        </p:tgtEl>
                                      </p:cBhvr>
                                    </p:animEffect>
                                    <p:set>
                                      <p:cBhvr>
                                        <p:cTn id="80" dur="1" fill="hold">
                                          <p:stCondLst>
                                            <p:cond delay="499"/>
                                          </p:stCondLst>
                                        </p:cTn>
                                        <p:tgtEl>
                                          <p:spTgt spid="73"/>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up)">
                                      <p:cBhvr>
                                        <p:cTn id="87" dur="500"/>
                                        <p:tgtEl>
                                          <p:spTgt spid="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wipe(down)">
                                      <p:cBhvr>
                                        <p:cTn id="90" dur="500"/>
                                        <p:tgtEl>
                                          <p:spTgt spid="6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wipe(up)">
                                      <p:cBhvr>
                                        <p:cTn id="95" dur="500"/>
                                        <p:tgtEl>
                                          <p:spTgt spid="70"/>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3" nodeType="click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wipe(left)">
                                      <p:cBhvr>
                                        <p:cTn id="100" dur="500"/>
                                        <p:tgtEl>
                                          <p:spTgt spid="68"/>
                                        </p:tgtEl>
                                      </p:cBhvr>
                                    </p:animEffect>
                                  </p:childTnLst>
                                </p:cTn>
                              </p:par>
                              <p:par>
                                <p:cTn id="101" presetID="22" presetClass="entr" presetSubtype="8" fill="hold" grpId="2"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wipe(left)">
                                      <p:cBhvr>
                                        <p:cTn id="103" dur="500"/>
                                        <p:tgtEl>
                                          <p:spTgt spid="7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left)">
                                      <p:cBhvr>
                                        <p:cTn id="106" dur="500"/>
                                        <p:tgtEl>
                                          <p:spTgt spid="6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left)">
                                      <p:cBhvr>
                                        <p:cTn id="111" dur="500"/>
                                        <p:tgtEl>
                                          <p:spTgt spid="71"/>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wipe(left)">
                                      <p:cBhvr>
                                        <p:cTn id="1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8" grpId="0" animBg="1"/>
      <p:bldP spid="68" grpId="1" animBg="1"/>
      <p:bldP spid="68" grpId="2" animBg="1"/>
      <p:bldP spid="68" grpId="3" animBg="1"/>
      <p:bldP spid="69" grpId="0" animBg="1"/>
      <p:bldP spid="70" grpId="0" animBg="1"/>
      <p:bldP spid="71" grpId="0" animBg="1"/>
      <p:bldP spid="72" grpId="0"/>
      <p:bldP spid="72" grpId="1"/>
      <p:bldP spid="72" grpId="2"/>
      <p:bldP spid="2" grpId="0"/>
      <p:bldP spid="2"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3" grpId="0" animBg="1"/>
      <p:bldP spid="73" grpId="0" animBg="1"/>
      <p:bldP spid="7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9">
            <a:extLst>
              <a:ext uri="{FF2B5EF4-FFF2-40B4-BE49-F238E27FC236}">
                <a16:creationId xmlns:a16="http://schemas.microsoft.com/office/drawing/2014/main" xmlns="" id="{4ED73793-ACA4-46FD-BFA1-594EBDBEDF2C}"/>
              </a:ext>
            </a:extLst>
          </p:cNvPr>
          <p:cNvSpPr/>
          <p:nvPr/>
        </p:nvSpPr>
        <p:spPr>
          <a:xfrm>
            <a:off x="910680" y="2971800"/>
            <a:ext cx="22340504" cy="10363200"/>
          </a:xfrm>
          <a:prstGeom prst="roundRect">
            <a:avLst>
              <a:gd name="adj" fmla="val 10158"/>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9920" marR="0" algn="just">
              <a:lnSpc>
                <a:spcPct val="115000"/>
              </a:lnSpc>
              <a:spcBef>
                <a:spcPts val="0"/>
              </a:spcBef>
              <a:spcAft>
                <a:spcPts val="0"/>
              </a:spcAft>
              <a:tabLst>
                <a:tab pos="2160270" algn="l"/>
                <a:tab pos="3599815" algn="l"/>
                <a:tab pos="5039995" algn="l"/>
              </a:tabLst>
            </a:pPr>
            <a:endParaRPr lang="en-US" sz="4400" b="1">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xmlns="" id="{4176A977-A6F4-4CA3-B0A0-C3F5325C19DC}"/>
              </a:ext>
            </a:extLst>
          </p:cNvPr>
          <p:cNvGrpSpPr/>
          <p:nvPr/>
        </p:nvGrpSpPr>
        <p:grpSpPr>
          <a:xfrm>
            <a:off x="485333" y="1803396"/>
            <a:ext cx="5851247" cy="833760"/>
            <a:chOff x="651481" y="1922269"/>
            <a:chExt cx="5852305" cy="833759"/>
          </a:xfrm>
        </p:grpSpPr>
        <p:sp>
          <p:nvSpPr>
            <p:cNvPr id="6" name="TextBox 5">
              <a:extLst>
                <a:ext uri="{FF2B5EF4-FFF2-40B4-BE49-F238E27FC236}">
                  <a16:creationId xmlns:a16="http://schemas.microsoft.com/office/drawing/2014/main" xmlns="" id="{199C7A13-FF9A-40BE-B3D2-9E362C4F6C3B}"/>
                </a:ext>
              </a:extLst>
            </p:cNvPr>
            <p:cNvSpPr txBox="1"/>
            <p:nvPr/>
          </p:nvSpPr>
          <p:spPr>
            <a:xfrm>
              <a:off x="1082675" y="1922269"/>
              <a:ext cx="612779" cy="769440"/>
            </a:xfrm>
            <a:prstGeom prst="rect">
              <a:avLst/>
            </a:prstGeom>
            <a:noFill/>
          </p:spPr>
          <p:txBody>
            <a:bodyPr wrap="none" rtlCol="0">
              <a:spAutoFit/>
            </a:bodyPr>
            <a:lstStyle/>
            <a:p>
              <a:r>
                <a:rPr lang="en-US" sz="4400" b="1">
                  <a:solidFill>
                    <a:schemeClr val="bg1"/>
                  </a:solidFill>
                  <a:latin typeface="Tahoma" pitchFamily="34" charset="0"/>
                  <a:ea typeface="Tahoma" pitchFamily="34" charset="0"/>
                  <a:cs typeface="Tahoma" pitchFamily="34" charset="0"/>
                </a:rPr>
                <a:t>D</a:t>
              </a:r>
            </a:p>
          </p:txBody>
        </p:sp>
        <p:sp>
          <p:nvSpPr>
            <p:cNvPr id="7" name="TextBox 6">
              <a:extLst>
                <a:ext uri="{FF2B5EF4-FFF2-40B4-BE49-F238E27FC236}">
                  <a16:creationId xmlns:a16="http://schemas.microsoft.com/office/drawing/2014/main" xmlns="" id="{99A3BDDA-C155-48E0-9DF0-46E6064AAF5D}"/>
                </a:ext>
              </a:extLst>
            </p:cNvPr>
            <p:cNvSpPr txBox="1"/>
            <p:nvPr/>
          </p:nvSpPr>
          <p:spPr>
            <a:xfrm>
              <a:off x="651481" y="1986588"/>
              <a:ext cx="5852305" cy="769440"/>
            </a:xfrm>
            <a:prstGeom prst="rect">
              <a:avLst/>
            </a:prstGeom>
            <a:solidFill>
              <a:srgbClr val="548235"/>
            </a:solidFill>
          </p:spPr>
          <p:txBody>
            <a:bodyPr wrap="square" rtlCol="0">
              <a:spAutoFit/>
            </a:bodyPr>
            <a:lstStyle/>
            <a:p>
              <a:pPr>
                <a:spcBef>
                  <a:spcPts val="600"/>
                </a:spcBef>
                <a:defRPr/>
              </a:pPr>
              <a:r>
                <a:rPr lang="en-US" sz="4400" b="1">
                  <a:solidFill>
                    <a:schemeClr val="bg1"/>
                  </a:solidFill>
                  <a:latin typeface="Tahoma" pitchFamily="34" charset="0"/>
                  <a:ea typeface="Tahoma" pitchFamily="34" charset="0"/>
                  <a:cs typeface="Tahoma" pitchFamily="34" charset="0"/>
                </a:rPr>
                <a:t>TÌM TÒI MỞ RỘNG</a:t>
              </a:r>
            </a:p>
          </p:txBody>
        </p:sp>
      </p:grpSp>
      <p:sp>
        <p:nvSpPr>
          <p:cNvPr id="17" name="TextBox 16">
            <a:extLst>
              <a:ext uri="{FF2B5EF4-FFF2-40B4-BE49-F238E27FC236}">
                <a16:creationId xmlns:a16="http://schemas.microsoft.com/office/drawing/2014/main" xmlns="" id="{F56DCD21-BA50-48AF-9D4A-F30DB45D033F}"/>
              </a:ext>
            </a:extLst>
          </p:cNvPr>
          <p:cNvSpPr txBox="1"/>
          <p:nvPr/>
        </p:nvSpPr>
        <p:spPr>
          <a:xfrm>
            <a:off x="4907280" y="11319266"/>
            <a:ext cx="19507200" cy="868379"/>
          </a:xfrm>
          <a:prstGeom prst="rect">
            <a:avLst/>
          </a:prstGeom>
          <a:noFill/>
        </p:spPr>
        <p:txBody>
          <a:bodyPr wrap="square" rtlCol="0">
            <a:spAutoFit/>
          </a:bodyPr>
          <a:lstStyle/>
          <a:p>
            <a:pPr>
              <a:lnSpc>
                <a:spcPct val="130000"/>
              </a:lnSpc>
            </a:pPr>
            <a:r>
              <a:rPr lang="en-US" sz="4400" b="1">
                <a:solidFill>
                  <a:srgbClr val="002060"/>
                </a:solidFill>
                <a:effectLst/>
                <a:latin typeface="Tahoma" panose="020B0604030504040204" pitchFamily="34" charset="0"/>
                <a:ea typeface="Tahoma" panose="020B0604030504040204" pitchFamily="34" charset="0"/>
                <a:cs typeface="Tahoma" panose="020B0604030504040204" pitchFamily="34" charset="0"/>
              </a:rPr>
              <a:t>Câu hỏi 3: Hãy nêu cách xây kim tự tháp Ai Cập?</a:t>
            </a:r>
          </a:p>
        </p:txBody>
      </p:sp>
      <p:pic>
        <p:nvPicPr>
          <p:cNvPr id="9" name="Picture 8" descr="A group of people standing in front of a pyramid&#10;&#10;Description automatically generated with medium confidence">
            <a:extLst>
              <a:ext uri="{FF2B5EF4-FFF2-40B4-BE49-F238E27FC236}">
                <a16:creationId xmlns:a16="http://schemas.microsoft.com/office/drawing/2014/main" xmlns="" id="{00BA9296-091A-4D4B-BE4F-2A6ABC141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272546"/>
            <a:ext cx="10728960" cy="8046720"/>
          </a:xfrm>
          <a:prstGeom prst="rect">
            <a:avLst/>
          </a:prstGeom>
        </p:spPr>
      </p:pic>
    </p:spTree>
    <p:extLst>
      <p:ext uri="{BB962C8B-B14F-4D97-AF65-F5344CB8AC3E}">
        <p14:creationId xmlns:p14="http://schemas.microsoft.com/office/powerpoint/2010/main" val="358463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2505928" y="2569815"/>
            <a:ext cx="7751958" cy="7958282"/>
          </a:xfrm>
          <a:prstGeom prst="rect">
            <a:avLst/>
          </a:prstGeom>
        </p:spPr>
      </p:pic>
      <mc:AlternateContent xmlns:mc="http://schemas.openxmlformats.org/markup-compatibility/2006" xmlns:a14="http://schemas.microsoft.com/office/drawing/2010/main">
        <mc:Choice Requires="a14">
          <p:sp>
            <p:nvSpPr>
              <p:cNvPr id="23" name="TextBox 11"/>
              <p:cNvSpPr txBox="1">
                <a:spLocks noChangeArrowheads="1"/>
              </p:cNvSpPr>
              <p:nvPr/>
            </p:nvSpPr>
            <p:spPr bwMode="auto">
              <a:xfrm>
                <a:off x="3340482" y="11274087"/>
                <a:ext cx="5259773"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r>
                  <a:rPr lang="en-US" altLang="en-US" sz="4400" b="1" dirty="0" err="1">
                    <a:latin typeface="Tahoma" panose="020B0604030504040204" pitchFamily="34" charset="0"/>
                    <a:ea typeface="Tahoma" panose="020B0604030504040204" pitchFamily="34" charset="0"/>
                    <a:cs typeface="Tahoma" panose="020B0604030504040204" pitchFamily="34" charset="0"/>
                  </a:rPr>
                  <a:t>Khối</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chóp</a:t>
                </a:r>
                <a:r>
                  <a:rPr lang="en-US" alt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a:latin typeface="Cambria Math" panose="02040503050406030204" pitchFamily="18" charset="0"/>
                        <a:ea typeface="Tahoma" panose="020B0604030504040204" pitchFamily="34" charset="0"/>
                        <a:cs typeface="Tahoma" panose="020B0604030504040204" pitchFamily="34" charset="0"/>
                      </a:rPr>
                      <m:t>𝑺</m:t>
                    </m:r>
                    <m:r>
                      <a:rPr lang="en-US" altLang="en-US" sz="4400" b="1" i="1">
                        <a:latin typeface="Cambria Math" panose="02040503050406030204" pitchFamily="18" charset="0"/>
                        <a:ea typeface="Tahoma" panose="020B0604030504040204" pitchFamily="34" charset="0"/>
                        <a:cs typeface="Tahoma" panose="020B0604030504040204" pitchFamily="34" charset="0"/>
                      </a:rPr>
                      <m:t>.</m:t>
                    </m:r>
                    <m:r>
                      <a:rPr lang="en-US" altLang="en-US" sz="4400" b="1" i="1">
                        <a:latin typeface="Cambria Math" panose="02040503050406030204" pitchFamily="18" charset="0"/>
                        <a:ea typeface="Tahoma" panose="020B0604030504040204" pitchFamily="34" charset="0"/>
                        <a:cs typeface="Tahoma" panose="020B0604030504040204" pitchFamily="34" charset="0"/>
                      </a:rPr>
                      <m:t>𝑨𝑩𝑪𝑫</m:t>
                    </m:r>
                  </m:oMath>
                </a14:m>
                <a:endParaRPr lang="en-US" alt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11"/>
              <p:cNvSpPr txBox="1">
                <a:spLocks noRot="1" noChangeAspect="1" noMove="1" noResize="1" noEditPoints="1" noAdjustHandles="1" noChangeArrowheads="1" noChangeShapeType="1" noTextEdit="1"/>
              </p:cNvSpPr>
              <p:nvPr/>
            </p:nvSpPr>
            <p:spPr bwMode="auto">
              <a:xfrm>
                <a:off x="3340482" y="11274087"/>
                <a:ext cx="5259773" cy="769441"/>
              </a:xfrm>
              <a:prstGeom prst="rect">
                <a:avLst/>
              </a:prstGeom>
              <a:blipFill>
                <a:blip r:embed="rId3"/>
                <a:stretch>
                  <a:fillRect l="-4751" t="-16535" b="-354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24" name="Arrow: Down 23"/>
          <p:cNvSpPr/>
          <p:nvPr/>
        </p:nvSpPr>
        <p:spPr>
          <a:xfrm rot="16200000">
            <a:off x="11964390" y="4512661"/>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5" name="Rounded Rectangle 11"/>
          <p:cNvSpPr/>
          <p:nvPr/>
        </p:nvSpPr>
        <p:spPr>
          <a:xfrm>
            <a:off x="13036853" y="3957731"/>
            <a:ext cx="8934570" cy="2470138"/>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FF"/>
              </a:solidFill>
            </a:endParaRPr>
          </a:p>
        </p:txBody>
      </p:sp>
      <mc:AlternateContent xmlns:mc="http://schemas.openxmlformats.org/markup-compatibility/2006" xmlns:a14="http://schemas.microsoft.com/office/drawing/2010/main">
        <mc:Choice Requires="a14">
          <p:sp>
            <p:nvSpPr>
              <p:cNvPr id="26" name="Rounded Rectangle 11"/>
              <p:cNvSpPr/>
              <p:nvPr/>
            </p:nvSpPr>
            <p:spPr>
              <a:xfrm>
                <a:off x="13036853" y="8860102"/>
                <a:ext cx="8715810" cy="2413984"/>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chóp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𝑺</m:t>
                    </m:r>
                    <m:r>
                      <a:rPr lang="en-US" alt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r>
                      <a:rPr lang="en-US" alt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𝑨𝑩𝑪𝑫</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Rounded Rectangle 11"/>
              <p:cNvSpPr>
                <a:spLocks noRot="1" noChangeAspect="1" noMove="1" noResize="1" noEditPoints="1" noAdjustHandles="1" noChangeArrowheads="1" noChangeShapeType="1" noTextEdit="1"/>
              </p:cNvSpPr>
              <p:nvPr/>
            </p:nvSpPr>
            <p:spPr>
              <a:xfrm>
                <a:off x="13036853" y="8860102"/>
                <a:ext cx="8715810" cy="2413984"/>
              </a:xfrm>
              <a:prstGeom prst="roundRect">
                <a:avLst/>
              </a:prstGeom>
              <a:blipFill>
                <a:blip r:embed="rId4"/>
                <a:stretch>
                  <a:fillRect/>
                </a:stretch>
              </a:blipFill>
              <a:ln w="38100">
                <a:solidFill>
                  <a:schemeClr val="accent1"/>
                </a:solidFill>
              </a:ln>
            </p:spPr>
            <p:txBody>
              <a:bodyPr/>
              <a:lstStyle/>
              <a:p>
                <a:r>
                  <a:rPr lang="vi-VN">
                    <a:noFill/>
                  </a:rPr>
                  <a:t> </a:t>
                </a:r>
              </a:p>
            </p:txBody>
          </p:sp>
        </mc:Fallback>
      </mc:AlternateContent>
      <p:sp>
        <p:nvSpPr>
          <p:cNvPr id="27" name="Rectangle 26"/>
          <p:cNvSpPr/>
          <p:nvPr/>
        </p:nvSpPr>
        <p:spPr>
          <a:xfrm>
            <a:off x="11221738" y="3940873"/>
            <a:ext cx="576576" cy="733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8" name="Arrow: Down 27"/>
          <p:cNvSpPr/>
          <p:nvPr/>
        </p:nvSpPr>
        <p:spPr>
          <a:xfrm rot="16200000">
            <a:off x="12040712" y="9352017"/>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mc:AlternateContent xmlns:mc="http://schemas.openxmlformats.org/markup-compatibility/2006" xmlns:a14="http://schemas.microsoft.com/office/drawing/2010/main">
        <mc:Choice Requires="a14">
          <p:sp>
            <p:nvSpPr>
              <p:cNvPr id="29" name="TextBox 3"/>
              <p:cNvSpPr txBox="1">
                <a:spLocks noChangeArrowheads="1"/>
              </p:cNvSpPr>
              <p:nvPr/>
            </p:nvSpPr>
            <p:spPr bwMode="auto">
              <a:xfrm>
                <a:off x="12546813" y="4568468"/>
                <a:ext cx="9695886"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eaLnBrk="1" hangingPunct="1"/>
                <a:r>
                  <a:rPr lang="en-US" altLang="en-US" sz="4400" b="1" dirty="0">
                    <a:latin typeface="Tahoma" panose="020B0604030504040204" pitchFamily="34" charset="0"/>
                    <a:ea typeface="Tahoma" panose="020B0604030504040204" pitchFamily="34" charset="0"/>
                    <a:cs typeface="Tahoma" panose="020B0604030504040204" pitchFamily="34" charset="0"/>
                  </a:rPr>
                  <a:t>Hình </a:t>
                </a:r>
                <a:r>
                  <a:rPr lang="en-US" altLang="en-US" sz="4400" b="1" err="1">
                    <a:latin typeface="Tahoma" panose="020B0604030504040204" pitchFamily="34" charset="0"/>
                    <a:ea typeface="Tahoma" panose="020B0604030504040204" pitchFamily="34" charset="0"/>
                    <a:cs typeface="Tahoma" panose="020B0604030504040204" pitchFamily="34" charset="0"/>
                  </a:rPr>
                  <a:t>chóp</a:t>
                </a:r>
                <a:r>
                  <a:rPr lang="en-US" alt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panose="02040503050406030204" pitchFamily="18" charset="0"/>
                        <a:ea typeface="Tahoma" panose="020B0604030504040204" pitchFamily="34" charset="0"/>
                        <a:cs typeface="Tahoma" panose="020B0604030504040204" pitchFamily="34" charset="0"/>
                      </a:rPr>
                      <m:t>𝑺</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𝑨𝑩𝑪𝑫</m:t>
                    </m:r>
                  </m:oMath>
                </a14:m>
                <a:endParaRPr lang="en-US" alt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9" name="TextBox 3"/>
              <p:cNvSpPr txBox="1">
                <a:spLocks noRot="1" noChangeAspect="1" noMove="1" noResize="1" noEditPoints="1" noAdjustHandles="1" noChangeArrowheads="1" noChangeShapeType="1" noTextEdit="1"/>
              </p:cNvSpPr>
              <p:nvPr/>
            </p:nvSpPr>
            <p:spPr bwMode="auto">
              <a:xfrm>
                <a:off x="12546813" y="4568468"/>
                <a:ext cx="9695886" cy="769441"/>
              </a:xfrm>
              <a:prstGeom prst="rect">
                <a:avLst/>
              </a:prstGeom>
              <a:blipFill>
                <a:blip r:embed="rId5"/>
                <a:stretch>
                  <a:fillRect t="-16535" b="-354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grpSp>
        <p:nvGrpSpPr>
          <p:cNvPr id="56" name="Group 55"/>
          <p:cNvGrpSpPr/>
          <p:nvPr/>
        </p:nvGrpSpPr>
        <p:grpSpPr>
          <a:xfrm>
            <a:off x="2784180" y="3223752"/>
            <a:ext cx="6824218" cy="6881090"/>
            <a:chOff x="828587" y="1656521"/>
            <a:chExt cx="3412109" cy="3440545"/>
          </a:xfrm>
        </p:grpSpPr>
        <p:cxnSp>
          <p:nvCxnSpPr>
            <p:cNvPr id="31" name="Straight Connector 30"/>
            <p:cNvCxnSpPr/>
            <p:nvPr/>
          </p:nvCxnSpPr>
          <p:spPr>
            <a:xfrm flipV="1">
              <a:off x="1815548" y="4108174"/>
              <a:ext cx="2425148" cy="132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28587" y="5083814"/>
              <a:ext cx="2537464" cy="13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366052" y="4121427"/>
              <a:ext cx="874644" cy="9756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82347" y="4114802"/>
              <a:ext cx="939633" cy="9690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877515" y="1656522"/>
              <a:ext cx="504810" cy="34272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77515" y="1656522"/>
              <a:ext cx="1353534" cy="2464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21980" y="1656521"/>
              <a:ext cx="1055535" cy="248230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56891" y="1656521"/>
              <a:ext cx="2020623" cy="3440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xmlns="" id="{CF98EA22-C134-42E5-BDF3-4133230FA673}"/>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xmlns="" id="{763CBDBC-88E1-4A3D-8B98-0AD39E21FA56}"/>
              </a:ext>
            </a:extLst>
          </p:cNvPr>
          <p:cNvSpPr txBox="1"/>
          <p:nvPr/>
        </p:nvSpPr>
        <p:spPr>
          <a:xfrm>
            <a:off x="4700416" y="8076637"/>
            <a:ext cx="570990"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xmlns="" id="{A5695BB0-8673-4261-85AF-5CEFB386D020}"/>
              </a:ext>
            </a:extLst>
          </p:cNvPr>
          <p:cNvSpPr txBox="1"/>
          <p:nvPr/>
        </p:nvSpPr>
        <p:spPr>
          <a:xfrm>
            <a:off x="2587106" y="10055770"/>
            <a:ext cx="49935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B</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xmlns="" id="{F973E95D-91C9-464B-ACCB-61B14C51B460}"/>
              </a:ext>
            </a:extLst>
          </p:cNvPr>
          <p:cNvSpPr txBox="1"/>
          <p:nvPr/>
        </p:nvSpPr>
        <p:spPr>
          <a:xfrm>
            <a:off x="8056182" y="10018360"/>
            <a:ext cx="49935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xmlns="" id="{C905007F-3E94-4D3E-94EA-AB51F74E248F}"/>
              </a:ext>
            </a:extLst>
          </p:cNvPr>
          <p:cNvSpPr txBox="1"/>
          <p:nvPr/>
        </p:nvSpPr>
        <p:spPr>
          <a:xfrm>
            <a:off x="9845062" y="8197247"/>
            <a:ext cx="493280"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D</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41" name="TextBox 40">
            <a:extLst>
              <a:ext uri="{FF2B5EF4-FFF2-40B4-BE49-F238E27FC236}">
                <a16:creationId xmlns:a16="http://schemas.microsoft.com/office/drawing/2014/main" xmlns="" id="{0D02EE12-A7D3-4C22-882A-EDE5F35C4FEF}"/>
              </a:ext>
            </a:extLst>
          </p:cNvPr>
          <p:cNvSpPr txBox="1"/>
          <p:nvPr/>
        </p:nvSpPr>
        <p:spPr>
          <a:xfrm>
            <a:off x="6744113" y="2719976"/>
            <a:ext cx="493280"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a:t>
            </a:r>
            <a:endParaRPr lang="vi-VN" sz="3200" dirty="0">
              <a:latin typeface="Tahoma" panose="020B0604030504040204" pitchFamily="34" charset="0"/>
              <a:ea typeface="Tahoma" panose="020B0604030504040204" pitchFamily="34" charset="0"/>
              <a:cs typeface="Tahoma" panose="020B0604030504040204" pitchFamily="34" charset="0"/>
            </a:endParaRPr>
          </a:p>
        </p:txBody>
      </p:sp>
      <p:sp>
        <p:nvSpPr>
          <p:cNvPr id="2" name="Arrow: Right 1">
            <a:extLst>
              <a:ext uri="{FF2B5EF4-FFF2-40B4-BE49-F238E27FC236}">
                <a16:creationId xmlns:a16="http://schemas.microsoft.com/office/drawing/2014/main" xmlns="" id="{0AFCA6B1-7C49-4E6E-9592-6DFEC85BA41D}"/>
              </a:ext>
            </a:extLst>
          </p:cNvPr>
          <p:cNvSpPr/>
          <p:nvPr/>
        </p:nvSpPr>
        <p:spPr>
          <a:xfrm>
            <a:off x="8029579" y="4918687"/>
            <a:ext cx="485029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Arrow: Down 2">
            <a:extLst>
              <a:ext uri="{FF2B5EF4-FFF2-40B4-BE49-F238E27FC236}">
                <a16:creationId xmlns:a16="http://schemas.microsoft.com/office/drawing/2014/main" xmlns="" id="{40B2CF2A-EE2A-4094-81E3-81A6EA0D903A}"/>
              </a:ext>
            </a:extLst>
          </p:cNvPr>
          <p:cNvSpPr/>
          <p:nvPr/>
        </p:nvSpPr>
        <p:spPr>
          <a:xfrm flipH="1">
            <a:off x="5407103" y="10207124"/>
            <a:ext cx="45719" cy="11466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208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6"/>
                                        </p:tgtEl>
                                      </p:cBhvr>
                                    </p:animEffect>
                                    <p:set>
                                      <p:cBhvr>
                                        <p:cTn id="38" dur="1" fill="hold">
                                          <p:stCondLst>
                                            <p:cond delay="499"/>
                                          </p:stCondLst>
                                        </p:cTn>
                                        <p:tgtEl>
                                          <p:spTgt spid="56"/>
                                        </p:tgtEl>
                                        <p:attrNameLst>
                                          <p:attrName>style.visibility</p:attrName>
                                        </p:attrNameLst>
                                      </p:cBhvr>
                                      <p:to>
                                        <p:strVal val="hidden"/>
                                      </p:to>
                                    </p:set>
                                  </p:childTnLst>
                                </p:cTn>
                              </p:par>
                              <p:par>
                                <p:cTn id="39" presetID="16" presetClass="exit" presetSubtype="21" fill="hold" grpId="1" nodeType="withEffect">
                                  <p:stCondLst>
                                    <p:cond delay="0"/>
                                  </p:stCondLst>
                                  <p:childTnLst>
                                    <p:animEffect transition="out" filter="barn(inVertical)">
                                      <p:cBhvr>
                                        <p:cTn id="40" dur="500"/>
                                        <p:tgtEl>
                                          <p:spTgt spid="41"/>
                                        </p:tgtEl>
                                      </p:cBhvr>
                                    </p:animEffect>
                                    <p:set>
                                      <p:cBhvr>
                                        <p:cTn id="41" dur="1" fill="hold">
                                          <p:stCondLst>
                                            <p:cond delay="499"/>
                                          </p:stCondLst>
                                        </p:cTn>
                                        <p:tgtEl>
                                          <p:spTgt spid="41"/>
                                        </p:tgtEl>
                                        <p:attrNameLst>
                                          <p:attrName>style.visibility</p:attrName>
                                        </p:attrNameLst>
                                      </p:cBhvr>
                                      <p:to>
                                        <p:strVal val="hidden"/>
                                      </p:to>
                                    </p:set>
                                  </p:childTnLst>
                                </p:cTn>
                              </p:par>
                              <p:par>
                                <p:cTn id="42" presetID="16" presetClass="exit" presetSubtype="21" fill="hold" grpId="1" nodeType="withEffect">
                                  <p:stCondLst>
                                    <p:cond delay="0"/>
                                  </p:stCondLst>
                                  <p:childTnLst>
                                    <p:animEffect transition="out" filter="barn(inVertical)">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39"/>
                                        </p:tgtEl>
                                      </p:cBhvr>
                                    </p:animEffect>
                                    <p:set>
                                      <p:cBhvr>
                                        <p:cTn id="53" dur="1" fill="hold">
                                          <p:stCondLst>
                                            <p:cond delay="499"/>
                                          </p:stCondLst>
                                        </p:cTn>
                                        <p:tgtEl>
                                          <p:spTgt spid="39"/>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par>
                                <p:cTn id="57" presetID="16" presetClass="exit" presetSubtype="21" fill="hold" grpId="1" nodeType="withEffect">
                                  <p:stCondLst>
                                    <p:cond delay="0"/>
                                  </p:stCondLst>
                                  <p:childTnLst>
                                    <p:animEffect transition="out" filter="barn(inVertical)">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22" presetClass="entr" presetSubtype="1"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left)">
                                      <p:cBhvr>
                                        <p:cTn id="81" dur="500"/>
                                        <p:tgtEl>
                                          <p:spTgt spid="2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par>
                                <p:cTn id="88" presetID="22" presetClass="entr" presetSubtype="8" fill="hold" grpId="2"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left)">
                                      <p:cBhvr>
                                        <p:cTn id="90" dur="500"/>
                                        <p:tgtEl>
                                          <p:spTgt spid="25"/>
                                        </p:tgtEl>
                                      </p:cBhvr>
                                    </p:animEffect>
                                  </p:childTnLst>
                                </p:cTn>
                              </p:par>
                              <p:par>
                                <p:cTn id="91" presetID="22" presetClass="entr" presetSubtype="8" fill="hold" grpId="2"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5" grpId="1" animBg="1"/>
      <p:bldP spid="25" grpId="2" animBg="1"/>
      <p:bldP spid="26" grpId="0" animBg="1"/>
      <p:bldP spid="27" grpId="0" animBg="1"/>
      <p:bldP spid="28" grpId="0" animBg="1"/>
      <p:bldP spid="29" grpId="0"/>
      <p:bldP spid="29" grpId="1"/>
      <p:bldP spid="29" grpId="2"/>
      <p:bldP spid="36" grpId="0"/>
      <p:bldP spid="36" grpId="1"/>
      <p:bldP spid="37" grpId="0"/>
      <p:bldP spid="37" grpId="1"/>
      <p:bldP spid="38" grpId="0"/>
      <p:bldP spid="38" grpId="1"/>
      <p:bldP spid="39" grpId="0"/>
      <p:bldP spid="39" grpId="1"/>
      <p:bldP spid="41" grpId="0"/>
      <p:bldP spid="41" grpId="1"/>
      <p:bldP spid="2" grpId="0" animBg="1"/>
      <p:bldP spid="2" grpId="1"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11"/>
              <p:cNvSpPr txBox="1">
                <a:spLocks noChangeArrowheads="1"/>
              </p:cNvSpPr>
              <p:nvPr/>
            </p:nvSpPr>
            <p:spPr bwMode="auto">
              <a:xfrm>
                <a:off x="1497856" y="11327590"/>
                <a:ext cx="9087180" cy="940594"/>
              </a:xfrm>
              <a:prstGeom prst="roundRect">
                <a:avLst>
                  <a:gd name="adj" fmla="val 32331"/>
                </a:avLst>
              </a:prstGeom>
              <a:solidFill>
                <a:srgbClr val="ECF9FF"/>
              </a:solidFill>
              <a:ln>
                <a:solidFill>
                  <a:schemeClr val="accent1">
                    <a:lumMod val="75000"/>
                  </a:schemeClr>
                </a:solidFill>
              </a:ln>
            </p:spPr>
            <p:txBody>
              <a:bodyPr wrap="non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r>
                  <a:rPr lang="en-US" altLang="en-US" sz="4400" b="1" dirty="0">
                    <a:latin typeface="Tahoma" panose="020B0604030504040204" pitchFamily="34" charset="0"/>
                    <a:ea typeface="Tahoma" panose="020B0604030504040204" pitchFamily="34" charset="0"/>
                    <a:cs typeface="Tahoma" panose="020B0604030504040204" pitchFamily="34" charset="0"/>
                  </a:rPr>
                  <a:t>Khối </a:t>
                </a:r>
                <a:r>
                  <a:rPr lang="en-US" altLang="en-US" sz="4400" b="1" dirty="0" err="1">
                    <a:latin typeface="Tahoma" panose="020B0604030504040204" pitchFamily="34" charset="0"/>
                    <a:ea typeface="Tahoma" panose="020B0604030504040204" pitchFamily="34" charset="0"/>
                    <a:cs typeface="Tahoma" panose="020B0604030504040204" pitchFamily="34" charset="0"/>
                  </a:rPr>
                  <a:t>lăng</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err="1">
                    <a:latin typeface="Tahoma" panose="020B0604030504040204" pitchFamily="34" charset="0"/>
                    <a:ea typeface="Tahoma" panose="020B0604030504040204" pitchFamily="34" charset="0"/>
                    <a:cs typeface="Tahoma" panose="020B0604030504040204" pitchFamily="34" charset="0"/>
                  </a:rPr>
                  <a:t>trụ</a:t>
                </a:r>
                <a:r>
                  <a:rPr lang="en-US" alt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𝑨𝑩𝑪𝑫𝑬</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𝑩</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𝑪</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𝑫</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r>
                      <a:rPr lang="en-US" altLang="en-US" sz="4400" b="1" i="1" smtClean="0">
                        <a:latin typeface="Cambria Math" panose="02040503050406030204" pitchFamily="18" charset="0"/>
                        <a:ea typeface="Tahoma" panose="020B0604030504040204" pitchFamily="34" charset="0"/>
                        <a:cs typeface="Tahoma" panose="020B0604030504040204" pitchFamily="34" charset="0"/>
                      </a:rPr>
                      <m:t>𝑬</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oMath>
                </a14:m>
                <a:endParaRPr lang="en-US" alt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11"/>
              <p:cNvSpPr txBox="1">
                <a:spLocks noRot="1" noChangeAspect="1" noMove="1" noResize="1" noEditPoints="1" noAdjustHandles="1" noChangeArrowheads="1" noChangeShapeType="1" noTextEdit="1"/>
              </p:cNvSpPr>
              <p:nvPr/>
            </p:nvSpPr>
            <p:spPr bwMode="auto">
              <a:xfrm>
                <a:off x="1497856" y="11327590"/>
                <a:ext cx="9087180" cy="940594"/>
              </a:xfrm>
              <a:prstGeom prst="roundRect">
                <a:avLst>
                  <a:gd name="adj" fmla="val 32331"/>
                </a:avLst>
              </a:prstGeom>
              <a:blipFill>
                <a:blip r:embed="rId2"/>
                <a:stretch>
                  <a:fillRect l="-1676" t="-3846" b="-20513"/>
                </a:stretch>
              </a:blipFill>
              <a:ln>
                <a:solidFill>
                  <a:schemeClr val="accent1">
                    <a:lumMod val="75000"/>
                  </a:schemeClr>
                </a:solidFill>
              </a:ln>
            </p:spPr>
            <p:txBody>
              <a:bodyPr/>
              <a:lstStyle/>
              <a:p>
                <a:r>
                  <a:rPr lang="vi-VN">
                    <a:noFill/>
                  </a:rPr>
                  <a:t> </a:t>
                </a:r>
              </a:p>
            </p:txBody>
          </p:sp>
        </mc:Fallback>
      </mc:AlternateContent>
      <p:sp>
        <p:nvSpPr>
          <p:cNvPr id="24" name="Arrow: Down 23"/>
          <p:cNvSpPr/>
          <p:nvPr/>
        </p:nvSpPr>
        <p:spPr>
          <a:xfrm rot="16200000">
            <a:off x="11641660" y="4441241"/>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5" name="Rounded Rectangle 11"/>
          <p:cNvSpPr/>
          <p:nvPr/>
        </p:nvSpPr>
        <p:spPr>
          <a:xfrm>
            <a:off x="12714123" y="3886311"/>
            <a:ext cx="8934570" cy="2470138"/>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00FF"/>
              </a:solidFill>
            </a:endParaRPr>
          </a:p>
        </p:txBody>
      </p:sp>
      <mc:AlternateContent xmlns:mc="http://schemas.openxmlformats.org/markup-compatibility/2006" xmlns:a14="http://schemas.microsoft.com/office/drawing/2010/main">
        <mc:Choice Requires="a14">
          <p:sp>
            <p:nvSpPr>
              <p:cNvPr id="26" name="Rounded Rectangle 11"/>
              <p:cNvSpPr/>
              <p:nvPr/>
            </p:nvSpPr>
            <p:spPr>
              <a:xfrm>
                <a:off x="12714122" y="8788682"/>
                <a:ext cx="9158855" cy="2538908"/>
              </a:xfrm>
              <a:prstGeom prst="roundRect">
                <a:avLst/>
              </a:prstGeom>
              <a:solidFill>
                <a:schemeClr val="accent1">
                  <a:lumMod val="20000"/>
                  <a:lumOff val="80000"/>
                </a:schemeClr>
              </a:solidFill>
              <a:ln w="381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Phần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err="1">
                    <a:solidFill>
                      <a:schemeClr val="tx1"/>
                    </a:solidFill>
                    <a:latin typeface="Tahoma" panose="020B0604030504040204" pitchFamily="34" charset="0"/>
                    <a:ea typeface="Tahoma" panose="020B0604030504040204" pitchFamily="34" charset="0"/>
                    <a:cs typeface="Tahoma" panose="020B0604030504040204" pitchFamily="34" charset="0"/>
                  </a:rPr>
                  <a:t>lăng</a:t>
                </a:r>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 trụ </a:t>
                </a:r>
                <a14:m>
                  <m:oMath xmlns:m="http://schemas.openxmlformats.org/officeDocument/2006/math">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𝑨𝑩𝑪𝑫𝑬</m:t>
                    </m:r>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𝑨</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𝑩</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𝑪</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pPr>
                      <m:e>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𝑫</m:t>
                        </m:r>
                      </m:e>
                      <m: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sup>
                    </m:sSup>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𝑬</m:t>
                    </m:r>
                    <m:r>
                      <a:rPr lang="en-US"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t>′</m:t>
                    </m:r>
                  </m:oMath>
                </a14:m>
                <a:r>
                  <a:rPr lang="en-US" sz="4400" b="1">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Rounded Rectangle 11"/>
              <p:cNvSpPr>
                <a:spLocks noRot="1" noChangeAspect="1" noMove="1" noResize="1" noEditPoints="1" noAdjustHandles="1" noChangeArrowheads="1" noChangeShapeType="1" noTextEdit="1"/>
              </p:cNvSpPr>
              <p:nvPr/>
            </p:nvSpPr>
            <p:spPr>
              <a:xfrm>
                <a:off x="12714122" y="8788682"/>
                <a:ext cx="9158855" cy="2538908"/>
              </a:xfrm>
              <a:prstGeom prst="roundRect">
                <a:avLst/>
              </a:prstGeom>
              <a:blipFill>
                <a:blip r:embed="rId3"/>
                <a:stretch>
                  <a:fillRect l="-727" t="-1168" r="-661"/>
                </a:stretch>
              </a:blipFill>
              <a:ln w="38100">
                <a:solidFill>
                  <a:schemeClr val="accent1"/>
                </a:solidFill>
              </a:ln>
            </p:spPr>
            <p:txBody>
              <a:bodyPr/>
              <a:lstStyle/>
              <a:p>
                <a:r>
                  <a:rPr lang="vi-VN">
                    <a:noFill/>
                  </a:rPr>
                  <a:t> </a:t>
                </a:r>
              </a:p>
            </p:txBody>
          </p:sp>
        </mc:Fallback>
      </mc:AlternateContent>
      <p:sp>
        <p:nvSpPr>
          <p:cNvPr id="27" name="Rectangle 26"/>
          <p:cNvSpPr/>
          <p:nvPr/>
        </p:nvSpPr>
        <p:spPr>
          <a:xfrm>
            <a:off x="10899008" y="3869453"/>
            <a:ext cx="576576" cy="733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28" name="Arrow: Down 27"/>
          <p:cNvSpPr/>
          <p:nvPr/>
        </p:nvSpPr>
        <p:spPr>
          <a:xfrm rot="16200000">
            <a:off x="11717982" y="9280597"/>
            <a:ext cx="753744" cy="123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mc:AlternateContent xmlns:mc="http://schemas.openxmlformats.org/markup-compatibility/2006" xmlns:a14="http://schemas.microsoft.com/office/drawing/2010/main">
        <mc:Choice Requires="a14">
          <p:sp>
            <p:nvSpPr>
              <p:cNvPr id="29" name="TextBox 3"/>
              <p:cNvSpPr txBox="1">
                <a:spLocks noChangeArrowheads="1"/>
              </p:cNvSpPr>
              <p:nvPr/>
            </p:nvSpPr>
            <p:spPr bwMode="auto">
              <a:xfrm>
                <a:off x="12284848" y="4683637"/>
                <a:ext cx="9695886"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eaLnBrk="1" hangingPunct="1"/>
                <a:r>
                  <a:rPr lang="en-US" altLang="en-US" sz="4400" b="1" dirty="0">
                    <a:latin typeface="Tahoma" panose="020B0604030504040204" pitchFamily="34" charset="0"/>
                    <a:ea typeface="Tahoma" panose="020B0604030504040204" pitchFamily="34" charset="0"/>
                    <a:cs typeface="Tahoma" panose="020B0604030504040204" pitchFamily="34" charset="0"/>
                  </a:rPr>
                  <a:t>Hình </a:t>
                </a:r>
                <a:r>
                  <a:rPr lang="en-US" altLang="en-US" sz="4400" b="1" dirty="0" err="1">
                    <a:latin typeface="Tahoma" panose="020B0604030504040204" pitchFamily="34" charset="0"/>
                    <a:ea typeface="Tahoma" panose="020B0604030504040204" pitchFamily="34" charset="0"/>
                    <a:cs typeface="Tahoma" panose="020B0604030504040204" pitchFamily="34" charset="0"/>
                  </a:rPr>
                  <a:t>lăng</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err="1">
                    <a:latin typeface="Tahoma" panose="020B0604030504040204" pitchFamily="34" charset="0"/>
                    <a:ea typeface="Tahoma" panose="020B0604030504040204" pitchFamily="34" charset="0"/>
                    <a:cs typeface="Tahoma" panose="020B0604030504040204" pitchFamily="34" charset="0"/>
                  </a:rPr>
                  <a:t>trụ</a:t>
                </a:r>
                <a:r>
                  <a:rPr lang="en-US" altLang="en-US" sz="4400" b="1">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𝑨𝑩𝑪𝑫𝑬</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 </m:t>
                    </m:r>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𝑨</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𝑩</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𝑪</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en-US" sz="4400" b="1" i="1" smtClean="0">
                            <a:latin typeface="Cambria Math" panose="02040503050406030204" pitchFamily="18" charset="0"/>
                            <a:ea typeface="Tahoma" panose="020B0604030504040204" pitchFamily="34" charset="0"/>
                            <a:cs typeface="Tahoma" panose="020B0604030504040204" pitchFamily="34" charset="0"/>
                          </a:rPr>
                        </m:ctrlPr>
                      </m:sSupPr>
                      <m:e>
                        <m:r>
                          <a:rPr lang="en-US" altLang="en-US" sz="4400" b="1" i="1" smtClean="0">
                            <a:latin typeface="Cambria Math" panose="02040503050406030204" pitchFamily="18" charset="0"/>
                            <a:ea typeface="Tahoma" panose="020B0604030504040204" pitchFamily="34" charset="0"/>
                            <a:cs typeface="Tahoma" panose="020B0604030504040204" pitchFamily="34" charset="0"/>
                          </a:rPr>
                          <m:t>𝑫</m:t>
                        </m:r>
                      </m:e>
                      <m:sup>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sup>
                    </m:sSup>
                    <m:r>
                      <a:rPr lang="en-US" altLang="en-US" sz="4400" b="1" i="1" smtClean="0">
                        <a:latin typeface="Cambria Math" panose="02040503050406030204" pitchFamily="18" charset="0"/>
                        <a:ea typeface="Tahoma" panose="020B0604030504040204" pitchFamily="34" charset="0"/>
                        <a:cs typeface="Tahoma" panose="020B0604030504040204" pitchFamily="34" charset="0"/>
                      </a:rPr>
                      <m:t>𝑬</m:t>
                    </m:r>
                    <m:r>
                      <a:rPr lang="en-US" altLang="en-US" sz="4400" b="1" i="1" smtClean="0">
                        <a:latin typeface="Cambria Math" panose="02040503050406030204" pitchFamily="18" charset="0"/>
                        <a:ea typeface="Tahoma" panose="020B0604030504040204" pitchFamily="34" charset="0"/>
                        <a:cs typeface="Tahoma" panose="020B0604030504040204" pitchFamily="34" charset="0"/>
                      </a:rPr>
                      <m:t>′</m:t>
                    </m:r>
                  </m:oMath>
                </a14:m>
                <a:endParaRPr lang="en-US" alt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9" name="TextBox 3"/>
              <p:cNvSpPr txBox="1">
                <a:spLocks noRot="1" noChangeAspect="1" noMove="1" noResize="1" noEditPoints="1" noAdjustHandles="1" noChangeArrowheads="1" noChangeShapeType="1" noTextEdit="1"/>
              </p:cNvSpPr>
              <p:nvPr/>
            </p:nvSpPr>
            <p:spPr bwMode="auto">
              <a:xfrm>
                <a:off x="12284848" y="4683637"/>
                <a:ext cx="9695886" cy="769441"/>
              </a:xfrm>
              <a:prstGeom prst="rect">
                <a:avLst/>
              </a:prstGeom>
              <a:blipFill>
                <a:blip r:embed="rId4"/>
                <a:stretch>
                  <a:fillRect t="-16535" b="-354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pic>
        <p:nvPicPr>
          <p:cNvPr id="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173" y="3444138"/>
            <a:ext cx="7959726"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018" y="3624936"/>
            <a:ext cx="7559676"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xmlns="" id="{FC97CC40-47FB-417B-AD1F-1EDD1D0A605B}"/>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a:extLst>
              <a:ext uri="{FF2B5EF4-FFF2-40B4-BE49-F238E27FC236}">
                <a16:creationId xmlns:a16="http://schemas.microsoft.com/office/drawing/2014/main" xmlns="" id="{5B975E86-CDD4-45D7-BF65-2D8E83EEBD02}"/>
              </a:ext>
            </a:extLst>
          </p:cNvPr>
          <p:cNvCxnSpPr/>
          <p:nvPr/>
        </p:nvCxnSpPr>
        <p:spPr>
          <a:xfrm>
            <a:off x="9601200" y="5060509"/>
            <a:ext cx="303660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FF03E0AC-703A-4436-A7EA-5F3F5D540DD1}"/>
              </a:ext>
            </a:extLst>
          </p:cNvPr>
          <p:cNvCxnSpPr/>
          <p:nvPr/>
        </p:nvCxnSpPr>
        <p:spPr>
          <a:xfrm>
            <a:off x="5105400" y="9995674"/>
            <a:ext cx="0" cy="13319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7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16" presetClass="exit" presetSubtype="21" fill="hold" nodeType="withEffect">
                                  <p:stCondLst>
                                    <p:cond delay="0"/>
                                  </p:stCondLst>
                                  <p:childTnLst>
                                    <p:animEffect transition="out" filter="barn(inVertic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grpId="2"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par>
                                <p:cTn id="58" presetID="22" presetClass="entr" presetSubtype="8" fill="hold" grpId="2"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5" grpId="1" animBg="1"/>
      <p:bldP spid="25" grpId="2" animBg="1"/>
      <p:bldP spid="26" grpId="0" animBg="1"/>
      <p:bldP spid="27" grpId="0" animBg="1"/>
      <p:bldP spid="28" grpId="0" animBg="1"/>
      <p:bldP spid="29" grpId="0"/>
      <p:bldP spid="29" grpId="1"/>
      <p:bldP spid="2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511901" y="2895600"/>
            <a:ext cx="23408640" cy="6516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2">
            <a:extLst>
              <a:ext uri="{FF2B5EF4-FFF2-40B4-BE49-F238E27FC236}">
                <a16:creationId xmlns:a16="http://schemas.microsoft.com/office/drawing/2014/main" xmlns="" id="{C8EF7E53-7643-4F3A-BC66-216911EAD326}"/>
              </a:ext>
            </a:extLst>
          </p:cNvPr>
          <p:cNvSpPr txBox="1">
            <a:spLocks/>
          </p:cNvSpPr>
          <p:nvPr/>
        </p:nvSpPr>
        <p:spPr>
          <a:xfrm>
            <a:off x="391342" y="3276600"/>
            <a:ext cx="23611658" cy="6516000"/>
          </a:xfrm>
          <a:prstGeom prst="rect">
            <a:avLst/>
          </a:prstGeom>
          <a:noFill/>
          <a:ln>
            <a:noFill/>
          </a:ln>
        </p:spPr>
        <p:txBody>
          <a:bodyPr vert="horz" lIns="182880" tIns="91440" rIns="182880" bIns="9144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khái</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niệm</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marL="914400" indent="-914400">
              <a:lnSpc>
                <a:spcPct val="130000"/>
              </a:lnSpc>
              <a:buFont typeface="Arial" panose="020B0604020202020204" pitchFamily="34" charset="0"/>
              <a:buChar char="•"/>
            </a:pP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Khối</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lăng</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trụ</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lăng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trụ</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lăng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trụ</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vi-VN"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indent="-914400">
              <a:lnSpc>
                <a:spcPct val="130000"/>
              </a:lnSpc>
              <a:buFont typeface="Arial" panose="020B0604020202020204" pitchFamily="34" charset="0"/>
              <a:buChar char="•"/>
            </a:pP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Khối</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vi-VN"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indent="-914400">
              <a:lnSpc>
                <a:spcPct val="130000"/>
              </a:lnSpc>
              <a:buFont typeface="Arial" panose="020B0604020202020204" pitchFamily="34" charset="0"/>
              <a:buChar char="•"/>
            </a:pP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Khối</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00FF"/>
                </a:solidFill>
                <a:latin typeface="Tahoma" panose="020B0604030504040204" pitchFamily="34" charset="0"/>
                <a:ea typeface="Tahoma" panose="020B0604030504040204" pitchFamily="34" charset="0"/>
                <a:cs typeface="Tahoma" panose="020B0604030504040204" pitchFamily="34" charset="0"/>
              </a:rPr>
              <a:t>cụt</a:t>
            </a: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hạn</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cụt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chóp</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cụt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vi-VN"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09A79C99-C07C-42E3-8CC2-819AF51DC471}"/>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xmlns="" id="{8A8BFD39-EF25-4521-8D51-A5ADE2859C5D}"/>
              </a:ext>
            </a:extLst>
          </p:cNvPr>
          <p:cNvSpPr txBox="1">
            <a:spLocks/>
          </p:cNvSpPr>
          <p:nvPr/>
        </p:nvSpPr>
        <p:spPr>
          <a:xfrm>
            <a:off x="642120" y="9843444"/>
            <a:ext cx="23256000" cy="1953912"/>
          </a:xfrm>
          <a:prstGeom prst="roundRect">
            <a:avLst>
              <a:gd name="adj" fmla="val 22517"/>
            </a:avLst>
          </a:prstGeom>
          <a:solidFill>
            <a:schemeClr val="accent6">
              <a:lumMod val="20000"/>
              <a:lumOff val="80000"/>
            </a:schemeClr>
          </a:solidFill>
          <a:ln>
            <a:solidFill>
              <a:schemeClr val="accent1">
                <a:lumMod val="75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34950">
              <a:lnSpc>
                <a:spcPct val="130000"/>
              </a:lnSpc>
            </a:pPr>
            <a:r>
              <a:rPr lang="en-US" sz="4400" b="1" dirty="0" err="1">
                <a:solidFill>
                  <a:srgbClr val="0000FF"/>
                </a:solidFill>
                <a:latin typeface="Tahoma" panose="020B0604030504040204" pitchFamily="34" charset="0"/>
                <a:ea typeface="Tahoma" panose="020B0604030504040204" pitchFamily="34" charset="0"/>
                <a:cs typeface="Tahoma" panose="020B0604030504040204" pitchFamily="34" charset="0"/>
              </a:rPr>
              <a:t>Lưu</a:t>
            </a:r>
            <a:r>
              <a:rPr lang="en-US" sz="4400" b="1" dirty="0">
                <a:solidFill>
                  <a:srgbClr val="0000FF"/>
                </a:solidFill>
                <a:latin typeface="Tahoma" panose="020B0604030504040204" pitchFamily="34" charset="0"/>
                <a:ea typeface="Tahoma" panose="020B0604030504040204" pitchFamily="34" charset="0"/>
                <a:cs typeface="Tahoma" panose="020B0604030504040204" pitchFamily="34" charset="0"/>
              </a:rPr>
              <a:t> ý: </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Tên của khối lăng trụ hay khối chóp được đặt theo tên của hình lăng trụ hay chóp giới </a:t>
            </a:r>
            <a:r>
              <a:rPr lang="vi-VN" sz="4400" b="1">
                <a:solidFill>
                  <a:schemeClr val="tx1"/>
                </a:solidFill>
                <a:latin typeface="Tahoma" panose="020B0604030504040204" pitchFamily="34" charset="0"/>
                <a:ea typeface="Tahoma" panose="020B0604030504040204" pitchFamily="34" charset="0"/>
                <a:cs typeface="Tahoma" panose="020B0604030504040204" pitchFamily="34" charset="0"/>
              </a:rPr>
              <a:t>hạn nó.</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14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wipe(up)">
                                      <p:cBhvr>
                                        <p:cTn id="27" dur="500"/>
                                        <p:tgtEl>
                                          <p:spTgt spid="7">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up)">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p:tnLst>
              <p:par>
                <p:cTn presetID="22"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 lvl="1">
            <p:tnLst>
              <p:par>
                <p:cTn presetID="22"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P spid="7" grpId="0" uiExpand="1" build="p" animBg="1">
        <p:tmplLst>
          <p:tmpl>
            <p:tnLst>
              <p:par>
                <p:cTn presetID="22" presetClass="entr" presetSubtype="1"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 lvl="1">
            <p:tnLst>
              <p:par>
                <p:cTn presetID="22" presetClass="entr" presetSubtype="1"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394462" y="3509499"/>
            <a:ext cx="22057208" cy="8081866"/>
            <a:chOff x="1949077" y="3852490"/>
            <a:chExt cx="7402513" cy="2085975"/>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390" y="3852490"/>
              <a:ext cx="18542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077" y="4068390"/>
              <a:ext cx="2312988"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843090" y="5268540"/>
              <a:ext cx="1817687" cy="587375"/>
            </a:xfrm>
            <a:prstGeom prst="ellipse">
              <a:avLst/>
            </a:prstGeom>
            <a:solidFill>
              <a:schemeClr val="accent5">
                <a:lumMod val="90000"/>
              </a:schemeClr>
            </a:solidFill>
            <a:ln>
              <a:solidFill>
                <a:schemeClr val="accent6"/>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6400" b="1" dirty="0" err="1">
                  <a:solidFill>
                    <a:schemeClr val="bg1"/>
                  </a:solidFill>
                  <a:latin typeface="Times New Roman" pitchFamily="18" charset="0"/>
                  <a:cs typeface="Times New Roman" pitchFamily="18" charset="0"/>
                </a:rPr>
                <a:t>Mặt</a:t>
              </a:r>
              <a:endParaRPr lang="en-US" sz="6400" b="1" dirty="0">
                <a:solidFill>
                  <a:schemeClr val="bg1"/>
                </a:solidFill>
                <a:latin typeface="Times New Roman" pitchFamily="18" charset="0"/>
                <a:cs typeface="Times New Roman" pitchFamily="18" charset="0"/>
              </a:endParaRPr>
            </a:p>
          </p:txBody>
        </p:sp>
        <p:sp>
          <p:nvSpPr>
            <p:cNvPr id="7" name="Oval 6"/>
            <p:cNvSpPr/>
            <p:nvPr/>
          </p:nvSpPr>
          <p:spPr>
            <a:xfrm>
              <a:off x="4885952" y="3925515"/>
              <a:ext cx="1800225" cy="587375"/>
            </a:xfrm>
            <a:prstGeom prst="ellipse">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6400" b="1" dirty="0" err="1">
                  <a:solidFill>
                    <a:srgbClr val="FF0000"/>
                  </a:solidFill>
                  <a:latin typeface="Times New Roman" pitchFamily="18" charset="0"/>
                  <a:cs typeface="Times New Roman" pitchFamily="18" charset="0"/>
                </a:rPr>
                <a:t>Đỉnh</a:t>
              </a:r>
              <a:endParaRPr lang="en-US" sz="6400" b="1" dirty="0">
                <a:solidFill>
                  <a:srgbClr val="FF0000"/>
                </a:solidFill>
                <a:latin typeface="Times New Roman" pitchFamily="18" charset="0"/>
                <a:cs typeface="Times New Roman" pitchFamily="18" charset="0"/>
              </a:endParaRPr>
            </a:p>
          </p:txBody>
        </p:sp>
        <p:cxnSp>
          <p:nvCxnSpPr>
            <p:cNvPr id="8" name="Straight Connector 7"/>
            <p:cNvCxnSpPr>
              <a:endCxn id="6" idx="2"/>
            </p:cNvCxnSpPr>
            <p:nvPr/>
          </p:nvCxnSpPr>
          <p:spPr>
            <a:xfrm>
              <a:off x="3709615" y="5305052"/>
              <a:ext cx="1133475" cy="2571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6"/>
            </p:cNvCxnSpPr>
            <p:nvPr/>
          </p:nvCxnSpPr>
          <p:spPr>
            <a:xfrm flipV="1">
              <a:off x="6660777" y="5043115"/>
              <a:ext cx="1152525" cy="519112"/>
            </a:xfrm>
            <a:prstGeom prst="line">
              <a:avLst/>
            </a:prstGeom>
            <a:ln w="254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a:off x="3241302" y="4181102"/>
              <a:ext cx="1644650" cy="381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6"/>
            </p:cNvCxnSpPr>
            <p:nvPr/>
          </p:nvCxnSpPr>
          <p:spPr>
            <a:xfrm flipV="1">
              <a:off x="6686177" y="4144590"/>
              <a:ext cx="1003300" cy="746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885952" y="4573215"/>
              <a:ext cx="1800225" cy="587375"/>
            </a:xfrm>
            <a:prstGeom prst="ellipse">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6400" b="1" dirty="0" err="1">
                  <a:solidFill>
                    <a:srgbClr val="800000"/>
                  </a:solidFill>
                  <a:latin typeface="Times New Roman" pitchFamily="18" charset="0"/>
                  <a:cs typeface="Times New Roman" pitchFamily="18" charset="0"/>
                </a:rPr>
                <a:t>Cạnh</a:t>
              </a:r>
              <a:endParaRPr lang="en-US" sz="6400" b="1" dirty="0">
                <a:solidFill>
                  <a:srgbClr val="800000"/>
                </a:solidFill>
                <a:latin typeface="Times New Roman" pitchFamily="18" charset="0"/>
                <a:cs typeface="Times New Roman" pitchFamily="18" charset="0"/>
              </a:endParaRPr>
            </a:p>
          </p:txBody>
        </p:sp>
        <p:cxnSp>
          <p:nvCxnSpPr>
            <p:cNvPr id="13" name="Straight Connector 12"/>
            <p:cNvCxnSpPr>
              <a:endCxn id="12" idx="2"/>
            </p:cNvCxnSpPr>
            <p:nvPr/>
          </p:nvCxnSpPr>
          <p:spPr>
            <a:xfrm flipV="1">
              <a:off x="3735015" y="4866902"/>
              <a:ext cx="1150937" cy="28575"/>
            </a:xfrm>
            <a:prstGeom prst="line">
              <a:avLst/>
            </a:prstGeom>
            <a:ln w="25400">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6"/>
            </p:cNvCxnSpPr>
            <p:nvPr/>
          </p:nvCxnSpPr>
          <p:spPr>
            <a:xfrm flipV="1">
              <a:off x="6686177" y="4719265"/>
              <a:ext cx="1003300" cy="147637"/>
            </a:xfrm>
            <a:prstGeom prst="line">
              <a:avLst/>
            </a:prstGeom>
            <a:ln w="25400">
              <a:solidFill>
                <a:srgbClr val="800000"/>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xmlns="" id="{B0BD0575-96BE-4E5D-9198-47F93589CF2C}"/>
              </a:ext>
            </a:extLst>
          </p:cNvPr>
          <p:cNvSpPr txBox="1"/>
          <p:nvPr/>
        </p:nvSpPr>
        <p:spPr>
          <a:xfrm>
            <a:off x="533400" y="1718093"/>
            <a:ext cx="15013258" cy="792205"/>
          </a:xfrm>
          <a:prstGeom prst="rect">
            <a:avLst/>
          </a:prstGeom>
          <a:noFill/>
        </p:spPr>
        <p:txBody>
          <a:bodyPr wrap="square">
            <a:spAutoFit/>
          </a:bodyPr>
          <a:lstStyle/>
          <a:p>
            <a:pPr marL="0" marR="0" algn="just">
              <a:lnSpc>
                <a:spcPct val="115000"/>
              </a:lnSpc>
              <a:spcBef>
                <a:spcPts val="0"/>
              </a:spcBef>
              <a:spcAft>
                <a:spcPts val="1000"/>
              </a:spcAft>
            </a:pPr>
            <a:r>
              <a:rPr lang="nl-NL" sz="4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 KHỐI LĂNG TRỤ VÀ KHỐI CHÓP</a:t>
            </a:r>
            <a:endParaRPr lang="en-US" sz="44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476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4&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15&quot;/&gt;&lt;property id=&quot;20307&quot; value=&quot;276&quot;/&gt;&lt;/object&gt;&lt;object type=&quot;3&quot; unique_id=&quot;10018&quot;&gt;&lt;property id=&quot;20148&quot; value=&quot;5&quot;/&gt;&lt;property id=&quot;20300&quot; value=&quot;Slide 16&quot;/&gt;&lt;property id=&quot;20307&quot; value=&quot;277&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8&quot;/&gt;&lt;/object&gt;&lt;object type=&quot;3&quot; unique_id=&quot;10021&quot;&gt;&lt;property id=&quot;20148&quot; value=&quot;5&quot;/&gt;&lt;property id=&quot;20300&quot; value=&quot;Slide 19&quot;/&gt;&lt;property id=&quot;20307&quot; value=&quot;279&quot;/&gt;&lt;/object&gt;&lt;object type=&quot;3&quot; unique_id=&quot;10022&quot;&gt;&lt;property id=&quot;20148&quot; value=&quot;5&quot;/&gt;&lt;property id=&quot;20300&quot; value=&quot;Slide 20&quot;/&gt;&lt;property id=&quot;20307&quot; value=&quot;272&quot;/&gt;&lt;/object&gt;&lt;object type=&quot;3&quot; unique_id=&quot;10023&quot;&gt;&lt;property id=&quot;20148&quot; value=&quot;5&quot;/&gt;&lt;property id=&quot;20300&quot; value=&quot;Slide 21&quot;/&gt;&lt;property id=&quot;20307&quot; value=&quot;273&quot;/&gt;&lt;/object&gt;&lt;object type=&quot;3&quot; unique_id=&quot;10024&quot;&gt;&lt;property id=&quot;20148&quot; value=&quot;5&quot;/&gt;&lt;property id=&quot;20300&quot; value=&quot;Slide 22&quot;/&gt;&lt;property id=&quot;20307&quot; value=&quot;268&quot;/&gt;&lt;/object&gt;&lt;object type=&quot;3&quot; unique_id=&quot;10025&quot;&gt;&lt;property id=&quot;20148&quot; value=&quot;5&quot;/&gt;&lt;property id=&quot;20300&quot; value=&quot;Slide 23&quot;/&gt;&lt;property id=&quot;20307&quot; value=&quot;280&quot;/&gt;&lt;/object&gt;&lt;object type=&quot;3&quot; unique_id=&quot;10026&quot;&gt;&lt;property id=&quot;20148&quot; value=&quot;5&quot;/&gt;&lt;property id=&quot;20300&quot; value=&quot;Slide 24&quot;/&gt;&lt;property id=&quot;20307&quot; value=&quot;281&quot;/&gt;&lt;/object&gt;&lt;object type=&quot;3&quot; unique_id=&quot;10027&quot;&gt;&lt;property id=&quot;20148&quot; value=&quot;5&quot;/&gt;&lt;property id=&quot;20300&quot; value=&quot;Slide 25&quot;/&gt;&lt;property id=&quot;20307&quot; value=&quot;282&quot;/&gt;&lt;/object&gt;&lt;/object&gt;&lt;object type=&quot;8&quot; unique_id=&quot;10056&quot;&gt;&lt;/object&gt;&lt;/object&gt;&lt;/database&gt;"/>
  <p:tag name="SECTOMILLISECCONVERTED" val="1"/>
  <p:tag name="INKNOELEADERBOARD" val="-9191820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2770</TotalTime>
  <Words>3359</Words>
  <PresentationFormat>Custom</PresentationFormat>
  <Paragraphs>504</Paragraphs>
  <Slides>50</Slides>
  <Notes>15</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Calibri</vt:lpstr>
      <vt:lpstr>Calibri Light</vt:lpstr>
      <vt:lpstr>Cambria Math</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2013-08-31T11:42:51Z</dcterms:created>
  <dcterms:modified xsi:type="dcterms:W3CDTF">2010-10-05T23:45:02Z</dcterms:modified>
</cp:coreProperties>
</file>