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y="10287000" cx="18288000"/>
  <p:notesSz cx="6858000" cy="9144000"/>
  <p:embeddedFontLst>
    <p:embeddedFont>
      <p:font typeface="Teko"/>
      <p:regular r:id="rId90"/>
      <p:bold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92" roundtripDataSignature="AMtx7mg3Ji4L52SrwFLzPS7LMwaENy1y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E6BE17-A9DB-492B-87AC-71CD5445A9F8}">
  <a:tblStyle styleId="{98E6BE17-A9DB-492B-87AC-71CD5445A9F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slide" Target="slides/slide77.xml"/><Relationship Id="rId83" Type="http://schemas.openxmlformats.org/officeDocument/2006/relationships/slide" Target="slides/slide76.xml"/><Relationship Id="rId42" Type="http://schemas.openxmlformats.org/officeDocument/2006/relationships/slide" Target="slides/slide35.xml"/><Relationship Id="rId86" Type="http://schemas.openxmlformats.org/officeDocument/2006/relationships/slide" Target="slides/slide79.xml"/><Relationship Id="rId41" Type="http://schemas.openxmlformats.org/officeDocument/2006/relationships/slide" Target="slides/slide34.xml"/><Relationship Id="rId85" Type="http://schemas.openxmlformats.org/officeDocument/2006/relationships/slide" Target="slides/slide78.xml"/><Relationship Id="rId44" Type="http://schemas.openxmlformats.org/officeDocument/2006/relationships/slide" Target="slides/slide37.xml"/><Relationship Id="rId88" Type="http://schemas.openxmlformats.org/officeDocument/2006/relationships/slide" Target="slides/slide81.xml"/><Relationship Id="rId43" Type="http://schemas.openxmlformats.org/officeDocument/2006/relationships/slide" Target="slides/slide36.xml"/><Relationship Id="rId87" Type="http://schemas.openxmlformats.org/officeDocument/2006/relationships/slide" Target="slides/slide80.xml"/><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Teko-bold.fntdata"/><Relationship Id="rId90" Type="http://schemas.openxmlformats.org/officeDocument/2006/relationships/font" Target="fonts/Teko-regular.fntdata"/><Relationship Id="rId92" Type="http://customschemas.google.com/relationships/presentationmetadata" Target="meta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vi-V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vi-V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3" name="Google Shape;92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9" name="Google Shape;95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7" name="Google Shape;109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0" name="Google Shape;114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1" name="Google Shape;117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0" name="Google Shape;120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5" name="Google Shape;122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0" name="Google Shape;127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5" name="Google Shape;128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0" name="Google Shape;130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2" name="Google Shape;1352;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8" name="Google Shape;136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0" name="Shape 9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97"/>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97"/>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94" name="Google Shape;94;p9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9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 name="Shape 97"/>
        <p:cNvGrpSpPr/>
        <p:nvPr/>
      </p:nvGrpSpPr>
      <p:grpSpPr>
        <a:xfrm>
          <a:off x="0" y="0"/>
          <a:ext cx="0" cy="0"/>
          <a:chOff x="0" y="0"/>
          <a:chExt cx="0" cy="0"/>
        </a:xfrm>
      </p:grpSpPr>
      <p:sp>
        <p:nvSpPr>
          <p:cNvPr id="98" name="Google Shape;98;p98"/>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98"/>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00" name="Google Shape;100;p9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9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9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99"/>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99"/>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888888"/>
              </a:buClr>
              <a:buSzPts val="3600"/>
              <a:buNone/>
              <a:defRPr sz="3600">
                <a:solidFill>
                  <a:srgbClr val="888888"/>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106" name="Google Shape;106;p99"/>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99"/>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99"/>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100"/>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00"/>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12" name="Google Shape;112;p100"/>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13" name="Google Shape;113;p10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0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0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101"/>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101"/>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19" name="Google Shape;119;p101"/>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0" name="Google Shape;120;p101"/>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21" name="Google Shape;121;p101"/>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2" name="Google Shape;122;p101"/>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01"/>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01"/>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10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02"/>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02"/>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02"/>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10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0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0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8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8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104"/>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04"/>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37" name="Google Shape;137;p104"/>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38" name="Google Shape;138;p104"/>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04"/>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04"/>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105"/>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05"/>
          <p:cNvSpPr/>
          <p:nvPr>
            <p:ph idx="2" type="pic"/>
          </p:nvPr>
        </p:nvSpPr>
        <p:spPr>
          <a:xfrm>
            <a:off x="7774782" y="1481138"/>
            <a:ext cx="9258300" cy="7310438"/>
          </a:xfrm>
          <a:prstGeom prst="rect">
            <a:avLst/>
          </a:prstGeom>
          <a:noFill/>
          <a:ln>
            <a:noFill/>
          </a:ln>
        </p:spPr>
      </p:sp>
      <p:sp>
        <p:nvSpPr>
          <p:cNvPr id="144" name="Google Shape;144;p105"/>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45" name="Google Shape;145;p10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0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0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106"/>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06"/>
          <p:cNvSpPr txBox="1"/>
          <p:nvPr>
            <p:ph idx="1" type="body"/>
          </p:nvPr>
        </p:nvSpPr>
        <p:spPr>
          <a:xfrm rot="5400000">
            <a:off x="5880497" y="-1884758"/>
            <a:ext cx="6527007"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51" name="Google Shape;151;p106"/>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06"/>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06"/>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107"/>
          <p:cNvSpPr txBox="1"/>
          <p:nvPr>
            <p:ph type="title"/>
          </p:nvPr>
        </p:nvSpPr>
        <p:spPr>
          <a:xfrm rot="5400000">
            <a:off x="10700147" y="2934892"/>
            <a:ext cx="871775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07"/>
          <p:cNvSpPr txBox="1"/>
          <p:nvPr>
            <p:ph idx="1" type="body"/>
          </p:nvPr>
        </p:nvSpPr>
        <p:spPr>
          <a:xfrm rot="5400000">
            <a:off x="2699146" y="-894158"/>
            <a:ext cx="871775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57" name="Google Shape;157;p10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0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0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8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8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9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9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9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9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9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9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9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4"/>
          <p:cNvSpPr/>
          <p:nvPr>
            <p:ph idx="2" type="pic"/>
          </p:nvPr>
        </p:nvSpPr>
        <p:spPr>
          <a:xfrm>
            <a:off x="1792288" y="612775"/>
            <a:ext cx="5486400" cy="4114800"/>
          </a:xfrm>
          <a:prstGeom prst="rect">
            <a:avLst/>
          </a:prstGeom>
          <a:noFill/>
          <a:ln>
            <a:noFill/>
          </a:ln>
        </p:spPr>
      </p:sp>
      <p:sp>
        <p:nvSpPr>
          <p:cNvPr id="68" name="Google Shape;68;p9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85"/>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85"/>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87" name="Google Shape;87;p8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8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8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slide" Target="/ppt/slides/slide3.xml"/><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2.jpg"/><Relationship Id="rId6" Type="http://schemas.openxmlformats.org/officeDocument/2006/relationships/image" Target="../media/image38.jpg"/><Relationship Id="rId7"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3.jpg"/><Relationship Id="rId6" Type="http://schemas.openxmlformats.org/officeDocument/2006/relationships/image" Target="../media/image43.png"/><Relationship Id="rId7"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5.jpg"/><Relationship Id="rId6" Type="http://schemas.openxmlformats.org/officeDocument/2006/relationships/image" Target="../media/image51.jpg"/><Relationship Id="rId7"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9.jpg"/><Relationship Id="rId6" Type="http://schemas.openxmlformats.org/officeDocument/2006/relationships/image" Target="../media/image36.jpg"/><Relationship Id="rId7" Type="http://schemas.openxmlformats.org/officeDocument/2006/relationships/image" Target="../media/image6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0.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2.png"/><Relationship Id="rId6"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8.jpg"/><Relationship Id="rId6"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5.jpg"/><Relationship Id="rId6"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kenhgiaovien.com/" TargetMode="External"/><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hyperlink" Target="https://www.youtube.com/watch?v=z1WBcHhuBsw" TargetMode="External"/><Relationship Id="rId7" Type="http://schemas.openxmlformats.org/officeDocument/2006/relationships/image" Target="../media/image1.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2.jpg"/><Relationship Id="rId6"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9.jpg"/><Relationship Id="rId6"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3.png"/><Relationship Id="rId6"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6.jpg"/><Relationship Id="rId5" Type="http://schemas.openxmlformats.org/officeDocument/2006/relationships/image" Target="../media/image44.jpg"/><Relationship Id="rId6"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2.jpg"/><Relationship Id="rId6" Type="http://schemas.openxmlformats.org/officeDocument/2006/relationships/image" Target="../media/image82.jp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9.jpg"/><Relationship Id="rId6"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1.jpg"/><Relationship Id="rId6"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92.png"/><Relationship Id="rId6"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4.png"/><Relationship Id="rId6"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26.jpg"/><Relationship Id="rId5" Type="http://schemas.openxmlformats.org/officeDocument/2006/relationships/image" Target="../media/image44.jpg"/><Relationship Id="rId6"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1.jpg"/><Relationship Id="rId4" Type="http://schemas.openxmlformats.org/officeDocument/2006/relationships/image" Target="../media/image3.png"/><Relationship Id="rId5"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4.jpg"/><Relationship Id="rId6" Type="http://schemas.openxmlformats.org/officeDocument/2006/relationships/image" Target="../media/image73.jpg"/><Relationship Id="rId7" Type="http://schemas.openxmlformats.org/officeDocument/2006/relationships/image" Target="../media/image78.jpg"/><Relationship Id="rId8" Type="http://schemas.openxmlformats.org/officeDocument/2006/relationships/image" Target="../media/image9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7.jpg"/><Relationship Id="rId6" Type="http://schemas.openxmlformats.org/officeDocument/2006/relationships/image" Target="../media/image9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4.jpg"/><Relationship Id="rId7"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99.jpg"/><Relationship Id="rId6" Type="http://schemas.openxmlformats.org/officeDocument/2006/relationships/image" Target="../media/image69.jpg"/><Relationship Id="rId7" Type="http://schemas.openxmlformats.org/officeDocument/2006/relationships/image" Target="../media/image89.jpg"/><Relationship Id="rId8" Type="http://schemas.openxmlformats.org/officeDocument/2006/relationships/image" Target="../media/image7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94.jpg"/><Relationship Id="rId6" Type="http://schemas.openxmlformats.org/officeDocument/2006/relationships/image" Target="../media/image80.jpg"/><Relationship Id="rId7" Type="http://schemas.openxmlformats.org/officeDocument/2006/relationships/image" Target="../media/image8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98.jpg"/><Relationship Id="rId6" Type="http://schemas.openxmlformats.org/officeDocument/2006/relationships/image" Target="../media/image9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56.png"/><Relationship Id="rId6" Type="http://schemas.openxmlformats.org/officeDocument/2006/relationships/image" Target="../media/image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1.png"/><Relationship Id="rId4" Type="http://schemas.openxmlformats.org/officeDocument/2006/relationships/image" Target="../media/image26.jpg"/><Relationship Id="rId5" Type="http://schemas.openxmlformats.org/officeDocument/2006/relationships/image" Target="../media/image44.jpg"/><Relationship Id="rId6"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9.jpg"/><Relationship Id="rId6" Type="http://schemas.openxmlformats.org/officeDocument/2006/relationships/image" Target="../media/image10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0.jpg"/><Relationship Id="rId6" Type="http://schemas.openxmlformats.org/officeDocument/2006/relationships/image" Target="../media/image9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1.png"/><Relationship Id="rId4" Type="http://schemas.openxmlformats.org/officeDocument/2006/relationships/image" Target="../media/image11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1.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image" Target="../media/image21.png"/><Relationship Id="rId5"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1.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2.png"/><Relationship Id="rId6" Type="http://schemas.openxmlformats.org/officeDocument/2006/relationships/image" Target="../media/image10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2.png"/><Relationship Id="rId6"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1.png"/><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17.png"/><Relationship Id="rId6"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19.png"/><Relationship Id="rId4" Type="http://schemas.openxmlformats.org/officeDocument/2006/relationships/image" Target="../media/image3.png"/><Relationship Id="rId5" Type="http://schemas.openxmlformats.org/officeDocument/2006/relationships/image" Target="../media/image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1.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6.jpg"/><Relationship Id="rId5" Type="http://schemas.openxmlformats.org/officeDocument/2006/relationships/image" Target="../media/image44.jpg"/><Relationship Id="rId6" Type="http://schemas.openxmlformats.org/officeDocument/2006/relationships/image" Target="../media/image2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21.png"/><Relationship Id="rId4" Type="http://schemas.openxmlformats.org/officeDocument/2006/relationships/image" Target="../media/image120.jpg"/><Relationship Id="rId5" Type="http://schemas.openxmlformats.org/officeDocument/2006/relationships/image" Target="../media/image118.jpg"/><Relationship Id="rId6" Type="http://schemas.openxmlformats.org/officeDocument/2006/relationships/image" Target="../media/image12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4.jpg"/><Relationship Id="rId7" Type="http://schemas.openxmlformats.org/officeDocument/2006/relationships/image" Target="../media/image25.jpg"/><Relationship Id="rId8"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
          <p:cNvSpPr/>
          <p:nvPr/>
        </p:nvSpPr>
        <p:spPr>
          <a:xfrm>
            <a:off x="-431222" y="-1181100"/>
            <a:ext cx="19150443" cy="6781800"/>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8813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
          <p:cNvSpPr txBox="1"/>
          <p:nvPr/>
        </p:nvSpPr>
        <p:spPr>
          <a:xfrm>
            <a:off x="341708" y="6438900"/>
            <a:ext cx="17678400" cy="334097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7500">
                <a:solidFill>
                  <a:srgbClr val="744C24"/>
                </a:solidFill>
                <a:latin typeface="Arial"/>
                <a:ea typeface="Arial"/>
                <a:cs typeface="Arial"/>
                <a:sym typeface="Arial"/>
              </a:rPr>
              <a:t>CHÀO MỪNG CÁC EM </a:t>
            </a:r>
            <a:endParaRPr/>
          </a:p>
          <a:p>
            <a:pPr indent="0" lvl="0" marL="0" marR="0" rtl="0" algn="ctr">
              <a:lnSpc>
                <a:spcPct val="150000"/>
              </a:lnSpc>
              <a:spcBef>
                <a:spcPts val="0"/>
              </a:spcBef>
              <a:spcAft>
                <a:spcPts val="0"/>
              </a:spcAft>
              <a:buNone/>
            </a:pPr>
            <a:r>
              <a:rPr b="1" lang="vi-VN" sz="7500">
                <a:solidFill>
                  <a:srgbClr val="744C24"/>
                </a:solidFill>
                <a:latin typeface="Arial"/>
                <a:ea typeface="Arial"/>
                <a:cs typeface="Arial"/>
                <a:sym typeface="Arial"/>
              </a:rPr>
              <a:t>ĐẾN VỚI BÀI HỌC NGÀY HÔM NAY!</a:t>
            </a:r>
            <a:endParaRPr/>
          </a:p>
        </p:txBody>
      </p:sp>
      <p:pic>
        <p:nvPicPr>
          <p:cNvPr id="166" name="Google Shape;166;p1">
            <a:hlinkClick action="ppaction://hlinksldjump" r:id="rId4"/>
          </p:cNvPr>
          <p:cNvPicPr preferRelativeResize="0"/>
          <p:nvPr/>
        </p:nvPicPr>
        <p:blipFill rotWithShape="1">
          <a:blip r:embed="rId5">
            <a:alphaModFix/>
          </a:blip>
          <a:srcRect b="0" l="0" r="0" t="0"/>
          <a:stretch/>
        </p:blipFill>
        <p:spPr>
          <a:xfrm>
            <a:off x="7083372" y="4927033"/>
            <a:ext cx="4121253" cy="134733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ppt_w</p:attrName>
                                        </p:attrNameLst>
                                      </p:cBhvr>
                                      <p:tavLst>
                                        <p:tav fmla="" tm="0">
                                          <p:val>
                                            <p:strVal val="0"/>
                                          </p:val>
                                        </p:tav>
                                        <p:tav fmla="" tm="100000">
                                          <p:val>
                                            <p:strVal val="#ppt_w"/>
                                          </p:val>
                                        </p:tav>
                                      </p:tavLst>
                                    </p:anim>
                                    <p:anim calcmode="lin" valueType="num">
                                      <p:cBhvr additive="base">
                                        <p:cTn dur="500"/>
                                        <p:tgtEl>
                                          <p:spTgt spid="1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299" name="Shape 299"/>
        <p:cNvGrpSpPr/>
        <p:nvPr/>
      </p:nvGrpSpPr>
      <p:grpSpPr>
        <a:xfrm>
          <a:off x="0" y="0"/>
          <a:ext cx="0" cy="0"/>
          <a:chOff x="0" y="0"/>
          <a:chExt cx="0" cy="0"/>
        </a:xfrm>
      </p:grpSpPr>
      <p:sp>
        <p:nvSpPr>
          <p:cNvPr id="300" name="Google Shape;300;p1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0"/>
          <p:cNvSpPr/>
          <p:nvPr/>
        </p:nvSpPr>
        <p:spPr>
          <a:xfrm>
            <a:off x="5905500" y="544829"/>
            <a:ext cx="6477000" cy="1075814"/>
          </a:xfrm>
          <a:prstGeom prst="roundRect">
            <a:avLst>
              <a:gd fmla="val 16667" name="adj"/>
            </a:avLst>
          </a:prstGeom>
          <a:solidFill>
            <a:srgbClr val="DAEEF3"/>
          </a:solidFill>
          <a:ln cap="flat" cmpd="sng" w="38100">
            <a:solidFill>
              <a:srgbClr val="31859B"/>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Cung cấp lâm sản</a:t>
            </a:r>
            <a:endParaRPr/>
          </a:p>
        </p:txBody>
      </p:sp>
      <p:pic>
        <p:nvPicPr>
          <p:cNvPr descr="Ngành gỗ Việt Nam vươn lên vị trí thứ 5 thế giới" id="305" name="Google Shape;305;p10"/>
          <p:cNvPicPr preferRelativeResize="0"/>
          <p:nvPr/>
        </p:nvPicPr>
        <p:blipFill rotWithShape="1">
          <a:blip r:embed="rId5">
            <a:alphaModFix/>
          </a:blip>
          <a:srcRect b="0" l="0" r="0" t="0"/>
          <a:stretch/>
        </p:blipFill>
        <p:spPr>
          <a:xfrm>
            <a:off x="254748" y="1951142"/>
            <a:ext cx="6155072" cy="4614862"/>
          </a:xfrm>
          <a:prstGeom prst="roundRect">
            <a:avLst>
              <a:gd fmla="val 16667" name="adj"/>
            </a:avLst>
          </a:prstGeom>
          <a:noFill/>
          <a:ln>
            <a:noFill/>
          </a:ln>
        </p:spPr>
      </p:pic>
      <p:pic>
        <p:nvPicPr>
          <p:cNvPr descr="Chứng nhận dành cho Rừng và sản phẩm Lâm nghiệp" id="306" name="Google Shape;306;p10"/>
          <p:cNvPicPr preferRelativeResize="0"/>
          <p:nvPr/>
        </p:nvPicPr>
        <p:blipFill rotWithShape="1">
          <a:blip r:embed="rId6">
            <a:alphaModFix/>
          </a:blip>
          <a:srcRect b="0" l="18626" r="7846" t="0"/>
          <a:stretch/>
        </p:blipFill>
        <p:spPr>
          <a:xfrm>
            <a:off x="6528575" y="1965431"/>
            <a:ext cx="5715000" cy="4614863"/>
          </a:xfrm>
          <a:prstGeom prst="roundRect">
            <a:avLst>
              <a:gd fmla="val 16667" name="adj"/>
            </a:avLst>
          </a:prstGeom>
          <a:noFill/>
          <a:ln>
            <a:noFill/>
          </a:ln>
        </p:spPr>
      </p:pic>
      <p:pic>
        <p:nvPicPr>
          <p:cNvPr descr="Địa Điểm Cung Cấp Gỗ Thông 2x10cm, 5x10cm, 10x10cm Dài 4-6m" id="307" name="Google Shape;307;p10"/>
          <p:cNvPicPr preferRelativeResize="0"/>
          <p:nvPr/>
        </p:nvPicPr>
        <p:blipFill rotWithShape="1">
          <a:blip r:embed="rId7">
            <a:alphaModFix/>
          </a:blip>
          <a:srcRect b="0" l="9148" r="0" t="0"/>
          <a:stretch/>
        </p:blipFill>
        <p:spPr>
          <a:xfrm>
            <a:off x="12486462" y="1979719"/>
            <a:ext cx="5572938" cy="4600575"/>
          </a:xfrm>
          <a:prstGeom prst="roundRect">
            <a:avLst>
              <a:gd fmla="val 16667" name="adj"/>
            </a:avLst>
          </a:prstGeom>
          <a:noFill/>
          <a:ln>
            <a:noFill/>
          </a:ln>
        </p:spPr>
      </p:pic>
      <p:sp>
        <p:nvSpPr>
          <p:cNvPr id="308" name="Google Shape;308;p10"/>
          <p:cNvSpPr txBox="1"/>
          <p:nvPr/>
        </p:nvSpPr>
        <p:spPr>
          <a:xfrm>
            <a:off x="590550" y="6891047"/>
            <a:ext cx="17106900" cy="274825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Cung cấp lâm sản, đặc sản cây công nghiệp phục vụ cho nhu cầu tiêu dùng và xuất khẩu.</a:t>
            </a:r>
            <a:endParaRPr/>
          </a:p>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Cung cấp nguyên liệu cho công nghiệp, nông nghiệp, xây dựng cơ bản.</a:t>
            </a:r>
            <a:endParaRPr sz="4000">
              <a:solidFill>
                <a:schemeClr val="dk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12" name="Shape 312"/>
        <p:cNvGrpSpPr/>
        <p:nvPr/>
      </p:nvGrpSpPr>
      <p:grpSpPr>
        <a:xfrm>
          <a:off x="0" y="0"/>
          <a:ext cx="0" cy="0"/>
          <a:chOff x="0" y="0"/>
          <a:chExt cx="0" cy="0"/>
        </a:xfrm>
      </p:grpSpPr>
      <p:sp>
        <p:nvSpPr>
          <p:cNvPr id="313" name="Google Shape;313;p1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1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1"/>
          <p:cNvSpPr/>
          <p:nvPr/>
        </p:nvSpPr>
        <p:spPr>
          <a:xfrm>
            <a:off x="5905500" y="1015179"/>
            <a:ext cx="6477000" cy="1075814"/>
          </a:xfrm>
          <a:prstGeom prst="roundRect">
            <a:avLst>
              <a:gd fmla="val 16667" name="adj"/>
            </a:avLst>
          </a:prstGeom>
          <a:solidFill>
            <a:srgbClr val="EAF1DD"/>
          </a:solidFill>
          <a:ln cap="flat" cmpd="sng" w="38100">
            <a:solidFill>
              <a:srgbClr val="76923C"/>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Cung cấp dược liệu</a:t>
            </a:r>
            <a:endParaRPr/>
          </a:p>
        </p:txBody>
      </p:sp>
      <p:sp>
        <p:nvSpPr>
          <p:cNvPr id="318" name="Google Shape;318;p11"/>
          <p:cNvSpPr txBox="1"/>
          <p:nvPr/>
        </p:nvSpPr>
        <p:spPr>
          <a:xfrm>
            <a:off x="952500" y="7721685"/>
            <a:ext cx="16383000"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Cung cấp dược liệu quý phục vụ nhu cầu chữa bệnh và nâng cao sức khỏe cho con người.</a:t>
            </a:r>
            <a:endParaRPr sz="4000">
              <a:solidFill>
                <a:schemeClr val="dk1"/>
              </a:solidFill>
              <a:latin typeface="Arial"/>
              <a:ea typeface="Arial"/>
              <a:cs typeface="Arial"/>
              <a:sym typeface="Arial"/>
            </a:endParaRPr>
          </a:p>
        </p:txBody>
      </p:sp>
      <p:pic>
        <p:nvPicPr>
          <p:cNvPr descr="Củ bách hợp: Công dụng, các bài thuốc, mua ở đâu, lưu ý khi sử dụng" id="319" name="Google Shape;319;p11"/>
          <p:cNvPicPr preferRelativeResize="0"/>
          <p:nvPr/>
        </p:nvPicPr>
        <p:blipFill rotWithShape="1">
          <a:blip r:embed="rId5">
            <a:alphaModFix/>
          </a:blip>
          <a:srcRect b="0" l="0" r="5230" t="0"/>
          <a:stretch/>
        </p:blipFill>
        <p:spPr>
          <a:xfrm>
            <a:off x="280129" y="2696562"/>
            <a:ext cx="5953716" cy="4711785"/>
          </a:xfrm>
          <a:prstGeom prst="rect">
            <a:avLst/>
          </a:prstGeom>
          <a:noFill/>
          <a:ln>
            <a:noFill/>
          </a:ln>
        </p:spPr>
      </p:pic>
      <p:pic>
        <p:nvPicPr>
          <p:cNvPr id="320" name="Google Shape;320;p11"/>
          <p:cNvPicPr preferRelativeResize="0"/>
          <p:nvPr/>
        </p:nvPicPr>
        <p:blipFill rotWithShape="1">
          <a:blip r:embed="rId6">
            <a:alphaModFix/>
          </a:blip>
          <a:srcRect b="0" l="22401" r="0" t="0"/>
          <a:stretch/>
        </p:blipFill>
        <p:spPr>
          <a:xfrm>
            <a:off x="6467278" y="2696562"/>
            <a:ext cx="5645406" cy="4711785"/>
          </a:xfrm>
          <a:prstGeom prst="rect">
            <a:avLst/>
          </a:prstGeom>
          <a:noFill/>
          <a:ln>
            <a:noFill/>
          </a:ln>
        </p:spPr>
      </p:pic>
      <p:pic>
        <p:nvPicPr>
          <p:cNvPr descr="7 loài cây có khả năng đặc biệt giống con người - QuanTriMang.com" id="321" name="Google Shape;321;p11"/>
          <p:cNvPicPr preferRelativeResize="0"/>
          <p:nvPr/>
        </p:nvPicPr>
        <p:blipFill rotWithShape="1">
          <a:blip r:embed="rId7">
            <a:alphaModFix/>
          </a:blip>
          <a:srcRect b="0" l="0" r="18448" t="0"/>
          <a:stretch/>
        </p:blipFill>
        <p:spPr>
          <a:xfrm>
            <a:off x="12268200" y="2696562"/>
            <a:ext cx="5768246" cy="471178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25" name="Shape 325"/>
        <p:cNvGrpSpPr/>
        <p:nvPr/>
      </p:nvGrpSpPr>
      <p:grpSpPr>
        <a:xfrm>
          <a:off x="0" y="0"/>
          <a:ext cx="0" cy="0"/>
          <a:chOff x="0" y="0"/>
          <a:chExt cx="0" cy="0"/>
        </a:xfrm>
      </p:grpSpPr>
      <p:sp>
        <p:nvSpPr>
          <p:cNvPr id="326" name="Google Shape;326;p1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2"/>
          <p:cNvSpPr/>
          <p:nvPr/>
        </p:nvSpPr>
        <p:spPr>
          <a:xfrm>
            <a:off x="5905500" y="1081933"/>
            <a:ext cx="6477000" cy="1075814"/>
          </a:xfrm>
          <a:prstGeom prst="roundRect">
            <a:avLst>
              <a:gd fmla="val 16667" name="adj"/>
            </a:avLst>
          </a:prstGeom>
          <a:solidFill>
            <a:srgbClr val="FDE9D8"/>
          </a:solidFill>
          <a:ln cap="flat" cmpd="sng" w="38100">
            <a:solidFill>
              <a:srgbClr val="E36C0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Tạo công việc làm</a:t>
            </a:r>
            <a:endParaRPr/>
          </a:p>
        </p:txBody>
      </p:sp>
      <p:sp>
        <p:nvSpPr>
          <p:cNvPr id="331" name="Google Shape;331;p12"/>
          <p:cNvSpPr txBox="1"/>
          <p:nvPr/>
        </p:nvSpPr>
        <p:spPr>
          <a:xfrm>
            <a:off x="952500" y="7721685"/>
            <a:ext cx="16383000"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Tạo công ăn việc làm, mang lại nguồn thu nhập chính giúp ổn định đời sống của đồng bào các dân tộc miền núi.</a:t>
            </a:r>
            <a:endParaRPr sz="4000">
              <a:solidFill>
                <a:schemeClr val="dk1"/>
              </a:solidFill>
              <a:latin typeface="Arial"/>
              <a:ea typeface="Arial"/>
              <a:cs typeface="Arial"/>
              <a:sym typeface="Arial"/>
            </a:endParaRPr>
          </a:p>
        </p:txBody>
      </p:sp>
      <p:pic>
        <p:nvPicPr>
          <p:cNvPr descr="Bảo vệ người lao động thời vụ thu hái cà phê ở Đắk Nông" id="332" name="Google Shape;332;p12"/>
          <p:cNvPicPr preferRelativeResize="0"/>
          <p:nvPr/>
        </p:nvPicPr>
        <p:blipFill rotWithShape="1">
          <a:blip r:embed="rId5">
            <a:alphaModFix/>
          </a:blip>
          <a:srcRect b="0" l="0" r="7856" t="0"/>
          <a:stretch/>
        </p:blipFill>
        <p:spPr>
          <a:xfrm>
            <a:off x="228600" y="2670128"/>
            <a:ext cx="6324600" cy="4566504"/>
          </a:xfrm>
          <a:prstGeom prst="rect">
            <a:avLst/>
          </a:prstGeom>
          <a:noFill/>
          <a:ln>
            <a:noFill/>
          </a:ln>
        </p:spPr>
      </p:pic>
      <p:pic>
        <p:nvPicPr>
          <p:cNvPr descr="Xưởng sản xuất Đồ Gỗ tự nhiên" id="333" name="Google Shape;333;p12"/>
          <p:cNvPicPr preferRelativeResize="0"/>
          <p:nvPr/>
        </p:nvPicPr>
        <p:blipFill rotWithShape="1">
          <a:blip r:embed="rId6">
            <a:alphaModFix/>
          </a:blip>
          <a:srcRect b="0" l="10933" r="20465" t="0"/>
          <a:stretch/>
        </p:blipFill>
        <p:spPr>
          <a:xfrm>
            <a:off x="6767511" y="2670128"/>
            <a:ext cx="5638800" cy="4566504"/>
          </a:xfrm>
          <a:prstGeom prst="rect">
            <a:avLst/>
          </a:prstGeom>
          <a:noFill/>
          <a:ln>
            <a:noFill/>
          </a:ln>
        </p:spPr>
      </p:pic>
      <p:pic>
        <p:nvPicPr>
          <p:cNvPr id="334" name="Google Shape;334;p12"/>
          <p:cNvPicPr preferRelativeResize="0"/>
          <p:nvPr/>
        </p:nvPicPr>
        <p:blipFill rotWithShape="1">
          <a:blip r:embed="rId7">
            <a:alphaModFix/>
          </a:blip>
          <a:srcRect b="0" l="0" r="15898" t="0"/>
          <a:stretch/>
        </p:blipFill>
        <p:spPr>
          <a:xfrm>
            <a:off x="12572999" y="2670128"/>
            <a:ext cx="5486400" cy="456650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38" name="Shape 338"/>
        <p:cNvGrpSpPr/>
        <p:nvPr/>
      </p:nvGrpSpPr>
      <p:grpSpPr>
        <a:xfrm>
          <a:off x="0" y="0"/>
          <a:ext cx="0" cy="0"/>
          <a:chOff x="0" y="0"/>
          <a:chExt cx="0" cy="0"/>
        </a:xfrm>
      </p:grpSpPr>
      <p:sp>
        <p:nvSpPr>
          <p:cNvPr id="339" name="Google Shape;339;p1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3"/>
          <p:cNvSpPr/>
          <p:nvPr/>
        </p:nvSpPr>
        <p:spPr>
          <a:xfrm>
            <a:off x="5886450" y="799622"/>
            <a:ext cx="6477000" cy="1075814"/>
          </a:xfrm>
          <a:prstGeom prst="roundRect">
            <a:avLst>
              <a:gd fmla="val 16667" name="adj"/>
            </a:avLst>
          </a:prstGeom>
          <a:solidFill>
            <a:srgbClr val="E5DFEC"/>
          </a:solidFill>
          <a:ln cap="flat" cmpd="sng" w="38100">
            <a:solidFill>
              <a:srgbClr val="5F497A"/>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Tín ngưỡng </a:t>
            </a:r>
            <a:endParaRPr/>
          </a:p>
        </p:txBody>
      </p:sp>
      <p:sp>
        <p:nvSpPr>
          <p:cNvPr id="344" name="Google Shape;344;p13"/>
          <p:cNvSpPr txBox="1"/>
          <p:nvPr/>
        </p:nvSpPr>
        <p:spPr>
          <a:xfrm>
            <a:off x="952500" y="7721685"/>
            <a:ext cx="16383000"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Một số khu rừng có vai trò quan trọng trong đời sống tinh thần của các dân tộc thiểu số. </a:t>
            </a:r>
            <a:endParaRPr/>
          </a:p>
        </p:txBody>
      </p:sp>
      <p:pic>
        <p:nvPicPr>
          <p:cNvPr descr="Tục cúng rừng, bảo vệ nguồn nước của người Hà Nhì" id="345" name="Google Shape;345;p13"/>
          <p:cNvPicPr preferRelativeResize="0"/>
          <p:nvPr/>
        </p:nvPicPr>
        <p:blipFill rotWithShape="1">
          <a:blip r:embed="rId5">
            <a:alphaModFix/>
          </a:blip>
          <a:srcRect b="0" l="0" r="9544" t="0"/>
          <a:stretch/>
        </p:blipFill>
        <p:spPr>
          <a:xfrm>
            <a:off x="453054" y="2770102"/>
            <a:ext cx="5738196" cy="4229100"/>
          </a:xfrm>
          <a:prstGeom prst="rect">
            <a:avLst/>
          </a:prstGeom>
          <a:noFill/>
          <a:ln>
            <a:noFill/>
          </a:ln>
        </p:spPr>
      </p:pic>
      <p:pic>
        <p:nvPicPr>
          <p:cNvPr descr="Lễ hội Háu Đoong của người Giáy ở Lai Châu | Báo Dân tộc và Phát triển" id="346" name="Google Shape;346;p13"/>
          <p:cNvPicPr preferRelativeResize="0"/>
          <p:nvPr/>
        </p:nvPicPr>
        <p:blipFill rotWithShape="1">
          <a:blip r:embed="rId6">
            <a:alphaModFix/>
          </a:blip>
          <a:srcRect b="0" l="0" r="9617" t="0"/>
          <a:stretch/>
        </p:blipFill>
        <p:spPr>
          <a:xfrm>
            <a:off x="6396654" y="2770103"/>
            <a:ext cx="5738196" cy="4229100"/>
          </a:xfrm>
          <a:prstGeom prst="rect">
            <a:avLst/>
          </a:prstGeom>
          <a:noFill/>
          <a:ln>
            <a:noFill/>
          </a:ln>
        </p:spPr>
      </p:pic>
      <p:pic>
        <p:nvPicPr>
          <p:cNvPr descr="Chuyện về rừng cấm nghìn tuổi và 'hùm xám' đại ngàn Cốc Ly" id="347" name="Google Shape;347;p13"/>
          <p:cNvPicPr preferRelativeResize="0"/>
          <p:nvPr/>
        </p:nvPicPr>
        <p:blipFill rotWithShape="1">
          <a:blip r:embed="rId7">
            <a:alphaModFix/>
          </a:blip>
          <a:srcRect b="0" l="0" r="10978" t="0"/>
          <a:stretch/>
        </p:blipFill>
        <p:spPr>
          <a:xfrm>
            <a:off x="12287252" y="2770101"/>
            <a:ext cx="5638800" cy="42291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51" name="Shape 351"/>
        <p:cNvGrpSpPr/>
        <p:nvPr/>
      </p:nvGrpSpPr>
      <p:grpSpPr>
        <a:xfrm>
          <a:off x="0" y="0"/>
          <a:ext cx="0" cy="0"/>
          <a:chOff x="0" y="0"/>
          <a:chExt cx="0" cy="0"/>
        </a:xfrm>
      </p:grpSpPr>
      <p:sp>
        <p:nvSpPr>
          <p:cNvPr id="352" name="Google Shape;352;p1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56" name="Google Shape;356;p14"/>
          <p:cNvGrpSpPr/>
          <p:nvPr/>
        </p:nvGrpSpPr>
        <p:grpSpPr>
          <a:xfrm>
            <a:off x="486391" y="566951"/>
            <a:ext cx="16962596" cy="1972270"/>
            <a:chOff x="952500" y="2247900"/>
            <a:chExt cx="16962596" cy="1972270"/>
          </a:xfrm>
        </p:grpSpPr>
        <p:sp>
          <p:nvSpPr>
            <p:cNvPr id="357" name="Google Shape;357;p14"/>
            <p:cNvSpPr txBox="1"/>
            <p:nvPr/>
          </p:nvSpPr>
          <p:spPr>
            <a:xfrm>
              <a:off x="952500" y="2380564"/>
              <a:ext cx="16962596"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                Quan sát Hình 1.2 SGK tr.7 và trả lời câu hỏi mục Khám phá SGK tr.8: </a:t>
              </a:r>
              <a:r>
                <a:rPr i="1" lang="vi-VN" sz="4000">
                  <a:solidFill>
                    <a:srgbClr val="C00000"/>
                  </a:solidFill>
                  <a:latin typeface="Calibri"/>
                  <a:ea typeface="Calibri"/>
                  <a:cs typeface="Calibri"/>
                  <a:sym typeface="Calibri"/>
                </a:rPr>
                <a:t>Nêu các vai trò của lâm nghiệp đối với đời sống con người.</a:t>
              </a:r>
              <a:endParaRPr i="1" sz="4000">
                <a:solidFill>
                  <a:srgbClr val="C00000"/>
                </a:solidFill>
                <a:latin typeface="Calibri"/>
                <a:ea typeface="Calibri"/>
                <a:cs typeface="Calibri"/>
                <a:sym typeface="Calibri"/>
              </a:endParaRPr>
            </a:p>
          </p:txBody>
        </p:sp>
        <p:sp>
          <p:nvSpPr>
            <p:cNvPr id="358" name="Google Shape;358;p14"/>
            <p:cNvSpPr/>
            <p:nvPr/>
          </p:nvSpPr>
          <p:spPr>
            <a:xfrm>
              <a:off x="1225452" y="2247900"/>
              <a:ext cx="1517748" cy="1210186"/>
            </a:xfrm>
            <a:custGeom>
              <a:rect b="b" l="l" r="r" t="t"/>
              <a:pathLst>
                <a:path extrusionOk="0" h="4114800" w="3506153">
                  <a:moveTo>
                    <a:pt x="0" y="0"/>
                  </a:moveTo>
                  <a:lnTo>
                    <a:pt x="3506152" y="0"/>
                  </a:lnTo>
                  <a:lnTo>
                    <a:pt x="350615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p14"/>
          <p:cNvGrpSpPr/>
          <p:nvPr/>
        </p:nvGrpSpPr>
        <p:grpSpPr>
          <a:xfrm>
            <a:off x="11589" y="3390900"/>
            <a:ext cx="18478514" cy="6033577"/>
            <a:chOff x="136498" y="3254029"/>
            <a:chExt cx="18478514" cy="6033577"/>
          </a:xfrm>
        </p:grpSpPr>
        <p:grpSp>
          <p:nvGrpSpPr>
            <p:cNvPr id="360" name="Google Shape;360;p14"/>
            <p:cNvGrpSpPr/>
            <p:nvPr/>
          </p:nvGrpSpPr>
          <p:grpSpPr>
            <a:xfrm>
              <a:off x="1864679" y="8550059"/>
              <a:ext cx="14206020" cy="737547"/>
              <a:chOff x="1952834" y="9020819"/>
              <a:chExt cx="14206020" cy="737547"/>
            </a:xfrm>
          </p:grpSpPr>
          <p:sp>
            <p:nvSpPr>
              <p:cNvPr id="361" name="Google Shape;361;p14"/>
              <p:cNvSpPr/>
              <p:nvPr/>
            </p:nvSpPr>
            <p:spPr>
              <a:xfrm>
                <a:off x="2129145" y="9059136"/>
                <a:ext cx="14029709" cy="699230"/>
              </a:xfrm>
              <a:prstGeom prst="roundRect">
                <a:avLst>
                  <a:gd fmla="val 16667" name="adj"/>
                </a:avLst>
              </a:prstGeom>
              <a:solidFill>
                <a:srgbClr val="EAF1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4"/>
              <p:cNvSpPr txBox="1"/>
              <p:nvPr/>
            </p:nvSpPr>
            <p:spPr>
              <a:xfrm>
                <a:off x="1952834" y="9020819"/>
                <a:ext cx="14029709" cy="6992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vi-VN" sz="3000">
                    <a:solidFill>
                      <a:srgbClr val="002060"/>
                    </a:solidFill>
                    <a:latin typeface="Arial"/>
                    <a:ea typeface="Arial"/>
                    <a:cs typeface="Arial"/>
                    <a:sym typeface="Arial"/>
                  </a:rPr>
                  <a:t>Hình 1.2. </a:t>
                </a:r>
                <a:r>
                  <a:rPr i="1" lang="vi-VN" sz="3000">
                    <a:solidFill>
                      <a:srgbClr val="002060"/>
                    </a:solidFill>
                    <a:latin typeface="Arial"/>
                    <a:ea typeface="Arial"/>
                    <a:cs typeface="Arial"/>
                    <a:sym typeface="Arial"/>
                  </a:rPr>
                  <a:t>Một số sản phẩm của lâm nghiệp cung cấp cho đời sống con người </a:t>
                </a:r>
                <a:endParaRPr/>
              </a:p>
            </p:txBody>
          </p:sp>
        </p:grpSp>
        <p:pic>
          <p:nvPicPr>
            <p:cNvPr id="363" name="Google Shape;363;p14"/>
            <p:cNvPicPr preferRelativeResize="0"/>
            <p:nvPr/>
          </p:nvPicPr>
          <p:blipFill rotWithShape="1">
            <a:blip r:embed="rId6">
              <a:alphaModFix/>
            </a:blip>
            <a:srcRect b="16508" l="0" r="0" t="0"/>
            <a:stretch/>
          </p:blipFill>
          <p:spPr>
            <a:xfrm>
              <a:off x="136498" y="3254029"/>
              <a:ext cx="18478514" cy="4986897"/>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5"/>
          <p:cNvSpPr/>
          <p:nvPr/>
        </p:nvSpPr>
        <p:spPr>
          <a:xfrm>
            <a:off x="0" y="-342900"/>
            <a:ext cx="5715000" cy="11937336"/>
          </a:xfrm>
          <a:custGeom>
            <a:rect b="b" l="l" r="r" t="t"/>
            <a:pathLst>
              <a:path extrusionOk="0" h="8229600" w="3939921">
                <a:moveTo>
                  <a:pt x="0" y="0"/>
                </a:moveTo>
                <a:lnTo>
                  <a:pt x="3939921" y="0"/>
                </a:lnTo>
                <a:lnTo>
                  <a:pt x="3939921"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15"/>
          <p:cNvSpPr txBox="1"/>
          <p:nvPr/>
        </p:nvSpPr>
        <p:spPr>
          <a:xfrm>
            <a:off x="5743575" y="876300"/>
            <a:ext cx="125730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5F600E"/>
                </a:solidFill>
                <a:latin typeface="Arial"/>
                <a:ea typeface="Arial"/>
                <a:cs typeface="Arial"/>
                <a:sym typeface="Arial"/>
              </a:rPr>
              <a:t>Vai trò của lâm nghiệp: </a:t>
            </a:r>
            <a:endParaRPr/>
          </a:p>
        </p:txBody>
      </p:sp>
      <p:sp>
        <p:nvSpPr>
          <p:cNvPr id="370" name="Google Shape;370;p15"/>
          <p:cNvSpPr txBox="1"/>
          <p:nvPr/>
        </p:nvSpPr>
        <p:spPr>
          <a:xfrm>
            <a:off x="6281738" y="2019300"/>
            <a:ext cx="11506200" cy="7468648"/>
          </a:xfrm>
          <a:prstGeom prst="rect">
            <a:avLst/>
          </a:prstGeom>
          <a:solidFill>
            <a:srgbClr val="EAF1DD"/>
          </a:solid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600"/>
              <a:buFont typeface="Noto Sans Symbols"/>
              <a:buChar char="▪"/>
            </a:pPr>
            <a:r>
              <a:rPr lang="vi-VN" sz="3600">
                <a:solidFill>
                  <a:schemeClr val="dk1"/>
                </a:solidFill>
                <a:latin typeface="Calibri"/>
                <a:ea typeface="Calibri"/>
                <a:cs typeface="Calibri"/>
                <a:sym typeface="Calibri"/>
              </a:rPr>
              <a:t>Cung cấp lâm sản, đặc sản cây công nghiệp phục vụ cho nhu cầu tiêu dùng và xuất khẩu.</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vi-VN" sz="3600">
                <a:solidFill>
                  <a:schemeClr val="dk1"/>
                </a:solidFill>
                <a:latin typeface="Calibri"/>
                <a:ea typeface="Calibri"/>
                <a:cs typeface="Calibri"/>
                <a:sym typeface="Calibri"/>
              </a:rPr>
              <a:t>Cung cấp nguyên liệu cho công nghiệp, nông nghiệp, xây dựng cơ bản.</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vi-VN" sz="3600">
                <a:solidFill>
                  <a:schemeClr val="dk1"/>
                </a:solidFill>
                <a:latin typeface="Calibri"/>
                <a:ea typeface="Calibri"/>
                <a:cs typeface="Calibri"/>
                <a:sym typeface="Calibri"/>
              </a:rPr>
              <a:t>Cung cấp dược liệu quý phục vụ nhu cầu chữa bệnh và nâng cao sức khỏe cho con người.</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vi-VN" sz="3600">
                <a:solidFill>
                  <a:schemeClr val="dk1"/>
                </a:solidFill>
                <a:latin typeface="Calibri"/>
                <a:ea typeface="Calibri"/>
                <a:cs typeface="Calibri"/>
                <a:sym typeface="Calibri"/>
              </a:rPr>
              <a:t>Tạo công ăn việc làm, mang lại nguồn thu nhập chính giúp ổn định đời sống của đồng bào các dân tộc miền núi.</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74" name="Shape 374"/>
        <p:cNvGrpSpPr/>
        <p:nvPr/>
      </p:nvGrpSpPr>
      <p:grpSpPr>
        <a:xfrm>
          <a:off x="0" y="0"/>
          <a:ext cx="0" cy="0"/>
          <a:chOff x="0" y="0"/>
          <a:chExt cx="0" cy="0"/>
        </a:xfrm>
      </p:grpSpPr>
      <p:sp>
        <p:nvSpPr>
          <p:cNvPr id="375" name="Google Shape;375;p16"/>
          <p:cNvSpPr/>
          <p:nvPr/>
        </p:nvSpPr>
        <p:spPr>
          <a:xfrm>
            <a:off x="-430779" y="-4991100"/>
            <a:ext cx="18906666" cy="10260023"/>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22768" l="0" r="0" t="-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76" name="Google Shape;376;p1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0" name="Google Shape;380;p16"/>
          <p:cNvGrpSpPr/>
          <p:nvPr/>
        </p:nvGrpSpPr>
        <p:grpSpPr>
          <a:xfrm>
            <a:off x="108539" y="5219700"/>
            <a:ext cx="17506280" cy="4653897"/>
            <a:chOff x="108539" y="5273685"/>
            <a:chExt cx="17506280" cy="4653897"/>
          </a:xfrm>
        </p:grpSpPr>
        <p:sp>
          <p:nvSpPr>
            <p:cNvPr id="381" name="Google Shape;381;p16"/>
            <p:cNvSpPr/>
            <p:nvPr/>
          </p:nvSpPr>
          <p:spPr>
            <a:xfrm>
              <a:off x="491154" y="5829300"/>
              <a:ext cx="17123665" cy="4098282"/>
            </a:xfrm>
            <a:prstGeom prst="roundRect">
              <a:avLst>
                <a:gd fmla="val 7577" name="adj"/>
              </a:avLst>
            </a:prstGeom>
            <a:solidFill>
              <a:schemeClr val="lt1"/>
            </a:solidFill>
            <a:ln cap="flat" cmpd="sng" w="38100">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6"/>
            <p:cNvSpPr txBox="1"/>
            <p:nvPr/>
          </p:nvSpPr>
          <p:spPr>
            <a:xfrm>
              <a:off x="781712" y="6158449"/>
              <a:ext cx="16542547" cy="35065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Theo báo cáo của Tổng cục Lâm nghiệp, năm 2022 cả nước đã khai thác 19,7 triệu m^3 gỗ. Giá trị xuất khẩu lâm sản năm 2022 ước đạt khoảng 16,928 tỉ USD, tăng 6,1% so với năm 2021. Trong đó, xuất khẩu gỗ và sản phẩm gỗ ước đạt 15,85 tỉ USD, còn lại là lam sản ngoài gỗ đạt 1,1 tỉ USD.</a:t>
              </a:r>
              <a:endParaRPr sz="3800">
                <a:solidFill>
                  <a:schemeClr val="dk1"/>
                </a:solidFill>
                <a:latin typeface="Calibri"/>
                <a:ea typeface="Calibri"/>
                <a:cs typeface="Calibri"/>
                <a:sym typeface="Calibri"/>
              </a:endParaRPr>
            </a:p>
          </p:txBody>
        </p:sp>
        <p:pic>
          <p:nvPicPr>
            <p:cNvPr descr="About us " id="383" name="Google Shape;383;p16"/>
            <p:cNvPicPr preferRelativeResize="0"/>
            <p:nvPr/>
          </p:nvPicPr>
          <p:blipFill rotWithShape="1">
            <a:blip r:embed="rId6">
              <a:alphaModFix/>
            </a:blip>
            <a:srcRect b="0" l="0" r="0" t="0"/>
            <a:stretch/>
          </p:blipFill>
          <p:spPr>
            <a:xfrm>
              <a:off x="108539" y="5273685"/>
              <a:ext cx="820202" cy="820202"/>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387" name="Shape 387"/>
        <p:cNvGrpSpPr/>
        <p:nvPr/>
      </p:nvGrpSpPr>
      <p:grpSpPr>
        <a:xfrm>
          <a:off x="0" y="0"/>
          <a:ext cx="0" cy="0"/>
          <a:chOff x="0" y="0"/>
          <a:chExt cx="0" cy="0"/>
        </a:xfrm>
      </p:grpSpPr>
      <p:sp>
        <p:nvSpPr>
          <p:cNvPr id="388" name="Google Shape;388;p1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1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7"/>
          <p:cNvSpPr txBox="1"/>
          <p:nvPr/>
        </p:nvSpPr>
        <p:spPr>
          <a:xfrm>
            <a:off x="862826" y="396270"/>
            <a:ext cx="12779115"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500"/>
              <a:buFont typeface="Arial"/>
              <a:buNone/>
            </a:pPr>
            <a:r>
              <a:rPr b="1" i="0" lang="vi-VN" sz="4500" u="none" cap="none" strike="noStrike">
                <a:solidFill>
                  <a:srgbClr val="C00000"/>
                </a:solidFill>
                <a:latin typeface="Arial"/>
                <a:ea typeface="Arial"/>
                <a:cs typeface="Arial"/>
                <a:sym typeface="Arial"/>
              </a:rPr>
              <a:t>2. Vai trò đối với môi trường sinh thái</a:t>
            </a:r>
            <a:endParaRPr b="1" i="0" sz="4500" u="none" cap="none" strike="noStrike">
              <a:solidFill>
                <a:srgbClr val="C00000"/>
              </a:solidFill>
              <a:latin typeface="Calibri"/>
              <a:ea typeface="Calibri"/>
              <a:cs typeface="Calibri"/>
              <a:sym typeface="Calibri"/>
            </a:endParaRPr>
          </a:p>
        </p:txBody>
      </p:sp>
      <p:grpSp>
        <p:nvGrpSpPr>
          <p:cNvPr id="393" name="Google Shape;393;p17"/>
          <p:cNvGrpSpPr/>
          <p:nvPr/>
        </p:nvGrpSpPr>
        <p:grpSpPr>
          <a:xfrm>
            <a:off x="10713242" y="1491892"/>
            <a:ext cx="7086600" cy="8421403"/>
            <a:chOff x="10713242" y="1491892"/>
            <a:chExt cx="7086600" cy="8421403"/>
          </a:xfrm>
        </p:grpSpPr>
        <p:pic>
          <p:nvPicPr>
            <p:cNvPr descr="Rừng phòng hộ đầu nguồn – CVD" id="394" name="Google Shape;394;p17"/>
            <p:cNvPicPr preferRelativeResize="0"/>
            <p:nvPr/>
          </p:nvPicPr>
          <p:blipFill rotWithShape="1">
            <a:blip r:embed="rId5">
              <a:alphaModFix/>
            </a:blip>
            <a:srcRect b="0" l="0" r="0" t="0"/>
            <a:stretch/>
          </p:blipFill>
          <p:spPr>
            <a:xfrm>
              <a:off x="10713242" y="1491892"/>
              <a:ext cx="7086600" cy="3435491"/>
            </a:xfrm>
            <a:prstGeom prst="rect">
              <a:avLst/>
            </a:prstGeom>
            <a:noFill/>
            <a:ln>
              <a:noFill/>
            </a:ln>
          </p:spPr>
        </p:pic>
        <p:pic>
          <p:nvPicPr>
            <p:cNvPr descr="Rừng phòng hộ là gì? Phân loại và chức năng rừng phòng hộ?" id="395" name="Google Shape;395;p17"/>
            <p:cNvPicPr preferRelativeResize="0"/>
            <p:nvPr/>
          </p:nvPicPr>
          <p:blipFill rotWithShape="1">
            <a:blip r:embed="rId6">
              <a:alphaModFix/>
            </a:blip>
            <a:srcRect b="0" l="0" r="0" t="15877"/>
            <a:stretch/>
          </p:blipFill>
          <p:spPr>
            <a:xfrm>
              <a:off x="10713242" y="5876538"/>
              <a:ext cx="7086600" cy="4036757"/>
            </a:xfrm>
            <a:prstGeom prst="rect">
              <a:avLst/>
            </a:prstGeom>
            <a:noFill/>
            <a:ln>
              <a:noFill/>
            </a:ln>
          </p:spPr>
        </p:pic>
        <p:sp>
          <p:nvSpPr>
            <p:cNvPr id="396" name="Google Shape;396;p17"/>
            <p:cNvSpPr txBox="1"/>
            <p:nvPr/>
          </p:nvSpPr>
          <p:spPr>
            <a:xfrm>
              <a:off x="11208542" y="5086489"/>
              <a:ext cx="609600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500">
                  <a:solidFill>
                    <a:srgbClr val="0070C0"/>
                  </a:solidFill>
                  <a:latin typeface="Arial"/>
                  <a:ea typeface="Arial"/>
                  <a:cs typeface="Arial"/>
                  <a:sym typeface="Arial"/>
                </a:rPr>
                <a:t>Rừng phòng hộ đầu nguồn </a:t>
              </a:r>
              <a:endParaRPr/>
            </a:p>
          </p:txBody>
        </p:sp>
      </p:grpSp>
      <p:grpSp>
        <p:nvGrpSpPr>
          <p:cNvPr id="397" name="Google Shape;397;p17"/>
          <p:cNvGrpSpPr/>
          <p:nvPr/>
        </p:nvGrpSpPr>
        <p:grpSpPr>
          <a:xfrm>
            <a:off x="-76200" y="2803780"/>
            <a:ext cx="9748221" cy="1006616"/>
            <a:chOff x="0" y="1927084"/>
            <a:chExt cx="9748221" cy="1006616"/>
          </a:xfrm>
        </p:grpSpPr>
        <p:sp>
          <p:nvSpPr>
            <p:cNvPr id="398" name="Google Shape;398;p17"/>
            <p:cNvSpPr/>
            <p:nvPr/>
          </p:nvSpPr>
          <p:spPr>
            <a:xfrm>
              <a:off x="0" y="2571254"/>
              <a:ext cx="9601200" cy="362446"/>
            </a:xfrm>
            <a:prstGeom prst="rect">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7"/>
            <p:cNvSpPr txBox="1"/>
            <p:nvPr/>
          </p:nvSpPr>
          <p:spPr>
            <a:xfrm>
              <a:off x="381000" y="1927084"/>
              <a:ext cx="9367221" cy="90159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chemeClr val="dk1"/>
                  </a:solidFill>
                  <a:latin typeface="Arial"/>
                  <a:ea typeface="Arial"/>
                  <a:cs typeface="Arial"/>
                  <a:sym typeface="Arial"/>
                </a:rPr>
                <a:t>Phát triển rừng phòng hộ đầu nguồn:  </a:t>
              </a:r>
              <a:endParaRPr/>
            </a:p>
          </p:txBody>
        </p:sp>
      </p:grpSp>
      <p:sp>
        <p:nvSpPr>
          <p:cNvPr id="400" name="Google Shape;400;p17"/>
          <p:cNvSpPr txBox="1"/>
          <p:nvPr/>
        </p:nvSpPr>
        <p:spPr>
          <a:xfrm>
            <a:off x="751901" y="4276634"/>
            <a:ext cx="9367220" cy="368626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Calibri"/>
                <a:ea typeface="Calibri"/>
                <a:cs typeface="Calibri"/>
                <a:sym typeface="Calibri"/>
              </a:rPr>
              <a:t>Điều hòa dòng chảy.</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Calibri"/>
                <a:ea typeface="Calibri"/>
                <a:cs typeface="Calibri"/>
                <a:sym typeface="Calibri"/>
              </a:rPr>
              <a:t>Chống xói mòn rửa trôi, giảm thiểu lũ lụt, hạn hán.</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Calibri"/>
                <a:ea typeface="Calibri"/>
                <a:cs typeface="Calibri"/>
                <a:sym typeface="Calibri"/>
              </a:rPr>
              <a:t>giữ ổn định nguồn nước.</a:t>
            </a:r>
            <a:endParaRPr sz="40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04" name="Shape 404"/>
        <p:cNvGrpSpPr/>
        <p:nvPr/>
      </p:nvGrpSpPr>
      <p:grpSpPr>
        <a:xfrm>
          <a:off x="0" y="0"/>
          <a:ext cx="0" cy="0"/>
          <a:chOff x="0" y="0"/>
          <a:chExt cx="0" cy="0"/>
        </a:xfrm>
      </p:grpSpPr>
      <p:sp>
        <p:nvSpPr>
          <p:cNvPr id="405" name="Google Shape;405;p1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1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1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9" name="Google Shape;409;p18"/>
          <p:cNvGrpSpPr/>
          <p:nvPr/>
        </p:nvGrpSpPr>
        <p:grpSpPr>
          <a:xfrm>
            <a:off x="-23813" y="2112342"/>
            <a:ext cx="9748221" cy="1006616"/>
            <a:chOff x="0" y="1927084"/>
            <a:chExt cx="9748221" cy="1006616"/>
          </a:xfrm>
        </p:grpSpPr>
        <p:sp>
          <p:nvSpPr>
            <p:cNvPr id="410" name="Google Shape;410;p18"/>
            <p:cNvSpPr/>
            <p:nvPr/>
          </p:nvSpPr>
          <p:spPr>
            <a:xfrm>
              <a:off x="0" y="2571254"/>
              <a:ext cx="9601200" cy="362446"/>
            </a:xfrm>
            <a:prstGeom prst="rect">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8"/>
            <p:cNvSpPr txBox="1"/>
            <p:nvPr/>
          </p:nvSpPr>
          <p:spPr>
            <a:xfrm>
              <a:off x="381000" y="1927084"/>
              <a:ext cx="9367221" cy="90159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chemeClr val="dk1"/>
                  </a:solidFill>
                  <a:latin typeface="Arial"/>
                  <a:ea typeface="Arial"/>
                  <a:cs typeface="Arial"/>
                  <a:sym typeface="Arial"/>
                </a:rPr>
                <a:t>Phát triển rừng phòng hộ ven biển:  </a:t>
              </a:r>
              <a:endParaRPr/>
            </a:p>
          </p:txBody>
        </p:sp>
      </p:grpSp>
      <p:sp>
        <p:nvSpPr>
          <p:cNvPr id="412" name="Google Shape;412;p18"/>
          <p:cNvSpPr txBox="1"/>
          <p:nvPr/>
        </p:nvSpPr>
        <p:spPr>
          <a:xfrm>
            <a:off x="462579" y="3658105"/>
            <a:ext cx="8996320" cy="4609595"/>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Chắn sóng, chắn gió, chống cát bay. </a:t>
            </a:r>
            <a:endParaRPr sz="4000">
              <a:solidFill>
                <a:schemeClr val="dk1"/>
              </a:solidFill>
              <a:latin typeface="Arial"/>
              <a:ea typeface="Arial"/>
              <a:cs typeface="Arial"/>
              <a:sym typeface="Arial"/>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Chống, giảm thiểu sự xâm nhập của nước mặn,...</a:t>
            </a:r>
            <a:endParaRPr sz="4000">
              <a:solidFill>
                <a:schemeClr val="dk1"/>
              </a:solidFill>
              <a:latin typeface="Arial"/>
              <a:ea typeface="Arial"/>
              <a:cs typeface="Arial"/>
              <a:sym typeface="Arial"/>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Bảo vệ đồng ruộng và khu dân cư ven biển.</a:t>
            </a:r>
            <a:endParaRPr sz="4000">
              <a:solidFill>
                <a:schemeClr val="dk1"/>
              </a:solidFill>
              <a:latin typeface="Arial"/>
              <a:ea typeface="Arial"/>
              <a:cs typeface="Arial"/>
              <a:sym typeface="Arial"/>
            </a:endParaRPr>
          </a:p>
        </p:txBody>
      </p:sp>
      <p:grpSp>
        <p:nvGrpSpPr>
          <p:cNvPr id="413" name="Google Shape;413;p18"/>
          <p:cNvGrpSpPr/>
          <p:nvPr/>
        </p:nvGrpSpPr>
        <p:grpSpPr>
          <a:xfrm>
            <a:off x="10161992" y="217061"/>
            <a:ext cx="7357244" cy="9852877"/>
            <a:chOff x="10015539" y="108043"/>
            <a:chExt cx="7357244" cy="9852877"/>
          </a:xfrm>
        </p:grpSpPr>
        <p:sp>
          <p:nvSpPr>
            <p:cNvPr id="414" name="Google Shape;414;p18"/>
            <p:cNvSpPr txBox="1"/>
            <p:nvPr/>
          </p:nvSpPr>
          <p:spPr>
            <a:xfrm>
              <a:off x="10439400" y="4719010"/>
              <a:ext cx="609600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500">
                  <a:solidFill>
                    <a:srgbClr val="0070C0"/>
                  </a:solidFill>
                  <a:latin typeface="Arial"/>
                  <a:ea typeface="Arial"/>
                  <a:cs typeface="Arial"/>
                  <a:sym typeface="Arial"/>
                </a:rPr>
                <a:t>Rừng phòng hộ ven biển </a:t>
              </a:r>
              <a:endParaRPr/>
            </a:p>
          </p:txBody>
        </p:sp>
        <p:pic>
          <p:nvPicPr>
            <p:cNvPr descr="Nâng cao hiệu quả quản lý rừng ngập mặn ở Việt Nam" id="415" name="Google Shape;415;p18"/>
            <p:cNvPicPr preferRelativeResize="0"/>
            <p:nvPr/>
          </p:nvPicPr>
          <p:blipFill rotWithShape="1">
            <a:blip r:embed="rId5">
              <a:alphaModFix/>
            </a:blip>
            <a:srcRect b="10644" l="0" r="0" t="0"/>
            <a:stretch/>
          </p:blipFill>
          <p:spPr>
            <a:xfrm>
              <a:off x="10015539" y="5473275"/>
              <a:ext cx="7357244" cy="4487645"/>
            </a:xfrm>
            <a:prstGeom prst="rect">
              <a:avLst/>
            </a:prstGeom>
            <a:noFill/>
            <a:ln>
              <a:noFill/>
            </a:ln>
          </p:spPr>
        </p:pic>
        <p:pic>
          <p:nvPicPr>
            <p:cNvPr descr="Bảo vệ, phát triển rừng phòng hộ ven biển ở Trà Vinh - Môi trường Du lịch" id="416" name="Google Shape;416;p18"/>
            <p:cNvPicPr preferRelativeResize="0"/>
            <p:nvPr/>
          </p:nvPicPr>
          <p:blipFill rotWithShape="1">
            <a:blip r:embed="rId6">
              <a:alphaModFix/>
            </a:blip>
            <a:srcRect b="0" l="0" r="0" t="2517"/>
            <a:stretch/>
          </p:blipFill>
          <p:spPr>
            <a:xfrm>
              <a:off x="10015539" y="108043"/>
              <a:ext cx="7357244" cy="4487645"/>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20" name="Shape 420"/>
        <p:cNvGrpSpPr/>
        <p:nvPr/>
      </p:nvGrpSpPr>
      <p:grpSpPr>
        <a:xfrm>
          <a:off x="0" y="0"/>
          <a:ext cx="0" cy="0"/>
          <a:chOff x="0" y="0"/>
          <a:chExt cx="0" cy="0"/>
        </a:xfrm>
      </p:grpSpPr>
      <p:sp>
        <p:nvSpPr>
          <p:cNvPr id="421" name="Google Shape;421;p19"/>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9"/>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9"/>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9"/>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25" name="Google Shape;425;p19"/>
          <p:cNvGrpSpPr/>
          <p:nvPr/>
        </p:nvGrpSpPr>
        <p:grpSpPr>
          <a:xfrm>
            <a:off x="0" y="2019300"/>
            <a:ext cx="9748221" cy="1006616"/>
            <a:chOff x="0" y="1927084"/>
            <a:chExt cx="9748221" cy="1006616"/>
          </a:xfrm>
        </p:grpSpPr>
        <p:sp>
          <p:nvSpPr>
            <p:cNvPr id="426" name="Google Shape;426;p19"/>
            <p:cNvSpPr/>
            <p:nvPr/>
          </p:nvSpPr>
          <p:spPr>
            <a:xfrm>
              <a:off x="0" y="2571254"/>
              <a:ext cx="9601200" cy="362446"/>
            </a:xfrm>
            <a:prstGeom prst="rect">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19"/>
            <p:cNvSpPr txBox="1"/>
            <p:nvPr/>
          </p:nvSpPr>
          <p:spPr>
            <a:xfrm>
              <a:off x="381000" y="1927084"/>
              <a:ext cx="9367221" cy="90159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chemeClr val="dk1"/>
                  </a:solidFill>
                  <a:latin typeface="Arial"/>
                  <a:ea typeface="Arial"/>
                  <a:cs typeface="Arial"/>
                  <a:sym typeface="Arial"/>
                </a:rPr>
                <a:t>Cây ven đô thị và khu công nghiệp:</a:t>
              </a:r>
              <a:endParaRPr/>
            </a:p>
          </p:txBody>
        </p:sp>
      </p:grpSp>
      <p:sp>
        <p:nvSpPr>
          <p:cNvPr id="428" name="Google Shape;428;p19"/>
          <p:cNvSpPr txBox="1"/>
          <p:nvPr/>
        </p:nvSpPr>
        <p:spPr>
          <a:xfrm>
            <a:off x="462579" y="3605884"/>
            <a:ext cx="8996320" cy="459491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Làm sạch không khí, giảm thiểu tiếng ồn, điều hòa khí hậu.</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Tạo ra môi trường sống trong lành cho con người và tạo điều kiện cho công nghiệp phát triển.</a:t>
            </a:r>
            <a:endParaRPr sz="4000">
              <a:solidFill>
                <a:schemeClr val="dk1"/>
              </a:solidFill>
              <a:latin typeface="Arial"/>
              <a:ea typeface="Arial"/>
              <a:cs typeface="Arial"/>
              <a:sym typeface="Arial"/>
            </a:endParaRPr>
          </a:p>
        </p:txBody>
      </p:sp>
      <p:grpSp>
        <p:nvGrpSpPr>
          <p:cNvPr id="429" name="Google Shape;429;p19"/>
          <p:cNvGrpSpPr/>
          <p:nvPr/>
        </p:nvGrpSpPr>
        <p:grpSpPr>
          <a:xfrm>
            <a:off x="10176846" y="534364"/>
            <a:ext cx="7648575" cy="9218272"/>
            <a:chOff x="10272713" y="464464"/>
            <a:chExt cx="7648575" cy="9218272"/>
          </a:xfrm>
        </p:grpSpPr>
        <p:sp>
          <p:nvSpPr>
            <p:cNvPr id="430" name="Google Shape;430;p19"/>
            <p:cNvSpPr txBox="1"/>
            <p:nvPr/>
          </p:nvSpPr>
          <p:spPr>
            <a:xfrm>
              <a:off x="10272713" y="4969758"/>
              <a:ext cx="762000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500">
                  <a:solidFill>
                    <a:srgbClr val="0070C0"/>
                  </a:solidFill>
                  <a:latin typeface="Arial"/>
                  <a:ea typeface="Arial"/>
                  <a:cs typeface="Arial"/>
                  <a:sym typeface="Arial"/>
                </a:rPr>
                <a:t>Cây trồng ven đô, khu công nghiệp</a:t>
              </a:r>
              <a:endParaRPr/>
            </a:p>
          </p:txBody>
        </p:sp>
        <p:pic>
          <p:nvPicPr>
            <p:cNvPr descr="Diện tích cây xanh tối thiểu trong khu công nghiệp" id="431" name="Google Shape;431;p19"/>
            <p:cNvPicPr preferRelativeResize="0"/>
            <p:nvPr/>
          </p:nvPicPr>
          <p:blipFill rotWithShape="1">
            <a:blip r:embed="rId5">
              <a:alphaModFix/>
            </a:blip>
            <a:srcRect b="0" l="0" r="0" t="0"/>
            <a:stretch/>
          </p:blipFill>
          <p:spPr>
            <a:xfrm>
              <a:off x="10301288" y="5682236"/>
              <a:ext cx="7620000" cy="4000500"/>
            </a:xfrm>
            <a:prstGeom prst="rect">
              <a:avLst/>
            </a:prstGeom>
            <a:noFill/>
            <a:ln>
              <a:noFill/>
            </a:ln>
          </p:spPr>
        </p:pic>
        <p:pic>
          <p:nvPicPr>
            <p:cNvPr descr="Cải thiện hành lang pháp lý để phát triển khu công nghiệp xanh" id="432" name="Google Shape;432;p19"/>
            <p:cNvPicPr preferRelativeResize="0"/>
            <p:nvPr/>
          </p:nvPicPr>
          <p:blipFill rotWithShape="1">
            <a:blip r:embed="rId6">
              <a:alphaModFix/>
            </a:blip>
            <a:srcRect b="0" l="0" r="0" t="0"/>
            <a:stretch/>
          </p:blipFill>
          <p:spPr>
            <a:xfrm>
              <a:off x="10301288" y="464464"/>
              <a:ext cx="7620000" cy="4381500"/>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grpSp>
        <p:nvGrpSpPr>
          <p:cNvPr id="171" name="Google Shape;171;p2"/>
          <p:cNvGrpSpPr/>
          <p:nvPr/>
        </p:nvGrpSpPr>
        <p:grpSpPr>
          <a:xfrm>
            <a:off x="5829300" y="0"/>
            <a:ext cx="6629400" cy="2182761"/>
            <a:chOff x="633147" y="-1998"/>
            <a:chExt cx="5288779" cy="785741"/>
          </a:xfrm>
        </p:grpSpPr>
        <p:sp>
          <p:nvSpPr>
            <p:cNvPr id="172" name="Google Shape;172;p2"/>
            <p:cNvSpPr/>
            <p:nvPr/>
          </p:nvSpPr>
          <p:spPr>
            <a:xfrm>
              <a:off x="1707174" y="-1998"/>
              <a:ext cx="45719" cy="294735"/>
            </a:xfrm>
            <a:prstGeom prst="rect">
              <a:avLst/>
            </a:prstGeom>
            <a:solidFill>
              <a:srgbClr val="CE30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0">
                <a:solidFill>
                  <a:srgbClr val="FFFFFF"/>
                </a:solidFill>
                <a:latin typeface="Calibri"/>
                <a:ea typeface="Calibri"/>
                <a:cs typeface="Calibri"/>
                <a:sym typeface="Calibri"/>
              </a:endParaRPr>
            </a:p>
          </p:txBody>
        </p:sp>
        <p:sp>
          <p:nvSpPr>
            <p:cNvPr id="173" name="Google Shape;173;p2"/>
            <p:cNvSpPr/>
            <p:nvPr/>
          </p:nvSpPr>
          <p:spPr>
            <a:xfrm>
              <a:off x="4768850" y="-1998"/>
              <a:ext cx="45719" cy="294735"/>
            </a:xfrm>
            <a:prstGeom prst="rect">
              <a:avLst/>
            </a:prstGeom>
            <a:solidFill>
              <a:srgbClr val="CE30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0">
                <a:solidFill>
                  <a:srgbClr val="FFFFFF"/>
                </a:solidFill>
                <a:latin typeface="Calibri"/>
                <a:ea typeface="Calibri"/>
                <a:cs typeface="Calibri"/>
                <a:sym typeface="Calibri"/>
              </a:endParaRPr>
            </a:p>
          </p:txBody>
        </p:sp>
        <p:sp>
          <p:nvSpPr>
            <p:cNvPr id="174" name="Google Shape;174;p2"/>
            <p:cNvSpPr/>
            <p:nvPr/>
          </p:nvSpPr>
          <p:spPr>
            <a:xfrm>
              <a:off x="633147" y="219500"/>
              <a:ext cx="5288779" cy="564243"/>
            </a:xfrm>
            <a:prstGeom prst="roundRect">
              <a:avLst>
                <a:gd fmla="val 16667" name="adj"/>
              </a:avLst>
            </a:prstGeom>
            <a:solidFill>
              <a:srgbClr val="CE30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6600">
                  <a:solidFill>
                    <a:srgbClr val="FFFFFF"/>
                  </a:solidFill>
                  <a:latin typeface="Arial"/>
                  <a:ea typeface="Arial"/>
                  <a:cs typeface="Arial"/>
                  <a:sym typeface="Arial"/>
                </a:rPr>
                <a:t>kenhgiaovien</a:t>
              </a:r>
              <a:endParaRPr/>
            </a:p>
          </p:txBody>
        </p:sp>
      </p:grpSp>
      <p:grpSp>
        <p:nvGrpSpPr>
          <p:cNvPr id="175" name="Google Shape;175;p2"/>
          <p:cNvGrpSpPr/>
          <p:nvPr/>
        </p:nvGrpSpPr>
        <p:grpSpPr>
          <a:xfrm>
            <a:off x="1239983" y="6446360"/>
            <a:ext cx="9573359" cy="1486050"/>
            <a:chOff x="5029200" y="3390900"/>
            <a:chExt cx="9573359" cy="1486050"/>
          </a:xfrm>
        </p:grpSpPr>
        <p:sp>
          <p:nvSpPr>
            <p:cNvPr id="176" name="Google Shape;176;p2"/>
            <p:cNvSpPr/>
            <p:nvPr/>
          </p:nvSpPr>
          <p:spPr>
            <a:xfrm>
              <a:off x="5029200" y="3390900"/>
              <a:ext cx="9573359" cy="1066800"/>
            </a:xfrm>
            <a:prstGeom prst="roundRect">
              <a:avLst>
                <a:gd fmla="val 50000" name="adj"/>
              </a:avLst>
            </a:prstGeom>
            <a:solidFill>
              <a:schemeClr val="lt1"/>
            </a:solid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3600" u="sng">
                  <a:solidFill>
                    <a:srgbClr val="000000"/>
                  </a:solidFill>
                  <a:latin typeface="Arial"/>
                  <a:ea typeface="Arial"/>
                  <a:cs typeface="Arial"/>
                  <a:sym typeface="Arial"/>
                  <a:hlinkClick r:id="rId3">
                    <a:extLst>
                      <a:ext uri="{A12FA001-AC4F-418D-AE19-62706E023703}">
                        <ahyp:hlinkClr val="tx"/>
                      </a:ext>
                    </a:extLst>
                  </a:hlinkClick>
                </a:rPr>
                <a:t>https://kenhgiaovien.com/</a:t>
              </a:r>
              <a:r>
                <a:rPr lang="vi-VN" sz="3600">
                  <a:solidFill>
                    <a:srgbClr val="000000"/>
                  </a:solidFill>
                  <a:latin typeface="Arial"/>
                  <a:ea typeface="Arial"/>
                  <a:cs typeface="Arial"/>
                  <a:sym typeface="Arial"/>
                </a:rPr>
                <a:t> </a:t>
              </a:r>
              <a:endParaRPr/>
            </a:p>
          </p:txBody>
        </p:sp>
        <p:pic>
          <p:nvPicPr>
            <p:cNvPr descr="A colorful letter g on a black background&#10;&#10;Description automatically generated" id="177" name="Google Shape;177;p2"/>
            <p:cNvPicPr preferRelativeResize="0"/>
            <p:nvPr/>
          </p:nvPicPr>
          <p:blipFill rotWithShape="1">
            <a:blip r:embed="rId4">
              <a:alphaModFix/>
            </a:blip>
            <a:srcRect b="0" l="0" r="0" t="0"/>
            <a:stretch/>
          </p:blipFill>
          <p:spPr>
            <a:xfrm>
              <a:off x="5368288" y="3463290"/>
              <a:ext cx="922020" cy="922020"/>
            </a:xfrm>
            <a:prstGeom prst="rect">
              <a:avLst/>
            </a:prstGeom>
            <a:noFill/>
            <a:ln>
              <a:noFill/>
            </a:ln>
          </p:spPr>
        </p:pic>
        <p:pic>
          <p:nvPicPr>
            <p:cNvPr id="178" name="Google Shape;178;p2"/>
            <p:cNvPicPr preferRelativeResize="0"/>
            <p:nvPr/>
          </p:nvPicPr>
          <p:blipFill rotWithShape="1">
            <a:blip r:embed="rId5">
              <a:alphaModFix/>
            </a:blip>
            <a:srcRect b="0" l="0" r="0" t="0"/>
            <a:stretch/>
          </p:blipFill>
          <p:spPr>
            <a:xfrm rot="-1474430">
              <a:off x="13354142" y="3525549"/>
              <a:ext cx="912564" cy="1216752"/>
            </a:xfrm>
            <a:prstGeom prst="rect">
              <a:avLst/>
            </a:prstGeom>
            <a:noFill/>
            <a:ln>
              <a:noFill/>
            </a:ln>
          </p:spPr>
        </p:pic>
      </p:grpSp>
      <p:sp>
        <p:nvSpPr>
          <p:cNvPr id="179" name="Google Shape;179;p2"/>
          <p:cNvSpPr txBox="1"/>
          <p:nvPr/>
        </p:nvSpPr>
        <p:spPr>
          <a:xfrm>
            <a:off x="1233056" y="2640094"/>
            <a:ext cx="15011400" cy="3313664"/>
          </a:xfrm>
          <a:prstGeom prst="rect">
            <a:avLst/>
          </a:prstGeom>
          <a:noFill/>
          <a:ln>
            <a:noFill/>
          </a:ln>
        </p:spPr>
        <p:txBody>
          <a:bodyPr anchorCtr="0" anchor="t" bIns="45700" lIns="91425" spcFirstLastPara="1" rIns="91425" wrap="square" tIns="45700">
            <a:spAutoFit/>
          </a:bodyPr>
          <a:lstStyle/>
          <a:p>
            <a:pPr indent="-685835" lvl="0" marL="685835" marR="0" rtl="0" algn="just">
              <a:lnSpc>
                <a:spcPct val="150000"/>
              </a:lnSpc>
              <a:spcBef>
                <a:spcPts val="0"/>
              </a:spcBef>
              <a:spcAft>
                <a:spcPts val="0"/>
              </a:spcAft>
              <a:buClr>
                <a:srgbClr val="000000"/>
              </a:buClr>
              <a:buSzPts val="3600"/>
              <a:buFont typeface="Arial"/>
              <a:buChar char="•"/>
            </a:pPr>
            <a:r>
              <a:rPr lang="vi-VN" sz="3600">
                <a:solidFill>
                  <a:srgbClr val="000000"/>
                </a:solidFill>
                <a:latin typeface="Arial"/>
                <a:ea typeface="Arial"/>
                <a:cs typeface="Arial"/>
                <a:sym typeface="Arial"/>
              </a:rPr>
              <a:t>Bài giảng và giáo án này chỉ có duy nhất trên </a:t>
            </a:r>
            <a:r>
              <a:rPr b="1" lang="vi-VN" sz="3600">
                <a:solidFill>
                  <a:srgbClr val="000000"/>
                </a:solidFill>
                <a:latin typeface="Arial"/>
                <a:ea typeface="Arial"/>
                <a:cs typeface="Arial"/>
                <a:sym typeface="Arial"/>
              </a:rPr>
              <a:t>kenhgiaovien.com</a:t>
            </a:r>
            <a:endParaRPr b="1" sz="3600">
              <a:solidFill>
                <a:srgbClr val="000000"/>
              </a:solidFill>
              <a:latin typeface="Arial"/>
              <a:ea typeface="Arial"/>
              <a:cs typeface="Arial"/>
              <a:sym typeface="Arial"/>
            </a:endParaRPr>
          </a:p>
          <a:p>
            <a:pPr indent="-685835" lvl="0" marL="685835" marR="0" rtl="0" algn="just">
              <a:lnSpc>
                <a:spcPct val="150000"/>
              </a:lnSpc>
              <a:spcBef>
                <a:spcPts val="0"/>
              </a:spcBef>
              <a:spcAft>
                <a:spcPts val="0"/>
              </a:spcAft>
              <a:buClr>
                <a:srgbClr val="000000"/>
              </a:buClr>
              <a:buSzPts val="3600"/>
              <a:buFont typeface="Arial"/>
              <a:buChar char="•"/>
            </a:pPr>
            <a:r>
              <a:rPr lang="vi-VN"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a:p>
          <a:p>
            <a:pPr indent="-685835" lvl="0" marL="685835" marR="0" rtl="0" algn="just">
              <a:lnSpc>
                <a:spcPct val="150000"/>
              </a:lnSpc>
              <a:spcBef>
                <a:spcPts val="0"/>
              </a:spcBef>
              <a:spcAft>
                <a:spcPts val="0"/>
              </a:spcAft>
              <a:buClr>
                <a:srgbClr val="000000"/>
              </a:buClr>
              <a:buSzPts val="3600"/>
              <a:buFont typeface="Arial"/>
              <a:buChar char="•"/>
            </a:pPr>
            <a:r>
              <a:rPr lang="vi-VN" sz="3600">
                <a:solidFill>
                  <a:srgbClr val="000000"/>
                </a:solidFill>
                <a:latin typeface="Arial"/>
                <a:ea typeface="Arial"/>
                <a:cs typeface="Arial"/>
                <a:sym typeface="Arial"/>
              </a:rPr>
              <a:t>Vui lòng không tiếp tay cho hành vi xấu.</a:t>
            </a:r>
            <a:endParaRPr/>
          </a:p>
        </p:txBody>
      </p:sp>
      <p:sp>
        <p:nvSpPr>
          <p:cNvPr id="180" name="Google Shape;180;p2"/>
          <p:cNvSpPr txBox="1"/>
          <p:nvPr/>
        </p:nvSpPr>
        <p:spPr>
          <a:xfrm>
            <a:off x="2772783" y="7708017"/>
            <a:ext cx="6507753"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6000">
                <a:solidFill>
                  <a:srgbClr val="000000"/>
                </a:solidFill>
                <a:latin typeface="Aharoni"/>
                <a:ea typeface="Aharoni"/>
                <a:cs typeface="Aharoni"/>
                <a:sym typeface="Aharoni"/>
              </a:rPr>
              <a:t>Zalo: </a:t>
            </a:r>
            <a:r>
              <a:rPr b="1" lang="vi-VN" sz="6600">
                <a:solidFill>
                  <a:srgbClr val="4EA72E"/>
                </a:solidFill>
                <a:latin typeface="Aharoni"/>
                <a:ea typeface="Aharoni"/>
                <a:cs typeface="Aharoni"/>
                <a:sym typeface="Aharoni"/>
              </a:rPr>
              <a:t>0386 168 725</a:t>
            </a:r>
            <a:endParaRPr b="1" sz="6000">
              <a:solidFill>
                <a:srgbClr val="4EA72E"/>
              </a:solidFill>
              <a:latin typeface="Aharoni"/>
              <a:ea typeface="Aharoni"/>
              <a:cs typeface="Aharoni"/>
              <a:sym typeface="Aharoni"/>
            </a:endParaRPr>
          </a:p>
        </p:txBody>
      </p:sp>
      <p:sp>
        <p:nvSpPr>
          <p:cNvPr id="181" name="Google Shape;181;p2">
            <a:hlinkClick r:id="rId6"/>
          </p:cNvPr>
          <p:cNvSpPr txBox="1"/>
          <p:nvPr/>
        </p:nvSpPr>
        <p:spPr>
          <a:xfrm>
            <a:off x="1239983" y="8886499"/>
            <a:ext cx="12462732" cy="646331"/>
          </a:xfrm>
          <a:prstGeom prst="rect">
            <a:avLst/>
          </a:prstGeom>
          <a:blipFill rotWithShape="1">
            <a:blip r:embed="rId7">
              <a:alphaModFix/>
            </a:blip>
            <a:stretch>
              <a:fillRect b="-34904" l="0" r="0" t="-1509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vi-VN" sz="1800">
                <a:latin typeface="Calibri"/>
                <a:ea typeface="Calibri"/>
                <a:cs typeface="Calibri"/>
                <a:sym typeface="Calibri"/>
              </a:rPr>
              <a:t> </a:t>
            </a:r>
            <a:endParaRPr/>
          </a:p>
        </p:txBody>
      </p:sp>
      <p:pic>
        <p:nvPicPr>
          <p:cNvPr id="182" name="Google Shape;182;p2"/>
          <p:cNvPicPr preferRelativeResize="0"/>
          <p:nvPr/>
        </p:nvPicPr>
        <p:blipFill rotWithShape="1">
          <a:blip r:embed="rId8">
            <a:alphaModFix/>
          </a:blip>
          <a:srcRect b="0" l="0" r="0" t="0"/>
          <a:stretch/>
        </p:blipFill>
        <p:spPr>
          <a:xfrm>
            <a:off x="13702715" y="4183337"/>
            <a:ext cx="3891086" cy="61036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36" name="Shape 436"/>
        <p:cNvGrpSpPr/>
        <p:nvPr/>
      </p:nvGrpSpPr>
      <p:grpSpPr>
        <a:xfrm>
          <a:off x="0" y="0"/>
          <a:ext cx="0" cy="0"/>
          <a:chOff x="0" y="0"/>
          <a:chExt cx="0" cy="0"/>
        </a:xfrm>
      </p:grpSpPr>
      <p:sp>
        <p:nvSpPr>
          <p:cNvPr id="437" name="Google Shape;437;p2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Môi trường sống của sinh vật là gì? Có mấy loại? Cách bảo vệ môi trường  sống của sinh vật | Trường Mầm non Tân Thông Hội 1" id="441" name="Google Shape;441;p20"/>
          <p:cNvPicPr preferRelativeResize="0"/>
          <p:nvPr/>
        </p:nvPicPr>
        <p:blipFill rotWithShape="1">
          <a:blip r:embed="rId5">
            <a:alphaModFix/>
          </a:blip>
          <a:srcRect b="0" l="0" r="0" t="0"/>
          <a:stretch/>
        </p:blipFill>
        <p:spPr>
          <a:xfrm>
            <a:off x="645560" y="1333283"/>
            <a:ext cx="8498440" cy="5672709"/>
          </a:xfrm>
          <a:prstGeom prst="rect">
            <a:avLst/>
          </a:prstGeom>
          <a:noFill/>
          <a:ln>
            <a:noFill/>
          </a:ln>
        </p:spPr>
      </p:pic>
      <p:pic>
        <p:nvPicPr>
          <p:cNvPr descr="Kiên Giang: Nhiều loài thực vật, động vật quý hiếm cần được bảo vệ" id="442" name="Google Shape;442;p20"/>
          <p:cNvPicPr preferRelativeResize="0"/>
          <p:nvPr/>
        </p:nvPicPr>
        <p:blipFill rotWithShape="1">
          <a:blip r:embed="rId6">
            <a:alphaModFix/>
          </a:blip>
          <a:srcRect b="3912" l="0" r="0" t="0"/>
          <a:stretch/>
        </p:blipFill>
        <p:spPr>
          <a:xfrm>
            <a:off x="9377316" y="1333283"/>
            <a:ext cx="8265124" cy="5672709"/>
          </a:xfrm>
          <a:prstGeom prst="rect">
            <a:avLst/>
          </a:prstGeom>
          <a:noFill/>
          <a:ln>
            <a:noFill/>
          </a:ln>
        </p:spPr>
      </p:pic>
      <p:sp>
        <p:nvSpPr>
          <p:cNvPr id="443" name="Google Shape;443;p20"/>
          <p:cNvSpPr txBox="1"/>
          <p:nvPr/>
        </p:nvSpPr>
        <p:spPr>
          <a:xfrm>
            <a:off x="645560" y="7357177"/>
            <a:ext cx="16996880"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Phát triển, bảo vệ rừng là đang bảo vệ môi trường sống tự nhiên của rất nhiều loài động vật.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47" name="Shape 447"/>
        <p:cNvGrpSpPr/>
        <p:nvPr/>
      </p:nvGrpSpPr>
      <p:grpSpPr>
        <a:xfrm>
          <a:off x="0" y="0"/>
          <a:ext cx="0" cy="0"/>
          <a:chOff x="0" y="0"/>
          <a:chExt cx="0" cy="0"/>
        </a:xfrm>
      </p:grpSpPr>
      <p:sp>
        <p:nvSpPr>
          <p:cNvPr id="448" name="Google Shape;448;p2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1"/>
          <p:cNvSpPr txBox="1"/>
          <p:nvPr/>
        </p:nvSpPr>
        <p:spPr>
          <a:xfrm>
            <a:off x="645560" y="7738177"/>
            <a:ext cx="16996880"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Rừng là môi trường sinh trưởng, phát triển của hàng ngàn loài thực vật quý hiếm. </a:t>
            </a:r>
            <a:endParaRPr/>
          </a:p>
        </p:txBody>
      </p:sp>
      <p:pic>
        <p:nvPicPr>
          <p:cNvPr descr="Nấm rừng thông, ăn ngon đến quên cả no" id="453" name="Google Shape;453;p21"/>
          <p:cNvPicPr preferRelativeResize="0"/>
          <p:nvPr/>
        </p:nvPicPr>
        <p:blipFill rotWithShape="1">
          <a:blip r:embed="rId5">
            <a:alphaModFix/>
          </a:blip>
          <a:srcRect b="0" l="0" r="0" t="0"/>
          <a:stretch/>
        </p:blipFill>
        <p:spPr>
          <a:xfrm>
            <a:off x="462579" y="1333500"/>
            <a:ext cx="7774270" cy="5886233"/>
          </a:xfrm>
          <a:prstGeom prst="rect">
            <a:avLst/>
          </a:prstGeom>
          <a:noFill/>
          <a:ln>
            <a:noFill/>
          </a:ln>
        </p:spPr>
      </p:pic>
      <p:pic>
        <p:nvPicPr>
          <p:cNvPr descr="Rau rừng – Cung cấp thực phẩm sạch Hạnh Dung" id="454" name="Google Shape;454;p21"/>
          <p:cNvPicPr preferRelativeResize="0"/>
          <p:nvPr/>
        </p:nvPicPr>
        <p:blipFill rotWithShape="1">
          <a:blip r:embed="rId6">
            <a:alphaModFix/>
          </a:blip>
          <a:srcRect b="0" l="0" r="0" t="0"/>
          <a:stretch/>
        </p:blipFill>
        <p:spPr>
          <a:xfrm>
            <a:off x="8510588" y="1333500"/>
            <a:ext cx="9152374" cy="588623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58" name="Shape 458"/>
        <p:cNvGrpSpPr/>
        <p:nvPr/>
      </p:nvGrpSpPr>
      <p:grpSpPr>
        <a:xfrm>
          <a:off x="0" y="0"/>
          <a:ext cx="0" cy="0"/>
          <a:chOff x="0" y="0"/>
          <a:chExt cx="0" cy="0"/>
        </a:xfrm>
      </p:grpSpPr>
      <p:sp>
        <p:nvSpPr>
          <p:cNvPr id="459" name="Google Shape;459;p2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62" name="Google Shape;462;p22"/>
          <p:cNvGrpSpPr/>
          <p:nvPr/>
        </p:nvGrpSpPr>
        <p:grpSpPr>
          <a:xfrm>
            <a:off x="462579" y="400561"/>
            <a:ext cx="6928821" cy="1143000"/>
            <a:chOff x="462579" y="2095500"/>
            <a:chExt cx="6928821" cy="1143000"/>
          </a:xfrm>
        </p:grpSpPr>
        <p:sp>
          <p:nvSpPr>
            <p:cNvPr id="463" name="Google Shape;463;p22"/>
            <p:cNvSpPr txBox="1"/>
            <p:nvPr/>
          </p:nvSpPr>
          <p:spPr>
            <a:xfrm>
              <a:off x="1752600" y="2371759"/>
              <a:ext cx="563880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4200">
                  <a:solidFill>
                    <a:srgbClr val="C00000"/>
                  </a:solidFill>
                  <a:latin typeface="Arial"/>
                  <a:ea typeface="Arial"/>
                  <a:cs typeface="Arial"/>
                  <a:sym typeface="Arial"/>
                </a:rPr>
                <a:t>Kết nối năng lực: </a:t>
              </a:r>
              <a:endParaRPr/>
            </a:p>
          </p:txBody>
        </p:sp>
        <p:sp>
          <p:nvSpPr>
            <p:cNvPr id="464" name="Google Shape;464;p22"/>
            <p:cNvSpPr/>
            <p:nvPr/>
          </p:nvSpPr>
          <p:spPr>
            <a:xfrm>
              <a:off x="462579" y="2095500"/>
              <a:ext cx="1143000" cy="11430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22"/>
          <p:cNvGrpSpPr/>
          <p:nvPr/>
        </p:nvGrpSpPr>
        <p:grpSpPr>
          <a:xfrm>
            <a:off x="467341" y="1790700"/>
            <a:ext cx="16962596" cy="2438400"/>
            <a:chOff x="319802" y="1653702"/>
            <a:chExt cx="16962596" cy="2438400"/>
          </a:xfrm>
        </p:grpSpPr>
        <p:sp>
          <p:nvSpPr>
            <p:cNvPr id="466" name="Google Shape;466;p22"/>
            <p:cNvSpPr/>
            <p:nvPr/>
          </p:nvSpPr>
          <p:spPr>
            <a:xfrm>
              <a:off x="319802" y="1653702"/>
              <a:ext cx="16962596" cy="2438400"/>
            </a:xfrm>
            <a:prstGeom prst="roundRect">
              <a:avLst>
                <a:gd fmla="val 13151" name="adj"/>
              </a:avLst>
            </a:prstGeom>
            <a:solidFill>
              <a:schemeClr val="lt1"/>
            </a:solidFill>
            <a:ln cap="flat" cmpd="sng" w="38100">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22"/>
            <p:cNvSpPr txBox="1"/>
            <p:nvPr/>
          </p:nvSpPr>
          <p:spPr>
            <a:xfrm>
              <a:off x="533400" y="1953099"/>
              <a:ext cx="1653540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Sử dụng internet, sách, báo,... tìm hiểu về vai trò của lâm nghiệp trong việc ứng phó với biến đổi khí hậu và bảo vệ môi trường sinh thái. </a:t>
              </a:r>
              <a:endParaRPr sz="4000">
                <a:solidFill>
                  <a:schemeClr val="dk1"/>
                </a:solidFill>
                <a:latin typeface="Calibri"/>
                <a:ea typeface="Calibri"/>
                <a:cs typeface="Calibri"/>
                <a:sym typeface="Calibri"/>
              </a:endParaRPr>
            </a:p>
          </p:txBody>
        </p:sp>
      </p:grpSp>
      <p:pic>
        <p:nvPicPr>
          <p:cNvPr descr="Rừng mưa nhiệt đới trên thế giới đang hồi sinh - KhoaHoc.tv" id="468" name="Google Shape;468;p22"/>
          <p:cNvPicPr preferRelativeResize="0"/>
          <p:nvPr/>
        </p:nvPicPr>
        <p:blipFill rotWithShape="1">
          <a:blip r:embed="rId6">
            <a:alphaModFix/>
          </a:blip>
          <a:srcRect b="0" l="13122" r="18774" t="34640"/>
          <a:stretch/>
        </p:blipFill>
        <p:spPr>
          <a:xfrm>
            <a:off x="6743736" y="4808452"/>
            <a:ext cx="4281217" cy="3081640"/>
          </a:xfrm>
          <a:prstGeom prst="roundRect">
            <a:avLst>
              <a:gd fmla="val 16667" name="adj"/>
            </a:avLst>
          </a:prstGeom>
          <a:noFill/>
          <a:ln>
            <a:noFill/>
          </a:ln>
        </p:spPr>
      </p:pic>
      <p:grpSp>
        <p:nvGrpSpPr>
          <p:cNvPr id="469" name="Google Shape;469;p22"/>
          <p:cNvGrpSpPr/>
          <p:nvPr/>
        </p:nvGrpSpPr>
        <p:grpSpPr>
          <a:xfrm>
            <a:off x="2317832" y="5956857"/>
            <a:ext cx="3716057" cy="784830"/>
            <a:chOff x="2317832" y="5956857"/>
            <a:chExt cx="3716057" cy="784830"/>
          </a:xfrm>
        </p:grpSpPr>
        <p:sp>
          <p:nvSpPr>
            <p:cNvPr id="470" name="Google Shape;470;p22"/>
            <p:cNvSpPr/>
            <p:nvPr/>
          </p:nvSpPr>
          <p:spPr>
            <a:xfrm>
              <a:off x="5371902" y="6044472"/>
              <a:ext cx="661987" cy="609600"/>
            </a:xfrm>
            <a:prstGeom prst="right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22"/>
            <p:cNvSpPr txBox="1"/>
            <p:nvPr/>
          </p:nvSpPr>
          <p:spPr>
            <a:xfrm>
              <a:off x="2317832" y="5956857"/>
              <a:ext cx="26670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CO</a:t>
              </a:r>
              <a:r>
                <a:rPr b="1" baseline="-25000" lang="vi-VN" sz="4500">
                  <a:solidFill>
                    <a:schemeClr val="dk1"/>
                  </a:solidFill>
                  <a:latin typeface="Arial"/>
                  <a:ea typeface="Arial"/>
                  <a:cs typeface="Arial"/>
                  <a:sym typeface="Arial"/>
                </a:rPr>
                <a:t>2</a:t>
              </a:r>
              <a:endParaRPr/>
            </a:p>
          </p:txBody>
        </p:sp>
      </p:grpSp>
      <p:grpSp>
        <p:nvGrpSpPr>
          <p:cNvPr id="472" name="Google Shape;472;p22"/>
          <p:cNvGrpSpPr/>
          <p:nvPr/>
        </p:nvGrpSpPr>
        <p:grpSpPr>
          <a:xfrm>
            <a:off x="11734800" y="5956857"/>
            <a:ext cx="3505200" cy="784830"/>
            <a:chOff x="11734800" y="5956857"/>
            <a:chExt cx="3505200" cy="784830"/>
          </a:xfrm>
        </p:grpSpPr>
        <p:sp>
          <p:nvSpPr>
            <p:cNvPr id="473" name="Google Shape;473;p22"/>
            <p:cNvSpPr/>
            <p:nvPr/>
          </p:nvSpPr>
          <p:spPr>
            <a:xfrm>
              <a:off x="11734800" y="6044472"/>
              <a:ext cx="661987" cy="609600"/>
            </a:xfrm>
            <a:prstGeom prst="rightArrow">
              <a:avLst>
                <a:gd fmla="val 50000" name="adj1"/>
                <a:gd fmla="val 50000" name="adj2"/>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22"/>
            <p:cNvSpPr txBox="1"/>
            <p:nvPr/>
          </p:nvSpPr>
          <p:spPr>
            <a:xfrm>
              <a:off x="12573000" y="5956857"/>
              <a:ext cx="26670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O</a:t>
              </a:r>
              <a:r>
                <a:rPr b="1" baseline="-25000" lang="vi-VN" sz="4500">
                  <a:solidFill>
                    <a:schemeClr val="dk1"/>
                  </a:solidFill>
                  <a:latin typeface="Arial"/>
                  <a:ea typeface="Arial"/>
                  <a:cs typeface="Arial"/>
                  <a:sym typeface="Arial"/>
                </a:rPr>
                <a:t>2</a:t>
              </a:r>
              <a:endParaRPr/>
            </a:p>
          </p:txBody>
        </p:sp>
      </p:grpSp>
      <p:sp>
        <p:nvSpPr>
          <p:cNvPr id="475" name="Google Shape;475;p22"/>
          <p:cNvSpPr txBox="1"/>
          <p:nvPr/>
        </p:nvSpPr>
        <p:spPr>
          <a:xfrm>
            <a:off x="3550344" y="8740490"/>
            <a:ext cx="106680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Giảm hiệu ứng nhà kính, nóng lên toàn cầu </a:t>
            </a:r>
            <a:endParaRPr/>
          </a:p>
        </p:txBody>
      </p:sp>
      <p:cxnSp>
        <p:nvCxnSpPr>
          <p:cNvPr id="476" name="Google Shape;476;p22"/>
          <p:cNvCxnSpPr>
            <a:stCxn id="471" idx="1"/>
            <a:endCxn id="475" idx="1"/>
          </p:cNvCxnSpPr>
          <p:nvPr/>
        </p:nvCxnSpPr>
        <p:spPr>
          <a:xfrm>
            <a:off x="2317832" y="6349272"/>
            <a:ext cx="1232400" cy="2729700"/>
          </a:xfrm>
          <a:prstGeom prst="bentConnector3">
            <a:avLst>
              <a:gd fmla="val -18549" name="adj1"/>
            </a:avLst>
          </a:prstGeom>
          <a:noFill/>
          <a:ln cap="flat" cmpd="sng" w="38100">
            <a:solidFill>
              <a:srgbClr val="0070C0"/>
            </a:solidFill>
            <a:prstDash val="solid"/>
            <a:round/>
            <a:headEnd len="sm" w="sm" type="none"/>
            <a:tailEnd len="sm" w="sm" type="none"/>
          </a:ln>
        </p:spPr>
      </p:cxnSp>
      <p:cxnSp>
        <p:nvCxnSpPr>
          <p:cNvPr id="477" name="Google Shape;477;p22"/>
          <p:cNvCxnSpPr>
            <a:stCxn id="474" idx="3"/>
            <a:endCxn id="475" idx="3"/>
          </p:cNvCxnSpPr>
          <p:nvPr/>
        </p:nvCxnSpPr>
        <p:spPr>
          <a:xfrm flipH="1">
            <a:off x="14218200" y="6349272"/>
            <a:ext cx="1021800" cy="2729700"/>
          </a:xfrm>
          <a:prstGeom prst="bentConnector3">
            <a:avLst>
              <a:gd fmla="val -22372" name="adj1"/>
            </a:avLst>
          </a:prstGeom>
          <a:noFill/>
          <a:ln cap="flat" cmpd="sng" w="38100">
            <a:solidFill>
              <a:srgbClr val="0070C0"/>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481" name="Shape 481"/>
        <p:cNvGrpSpPr/>
        <p:nvPr/>
      </p:nvGrpSpPr>
      <p:grpSpPr>
        <a:xfrm>
          <a:off x="0" y="0"/>
          <a:ext cx="0" cy="0"/>
          <a:chOff x="0" y="0"/>
          <a:chExt cx="0" cy="0"/>
        </a:xfrm>
      </p:grpSpPr>
      <p:sp>
        <p:nvSpPr>
          <p:cNvPr id="482" name="Google Shape;482;p23"/>
          <p:cNvSpPr/>
          <p:nvPr/>
        </p:nvSpPr>
        <p:spPr>
          <a:xfrm>
            <a:off x="4669789" y="7644657"/>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3" name="Google Shape;483;p23"/>
          <p:cNvGrpSpPr/>
          <p:nvPr/>
        </p:nvGrpSpPr>
        <p:grpSpPr>
          <a:xfrm>
            <a:off x="11177639" y="-1501460"/>
            <a:ext cx="8260206" cy="13124216"/>
            <a:chOff x="0" y="-47625"/>
            <a:chExt cx="2175528" cy="3456584"/>
          </a:xfrm>
        </p:grpSpPr>
        <p:sp>
          <p:nvSpPr>
            <p:cNvPr id="484" name="Google Shape;484;p23"/>
            <p:cNvSpPr/>
            <p:nvPr/>
          </p:nvSpPr>
          <p:spPr>
            <a:xfrm>
              <a:off x="0" y="0"/>
              <a:ext cx="2175528" cy="3408959"/>
            </a:xfrm>
            <a:custGeom>
              <a:rect b="b" l="l" r="r" t="t"/>
              <a:pathLst>
                <a:path extrusionOk="0" h="3408959" w="2175528">
                  <a:moveTo>
                    <a:pt x="0" y="0"/>
                  </a:moveTo>
                  <a:lnTo>
                    <a:pt x="2175528" y="0"/>
                  </a:lnTo>
                  <a:lnTo>
                    <a:pt x="2175528" y="3408959"/>
                  </a:lnTo>
                  <a:lnTo>
                    <a:pt x="0" y="3408959"/>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3"/>
            <p:cNvSpPr txBox="1"/>
            <p:nvPr/>
          </p:nvSpPr>
          <p:spPr>
            <a:xfrm>
              <a:off x="0" y="-47625"/>
              <a:ext cx="2175528" cy="34565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486" name="Google Shape;486;p23"/>
          <p:cNvSpPr txBox="1"/>
          <p:nvPr/>
        </p:nvSpPr>
        <p:spPr>
          <a:xfrm>
            <a:off x="3387131" y="3694048"/>
            <a:ext cx="4854350" cy="935962"/>
          </a:xfrm>
          <a:prstGeom prst="rect">
            <a:avLst/>
          </a:prstGeom>
          <a:noFill/>
          <a:ln>
            <a:noFill/>
          </a:ln>
        </p:spPr>
        <p:txBody>
          <a:bodyPr anchorCtr="0" anchor="t" bIns="0" lIns="0" spcFirstLastPara="1" rIns="0" wrap="square" tIns="0">
            <a:spAutoFit/>
          </a:bodyPr>
          <a:lstStyle/>
          <a:p>
            <a:pPr indent="0" lvl="0" marL="0" marR="0" rtl="0" algn="ctr">
              <a:lnSpc>
                <a:spcPct val="77777"/>
              </a:lnSpc>
              <a:spcBef>
                <a:spcPts val="0"/>
              </a:spcBef>
              <a:spcAft>
                <a:spcPts val="0"/>
              </a:spcAft>
              <a:buClr>
                <a:srgbClr val="FFFFFF"/>
              </a:buClr>
              <a:buSzPts val="9000"/>
              <a:buFont typeface="Arial"/>
              <a:buNone/>
            </a:pPr>
            <a:r>
              <a:rPr b="1" i="0" lang="vi-VN" sz="9000" u="none" cap="none" strike="noStrike">
                <a:solidFill>
                  <a:srgbClr val="FFFFFF"/>
                </a:solidFill>
                <a:latin typeface="Arial"/>
                <a:ea typeface="Arial"/>
                <a:cs typeface="Arial"/>
                <a:sym typeface="Arial"/>
              </a:rPr>
              <a:t>PHẦN II.</a:t>
            </a:r>
            <a:endParaRPr/>
          </a:p>
        </p:txBody>
      </p:sp>
      <p:grpSp>
        <p:nvGrpSpPr>
          <p:cNvPr id="487" name="Google Shape;487;p23"/>
          <p:cNvGrpSpPr/>
          <p:nvPr/>
        </p:nvGrpSpPr>
        <p:grpSpPr>
          <a:xfrm>
            <a:off x="1028700" y="8333459"/>
            <a:ext cx="3086100" cy="924841"/>
            <a:chOff x="0" y="-47625"/>
            <a:chExt cx="812800" cy="243580"/>
          </a:xfrm>
        </p:grpSpPr>
        <p:sp>
          <p:nvSpPr>
            <p:cNvPr id="488" name="Google Shape;488;p23"/>
            <p:cNvSpPr/>
            <p:nvPr/>
          </p:nvSpPr>
          <p:spPr>
            <a:xfrm>
              <a:off x="0" y="0"/>
              <a:ext cx="812800" cy="195955"/>
            </a:xfrm>
            <a:custGeom>
              <a:rect b="b" l="l" r="r" t="t"/>
              <a:pathLst>
                <a:path extrusionOk="0" h="195955" w="812800">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3"/>
            <p:cNvSpPr txBox="1"/>
            <p:nvPr/>
          </p:nvSpPr>
          <p:spPr>
            <a:xfrm>
              <a:off x="0" y="-47625"/>
              <a:ext cx="812800" cy="2435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490" name="Google Shape;490;p23"/>
          <p:cNvSpPr txBox="1"/>
          <p:nvPr/>
        </p:nvSpPr>
        <p:spPr>
          <a:xfrm>
            <a:off x="1455999" y="8494805"/>
            <a:ext cx="2231501" cy="626307"/>
          </a:xfrm>
          <a:prstGeom prst="rect">
            <a:avLst/>
          </a:prstGeom>
          <a:noFill/>
          <a:ln>
            <a:noFill/>
          </a:ln>
        </p:spPr>
        <p:txBody>
          <a:bodyPr anchorCtr="0" anchor="t" bIns="0" lIns="0" spcFirstLastPara="1" rIns="0" wrap="square" tIns="0">
            <a:spAutoFit/>
          </a:bodyPr>
          <a:lstStyle/>
          <a:p>
            <a:pPr indent="0" lvl="0" marL="0" marR="0" rtl="0" algn="ctr">
              <a:lnSpc>
                <a:spcPct val="179993"/>
              </a:lnSpc>
              <a:spcBef>
                <a:spcPts val="0"/>
              </a:spcBef>
              <a:spcAft>
                <a:spcPts val="0"/>
              </a:spcAft>
              <a:buClr>
                <a:srgbClr val="000000"/>
              </a:buClr>
              <a:buSzPts val="3029"/>
              <a:buFont typeface="Arial"/>
              <a:buNone/>
            </a:pPr>
            <a:r>
              <a:rPr b="0" i="0" lang="vi-VN" sz="3029" u="none" cap="none" strike="noStrike">
                <a:solidFill>
                  <a:srgbClr val="000000"/>
                </a:solidFill>
                <a:latin typeface="Arial"/>
                <a:ea typeface="Arial"/>
                <a:cs typeface="Arial"/>
                <a:sym typeface="Arial"/>
              </a:rPr>
              <a:t>NEXT</a:t>
            </a:r>
            <a:endParaRPr/>
          </a:p>
        </p:txBody>
      </p:sp>
      <p:sp>
        <p:nvSpPr>
          <p:cNvPr id="491" name="Google Shape;491;p23"/>
          <p:cNvSpPr/>
          <p:nvPr/>
        </p:nvSpPr>
        <p:spPr>
          <a:xfrm>
            <a:off x="-3353663" y="-4109715"/>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3"/>
          <p:cNvSpPr/>
          <p:nvPr/>
        </p:nvSpPr>
        <p:spPr>
          <a:xfrm>
            <a:off x="11728457" y="7135359"/>
            <a:ext cx="5486372" cy="3655296"/>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3"/>
          <p:cNvSpPr/>
          <p:nvPr/>
        </p:nvSpPr>
        <p:spPr>
          <a:xfrm>
            <a:off x="11738796" y="3301691"/>
            <a:ext cx="5520504" cy="3698739"/>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5">
              <a:alphaModFix/>
            </a:blip>
            <a:stretch>
              <a:fillRect b="-4196" l="0" r="0" t="-774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3"/>
          <p:cNvSpPr/>
          <p:nvPr/>
        </p:nvSpPr>
        <p:spPr>
          <a:xfrm>
            <a:off x="11728457" y="-536728"/>
            <a:ext cx="5520505" cy="3698739"/>
          </a:xfrm>
          <a:custGeom>
            <a:rect b="b" l="l" r="r" t="t"/>
            <a:pathLst>
              <a:path extrusionOk="0" h="8229600" w="12282985">
                <a:moveTo>
                  <a:pt x="0" y="0"/>
                </a:moveTo>
                <a:lnTo>
                  <a:pt x="12282985" y="0"/>
                </a:lnTo>
                <a:lnTo>
                  <a:pt x="12282985"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3"/>
          <p:cNvSpPr txBox="1"/>
          <p:nvPr/>
        </p:nvSpPr>
        <p:spPr>
          <a:xfrm>
            <a:off x="114296" y="5272326"/>
            <a:ext cx="11400020"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000"/>
              <a:buFont typeface="Arial"/>
              <a:buNone/>
            </a:pPr>
            <a:r>
              <a:rPr b="1" i="0" lang="vi-VN" sz="5000" u="none" cap="none" strike="noStrike">
                <a:solidFill>
                  <a:srgbClr val="FFFFFF"/>
                </a:solidFill>
                <a:latin typeface="Arial"/>
                <a:ea typeface="Arial"/>
                <a:cs typeface="Arial"/>
                <a:sym typeface="Arial"/>
              </a:rPr>
              <a:t>TRIỂN VỌNG CỦA LÂM NGHIỆP</a:t>
            </a:r>
            <a:endParaRPr/>
          </a:p>
        </p:txBody>
      </p:sp>
    </p:spTree>
  </p:cSld>
  <p:clrMapOvr>
    <a:masterClrMapping/>
  </p:clrMapOvr>
  <p:transition spd="slow" p14:dur="1500">
    <p:random/>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499" name="Shape 499"/>
        <p:cNvGrpSpPr/>
        <p:nvPr/>
      </p:nvGrpSpPr>
      <p:grpSpPr>
        <a:xfrm>
          <a:off x="0" y="0"/>
          <a:ext cx="0" cy="0"/>
          <a:chOff x="0" y="0"/>
          <a:chExt cx="0" cy="0"/>
        </a:xfrm>
      </p:grpSpPr>
      <p:sp>
        <p:nvSpPr>
          <p:cNvPr id="500" name="Google Shape;500;p2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4"/>
          <p:cNvSpPr txBox="1"/>
          <p:nvPr/>
        </p:nvSpPr>
        <p:spPr>
          <a:xfrm>
            <a:off x="1066800" y="189901"/>
            <a:ext cx="16472675" cy="20579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vi-VN" sz="4500">
                <a:solidFill>
                  <a:srgbClr val="C00000"/>
                </a:solidFill>
                <a:latin typeface="Calibri"/>
                <a:ea typeface="Calibri"/>
                <a:cs typeface="Calibri"/>
                <a:sym typeface="Calibri"/>
              </a:rPr>
              <a:t>1. Phát triển để bảo tồn đa dạng sinh học và bảo vệ môi trường sinh thái</a:t>
            </a:r>
            <a:endParaRPr b="1" sz="4500">
              <a:solidFill>
                <a:srgbClr val="C00000"/>
              </a:solidFill>
              <a:latin typeface="Calibri"/>
              <a:ea typeface="Calibri"/>
              <a:cs typeface="Calibri"/>
              <a:sym typeface="Calibri"/>
            </a:endParaRPr>
          </a:p>
        </p:txBody>
      </p:sp>
      <p:grpSp>
        <p:nvGrpSpPr>
          <p:cNvPr id="505" name="Google Shape;505;p24"/>
          <p:cNvGrpSpPr/>
          <p:nvPr/>
        </p:nvGrpSpPr>
        <p:grpSpPr>
          <a:xfrm>
            <a:off x="609600" y="2400300"/>
            <a:ext cx="16929876" cy="1824923"/>
            <a:chOff x="609600" y="2628900"/>
            <a:chExt cx="16929876" cy="1824923"/>
          </a:xfrm>
        </p:grpSpPr>
        <p:sp>
          <p:nvSpPr>
            <p:cNvPr id="506" name="Google Shape;506;p24"/>
            <p:cNvSpPr txBox="1"/>
            <p:nvPr/>
          </p:nvSpPr>
          <p:spPr>
            <a:xfrm>
              <a:off x="2157064" y="2628900"/>
              <a:ext cx="15382412"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Khai thác thông tin mục II.1, II.2, II.3 SGK tr.8, 9 và điền Phiếu học tập số 1: </a:t>
              </a:r>
              <a:r>
                <a:rPr i="1" lang="vi-VN" sz="4000">
                  <a:solidFill>
                    <a:srgbClr val="C00000"/>
                  </a:solidFill>
                  <a:latin typeface="Arial"/>
                  <a:ea typeface="Arial"/>
                  <a:cs typeface="Arial"/>
                  <a:sym typeface="Arial"/>
                </a:rPr>
                <a:t>Trình bày triển vọng của lâm nghiệp.</a:t>
              </a:r>
              <a:endParaRPr/>
            </a:p>
          </p:txBody>
        </p:sp>
        <p:sp>
          <p:nvSpPr>
            <p:cNvPr id="507" name="Google Shape;507;p24"/>
            <p:cNvSpPr/>
            <p:nvPr/>
          </p:nvSpPr>
          <p:spPr>
            <a:xfrm>
              <a:off x="609600" y="3090631"/>
              <a:ext cx="1275736" cy="1235869"/>
            </a:xfrm>
            <a:custGeom>
              <a:rect b="b" l="l" r="r" t="t"/>
              <a:pathLst>
                <a:path extrusionOk="0" h="4114800" w="4247535">
                  <a:moveTo>
                    <a:pt x="0" y="0"/>
                  </a:moveTo>
                  <a:lnTo>
                    <a:pt x="4247536" y="0"/>
                  </a:lnTo>
                  <a:lnTo>
                    <a:pt x="4247536"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aphicFrame>
        <p:nvGraphicFramePr>
          <p:cNvPr id="508" name="Google Shape;508;p24"/>
          <p:cNvGraphicFramePr/>
          <p:nvPr/>
        </p:nvGraphicFramePr>
        <p:xfrm>
          <a:off x="377631" y="5829300"/>
          <a:ext cx="3000000" cy="3000000"/>
        </p:xfrm>
        <a:graphic>
          <a:graphicData uri="http://schemas.openxmlformats.org/drawingml/2006/table">
            <a:tbl>
              <a:tblPr>
                <a:noFill/>
                <a:tableStyleId>{98E6BE17-A9DB-492B-87AC-71CD5445A9F8}</a:tableStyleId>
              </a:tblPr>
              <a:tblGrid>
                <a:gridCol w="12184000"/>
                <a:gridCol w="5348725"/>
              </a:tblGrid>
              <a:tr h="826525">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Triển vọng của lâm nghiệp</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Giải thích</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r>
              <a:tr h="1495750">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bảo tồn đa dạng sinh học và bảo vệ môi trường sinh thái.</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73817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phục vụ tiêu dùng và sản xuất.</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4882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thực hện chức năng xã hội của rừng.</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509" name="Google Shape;509;p24"/>
          <p:cNvSpPr txBox="1"/>
          <p:nvPr/>
        </p:nvSpPr>
        <p:spPr>
          <a:xfrm>
            <a:off x="4296422" y="4627626"/>
            <a:ext cx="10013430" cy="82067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3600">
                <a:solidFill>
                  <a:srgbClr val="0070C0"/>
                </a:solidFill>
                <a:latin typeface="Arial"/>
                <a:ea typeface="Arial"/>
                <a:cs typeface="Arial"/>
                <a:sym typeface="Arial"/>
              </a:rPr>
              <a:t>PHIẾU HỌC TẬP SỐ 1</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13" name="Shape 513"/>
        <p:cNvGrpSpPr/>
        <p:nvPr/>
      </p:nvGrpSpPr>
      <p:grpSpPr>
        <a:xfrm>
          <a:off x="0" y="0"/>
          <a:ext cx="0" cy="0"/>
          <a:chOff x="0" y="0"/>
          <a:chExt cx="0" cy="0"/>
        </a:xfrm>
      </p:grpSpPr>
      <p:sp>
        <p:nvSpPr>
          <p:cNvPr id="514" name="Google Shape;514;p2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18" name="Google Shape;518;p25"/>
          <p:cNvGrpSpPr/>
          <p:nvPr/>
        </p:nvGrpSpPr>
        <p:grpSpPr>
          <a:xfrm>
            <a:off x="786627" y="345130"/>
            <a:ext cx="16758424" cy="1839606"/>
            <a:chOff x="843776" y="1705658"/>
            <a:chExt cx="16758424" cy="1839606"/>
          </a:xfrm>
        </p:grpSpPr>
        <p:sp>
          <p:nvSpPr>
            <p:cNvPr id="519" name="Google Shape;519;p25"/>
            <p:cNvSpPr txBox="1"/>
            <p:nvPr/>
          </p:nvSpPr>
          <p:spPr>
            <a:xfrm>
              <a:off x="2514600" y="1705658"/>
              <a:ext cx="1508760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rgbClr val="C00000"/>
                  </a:solidFill>
                  <a:latin typeface="Arial"/>
                  <a:ea typeface="Arial"/>
                  <a:cs typeface="Arial"/>
                  <a:sym typeface="Arial"/>
                </a:rPr>
                <a:t>Câu hỏi khám phá tr.8: </a:t>
              </a:r>
              <a:r>
                <a:rPr i="1" lang="vi-VN" sz="4000">
                  <a:solidFill>
                    <a:schemeClr val="dk1"/>
                  </a:solidFill>
                  <a:latin typeface="Calibri"/>
                  <a:ea typeface="Calibri"/>
                  <a:cs typeface="Calibri"/>
                  <a:sym typeface="Calibri"/>
                </a:rPr>
                <a:t>Vì sao rừng lại có vai trò quan trọng trong bảo tồn đa dạng sinh học và bảo vệ môi trường sinh thái?</a:t>
              </a:r>
              <a:endParaRPr i="1" sz="4000">
                <a:solidFill>
                  <a:schemeClr val="dk1"/>
                </a:solidFill>
                <a:latin typeface="Calibri"/>
                <a:ea typeface="Calibri"/>
                <a:cs typeface="Calibri"/>
                <a:sym typeface="Calibri"/>
              </a:endParaRPr>
            </a:p>
          </p:txBody>
        </p:sp>
        <p:sp>
          <p:nvSpPr>
            <p:cNvPr id="520" name="Google Shape;520;p25"/>
            <p:cNvSpPr/>
            <p:nvPr/>
          </p:nvSpPr>
          <p:spPr>
            <a:xfrm>
              <a:off x="843776" y="1981072"/>
              <a:ext cx="1371600" cy="1434353"/>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1" name="Google Shape;521;p25"/>
          <p:cNvSpPr/>
          <p:nvPr/>
        </p:nvSpPr>
        <p:spPr>
          <a:xfrm>
            <a:off x="2362659" y="2781300"/>
            <a:ext cx="13562682" cy="914400"/>
          </a:xfrm>
          <a:prstGeom prst="roundRect">
            <a:avLst>
              <a:gd fmla="val 16667" name="adj"/>
            </a:avLst>
          </a:prstGeom>
          <a:solidFill>
            <a:srgbClr val="FBD4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3800">
                <a:solidFill>
                  <a:schemeClr val="dk1"/>
                </a:solidFill>
                <a:latin typeface="Arial"/>
                <a:ea typeface="Arial"/>
                <a:cs typeface="Arial"/>
                <a:sym typeface="Arial"/>
              </a:rPr>
              <a:t>Vai trò của lâm nghiệp đối với cuộc sống của con người </a:t>
            </a:r>
            <a:endParaRPr/>
          </a:p>
        </p:txBody>
      </p:sp>
      <p:sp>
        <p:nvSpPr>
          <p:cNvPr id="522" name="Google Shape;522;p25"/>
          <p:cNvSpPr/>
          <p:nvPr/>
        </p:nvSpPr>
        <p:spPr>
          <a:xfrm>
            <a:off x="324664" y="4991100"/>
            <a:ext cx="3657600" cy="4953000"/>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Cung cấp lâm sản, đặc sản cây công nghiệp phục vụ nhu cầu tiêu dùng và xuất khẩu.</a:t>
            </a:r>
            <a:endParaRPr/>
          </a:p>
        </p:txBody>
      </p:sp>
      <p:sp>
        <p:nvSpPr>
          <p:cNvPr id="523" name="Google Shape;523;p25"/>
          <p:cNvSpPr/>
          <p:nvPr/>
        </p:nvSpPr>
        <p:spPr>
          <a:xfrm>
            <a:off x="4298758" y="4991100"/>
            <a:ext cx="3417542" cy="4953000"/>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Cung cấp nguyên liệu cho công nghiệp, nông nghiệp, xây dựng cơ bản.</a:t>
            </a:r>
            <a:endParaRPr sz="3500">
              <a:solidFill>
                <a:schemeClr val="dk1"/>
              </a:solidFill>
              <a:latin typeface="Arial"/>
              <a:ea typeface="Arial"/>
              <a:cs typeface="Arial"/>
              <a:sym typeface="Arial"/>
            </a:endParaRPr>
          </a:p>
        </p:txBody>
      </p:sp>
      <p:sp>
        <p:nvSpPr>
          <p:cNvPr id="524" name="Google Shape;524;p25"/>
          <p:cNvSpPr/>
          <p:nvPr/>
        </p:nvSpPr>
        <p:spPr>
          <a:xfrm>
            <a:off x="7947171" y="4991100"/>
            <a:ext cx="3210518" cy="4953000"/>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Cung cấp dược liệu quý </a:t>
            </a:r>
            <a:endParaRPr sz="3500">
              <a:solidFill>
                <a:schemeClr val="dk1"/>
              </a:solidFill>
              <a:latin typeface="Arial"/>
              <a:ea typeface="Arial"/>
              <a:cs typeface="Arial"/>
              <a:sym typeface="Arial"/>
            </a:endParaRPr>
          </a:p>
        </p:txBody>
      </p:sp>
      <p:sp>
        <p:nvSpPr>
          <p:cNvPr id="525" name="Google Shape;525;p25"/>
          <p:cNvSpPr/>
          <p:nvPr/>
        </p:nvSpPr>
        <p:spPr>
          <a:xfrm>
            <a:off x="11586094" y="4991100"/>
            <a:ext cx="2988020" cy="4953000"/>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Tạo công ăn việc làm cho đồng bào.</a:t>
            </a:r>
            <a:endParaRPr/>
          </a:p>
        </p:txBody>
      </p:sp>
      <p:sp>
        <p:nvSpPr>
          <p:cNvPr id="526" name="Google Shape;526;p25"/>
          <p:cNvSpPr/>
          <p:nvPr/>
        </p:nvSpPr>
        <p:spPr>
          <a:xfrm>
            <a:off x="15035856" y="4991100"/>
            <a:ext cx="2759223" cy="4953000"/>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Có vai trò đối với đời sống tinh thần của dân tộc thiểu số.</a:t>
            </a:r>
            <a:endParaRPr/>
          </a:p>
        </p:txBody>
      </p:sp>
      <p:cxnSp>
        <p:nvCxnSpPr>
          <p:cNvPr id="527" name="Google Shape;527;p25"/>
          <p:cNvCxnSpPr>
            <a:stCxn id="521" idx="2"/>
            <a:endCxn id="522" idx="0"/>
          </p:cNvCxnSpPr>
          <p:nvPr/>
        </p:nvCxnSpPr>
        <p:spPr>
          <a:xfrm flipH="1">
            <a:off x="2153400" y="3695700"/>
            <a:ext cx="6990600" cy="1295400"/>
          </a:xfrm>
          <a:prstGeom prst="straightConnector1">
            <a:avLst/>
          </a:prstGeom>
          <a:noFill/>
          <a:ln cap="flat" cmpd="sng" w="28575">
            <a:solidFill>
              <a:schemeClr val="dk1"/>
            </a:solidFill>
            <a:prstDash val="solid"/>
            <a:round/>
            <a:headEnd len="sm" w="sm" type="none"/>
            <a:tailEnd len="sm" w="sm" type="none"/>
          </a:ln>
        </p:spPr>
      </p:cxnSp>
      <p:cxnSp>
        <p:nvCxnSpPr>
          <p:cNvPr id="528" name="Google Shape;528;p25"/>
          <p:cNvCxnSpPr>
            <a:stCxn id="521" idx="2"/>
            <a:endCxn id="523" idx="0"/>
          </p:cNvCxnSpPr>
          <p:nvPr/>
        </p:nvCxnSpPr>
        <p:spPr>
          <a:xfrm flipH="1">
            <a:off x="6007500" y="3695700"/>
            <a:ext cx="3136500" cy="1295400"/>
          </a:xfrm>
          <a:prstGeom prst="straightConnector1">
            <a:avLst/>
          </a:prstGeom>
          <a:noFill/>
          <a:ln cap="flat" cmpd="sng" w="28575">
            <a:solidFill>
              <a:schemeClr val="dk1"/>
            </a:solidFill>
            <a:prstDash val="solid"/>
            <a:round/>
            <a:headEnd len="sm" w="sm" type="none"/>
            <a:tailEnd len="sm" w="sm" type="none"/>
          </a:ln>
        </p:spPr>
      </p:cxnSp>
      <p:cxnSp>
        <p:nvCxnSpPr>
          <p:cNvPr id="529" name="Google Shape;529;p25"/>
          <p:cNvCxnSpPr>
            <a:stCxn id="521" idx="2"/>
            <a:endCxn id="524" idx="0"/>
          </p:cNvCxnSpPr>
          <p:nvPr/>
        </p:nvCxnSpPr>
        <p:spPr>
          <a:xfrm>
            <a:off x="9144000" y="3695700"/>
            <a:ext cx="408300" cy="1295400"/>
          </a:xfrm>
          <a:prstGeom prst="straightConnector1">
            <a:avLst/>
          </a:prstGeom>
          <a:noFill/>
          <a:ln cap="flat" cmpd="sng" w="28575">
            <a:solidFill>
              <a:schemeClr val="dk1"/>
            </a:solidFill>
            <a:prstDash val="solid"/>
            <a:round/>
            <a:headEnd len="sm" w="sm" type="none"/>
            <a:tailEnd len="sm" w="sm" type="none"/>
          </a:ln>
        </p:spPr>
      </p:cxnSp>
      <p:cxnSp>
        <p:nvCxnSpPr>
          <p:cNvPr id="530" name="Google Shape;530;p25"/>
          <p:cNvCxnSpPr>
            <a:stCxn id="521" idx="2"/>
            <a:endCxn id="525" idx="0"/>
          </p:cNvCxnSpPr>
          <p:nvPr/>
        </p:nvCxnSpPr>
        <p:spPr>
          <a:xfrm>
            <a:off x="9144000" y="3695700"/>
            <a:ext cx="3936000" cy="1295400"/>
          </a:xfrm>
          <a:prstGeom prst="straightConnector1">
            <a:avLst/>
          </a:prstGeom>
          <a:noFill/>
          <a:ln cap="flat" cmpd="sng" w="28575">
            <a:solidFill>
              <a:schemeClr val="dk1"/>
            </a:solidFill>
            <a:prstDash val="solid"/>
            <a:round/>
            <a:headEnd len="sm" w="sm" type="none"/>
            <a:tailEnd len="sm" w="sm" type="none"/>
          </a:ln>
        </p:spPr>
      </p:cxnSp>
      <p:cxnSp>
        <p:nvCxnSpPr>
          <p:cNvPr id="531" name="Google Shape;531;p25"/>
          <p:cNvCxnSpPr>
            <a:stCxn id="521" idx="2"/>
            <a:endCxn id="526" idx="0"/>
          </p:cNvCxnSpPr>
          <p:nvPr/>
        </p:nvCxnSpPr>
        <p:spPr>
          <a:xfrm>
            <a:off x="9144000" y="3695700"/>
            <a:ext cx="7271400" cy="1295400"/>
          </a:xfrm>
          <a:prstGeom prst="straightConnector1">
            <a:avLst/>
          </a:prstGeom>
          <a:noFill/>
          <a:ln cap="flat" cmpd="sng" w="28575">
            <a:solidFill>
              <a:schemeClr val="dk1"/>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35" name="Shape 535"/>
        <p:cNvGrpSpPr/>
        <p:nvPr/>
      </p:nvGrpSpPr>
      <p:grpSpPr>
        <a:xfrm>
          <a:off x="0" y="0"/>
          <a:ext cx="0" cy="0"/>
          <a:chOff x="0" y="0"/>
          <a:chExt cx="0" cy="0"/>
        </a:xfrm>
      </p:grpSpPr>
      <p:sp>
        <p:nvSpPr>
          <p:cNvPr id="536" name="Google Shape;536;p2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6"/>
          <p:cNvSpPr/>
          <p:nvPr/>
        </p:nvSpPr>
        <p:spPr>
          <a:xfrm>
            <a:off x="2362659" y="1095886"/>
            <a:ext cx="13562682" cy="914400"/>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800">
                <a:solidFill>
                  <a:schemeClr val="dk1"/>
                </a:solidFill>
                <a:latin typeface="Arial"/>
                <a:ea typeface="Arial"/>
                <a:cs typeface="Arial"/>
                <a:sym typeface="Arial"/>
              </a:rPr>
              <a:t>Liên hệ thực tiễn </a:t>
            </a:r>
            <a:endParaRPr/>
          </a:p>
        </p:txBody>
      </p:sp>
      <p:sp>
        <p:nvSpPr>
          <p:cNvPr id="541" name="Google Shape;541;p26"/>
          <p:cNvSpPr/>
          <p:nvPr/>
        </p:nvSpPr>
        <p:spPr>
          <a:xfrm>
            <a:off x="1066800" y="2628900"/>
            <a:ext cx="5923736" cy="3721186"/>
          </a:xfrm>
          <a:prstGeom prst="roundRect">
            <a:avLst>
              <a:gd fmla="val 10069" name="adj"/>
            </a:avLst>
          </a:prstGeom>
          <a:solidFill>
            <a:schemeClr val="lt1"/>
          </a:solidFill>
          <a:ln cap="flat" cmpd="sng" w="381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 Cung cấp nguyên liệu cho công nghiệp, nông nghiệp, xây dựng cơ bản.</a:t>
            </a:r>
            <a:endParaRPr sz="3500">
              <a:solidFill>
                <a:schemeClr val="dk1"/>
              </a:solidFill>
              <a:latin typeface="Arial"/>
              <a:ea typeface="Arial"/>
              <a:cs typeface="Arial"/>
              <a:sym typeface="Arial"/>
            </a:endParaRPr>
          </a:p>
        </p:txBody>
      </p:sp>
      <p:cxnSp>
        <p:nvCxnSpPr>
          <p:cNvPr id="542" name="Google Shape;542;p26"/>
          <p:cNvCxnSpPr>
            <a:stCxn id="540" idx="2"/>
            <a:endCxn id="541" idx="0"/>
          </p:cNvCxnSpPr>
          <p:nvPr/>
        </p:nvCxnSpPr>
        <p:spPr>
          <a:xfrm flipH="1">
            <a:off x="4028700" y="2010286"/>
            <a:ext cx="5115300" cy="618600"/>
          </a:xfrm>
          <a:prstGeom prst="straightConnector1">
            <a:avLst/>
          </a:prstGeom>
          <a:noFill/>
          <a:ln cap="flat" cmpd="sng" w="38100">
            <a:solidFill>
              <a:schemeClr val="dk1"/>
            </a:solidFill>
            <a:prstDash val="solid"/>
            <a:round/>
            <a:headEnd len="sm" w="sm" type="none"/>
            <a:tailEnd len="sm" w="sm" type="none"/>
          </a:ln>
        </p:spPr>
      </p:cxnSp>
      <p:sp>
        <p:nvSpPr>
          <p:cNvPr id="543" name="Google Shape;543;p26"/>
          <p:cNvSpPr/>
          <p:nvPr/>
        </p:nvSpPr>
        <p:spPr>
          <a:xfrm>
            <a:off x="10810009" y="2628900"/>
            <a:ext cx="5923736" cy="3721186"/>
          </a:xfrm>
          <a:prstGeom prst="roundRect">
            <a:avLst>
              <a:gd fmla="val 10069" name="adj"/>
            </a:avLst>
          </a:prstGeom>
          <a:solidFill>
            <a:schemeClr val="lt1"/>
          </a:solidFill>
          <a:ln cap="flat" cmpd="sng" w="381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Tạo công ăn việc làm, mang lại nguồn thu nhập giúp ổn định đời sống của đồng bào.</a:t>
            </a:r>
            <a:endParaRPr sz="3500">
              <a:solidFill>
                <a:schemeClr val="dk1"/>
              </a:solidFill>
              <a:latin typeface="Arial"/>
              <a:ea typeface="Arial"/>
              <a:cs typeface="Arial"/>
              <a:sym typeface="Arial"/>
            </a:endParaRPr>
          </a:p>
        </p:txBody>
      </p:sp>
      <p:cxnSp>
        <p:nvCxnSpPr>
          <p:cNvPr id="544" name="Google Shape;544;p26"/>
          <p:cNvCxnSpPr>
            <a:stCxn id="540" idx="2"/>
            <a:endCxn id="543" idx="0"/>
          </p:cNvCxnSpPr>
          <p:nvPr/>
        </p:nvCxnSpPr>
        <p:spPr>
          <a:xfrm>
            <a:off x="9144000" y="2010286"/>
            <a:ext cx="4627800" cy="618600"/>
          </a:xfrm>
          <a:prstGeom prst="straightConnector1">
            <a:avLst/>
          </a:prstGeom>
          <a:noFill/>
          <a:ln cap="flat" cmpd="sng" w="38100">
            <a:solidFill>
              <a:schemeClr val="dk1"/>
            </a:solidFill>
            <a:prstDash val="solid"/>
            <a:round/>
            <a:headEnd len="sm" w="sm" type="none"/>
            <a:tailEnd len="sm" w="sm" type="none"/>
          </a:ln>
        </p:spPr>
      </p:cxnSp>
      <p:pic>
        <p:nvPicPr>
          <p:cNvPr descr="Cách trồng cây ăn quả hiệu quả nhất_Nhanong24h - Nhà cung cấp giống cây  trồng, thiết kế và thi công công trình cây xanh" id="545" name="Google Shape;545;p26"/>
          <p:cNvPicPr preferRelativeResize="0"/>
          <p:nvPr/>
        </p:nvPicPr>
        <p:blipFill rotWithShape="1">
          <a:blip r:embed="rId5">
            <a:alphaModFix/>
          </a:blip>
          <a:srcRect b="0" l="0" r="0" t="0"/>
          <a:stretch/>
        </p:blipFill>
        <p:spPr>
          <a:xfrm>
            <a:off x="-1981200" y="6896100"/>
            <a:ext cx="7013410" cy="4383381"/>
          </a:xfrm>
          <a:prstGeom prst="rect">
            <a:avLst/>
          </a:prstGeom>
          <a:noFill/>
          <a:ln>
            <a:noFill/>
          </a:ln>
        </p:spPr>
      </p:pic>
      <p:pic>
        <p:nvPicPr>
          <p:cNvPr descr="Những nữ công nhân trên đồi chè Tân Cương dưới nắng nóng thiêu đốt" id="546" name="Google Shape;546;p26"/>
          <p:cNvPicPr preferRelativeResize="0"/>
          <p:nvPr/>
        </p:nvPicPr>
        <p:blipFill rotWithShape="1">
          <a:blip r:embed="rId6">
            <a:alphaModFix/>
          </a:blip>
          <a:srcRect b="0" l="0" r="0" t="0"/>
          <a:stretch/>
        </p:blipFill>
        <p:spPr>
          <a:xfrm>
            <a:off x="5181600" y="6896100"/>
            <a:ext cx="7534275" cy="4383381"/>
          </a:xfrm>
          <a:prstGeom prst="rect">
            <a:avLst/>
          </a:prstGeom>
          <a:noFill/>
          <a:ln>
            <a:noFill/>
          </a:ln>
        </p:spPr>
      </p:pic>
      <p:pic>
        <p:nvPicPr>
          <p:cNvPr descr="Chứng nhận dành cho Rừng và sản phẩm Lâm nghiệp" id="547" name="Google Shape;547;p26"/>
          <p:cNvPicPr preferRelativeResize="0"/>
          <p:nvPr/>
        </p:nvPicPr>
        <p:blipFill rotWithShape="1">
          <a:blip r:embed="rId7">
            <a:alphaModFix/>
          </a:blip>
          <a:srcRect b="20129" l="54095" r="0" t="35338"/>
          <a:stretch/>
        </p:blipFill>
        <p:spPr>
          <a:xfrm>
            <a:off x="12865265" y="6896100"/>
            <a:ext cx="7953375" cy="458101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51" name="Shape 551"/>
        <p:cNvGrpSpPr/>
        <p:nvPr/>
      </p:nvGrpSpPr>
      <p:grpSpPr>
        <a:xfrm>
          <a:off x="0" y="0"/>
          <a:ext cx="0" cy="0"/>
          <a:chOff x="0" y="0"/>
          <a:chExt cx="0" cy="0"/>
        </a:xfrm>
      </p:grpSpPr>
      <p:sp>
        <p:nvSpPr>
          <p:cNvPr id="552" name="Google Shape;552;p27"/>
          <p:cNvSpPr/>
          <p:nvPr/>
        </p:nvSpPr>
        <p:spPr>
          <a:xfrm>
            <a:off x="-430779" y="-4120559"/>
            <a:ext cx="18906666" cy="10260023"/>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22768" l="0" r="0" t="-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3" name="Google Shape;553;p2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7"/>
          <p:cNvSpPr/>
          <p:nvPr/>
        </p:nvSpPr>
        <p:spPr>
          <a:xfrm>
            <a:off x="1460112" y="6390054"/>
            <a:ext cx="15367775" cy="1219200"/>
          </a:xfrm>
          <a:prstGeom prst="roundRect">
            <a:avLst>
              <a:gd fmla="val 16667" name="adj"/>
            </a:avLst>
          </a:prstGeom>
          <a:solidFill>
            <a:schemeClr val="lt1"/>
          </a:solidFill>
          <a:ln cap="flat" cmpd="sng" w="38100">
            <a:solidFill>
              <a:srgbClr val="FFC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Bảo tồn, phát triển diện tích và đa dạng tài nguyên rừng.</a:t>
            </a:r>
            <a:endParaRPr/>
          </a:p>
        </p:txBody>
      </p:sp>
      <p:sp>
        <p:nvSpPr>
          <p:cNvPr id="558" name="Google Shape;558;p27"/>
          <p:cNvSpPr/>
          <p:nvPr/>
        </p:nvSpPr>
        <p:spPr>
          <a:xfrm>
            <a:off x="8763000" y="7878894"/>
            <a:ext cx="762000" cy="381000"/>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27"/>
          <p:cNvSpPr/>
          <p:nvPr/>
        </p:nvSpPr>
        <p:spPr>
          <a:xfrm>
            <a:off x="1460112" y="8496300"/>
            <a:ext cx="15367775" cy="1219200"/>
          </a:xfrm>
          <a:prstGeom prst="roundRect">
            <a:avLst>
              <a:gd fmla="val 16667" name="adj"/>
            </a:avLst>
          </a:prstGeom>
          <a:solidFill>
            <a:schemeClr val="lt1"/>
          </a:solidFill>
          <a:ln cap="flat" cmpd="sng" w="38100">
            <a:solidFill>
              <a:srgbClr val="FFC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Bảo vệ hệ sinh thái, đa dạng sinh học và môi trường sinh thái.</a:t>
            </a:r>
            <a:endParaRPr sz="4000">
              <a:solidFill>
                <a:schemeClr val="dk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63" name="Shape 563"/>
        <p:cNvGrpSpPr/>
        <p:nvPr/>
      </p:nvGrpSpPr>
      <p:grpSpPr>
        <a:xfrm>
          <a:off x="0" y="0"/>
          <a:ext cx="0" cy="0"/>
          <a:chOff x="0" y="0"/>
          <a:chExt cx="0" cy="0"/>
        </a:xfrm>
      </p:grpSpPr>
      <p:sp>
        <p:nvSpPr>
          <p:cNvPr id="564" name="Google Shape;564;p2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28"/>
          <p:cNvSpPr txBox="1"/>
          <p:nvPr/>
        </p:nvSpPr>
        <p:spPr>
          <a:xfrm>
            <a:off x="1066800" y="189901"/>
            <a:ext cx="16472675" cy="10192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vi-VN" sz="4500">
                <a:solidFill>
                  <a:srgbClr val="C00000"/>
                </a:solidFill>
                <a:latin typeface="Arial"/>
                <a:ea typeface="Arial"/>
                <a:cs typeface="Arial"/>
                <a:sym typeface="Arial"/>
              </a:rPr>
              <a:t>2. Phát triển để phục vụ tiêu dùng và xuất khẩu</a:t>
            </a:r>
            <a:endParaRPr b="1" sz="4500">
              <a:solidFill>
                <a:srgbClr val="C00000"/>
              </a:solidFill>
              <a:latin typeface="Arial"/>
              <a:ea typeface="Arial"/>
              <a:cs typeface="Arial"/>
              <a:sym typeface="Arial"/>
            </a:endParaRPr>
          </a:p>
        </p:txBody>
      </p:sp>
      <p:grpSp>
        <p:nvGrpSpPr>
          <p:cNvPr id="569" name="Google Shape;569;p28"/>
          <p:cNvGrpSpPr/>
          <p:nvPr/>
        </p:nvGrpSpPr>
        <p:grpSpPr>
          <a:xfrm>
            <a:off x="609600" y="1752130"/>
            <a:ext cx="16929876" cy="1824923"/>
            <a:chOff x="609600" y="2628900"/>
            <a:chExt cx="16929876" cy="1824923"/>
          </a:xfrm>
        </p:grpSpPr>
        <p:sp>
          <p:nvSpPr>
            <p:cNvPr id="570" name="Google Shape;570;p28"/>
            <p:cNvSpPr txBox="1"/>
            <p:nvPr/>
          </p:nvSpPr>
          <p:spPr>
            <a:xfrm>
              <a:off x="2157064" y="2628900"/>
              <a:ext cx="15382412"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Khai thác thông tin mục II.2 SGK tr.9 và điền Phiếu học tập số 1: </a:t>
              </a:r>
              <a:r>
                <a:rPr i="1" lang="vi-VN" sz="4000">
                  <a:solidFill>
                    <a:srgbClr val="C00000"/>
                  </a:solidFill>
                  <a:latin typeface="Arial"/>
                  <a:ea typeface="Arial"/>
                  <a:cs typeface="Arial"/>
                  <a:sym typeface="Arial"/>
                </a:rPr>
                <a:t>Trình bày triển vọng của lâm nghiệp.</a:t>
              </a:r>
              <a:endParaRPr/>
            </a:p>
          </p:txBody>
        </p:sp>
        <p:sp>
          <p:nvSpPr>
            <p:cNvPr id="571" name="Google Shape;571;p28"/>
            <p:cNvSpPr/>
            <p:nvPr/>
          </p:nvSpPr>
          <p:spPr>
            <a:xfrm>
              <a:off x="609600" y="3090631"/>
              <a:ext cx="1275736" cy="1235869"/>
            </a:xfrm>
            <a:custGeom>
              <a:rect b="b" l="l" r="r" t="t"/>
              <a:pathLst>
                <a:path extrusionOk="0" h="4114800" w="4247535">
                  <a:moveTo>
                    <a:pt x="0" y="0"/>
                  </a:moveTo>
                  <a:lnTo>
                    <a:pt x="4247536" y="0"/>
                  </a:lnTo>
                  <a:lnTo>
                    <a:pt x="4247536"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aphicFrame>
        <p:nvGraphicFramePr>
          <p:cNvPr id="572" name="Google Shape;572;p28"/>
          <p:cNvGraphicFramePr/>
          <p:nvPr/>
        </p:nvGraphicFramePr>
        <p:xfrm>
          <a:off x="377631" y="5469124"/>
          <a:ext cx="3000000" cy="3000000"/>
        </p:xfrm>
        <a:graphic>
          <a:graphicData uri="http://schemas.openxmlformats.org/drawingml/2006/table">
            <a:tbl>
              <a:tblPr>
                <a:noFill/>
                <a:tableStyleId>{98E6BE17-A9DB-492B-87AC-71CD5445A9F8}</a:tableStyleId>
              </a:tblPr>
              <a:tblGrid>
                <a:gridCol w="12184000"/>
                <a:gridCol w="5348725"/>
              </a:tblGrid>
              <a:tr h="826525">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Triển vọng của lâm nghiệp</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Giải thích</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r>
              <a:tr h="1495750">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bảo tồn đa dạng sinh học và bảo vệ môi trường sinh thái.</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73817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phục vụ tiêu dùng và sản xuất.</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4882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thực hện chức năng xã hội của rừng.</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573" name="Google Shape;573;p28"/>
          <p:cNvSpPr txBox="1"/>
          <p:nvPr/>
        </p:nvSpPr>
        <p:spPr>
          <a:xfrm>
            <a:off x="4296422" y="4025778"/>
            <a:ext cx="10013430" cy="82067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3600">
                <a:solidFill>
                  <a:srgbClr val="0070C0"/>
                </a:solidFill>
                <a:latin typeface="Arial"/>
                <a:ea typeface="Arial"/>
                <a:cs typeface="Arial"/>
                <a:sym typeface="Arial"/>
              </a:rPr>
              <a:t>PHIẾU HỌC TẬP SỐ 1</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500"/>
                                        <p:tgtEl>
                                          <p:spTgt spid="5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78" name="Shape 578"/>
        <p:cNvGrpSpPr/>
        <p:nvPr/>
      </p:nvGrpSpPr>
      <p:grpSpPr>
        <a:xfrm>
          <a:off x="0" y="0"/>
          <a:ext cx="0" cy="0"/>
          <a:chOff x="0" y="0"/>
          <a:chExt cx="0" cy="0"/>
        </a:xfrm>
      </p:grpSpPr>
      <p:sp>
        <p:nvSpPr>
          <p:cNvPr id="579" name="Google Shape;579;p29"/>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9"/>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9"/>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29"/>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9"/>
          <p:cNvSpPr/>
          <p:nvPr/>
        </p:nvSpPr>
        <p:spPr>
          <a:xfrm>
            <a:off x="-227682" y="876300"/>
            <a:ext cx="5333082" cy="990600"/>
          </a:xfrm>
          <a:prstGeom prst="homePlate">
            <a:avLst>
              <a:gd fmla="val 50000"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vi-VN" sz="4000" u="none" cap="none" strike="noStrike">
                <a:solidFill>
                  <a:srgbClr val="000000"/>
                </a:solidFill>
                <a:latin typeface="Arial"/>
                <a:ea typeface="Arial"/>
                <a:cs typeface="Arial"/>
                <a:sym typeface="Arial"/>
              </a:rPr>
              <a:t>Mục tiêu</a:t>
            </a:r>
            <a:r>
              <a:rPr b="1" i="0" lang="vi-VN" sz="4000" u="none" cap="none" strike="noStrike">
                <a:solidFill>
                  <a:srgbClr val="000000"/>
                </a:solidFill>
                <a:latin typeface="Arial"/>
                <a:ea typeface="Arial"/>
                <a:cs typeface="Arial"/>
                <a:sym typeface="Arial"/>
              </a:rPr>
              <a:t> chung </a:t>
            </a:r>
            <a:endParaRPr b="1" i="0" sz="4000" u="none" cap="none" strike="noStrike">
              <a:solidFill>
                <a:srgbClr val="000000"/>
              </a:solidFill>
              <a:latin typeface="Arial"/>
              <a:ea typeface="Arial"/>
              <a:cs typeface="Arial"/>
              <a:sym typeface="Arial"/>
            </a:endParaRPr>
          </a:p>
        </p:txBody>
      </p:sp>
      <p:sp>
        <p:nvSpPr>
          <p:cNvPr id="584" name="Google Shape;584;p29"/>
          <p:cNvSpPr txBox="1"/>
          <p:nvPr/>
        </p:nvSpPr>
        <p:spPr>
          <a:xfrm>
            <a:off x="990600" y="2231839"/>
            <a:ext cx="10515600" cy="7364901"/>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Arial"/>
              <a:buChar char="•"/>
            </a:pPr>
            <a:r>
              <a:rPr lang="vi-VN" sz="4000">
                <a:solidFill>
                  <a:srgbClr val="000000"/>
                </a:solidFill>
                <a:latin typeface="Calibri"/>
                <a:ea typeface="Calibri"/>
                <a:cs typeface="Calibri"/>
                <a:sym typeface="Calibri"/>
              </a:rPr>
              <a:t>Ngành Công nghiệp chế biến gỗ trở thành ngành kinh tế quan trọng</a:t>
            </a:r>
            <a:endParaRPr/>
          </a:p>
          <a:p>
            <a:pPr indent="-571500" lvl="0" marL="571500" marR="0" rtl="0" algn="just">
              <a:lnSpc>
                <a:spcPct val="150000"/>
              </a:lnSpc>
              <a:spcBef>
                <a:spcPts val="0"/>
              </a:spcBef>
              <a:spcAft>
                <a:spcPts val="0"/>
              </a:spcAft>
              <a:buClr>
                <a:srgbClr val="000000"/>
              </a:buClr>
              <a:buSzPts val="4000"/>
              <a:buFont typeface="Arial"/>
              <a:buChar char="•"/>
            </a:pPr>
            <a:r>
              <a:rPr lang="vi-VN" sz="4000">
                <a:solidFill>
                  <a:srgbClr val="000000"/>
                </a:solidFill>
                <a:latin typeface="Calibri"/>
                <a:ea typeface="Calibri"/>
                <a:cs typeface="Calibri"/>
                <a:sym typeface="Calibri"/>
              </a:rPr>
              <a:t>Xây dựng, phát triển thương hiệu sản phẩm gỗ </a:t>
            </a:r>
            <a:r>
              <a:rPr lang="vi-VN" sz="4000">
                <a:solidFill>
                  <a:srgbClr val="000000"/>
                </a:solidFill>
                <a:latin typeface="Arial"/>
                <a:ea typeface="Arial"/>
                <a:cs typeface="Arial"/>
                <a:sym typeface="Arial"/>
              </a:rPr>
              <a:t>Việt Nam </a:t>
            </a:r>
            <a:r>
              <a:rPr lang="vi-VN" sz="4000">
                <a:solidFill>
                  <a:srgbClr val="000000"/>
                </a:solidFill>
                <a:latin typeface="Calibri"/>
                <a:ea typeface="Calibri"/>
                <a:cs typeface="Calibri"/>
                <a:sym typeface="Calibri"/>
              </a:rPr>
              <a:t>có uy tín trên thị trường trong và ngoài nước.</a:t>
            </a:r>
            <a:endParaRPr/>
          </a:p>
          <a:p>
            <a:pPr indent="-571500" lvl="0" marL="571500" marR="0" rtl="0" algn="just">
              <a:lnSpc>
                <a:spcPct val="150000"/>
              </a:lnSpc>
              <a:spcBef>
                <a:spcPts val="0"/>
              </a:spcBef>
              <a:spcAft>
                <a:spcPts val="0"/>
              </a:spcAft>
              <a:buClr>
                <a:srgbClr val="000000"/>
              </a:buClr>
              <a:buSzPts val="4000"/>
              <a:buFont typeface="Arial"/>
              <a:buChar char="•"/>
            </a:pPr>
            <a:r>
              <a:rPr lang="vi-VN" sz="4000">
                <a:solidFill>
                  <a:srgbClr val="000000"/>
                </a:solidFill>
                <a:latin typeface="Calibri"/>
                <a:ea typeface="Calibri"/>
                <a:cs typeface="Calibri"/>
                <a:sym typeface="Calibri"/>
              </a:rPr>
              <a:t>Nằm trong nhóm các nước hàng đầu về sản xuất, chế biến, xuất khẩu gỗ và sản phẩm gỗ.</a:t>
            </a:r>
            <a:endParaRPr/>
          </a:p>
        </p:txBody>
      </p:sp>
      <p:sp>
        <p:nvSpPr>
          <p:cNvPr id="585" name="Google Shape;585;p29"/>
          <p:cNvSpPr/>
          <p:nvPr/>
        </p:nvSpPr>
        <p:spPr>
          <a:xfrm>
            <a:off x="12420600" y="0"/>
            <a:ext cx="6879431" cy="10287000"/>
          </a:xfrm>
          <a:custGeom>
            <a:rect b="b" l="l" r="r" t="t"/>
            <a:pathLst>
              <a:path extrusionOk="0" h="8229600" w="5503545">
                <a:moveTo>
                  <a:pt x="0" y="0"/>
                </a:moveTo>
                <a:lnTo>
                  <a:pt x="5503545" y="0"/>
                </a:lnTo>
                <a:lnTo>
                  <a:pt x="5503545" y="8229600"/>
                </a:lnTo>
                <a:lnTo>
                  <a:pt x="0" y="8229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5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86" name="Shape 186"/>
        <p:cNvGrpSpPr/>
        <p:nvPr/>
      </p:nvGrpSpPr>
      <p:grpSpPr>
        <a:xfrm>
          <a:off x="0" y="0"/>
          <a:ext cx="0" cy="0"/>
          <a:chOff x="0" y="0"/>
          <a:chExt cx="0" cy="0"/>
        </a:xfrm>
      </p:grpSpPr>
      <p:sp>
        <p:nvSpPr>
          <p:cNvPr id="187" name="Google Shape;187;p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3"/>
          <p:cNvSpPr txBox="1"/>
          <p:nvPr/>
        </p:nvSpPr>
        <p:spPr>
          <a:xfrm>
            <a:off x="4572000" y="441429"/>
            <a:ext cx="9144000"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6500">
                <a:solidFill>
                  <a:srgbClr val="5F497A"/>
                </a:solidFill>
                <a:latin typeface="Arial"/>
                <a:ea typeface="Arial"/>
                <a:cs typeface="Arial"/>
                <a:sym typeface="Arial"/>
              </a:rPr>
              <a:t>KHỞI ĐỘNG </a:t>
            </a:r>
            <a:endParaRPr/>
          </a:p>
        </p:txBody>
      </p:sp>
      <p:grpSp>
        <p:nvGrpSpPr>
          <p:cNvPr id="192" name="Google Shape;192;p3"/>
          <p:cNvGrpSpPr/>
          <p:nvPr/>
        </p:nvGrpSpPr>
        <p:grpSpPr>
          <a:xfrm>
            <a:off x="643554" y="3086100"/>
            <a:ext cx="6705600" cy="6344728"/>
            <a:chOff x="1295400" y="1866900"/>
            <a:chExt cx="6705600" cy="6344728"/>
          </a:xfrm>
        </p:grpSpPr>
        <p:pic>
          <p:nvPicPr>
            <p:cNvPr id="193" name="Google Shape;193;p3"/>
            <p:cNvPicPr preferRelativeResize="0"/>
            <p:nvPr/>
          </p:nvPicPr>
          <p:blipFill rotWithShape="1">
            <a:blip r:embed="rId5">
              <a:alphaModFix/>
            </a:blip>
            <a:srcRect b="0" l="0" r="0" t="2824"/>
            <a:stretch/>
          </p:blipFill>
          <p:spPr>
            <a:xfrm>
              <a:off x="1295400" y="1866900"/>
              <a:ext cx="6705600" cy="4797067"/>
            </a:xfrm>
            <a:prstGeom prst="roundRect">
              <a:avLst>
                <a:gd fmla="val 16667" name="adj"/>
              </a:avLst>
            </a:prstGeom>
            <a:noFill/>
            <a:ln>
              <a:noFill/>
            </a:ln>
          </p:spPr>
        </p:pic>
        <p:sp>
          <p:nvSpPr>
            <p:cNvPr id="194" name="Google Shape;194;p3"/>
            <p:cNvSpPr txBox="1"/>
            <p:nvPr/>
          </p:nvSpPr>
          <p:spPr>
            <a:xfrm>
              <a:off x="1790700" y="6819900"/>
              <a:ext cx="5562600" cy="13917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vi-VN" sz="3000">
                  <a:solidFill>
                    <a:srgbClr val="002060"/>
                  </a:solidFill>
                  <a:latin typeface="Arial"/>
                  <a:ea typeface="Arial"/>
                  <a:cs typeface="Arial"/>
                  <a:sym typeface="Arial"/>
                </a:rPr>
                <a:t>Hình 1.1. </a:t>
              </a:r>
              <a:r>
                <a:rPr i="1" lang="vi-VN" sz="3000">
                  <a:solidFill>
                    <a:srgbClr val="002060"/>
                  </a:solidFill>
                  <a:latin typeface="Arial"/>
                  <a:ea typeface="Arial"/>
                  <a:cs typeface="Arial"/>
                  <a:sym typeface="Arial"/>
                </a:rPr>
                <a:t>Một số vai trò chung của lâm nghiệp </a:t>
              </a:r>
              <a:endParaRPr/>
            </a:p>
          </p:txBody>
        </p:sp>
      </p:grpSp>
      <p:grpSp>
        <p:nvGrpSpPr>
          <p:cNvPr id="195" name="Google Shape;195;p3"/>
          <p:cNvGrpSpPr/>
          <p:nvPr/>
        </p:nvGrpSpPr>
        <p:grpSpPr>
          <a:xfrm>
            <a:off x="7635298" y="1848671"/>
            <a:ext cx="10164544" cy="7104829"/>
            <a:chOff x="7507862" y="1630135"/>
            <a:chExt cx="10164544" cy="7104829"/>
          </a:xfrm>
        </p:grpSpPr>
        <p:grpSp>
          <p:nvGrpSpPr>
            <p:cNvPr id="196" name="Google Shape;196;p3"/>
            <p:cNvGrpSpPr/>
            <p:nvPr/>
          </p:nvGrpSpPr>
          <p:grpSpPr>
            <a:xfrm>
              <a:off x="7507862" y="1630135"/>
              <a:ext cx="10164544" cy="7104829"/>
              <a:chOff x="7644823" y="1669170"/>
              <a:chExt cx="10164544" cy="7104829"/>
            </a:xfrm>
          </p:grpSpPr>
          <p:sp>
            <p:nvSpPr>
              <p:cNvPr id="197" name="Google Shape;197;p3"/>
              <p:cNvSpPr/>
              <p:nvPr/>
            </p:nvSpPr>
            <p:spPr>
              <a:xfrm>
                <a:off x="7825798" y="2195267"/>
                <a:ext cx="9983569" cy="6578732"/>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3"/>
              <p:cNvSpPr/>
              <p:nvPr/>
            </p:nvSpPr>
            <p:spPr>
              <a:xfrm>
                <a:off x="7644823" y="1669170"/>
                <a:ext cx="1499177" cy="1281796"/>
              </a:xfrm>
              <a:custGeom>
                <a:rect b="b" l="l" r="r" t="t"/>
                <a:pathLst>
                  <a:path extrusionOk="0" h="4114800" w="4812632">
                    <a:moveTo>
                      <a:pt x="0" y="0"/>
                    </a:moveTo>
                    <a:lnTo>
                      <a:pt x="4812632" y="0"/>
                    </a:lnTo>
                    <a:lnTo>
                      <a:pt x="48126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9" name="Google Shape;199;p3"/>
            <p:cNvSpPr txBox="1"/>
            <p:nvPr/>
          </p:nvSpPr>
          <p:spPr>
            <a:xfrm>
              <a:off x="7871112" y="3054258"/>
              <a:ext cx="9619017" cy="551824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vi-VN" sz="4000">
                  <a:solidFill>
                    <a:srgbClr val="C00000"/>
                  </a:solidFill>
                  <a:latin typeface="Arial"/>
                  <a:ea typeface="Arial"/>
                  <a:cs typeface="Arial"/>
                  <a:sym typeface="Arial"/>
                </a:rPr>
                <a:t>Đóng vai theo nhóm đôi hỏi đáp về vai trò của lâm nghiệp trong đời sống:</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Học sinh 1: Nêu tên một lĩnh vực trong đời sống.</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Arial"/>
                  <a:ea typeface="Arial"/>
                  <a:cs typeface="Arial"/>
                  <a:sym typeface="Arial"/>
                </a:rPr>
                <a:t>Học sinh 2: Nêu vai trò của lâm nghiệp trong lĩnh vực đó.</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589" name="Shape 589"/>
        <p:cNvGrpSpPr/>
        <p:nvPr/>
      </p:nvGrpSpPr>
      <p:grpSpPr>
        <a:xfrm>
          <a:off x="0" y="0"/>
          <a:ext cx="0" cy="0"/>
          <a:chOff x="0" y="0"/>
          <a:chExt cx="0" cy="0"/>
        </a:xfrm>
      </p:grpSpPr>
      <p:sp>
        <p:nvSpPr>
          <p:cNvPr id="590" name="Google Shape;590;p3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3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3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3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4" name="Google Shape;594;p30"/>
          <p:cNvGrpSpPr/>
          <p:nvPr/>
        </p:nvGrpSpPr>
        <p:grpSpPr>
          <a:xfrm>
            <a:off x="2209800" y="1104900"/>
            <a:ext cx="13868400" cy="1295400"/>
            <a:chOff x="2286000" y="1181100"/>
            <a:chExt cx="13868400" cy="1295400"/>
          </a:xfrm>
        </p:grpSpPr>
        <p:sp>
          <p:nvSpPr>
            <p:cNvPr id="595" name="Google Shape;595;p30"/>
            <p:cNvSpPr/>
            <p:nvPr/>
          </p:nvSpPr>
          <p:spPr>
            <a:xfrm>
              <a:off x="2438400" y="1333500"/>
              <a:ext cx="13716000" cy="1143000"/>
            </a:xfrm>
            <a:prstGeom prst="rect">
              <a:avLst/>
            </a:prstGeom>
            <a:solidFill>
              <a:srgbClr val="92CCDC"/>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30"/>
            <p:cNvSpPr/>
            <p:nvPr/>
          </p:nvSpPr>
          <p:spPr>
            <a:xfrm>
              <a:off x="2286000" y="1181100"/>
              <a:ext cx="13716000" cy="11430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30"/>
            <p:cNvSpPr txBox="1"/>
            <p:nvPr/>
          </p:nvSpPr>
          <p:spPr>
            <a:xfrm>
              <a:off x="5372100" y="1360185"/>
              <a:ext cx="78486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rgbClr val="002060"/>
                  </a:solidFill>
                  <a:latin typeface="Arial"/>
                  <a:ea typeface="Arial"/>
                  <a:cs typeface="Arial"/>
                  <a:sym typeface="Arial"/>
                </a:rPr>
                <a:t>Mục tiêu cụ thể </a:t>
              </a:r>
              <a:endParaRPr/>
            </a:p>
          </p:txBody>
        </p:sp>
      </p:grpSp>
      <p:grpSp>
        <p:nvGrpSpPr>
          <p:cNvPr id="598" name="Google Shape;598;p30"/>
          <p:cNvGrpSpPr/>
          <p:nvPr/>
        </p:nvGrpSpPr>
        <p:grpSpPr>
          <a:xfrm>
            <a:off x="720369" y="3771900"/>
            <a:ext cx="4876800" cy="6096000"/>
            <a:chOff x="1174166" y="3848100"/>
            <a:chExt cx="4876800" cy="6096000"/>
          </a:xfrm>
        </p:grpSpPr>
        <p:sp>
          <p:nvSpPr>
            <p:cNvPr id="599" name="Google Shape;599;p30"/>
            <p:cNvSpPr/>
            <p:nvPr/>
          </p:nvSpPr>
          <p:spPr>
            <a:xfrm>
              <a:off x="1174166" y="3848100"/>
              <a:ext cx="4876800" cy="6096000"/>
            </a:xfrm>
            <a:prstGeom prst="round2DiagRect">
              <a:avLst>
                <a:gd fmla="val 16667" name="adj1"/>
                <a:gd fmla="val 0" name="adj2"/>
              </a:avLst>
            </a:prstGeom>
            <a:solidFill>
              <a:srgbClr val="F8EC62"/>
            </a:solidFill>
            <a:ln cap="flat" cmpd="sng" w="28575">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30"/>
            <p:cNvSpPr txBox="1"/>
            <p:nvPr/>
          </p:nvSpPr>
          <p:spPr>
            <a:xfrm>
              <a:off x="1493253" y="4080384"/>
              <a:ext cx="4238625"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2025</a:t>
              </a:r>
              <a:endParaRPr/>
            </a:p>
          </p:txBody>
        </p:sp>
        <p:sp>
          <p:nvSpPr>
            <p:cNvPr id="601" name="Google Shape;601;p30"/>
            <p:cNvSpPr txBox="1"/>
            <p:nvPr/>
          </p:nvSpPr>
          <p:spPr>
            <a:xfrm>
              <a:off x="1278891" y="5020553"/>
              <a:ext cx="4667348" cy="483997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 Giá trị xuất khẩu gỗ và lâm sản đạt 20 tỉ USD.</a:t>
              </a:r>
              <a:endParaRPr/>
            </a:p>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 Kim ngạch xuất khẩu gỗ và sản phẩm gỗ đạt trên 18,5 tỉ USD.</a:t>
              </a:r>
              <a:endParaRPr/>
            </a:p>
          </p:txBody>
        </p:sp>
      </p:grpSp>
      <p:grpSp>
        <p:nvGrpSpPr>
          <p:cNvPr id="602" name="Google Shape;602;p30"/>
          <p:cNvGrpSpPr/>
          <p:nvPr/>
        </p:nvGrpSpPr>
        <p:grpSpPr>
          <a:xfrm>
            <a:off x="6629609" y="3771900"/>
            <a:ext cx="4876800" cy="6096000"/>
            <a:chOff x="1174166" y="3848100"/>
            <a:chExt cx="4876800" cy="6096000"/>
          </a:xfrm>
        </p:grpSpPr>
        <p:sp>
          <p:nvSpPr>
            <p:cNvPr id="603" name="Google Shape;603;p30"/>
            <p:cNvSpPr/>
            <p:nvPr/>
          </p:nvSpPr>
          <p:spPr>
            <a:xfrm>
              <a:off x="1174166" y="3848100"/>
              <a:ext cx="4876800" cy="6096000"/>
            </a:xfrm>
            <a:prstGeom prst="round2DiagRect">
              <a:avLst>
                <a:gd fmla="val 16667" name="adj1"/>
                <a:gd fmla="val 0" name="adj2"/>
              </a:avLst>
            </a:prstGeom>
            <a:solidFill>
              <a:srgbClr val="F8EC62"/>
            </a:solidFill>
            <a:ln cap="flat" cmpd="sng" w="28575">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30"/>
            <p:cNvSpPr txBox="1"/>
            <p:nvPr/>
          </p:nvSpPr>
          <p:spPr>
            <a:xfrm>
              <a:off x="1493253" y="4080384"/>
              <a:ext cx="4238625"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2030</a:t>
              </a:r>
              <a:endParaRPr/>
            </a:p>
          </p:txBody>
        </p:sp>
        <p:sp>
          <p:nvSpPr>
            <p:cNvPr id="605" name="Google Shape;605;p30"/>
            <p:cNvSpPr txBox="1"/>
            <p:nvPr/>
          </p:nvSpPr>
          <p:spPr>
            <a:xfrm>
              <a:off x="1278891" y="5020553"/>
              <a:ext cx="4667348" cy="483997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 Giá trị xuất khẩu hỗ và lâm sản đạt 25 tỉ USD năm </a:t>
              </a:r>
              <a:endParaRPr/>
            </a:p>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 Kim ngạch xuất khẩu gỗ và sản phẩm gỗ đạt trên 20,4 tỉ USD.</a:t>
              </a:r>
              <a:endParaRPr/>
            </a:p>
          </p:txBody>
        </p:sp>
      </p:grpSp>
      <p:grpSp>
        <p:nvGrpSpPr>
          <p:cNvPr id="606" name="Google Shape;606;p30"/>
          <p:cNvGrpSpPr/>
          <p:nvPr/>
        </p:nvGrpSpPr>
        <p:grpSpPr>
          <a:xfrm>
            <a:off x="12538850" y="3771900"/>
            <a:ext cx="4876800" cy="6096000"/>
            <a:chOff x="1174166" y="3848100"/>
            <a:chExt cx="4876800" cy="6096000"/>
          </a:xfrm>
        </p:grpSpPr>
        <p:sp>
          <p:nvSpPr>
            <p:cNvPr id="607" name="Google Shape;607;p30"/>
            <p:cNvSpPr/>
            <p:nvPr/>
          </p:nvSpPr>
          <p:spPr>
            <a:xfrm>
              <a:off x="1174166" y="3848100"/>
              <a:ext cx="4876800" cy="6096000"/>
            </a:xfrm>
            <a:prstGeom prst="round2DiagRect">
              <a:avLst>
                <a:gd fmla="val 16667" name="adj1"/>
                <a:gd fmla="val 0" name="adj2"/>
              </a:avLst>
            </a:prstGeom>
            <a:solidFill>
              <a:srgbClr val="F8EC62"/>
            </a:solidFill>
            <a:ln cap="flat" cmpd="sng" w="28575">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30"/>
            <p:cNvSpPr txBox="1"/>
            <p:nvPr/>
          </p:nvSpPr>
          <p:spPr>
            <a:xfrm>
              <a:off x="1278891" y="5020553"/>
              <a:ext cx="4667348" cy="403206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Giá trị gỗ, sản phẩm gỗ tiêu thụ nội địa đạt 5 tỉ USD năm 2025, trên 6 tỉ USD năm 2030.</a:t>
              </a:r>
              <a:endParaRPr/>
            </a:p>
          </p:txBody>
        </p:sp>
      </p:grpSp>
      <p:cxnSp>
        <p:nvCxnSpPr>
          <p:cNvPr id="609" name="Google Shape;609;p30"/>
          <p:cNvCxnSpPr>
            <a:stCxn id="595" idx="2"/>
            <a:endCxn id="599" idx="3"/>
          </p:cNvCxnSpPr>
          <p:nvPr/>
        </p:nvCxnSpPr>
        <p:spPr>
          <a:xfrm flipH="1">
            <a:off x="3158700" y="2400300"/>
            <a:ext cx="6061500" cy="1371600"/>
          </a:xfrm>
          <a:prstGeom prst="straightConnector1">
            <a:avLst/>
          </a:prstGeom>
          <a:noFill/>
          <a:ln cap="flat" cmpd="sng" w="38100">
            <a:solidFill>
              <a:schemeClr val="dk1"/>
            </a:solidFill>
            <a:prstDash val="solid"/>
            <a:round/>
            <a:headEnd len="sm" w="sm" type="none"/>
            <a:tailEnd len="sm" w="sm" type="none"/>
          </a:ln>
        </p:spPr>
      </p:cxnSp>
      <p:cxnSp>
        <p:nvCxnSpPr>
          <p:cNvPr id="610" name="Google Shape;610;p30"/>
          <p:cNvCxnSpPr>
            <a:stCxn id="595" idx="2"/>
            <a:endCxn id="607" idx="3"/>
          </p:cNvCxnSpPr>
          <p:nvPr/>
        </p:nvCxnSpPr>
        <p:spPr>
          <a:xfrm>
            <a:off x="9220200" y="2400300"/>
            <a:ext cx="5757000" cy="1371600"/>
          </a:xfrm>
          <a:prstGeom prst="straightConnector1">
            <a:avLst/>
          </a:prstGeom>
          <a:noFill/>
          <a:ln cap="flat" cmpd="sng" w="38100">
            <a:solidFill>
              <a:schemeClr val="dk1"/>
            </a:solidFill>
            <a:prstDash val="solid"/>
            <a:round/>
            <a:headEnd len="sm" w="sm" type="none"/>
            <a:tailEnd len="sm" w="sm" type="none"/>
          </a:ln>
        </p:spPr>
      </p:cxnSp>
      <p:cxnSp>
        <p:nvCxnSpPr>
          <p:cNvPr id="611" name="Google Shape;611;p30"/>
          <p:cNvCxnSpPr>
            <a:stCxn id="595" idx="2"/>
            <a:endCxn id="603" idx="3"/>
          </p:cNvCxnSpPr>
          <p:nvPr/>
        </p:nvCxnSpPr>
        <p:spPr>
          <a:xfrm flipH="1">
            <a:off x="9068100" y="2400300"/>
            <a:ext cx="152100" cy="137160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15" name="Shape 615"/>
        <p:cNvGrpSpPr/>
        <p:nvPr/>
      </p:nvGrpSpPr>
      <p:grpSpPr>
        <a:xfrm>
          <a:off x="0" y="0"/>
          <a:ext cx="0" cy="0"/>
          <a:chOff x="0" y="0"/>
          <a:chExt cx="0" cy="0"/>
        </a:xfrm>
      </p:grpSpPr>
      <p:sp>
        <p:nvSpPr>
          <p:cNvPr id="616" name="Google Shape;616;p3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3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3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3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31"/>
          <p:cNvSpPr txBox="1"/>
          <p:nvPr/>
        </p:nvSpPr>
        <p:spPr>
          <a:xfrm>
            <a:off x="1066800" y="189901"/>
            <a:ext cx="16472675" cy="10192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C00000"/>
              </a:buClr>
              <a:buSzPts val="4500"/>
              <a:buFont typeface="Arial"/>
              <a:buNone/>
            </a:pPr>
            <a:r>
              <a:rPr b="1" lang="vi-VN" sz="4500">
                <a:solidFill>
                  <a:srgbClr val="C00000"/>
                </a:solidFill>
                <a:latin typeface="Arial"/>
                <a:ea typeface="Arial"/>
                <a:cs typeface="Arial"/>
                <a:sym typeface="Arial"/>
              </a:rPr>
              <a:t>3</a:t>
            </a:r>
            <a:r>
              <a:rPr b="1" i="0" lang="vi-VN" sz="4500" u="none" cap="none" strike="noStrike">
                <a:solidFill>
                  <a:srgbClr val="C00000"/>
                </a:solidFill>
                <a:latin typeface="Arial"/>
                <a:ea typeface="Arial"/>
                <a:cs typeface="Arial"/>
                <a:sym typeface="Arial"/>
              </a:rPr>
              <a:t>. Phát triển để thực hiện chức năng xã hội của rừng</a:t>
            </a:r>
            <a:endParaRPr b="1" i="0" sz="4500" u="none" cap="none" strike="noStrike">
              <a:solidFill>
                <a:srgbClr val="C00000"/>
              </a:solidFill>
              <a:latin typeface="Arial"/>
              <a:ea typeface="Arial"/>
              <a:cs typeface="Arial"/>
              <a:sym typeface="Arial"/>
            </a:endParaRPr>
          </a:p>
        </p:txBody>
      </p:sp>
      <p:grpSp>
        <p:nvGrpSpPr>
          <p:cNvPr id="621" name="Google Shape;621;p31"/>
          <p:cNvGrpSpPr/>
          <p:nvPr/>
        </p:nvGrpSpPr>
        <p:grpSpPr>
          <a:xfrm>
            <a:off x="609600" y="1752130"/>
            <a:ext cx="16929876" cy="1824923"/>
            <a:chOff x="609600" y="2628900"/>
            <a:chExt cx="16929876" cy="1824923"/>
          </a:xfrm>
        </p:grpSpPr>
        <p:sp>
          <p:nvSpPr>
            <p:cNvPr id="622" name="Google Shape;622;p31"/>
            <p:cNvSpPr txBox="1"/>
            <p:nvPr/>
          </p:nvSpPr>
          <p:spPr>
            <a:xfrm>
              <a:off x="2157064" y="2628900"/>
              <a:ext cx="15382412"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000"/>
                <a:buFont typeface="Arial"/>
                <a:buNone/>
              </a:pPr>
              <a:r>
                <a:rPr b="0" i="0" lang="vi-VN" sz="4000" u="none" cap="none" strike="noStrike">
                  <a:solidFill>
                    <a:srgbClr val="000000"/>
                  </a:solidFill>
                  <a:latin typeface="Arial"/>
                  <a:ea typeface="Arial"/>
                  <a:cs typeface="Arial"/>
                  <a:sym typeface="Arial"/>
                </a:rPr>
                <a:t>Khai thác thông tin mục II</a:t>
              </a:r>
              <a:r>
                <a:rPr lang="vi-VN" sz="4000">
                  <a:solidFill>
                    <a:srgbClr val="000000"/>
                  </a:solidFill>
                  <a:latin typeface="Arial"/>
                  <a:ea typeface="Arial"/>
                  <a:cs typeface="Arial"/>
                  <a:sym typeface="Arial"/>
                </a:rPr>
                <a:t>I</a:t>
              </a:r>
              <a:r>
                <a:rPr b="0" i="0" lang="vi-VN" sz="4000" u="none" cap="none" strike="noStrike">
                  <a:solidFill>
                    <a:srgbClr val="000000"/>
                  </a:solidFill>
                  <a:latin typeface="Arial"/>
                  <a:ea typeface="Arial"/>
                  <a:cs typeface="Arial"/>
                  <a:sym typeface="Arial"/>
                </a:rPr>
                <a:t>.2 SGK tr.9 và điền Phiếu học tập số 1: </a:t>
              </a:r>
              <a:r>
                <a:rPr b="0" i="1" lang="vi-VN" sz="4000" u="none" cap="none" strike="noStrike">
                  <a:solidFill>
                    <a:srgbClr val="C00000"/>
                  </a:solidFill>
                  <a:latin typeface="Arial"/>
                  <a:ea typeface="Arial"/>
                  <a:cs typeface="Arial"/>
                  <a:sym typeface="Arial"/>
                </a:rPr>
                <a:t>Trình bày triển vọng của lâm nghiệp.</a:t>
              </a:r>
              <a:endParaRPr/>
            </a:p>
          </p:txBody>
        </p:sp>
        <p:sp>
          <p:nvSpPr>
            <p:cNvPr id="623" name="Google Shape;623;p31"/>
            <p:cNvSpPr/>
            <p:nvPr/>
          </p:nvSpPr>
          <p:spPr>
            <a:xfrm>
              <a:off x="609600" y="3090631"/>
              <a:ext cx="1275736" cy="1235869"/>
            </a:xfrm>
            <a:custGeom>
              <a:rect b="b" l="l" r="r" t="t"/>
              <a:pathLst>
                <a:path extrusionOk="0" h="4114800" w="4247535">
                  <a:moveTo>
                    <a:pt x="0" y="0"/>
                  </a:moveTo>
                  <a:lnTo>
                    <a:pt x="4247536" y="0"/>
                  </a:lnTo>
                  <a:lnTo>
                    <a:pt x="4247536"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aphicFrame>
        <p:nvGraphicFramePr>
          <p:cNvPr id="624" name="Google Shape;624;p31"/>
          <p:cNvGraphicFramePr/>
          <p:nvPr/>
        </p:nvGraphicFramePr>
        <p:xfrm>
          <a:off x="377631" y="5469124"/>
          <a:ext cx="3000000" cy="3000000"/>
        </p:xfrm>
        <a:graphic>
          <a:graphicData uri="http://schemas.openxmlformats.org/drawingml/2006/table">
            <a:tbl>
              <a:tblPr>
                <a:noFill/>
                <a:tableStyleId>{98E6BE17-A9DB-492B-87AC-71CD5445A9F8}</a:tableStyleId>
              </a:tblPr>
              <a:tblGrid>
                <a:gridCol w="12184000"/>
                <a:gridCol w="5348725"/>
              </a:tblGrid>
              <a:tr h="826525">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Triển vọng của lâm nghiệp</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Giải thích</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r>
              <a:tr h="1495750">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bảo tồn đa dạng sinh học và bảo vệ môi trường sinh thái.</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73817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phục vụ tiêu dùng và sản xuất.</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48825">
                <a:tc>
                  <a:txBody>
                    <a:bodyPr/>
                    <a:lstStyle/>
                    <a:p>
                      <a:pPr indent="0" lvl="0" marL="0" marR="0" rtl="0" algn="just">
                        <a:lnSpc>
                          <a:spcPct val="150000"/>
                        </a:lnSpc>
                        <a:spcBef>
                          <a:spcPts val="0"/>
                        </a:spcBef>
                        <a:spcAft>
                          <a:spcPts val="0"/>
                        </a:spcAft>
                        <a:buNone/>
                      </a:pPr>
                      <a:r>
                        <a:rPr lang="vi-VN" sz="3500" u="none" cap="none" strike="noStrike">
                          <a:solidFill>
                            <a:srgbClr val="000000"/>
                          </a:solidFill>
                          <a:latin typeface="Calibri"/>
                          <a:ea typeface="Calibri"/>
                          <a:cs typeface="Calibri"/>
                          <a:sym typeface="Calibri"/>
                        </a:rPr>
                        <a:t>Phát triển để thực hện chức năng xã hội của rừng.</a:t>
                      </a:r>
                      <a:endParaRPr sz="3500" u="none" cap="none" strike="noStrike">
                        <a:latin typeface="Calibri"/>
                        <a:ea typeface="Calibri"/>
                        <a:cs typeface="Calibri"/>
                        <a:sym typeface="Calibri"/>
                      </a:endParaRPr>
                    </a:p>
                  </a:txBody>
                  <a:tcPr marT="0" marB="0" marR="53400" marL="534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500" u="none" cap="none" strike="noStrike">
                          <a:solidFill>
                            <a:srgbClr val="000000"/>
                          </a:solidFill>
                          <a:latin typeface="Calibri"/>
                          <a:ea typeface="Calibri"/>
                          <a:cs typeface="Calibri"/>
                          <a:sym typeface="Calibri"/>
                        </a:rPr>
                        <a:t> </a:t>
                      </a:r>
                      <a:endParaRPr sz="3500" u="none" cap="none" strike="noStrike">
                        <a:latin typeface="Calibri"/>
                        <a:ea typeface="Calibri"/>
                        <a:cs typeface="Calibri"/>
                        <a:sym typeface="Calibri"/>
                      </a:endParaRPr>
                    </a:p>
                  </a:txBody>
                  <a:tcPr marT="0" marB="0" marR="53400" marL="534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625" name="Google Shape;625;p31"/>
          <p:cNvSpPr txBox="1"/>
          <p:nvPr/>
        </p:nvSpPr>
        <p:spPr>
          <a:xfrm>
            <a:off x="4296422" y="4025778"/>
            <a:ext cx="10013430" cy="82067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70C0"/>
              </a:buClr>
              <a:buSzPts val="3600"/>
              <a:buFont typeface="Arial"/>
              <a:buNone/>
            </a:pPr>
            <a:r>
              <a:rPr b="1" i="0" lang="vi-VN" sz="3600" u="none" cap="none" strike="noStrike">
                <a:solidFill>
                  <a:srgbClr val="0070C0"/>
                </a:solidFill>
                <a:latin typeface="Arial"/>
                <a:ea typeface="Arial"/>
                <a:cs typeface="Arial"/>
                <a:sym typeface="Arial"/>
              </a:rPr>
              <a:t>PHIẾU HỌC TẬP SỐ 1</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500"/>
                                        <p:tgtEl>
                                          <p:spTgt spid="6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29" name="Shape 629"/>
        <p:cNvGrpSpPr/>
        <p:nvPr/>
      </p:nvGrpSpPr>
      <p:grpSpPr>
        <a:xfrm>
          <a:off x="0" y="0"/>
          <a:ext cx="0" cy="0"/>
          <a:chOff x="0" y="0"/>
          <a:chExt cx="0" cy="0"/>
        </a:xfrm>
      </p:grpSpPr>
      <p:sp>
        <p:nvSpPr>
          <p:cNvPr id="630" name="Google Shape;630;p3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3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3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3" name="Google Shape;633;p3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hững kinh nghiệm cần rút ra sau vụ việc người dân khiếu nại tố cáo tại Ban  quản lý rừng phòng hộ Bắc Hải Vân (12/07/2019)" id="634" name="Google Shape;634;p32"/>
          <p:cNvPicPr preferRelativeResize="0"/>
          <p:nvPr/>
        </p:nvPicPr>
        <p:blipFill rotWithShape="1">
          <a:blip r:embed="rId5">
            <a:alphaModFix/>
          </a:blip>
          <a:srcRect b="0" l="0" r="0" t="0"/>
          <a:stretch/>
        </p:blipFill>
        <p:spPr>
          <a:xfrm>
            <a:off x="462579" y="2743298"/>
            <a:ext cx="9323475" cy="5838826"/>
          </a:xfrm>
          <a:prstGeom prst="rect">
            <a:avLst/>
          </a:prstGeom>
          <a:noFill/>
          <a:ln>
            <a:noFill/>
          </a:ln>
        </p:spPr>
      </p:pic>
      <p:sp>
        <p:nvSpPr>
          <p:cNvPr id="635" name="Google Shape;635;p32"/>
          <p:cNvSpPr txBox="1"/>
          <p:nvPr/>
        </p:nvSpPr>
        <p:spPr>
          <a:xfrm>
            <a:off x="2743200" y="1244329"/>
            <a:ext cx="128016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rgbClr val="31859B"/>
                </a:solidFill>
                <a:latin typeface="Arial"/>
                <a:ea typeface="Arial"/>
                <a:cs typeface="Arial"/>
                <a:sym typeface="Arial"/>
              </a:rPr>
              <a:t>QUAN SÁT MỘT SỐ HÌNH ẢNH </a:t>
            </a:r>
            <a:endParaRPr/>
          </a:p>
        </p:txBody>
      </p:sp>
      <p:pic>
        <p:nvPicPr>
          <p:cNvPr id="636" name="Google Shape;636;p32"/>
          <p:cNvPicPr preferRelativeResize="0"/>
          <p:nvPr/>
        </p:nvPicPr>
        <p:blipFill rotWithShape="1">
          <a:blip r:embed="rId6">
            <a:alphaModFix/>
          </a:blip>
          <a:srcRect b="0" l="0" r="0" t="0"/>
          <a:stretch/>
        </p:blipFill>
        <p:spPr>
          <a:xfrm>
            <a:off x="9987579" y="2718891"/>
            <a:ext cx="7817642" cy="586323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40" name="Shape 640"/>
        <p:cNvGrpSpPr/>
        <p:nvPr/>
      </p:nvGrpSpPr>
      <p:grpSpPr>
        <a:xfrm>
          <a:off x="0" y="0"/>
          <a:ext cx="0" cy="0"/>
          <a:chOff x="0" y="0"/>
          <a:chExt cx="0" cy="0"/>
        </a:xfrm>
      </p:grpSpPr>
      <p:sp>
        <p:nvSpPr>
          <p:cNvPr id="641" name="Google Shape;641;p3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3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3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3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33"/>
          <p:cNvSpPr txBox="1"/>
          <p:nvPr/>
        </p:nvSpPr>
        <p:spPr>
          <a:xfrm>
            <a:off x="2685434" y="1308181"/>
            <a:ext cx="128016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rgbClr val="31859B"/>
                </a:solidFill>
                <a:latin typeface="Arial"/>
                <a:ea typeface="Arial"/>
                <a:cs typeface="Arial"/>
                <a:sym typeface="Arial"/>
              </a:rPr>
              <a:t>QUAN SÁT MỘT SỐ HÌNH ẢNH </a:t>
            </a:r>
            <a:endParaRPr/>
          </a:p>
        </p:txBody>
      </p:sp>
      <p:pic>
        <p:nvPicPr>
          <p:cNvPr id="646" name="Google Shape;646;p33"/>
          <p:cNvPicPr preferRelativeResize="0"/>
          <p:nvPr/>
        </p:nvPicPr>
        <p:blipFill rotWithShape="1">
          <a:blip r:embed="rId5">
            <a:alphaModFix/>
          </a:blip>
          <a:srcRect b="0" l="0" r="0" t="0"/>
          <a:stretch/>
        </p:blipFill>
        <p:spPr>
          <a:xfrm>
            <a:off x="381000" y="2692752"/>
            <a:ext cx="8248120" cy="5498747"/>
          </a:xfrm>
          <a:prstGeom prst="rect">
            <a:avLst/>
          </a:prstGeom>
          <a:noFill/>
          <a:ln>
            <a:noFill/>
          </a:ln>
        </p:spPr>
      </p:pic>
      <p:pic>
        <p:nvPicPr>
          <p:cNvPr id="647" name="Google Shape;647;p33"/>
          <p:cNvPicPr preferRelativeResize="0"/>
          <p:nvPr/>
        </p:nvPicPr>
        <p:blipFill rotWithShape="1">
          <a:blip r:embed="rId6">
            <a:alphaModFix/>
          </a:blip>
          <a:srcRect b="0" l="0" r="0" t="0"/>
          <a:stretch/>
        </p:blipFill>
        <p:spPr>
          <a:xfrm>
            <a:off x="9032232" y="2692753"/>
            <a:ext cx="8797995" cy="549874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51" name="Shape 651"/>
        <p:cNvGrpSpPr/>
        <p:nvPr/>
      </p:nvGrpSpPr>
      <p:grpSpPr>
        <a:xfrm>
          <a:off x="0" y="0"/>
          <a:ext cx="0" cy="0"/>
          <a:chOff x="0" y="0"/>
          <a:chExt cx="0" cy="0"/>
        </a:xfrm>
      </p:grpSpPr>
      <p:sp>
        <p:nvSpPr>
          <p:cNvPr id="652" name="Google Shape;652;p3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3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3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3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34"/>
          <p:cNvSpPr/>
          <p:nvPr/>
        </p:nvSpPr>
        <p:spPr>
          <a:xfrm>
            <a:off x="609600" y="638686"/>
            <a:ext cx="17068800" cy="9144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Mục tiêu phát triển ngành lâm nghiệp tầm nhìn đến năm 2050</a:t>
            </a:r>
            <a:endParaRPr/>
          </a:p>
        </p:txBody>
      </p:sp>
      <p:grpSp>
        <p:nvGrpSpPr>
          <p:cNvPr id="657" name="Google Shape;657;p34"/>
          <p:cNvGrpSpPr/>
          <p:nvPr/>
        </p:nvGrpSpPr>
        <p:grpSpPr>
          <a:xfrm>
            <a:off x="2361443" y="2335064"/>
            <a:ext cx="4114800" cy="1981200"/>
            <a:chOff x="762000" y="3162300"/>
            <a:chExt cx="4114800" cy="1981200"/>
          </a:xfrm>
        </p:grpSpPr>
        <p:pic>
          <p:nvPicPr>
            <p:cNvPr descr="Employee " id="658" name="Google Shape;658;p34"/>
            <p:cNvPicPr preferRelativeResize="0"/>
            <p:nvPr/>
          </p:nvPicPr>
          <p:blipFill rotWithShape="1">
            <a:blip r:embed="rId5">
              <a:alphaModFix/>
            </a:blip>
            <a:srcRect b="0" l="0" r="0" t="0"/>
            <a:stretch/>
          </p:blipFill>
          <p:spPr>
            <a:xfrm>
              <a:off x="2209800" y="3162300"/>
              <a:ext cx="1219200" cy="1219200"/>
            </a:xfrm>
            <a:prstGeom prst="rect">
              <a:avLst/>
            </a:prstGeom>
            <a:noFill/>
            <a:ln>
              <a:noFill/>
            </a:ln>
          </p:spPr>
        </p:pic>
        <p:sp>
          <p:nvSpPr>
            <p:cNvPr id="659" name="Google Shape;659;p34"/>
            <p:cNvSpPr txBox="1"/>
            <p:nvPr/>
          </p:nvSpPr>
          <p:spPr>
            <a:xfrm>
              <a:off x="762000" y="4466392"/>
              <a:ext cx="41148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C00000"/>
                  </a:solidFill>
                  <a:latin typeface="Arial"/>
                  <a:ea typeface="Arial"/>
                  <a:cs typeface="Arial"/>
                  <a:sym typeface="Arial"/>
                </a:rPr>
                <a:t>Việc làm </a:t>
              </a:r>
              <a:endParaRPr/>
            </a:p>
          </p:txBody>
        </p:sp>
      </p:grpSp>
      <p:sp>
        <p:nvSpPr>
          <p:cNvPr id="660" name="Google Shape;660;p34"/>
          <p:cNvSpPr/>
          <p:nvPr/>
        </p:nvSpPr>
        <p:spPr>
          <a:xfrm>
            <a:off x="1370844" y="4621064"/>
            <a:ext cx="2819400"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Lao động được đào tạo nghề đạt 45% năm 2025.</a:t>
            </a:r>
            <a:endParaRPr/>
          </a:p>
        </p:txBody>
      </p:sp>
      <p:sp>
        <p:nvSpPr>
          <p:cNvPr id="661" name="Google Shape;661;p34"/>
          <p:cNvSpPr/>
          <p:nvPr/>
        </p:nvSpPr>
        <p:spPr>
          <a:xfrm>
            <a:off x="4511922" y="4621064"/>
            <a:ext cx="2819400"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Lao động được đào tạo nghề đạt 50% năm 2030.</a:t>
            </a:r>
            <a:endParaRPr/>
          </a:p>
        </p:txBody>
      </p:sp>
      <p:grpSp>
        <p:nvGrpSpPr>
          <p:cNvPr id="662" name="Google Shape;662;p34"/>
          <p:cNvGrpSpPr/>
          <p:nvPr/>
        </p:nvGrpSpPr>
        <p:grpSpPr>
          <a:xfrm>
            <a:off x="8557842" y="2153672"/>
            <a:ext cx="8610600" cy="2162592"/>
            <a:chOff x="7943851" y="2318409"/>
            <a:chExt cx="8610600" cy="2162592"/>
          </a:xfrm>
        </p:grpSpPr>
        <p:pic>
          <p:nvPicPr>
            <p:cNvPr descr="Audience " id="663" name="Google Shape;663;p34"/>
            <p:cNvPicPr preferRelativeResize="0"/>
            <p:nvPr/>
          </p:nvPicPr>
          <p:blipFill rotWithShape="1">
            <a:blip r:embed="rId6">
              <a:alphaModFix/>
            </a:blip>
            <a:srcRect b="0" l="0" r="0" t="0"/>
            <a:stretch/>
          </p:blipFill>
          <p:spPr>
            <a:xfrm>
              <a:off x="11334751" y="2318409"/>
              <a:ext cx="1828800" cy="1828800"/>
            </a:xfrm>
            <a:prstGeom prst="rect">
              <a:avLst/>
            </a:prstGeom>
            <a:noFill/>
            <a:ln>
              <a:noFill/>
            </a:ln>
          </p:spPr>
        </p:pic>
        <p:sp>
          <p:nvSpPr>
            <p:cNvPr id="664" name="Google Shape;664;p34"/>
            <p:cNvSpPr txBox="1"/>
            <p:nvPr/>
          </p:nvSpPr>
          <p:spPr>
            <a:xfrm>
              <a:off x="7943851" y="3803893"/>
              <a:ext cx="86106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C00000"/>
                  </a:solidFill>
                  <a:latin typeface="Arial"/>
                  <a:ea typeface="Arial"/>
                  <a:cs typeface="Arial"/>
                  <a:sym typeface="Arial"/>
                </a:rPr>
                <a:t>Tham gia sản xuất hàng hóa</a:t>
              </a:r>
              <a:endParaRPr/>
            </a:p>
          </p:txBody>
        </p:sp>
      </p:grpSp>
      <p:sp>
        <p:nvSpPr>
          <p:cNvPr id="665" name="Google Shape;665;p34"/>
          <p:cNvSpPr/>
          <p:nvPr/>
        </p:nvSpPr>
        <p:spPr>
          <a:xfrm>
            <a:off x="9256842" y="4625826"/>
            <a:ext cx="3430976"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Đến năm 2025 có 50% hộ dân miền núi tham gia. </a:t>
            </a:r>
            <a:endParaRPr/>
          </a:p>
        </p:txBody>
      </p:sp>
      <p:sp>
        <p:nvSpPr>
          <p:cNvPr id="666" name="Google Shape;666;p34"/>
          <p:cNvSpPr/>
          <p:nvPr/>
        </p:nvSpPr>
        <p:spPr>
          <a:xfrm>
            <a:off x="13182600" y="4621064"/>
            <a:ext cx="3430976"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Đến năm 2030 có 80% hộ dân miền núi tham gia.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70" name="Shape 670"/>
        <p:cNvGrpSpPr/>
        <p:nvPr/>
      </p:nvGrpSpPr>
      <p:grpSpPr>
        <a:xfrm>
          <a:off x="0" y="0"/>
          <a:ext cx="0" cy="0"/>
          <a:chOff x="0" y="0"/>
          <a:chExt cx="0" cy="0"/>
        </a:xfrm>
      </p:grpSpPr>
      <p:sp>
        <p:nvSpPr>
          <p:cNvPr id="671" name="Google Shape;671;p3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3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3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3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35"/>
          <p:cNvSpPr/>
          <p:nvPr/>
        </p:nvSpPr>
        <p:spPr>
          <a:xfrm>
            <a:off x="609600" y="638686"/>
            <a:ext cx="17068800" cy="9144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Mục tiêu phát triển ngành lâm nghiệp tầm nhìn đến năm 2050</a:t>
            </a:r>
            <a:endParaRPr/>
          </a:p>
        </p:txBody>
      </p:sp>
      <p:sp>
        <p:nvSpPr>
          <p:cNvPr id="676" name="Google Shape;676;p35"/>
          <p:cNvSpPr/>
          <p:nvPr/>
        </p:nvSpPr>
        <p:spPr>
          <a:xfrm>
            <a:off x="929765" y="4473539"/>
            <a:ext cx="3565278"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2025: tăng lên gấp 2 lần so với năm 2020, giảm 3% tỉ lệ hộ nghèo. </a:t>
            </a:r>
            <a:endParaRPr/>
          </a:p>
        </p:txBody>
      </p:sp>
      <p:sp>
        <p:nvSpPr>
          <p:cNvPr id="677" name="Google Shape;677;p35"/>
          <p:cNvSpPr/>
          <p:nvPr/>
        </p:nvSpPr>
        <p:spPr>
          <a:xfrm>
            <a:off x="4858695" y="4473539"/>
            <a:ext cx="3565278"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2030: thu nhập bằng ½   bình quân chung của cả nước.</a:t>
            </a:r>
            <a:endParaRPr/>
          </a:p>
        </p:txBody>
      </p:sp>
      <p:sp>
        <p:nvSpPr>
          <p:cNvPr id="678" name="Google Shape;678;p35"/>
          <p:cNvSpPr/>
          <p:nvPr/>
        </p:nvSpPr>
        <p:spPr>
          <a:xfrm>
            <a:off x="9333042" y="4478301"/>
            <a:ext cx="3565278"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Góp phần quan trọng vào xây dựng đất nước Việt Nam thịnh vượng.</a:t>
            </a:r>
            <a:endParaRPr/>
          </a:p>
        </p:txBody>
      </p:sp>
      <p:sp>
        <p:nvSpPr>
          <p:cNvPr id="679" name="Google Shape;679;p35"/>
          <p:cNvSpPr/>
          <p:nvPr/>
        </p:nvSpPr>
        <p:spPr>
          <a:xfrm>
            <a:off x="13258800" y="4473539"/>
            <a:ext cx="3565278" cy="4876800"/>
          </a:xfrm>
          <a:prstGeom prst="roundRect">
            <a:avLst>
              <a:gd fmla="val 11033"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Bảo tồn rừng theo hướng bền vững, giữ gìn nét văn hóa của đồng bào. </a:t>
            </a:r>
            <a:endParaRPr/>
          </a:p>
        </p:txBody>
      </p:sp>
      <p:grpSp>
        <p:nvGrpSpPr>
          <p:cNvPr id="680" name="Google Shape;680;p35"/>
          <p:cNvGrpSpPr/>
          <p:nvPr/>
        </p:nvGrpSpPr>
        <p:grpSpPr>
          <a:xfrm>
            <a:off x="2437643" y="2247581"/>
            <a:ext cx="4114800" cy="1921158"/>
            <a:chOff x="2132843" y="2559843"/>
            <a:chExt cx="4114800" cy="1921158"/>
          </a:xfrm>
        </p:grpSpPr>
        <p:sp>
          <p:nvSpPr>
            <p:cNvPr id="681" name="Google Shape;681;p35"/>
            <p:cNvSpPr txBox="1"/>
            <p:nvPr/>
          </p:nvSpPr>
          <p:spPr>
            <a:xfrm>
              <a:off x="2132843" y="3803893"/>
              <a:ext cx="41148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C00000"/>
                  </a:solidFill>
                  <a:latin typeface="Arial"/>
                  <a:ea typeface="Arial"/>
                  <a:cs typeface="Arial"/>
                  <a:sym typeface="Arial"/>
                </a:rPr>
                <a:t>Thu nhập</a:t>
              </a:r>
              <a:endParaRPr/>
            </a:p>
          </p:txBody>
        </p:sp>
        <p:pic>
          <p:nvPicPr>
            <p:cNvPr descr="Money bag " id="682" name="Google Shape;682;p35"/>
            <p:cNvPicPr preferRelativeResize="0"/>
            <p:nvPr/>
          </p:nvPicPr>
          <p:blipFill rotWithShape="1">
            <a:blip r:embed="rId5">
              <a:alphaModFix/>
            </a:blip>
            <a:srcRect b="0" l="0" r="0" t="0"/>
            <a:stretch/>
          </p:blipFill>
          <p:spPr>
            <a:xfrm>
              <a:off x="3673722" y="2559843"/>
              <a:ext cx="1219200" cy="1219200"/>
            </a:xfrm>
            <a:prstGeom prst="rect">
              <a:avLst/>
            </a:prstGeom>
            <a:noFill/>
            <a:ln>
              <a:noFill/>
            </a:ln>
          </p:spPr>
        </p:pic>
      </p:grpSp>
      <p:grpSp>
        <p:nvGrpSpPr>
          <p:cNvPr id="683" name="Google Shape;683;p35"/>
          <p:cNvGrpSpPr/>
          <p:nvPr/>
        </p:nvGrpSpPr>
        <p:grpSpPr>
          <a:xfrm>
            <a:off x="8610600" y="2201599"/>
            <a:ext cx="8610600" cy="1924883"/>
            <a:chOff x="8610600" y="2201599"/>
            <a:chExt cx="8610600" cy="1924883"/>
          </a:xfrm>
        </p:grpSpPr>
        <p:sp>
          <p:nvSpPr>
            <p:cNvPr id="684" name="Google Shape;684;p35"/>
            <p:cNvSpPr txBox="1"/>
            <p:nvPr/>
          </p:nvSpPr>
          <p:spPr>
            <a:xfrm>
              <a:off x="8610600" y="3449374"/>
              <a:ext cx="86106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C00000"/>
                  </a:solidFill>
                  <a:latin typeface="Arial"/>
                  <a:ea typeface="Arial"/>
                  <a:cs typeface="Arial"/>
                  <a:sym typeface="Arial"/>
                </a:rPr>
                <a:t>Hướng phát triển đến 2050</a:t>
              </a:r>
              <a:endParaRPr/>
            </a:p>
          </p:txBody>
        </p:sp>
        <p:pic>
          <p:nvPicPr>
            <p:cNvPr descr="Growth " id="685" name="Google Shape;685;p35"/>
            <p:cNvPicPr preferRelativeResize="0"/>
            <p:nvPr/>
          </p:nvPicPr>
          <p:blipFill rotWithShape="1">
            <a:blip r:embed="rId6">
              <a:alphaModFix/>
            </a:blip>
            <a:srcRect b="0" l="0" r="0" t="0"/>
            <a:stretch/>
          </p:blipFill>
          <p:spPr>
            <a:xfrm>
              <a:off x="12025312" y="2201599"/>
              <a:ext cx="1219200" cy="1219200"/>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689" name="Shape 689"/>
        <p:cNvGrpSpPr/>
        <p:nvPr/>
      </p:nvGrpSpPr>
      <p:grpSpPr>
        <a:xfrm>
          <a:off x="0" y="0"/>
          <a:ext cx="0" cy="0"/>
          <a:chOff x="0" y="0"/>
          <a:chExt cx="0" cy="0"/>
        </a:xfrm>
      </p:grpSpPr>
      <p:sp>
        <p:nvSpPr>
          <p:cNvPr id="690" name="Google Shape;690;p3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3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3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4" name="Google Shape;694;p36"/>
          <p:cNvGrpSpPr/>
          <p:nvPr/>
        </p:nvGrpSpPr>
        <p:grpSpPr>
          <a:xfrm>
            <a:off x="786627" y="345130"/>
            <a:ext cx="16758424" cy="1839606"/>
            <a:chOff x="843776" y="1705658"/>
            <a:chExt cx="16758424" cy="1839606"/>
          </a:xfrm>
        </p:grpSpPr>
        <p:sp>
          <p:nvSpPr>
            <p:cNvPr id="695" name="Google Shape;695;p36"/>
            <p:cNvSpPr txBox="1"/>
            <p:nvPr/>
          </p:nvSpPr>
          <p:spPr>
            <a:xfrm>
              <a:off x="2514600" y="1705658"/>
              <a:ext cx="1508760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rgbClr val="C00000"/>
                  </a:solidFill>
                  <a:latin typeface="Arial"/>
                  <a:ea typeface="Arial"/>
                  <a:cs typeface="Arial"/>
                  <a:sym typeface="Arial"/>
                </a:rPr>
                <a:t>Câu hỏi khám phá tr.9: </a:t>
              </a:r>
              <a:r>
                <a:rPr i="1" lang="vi-VN" sz="4000">
                  <a:solidFill>
                    <a:schemeClr val="dk1"/>
                  </a:solidFill>
                  <a:latin typeface="Calibri"/>
                  <a:ea typeface="Calibri"/>
                  <a:cs typeface="Calibri"/>
                  <a:sym typeface="Calibri"/>
                </a:rPr>
                <a:t>Phân tích triển vọng phát triển lâm nghiệp của Việt Nam và địa phương em.</a:t>
              </a:r>
              <a:endParaRPr i="1" sz="4000">
                <a:solidFill>
                  <a:schemeClr val="dk1"/>
                </a:solidFill>
                <a:latin typeface="Calibri"/>
                <a:ea typeface="Calibri"/>
                <a:cs typeface="Calibri"/>
                <a:sym typeface="Calibri"/>
              </a:endParaRPr>
            </a:p>
          </p:txBody>
        </p:sp>
        <p:sp>
          <p:nvSpPr>
            <p:cNvPr id="696" name="Google Shape;696;p36"/>
            <p:cNvSpPr/>
            <p:nvPr/>
          </p:nvSpPr>
          <p:spPr>
            <a:xfrm>
              <a:off x="843776" y="1981072"/>
              <a:ext cx="1371600" cy="1434353"/>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7" name="Google Shape;697;p36"/>
          <p:cNvSpPr/>
          <p:nvPr/>
        </p:nvSpPr>
        <p:spPr>
          <a:xfrm>
            <a:off x="2543319" y="3060064"/>
            <a:ext cx="13562682" cy="914400"/>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800">
                <a:solidFill>
                  <a:schemeClr val="dk1"/>
                </a:solidFill>
                <a:latin typeface="Arial"/>
                <a:ea typeface="Arial"/>
                <a:cs typeface="Arial"/>
                <a:sym typeface="Arial"/>
              </a:rPr>
              <a:t>Triển vọng phát triển lâm nghiệp của Việt Nam  </a:t>
            </a:r>
            <a:endParaRPr/>
          </a:p>
        </p:txBody>
      </p:sp>
      <p:sp>
        <p:nvSpPr>
          <p:cNvPr id="698" name="Google Shape;698;p36"/>
          <p:cNvSpPr/>
          <p:nvPr/>
        </p:nvSpPr>
        <p:spPr>
          <a:xfrm>
            <a:off x="482566" y="5012728"/>
            <a:ext cx="5410200" cy="3721186"/>
          </a:xfrm>
          <a:prstGeom prst="roundRect">
            <a:avLst>
              <a:gd fmla="val 10069" name="adj"/>
            </a:avLst>
          </a:prstGeom>
          <a:solidFill>
            <a:schemeClr val="lt1"/>
          </a:solidFill>
          <a:ln cap="flat" cmpd="sng" w="381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Phát triển để bảo tồn đa dạng sinh học và bảo vệ môi trường sinh thái.</a:t>
            </a:r>
            <a:endParaRPr sz="3500">
              <a:solidFill>
                <a:schemeClr val="dk1"/>
              </a:solidFill>
              <a:latin typeface="Arial"/>
              <a:ea typeface="Arial"/>
              <a:cs typeface="Arial"/>
              <a:sym typeface="Arial"/>
            </a:endParaRPr>
          </a:p>
        </p:txBody>
      </p:sp>
      <p:cxnSp>
        <p:nvCxnSpPr>
          <p:cNvPr id="699" name="Google Shape;699;p36"/>
          <p:cNvCxnSpPr>
            <a:stCxn id="697" idx="2"/>
            <a:endCxn id="698" idx="0"/>
          </p:cNvCxnSpPr>
          <p:nvPr/>
        </p:nvCxnSpPr>
        <p:spPr>
          <a:xfrm flipH="1">
            <a:off x="3187560" y="3974464"/>
            <a:ext cx="6137100" cy="1038300"/>
          </a:xfrm>
          <a:prstGeom prst="straightConnector1">
            <a:avLst/>
          </a:prstGeom>
          <a:noFill/>
          <a:ln cap="flat" cmpd="sng" w="38100">
            <a:solidFill>
              <a:schemeClr val="dk1"/>
            </a:solidFill>
            <a:prstDash val="solid"/>
            <a:round/>
            <a:headEnd len="sm" w="sm" type="none"/>
            <a:tailEnd len="sm" w="sm" type="none"/>
          </a:ln>
        </p:spPr>
      </p:cxnSp>
      <p:sp>
        <p:nvSpPr>
          <p:cNvPr id="700" name="Google Shape;700;p36"/>
          <p:cNvSpPr/>
          <p:nvPr/>
        </p:nvSpPr>
        <p:spPr>
          <a:xfrm>
            <a:off x="6619560" y="5012728"/>
            <a:ext cx="5410200" cy="3721186"/>
          </a:xfrm>
          <a:prstGeom prst="roundRect">
            <a:avLst>
              <a:gd fmla="val 10069" name="adj"/>
            </a:avLst>
          </a:prstGeom>
          <a:solidFill>
            <a:schemeClr val="lt1"/>
          </a:solidFill>
          <a:ln cap="flat" cmpd="sng" w="381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Phát triển để phục vụ tiêu dùng và xuất khẩu.</a:t>
            </a:r>
            <a:endParaRPr sz="3500">
              <a:solidFill>
                <a:schemeClr val="dk1"/>
              </a:solidFill>
              <a:latin typeface="Arial"/>
              <a:ea typeface="Arial"/>
              <a:cs typeface="Arial"/>
              <a:sym typeface="Arial"/>
            </a:endParaRPr>
          </a:p>
        </p:txBody>
      </p:sp>
      <p:cxnSp>
        <p:nvCxnSpPr>
          <p:cNvPr id="701" name="Google Shape;701;p36"/>
          <p:cNvCxnSpPr>
            <a:stCxn id="697" idx="2"/>
            <a:endCxn id="700" idx="0"/>
          </p:cNvCxnSpPr>
          <p:nvPr/>
        </p:nvCxnSpPr>
        <p:spPr>
          <a:xfrm>
            <a:off x="9324660" y="3974464"/>
            <a:ext cx="0" cy="1038300"/>
          </a:xfrm>
          <a:prstGeom prst="straightConnector1">
            <a:avLst/>
          </a:prstGeom>
          <a:noFill/>
          <a:ln cap="flat" cmpd="sng" w="38100">
            <a:solidFill>
              <a:schemeClr val="dk1"/>
            </a:solidFill>
            <a:prstDash val="solid"/>
            <a:round/>
            <a:headEnd len="sm" w="sm" type="none"/>
            <a:tailEnd len="sm" w="sm" type="none"/>
          </a:ln>
        </p:spPr>
      </p:cxnSp>
      <p:sp>
        <p:nvSpPr>
          <p:cNvPr id="702" name="Google Shape;702;p36"/>
          <p:cNvSpPr/>
          <p:nvPr/>
        </p:nvSpPr>
        <p:spPr>
          <a:xfrm>
            <a:off x="12514669" y="5012728"/>
            <a:ext cx="5410200" cy="3721186"/>
          </a:xfrm>
          <a:prstGeom prst="roundRect">
            <a:avLst>
              <a:gd fmla="val 10069" name="adj"/>
            </a:avLst>
          </a:prstGeom>
          <a:solidFill>
            <a:schemeClr val="lt1"/>
          </a:solidFill>
          <a:ln cap="flat" cmpd="sng" w="381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Phát triển để thực hiện chức năng xã hội của rừng.</a:t>
            </a:r>
            <a:endParaRPr sz="3500">
              <a:solidFill>
                <a:schemeClr val="dk1"/>
              </a:solidFill>
              <a:latin typeface="Arial"/>
              <a:ea typeface="Arial"/>
              <a:cs typeface="Arial"/>
              <a:sym typeface="Arial"/>
            </a:endParaRPr>
          </a:p>
        </p:txBody>
      </p:sp>
      <p:cxnSp>
        <p:nvCxnSpPr>
          <p:cNvPr id="703" name="Google Shape;703;p36"/>
          <p:cNvCxnSpPr>
            <a:stCxn id="697" idx="2"/>
            <a:endCxn id="702" idx="0"/>
          </p:cNvCxnSpPr>
          <p:nvPr/>
        </p:nvCxnSpPr>
        <p:spPr>
          <a:xfrm>
            <a:off x="9324660" y="3974464"/>
            <a:ext cx="5895000" cy="103830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07" name="Shape 707"/>
        <p:cNvGrpSpPr/>
        <p:nvPr/>
      </p:nvGrpSpPr>
      <p:grpSpPr>
        <a:xfrm>
          <a:off x="0" y="0"/>
          <a:ext cx="0" cy="0"/>
          <a:chOff x="0" y="0"/>
          <a:chExt cx="0" cy="0"/>
        </a:xfrm>
      </p:grpSpPr>
      <p:sp>
        <p:nvSpPr>
          <p:cNvPr id="708" name="Google Shape;708;p3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3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3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2" name="Google Shape;712;p37"/>
          <p:cNvGrpSpPr/>
          <p:nvPr/>
        </p:nvGrpSpPr>
        <p:grpSpPr>
          <a:xfrm>
            <a:off x="786627" y="345130"/>
            <a:ext cx="16758424" cy="1839606"/>
            <a:chOff x="843776" y="1705658"/>
            <a:chExt cx="16758424" cy="1839606"/>
          </a:xfrm>
        </p:grpSpPr>
        <p:sp>
          <p:nvSpPr>
            <p:cNvPr id="713" name="Google Shape;713;p37"/>
            <p:cNvSpPr txBox="1"/>
            <p:nvPr/>
          </p:nvSpPr>
          <p:spPr>
            <a:xfrm>
              <a:off x="2514600" y="1705658"/>
              <a:ext cx="1508760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a:solidFill>
                    <a:srgbClr val="C00000"/>
                  </a:solidFill>
                  <a:latin typeface="Arial"/>
                  <a:ea typeface="Arial"/>
                  <a:cs typeface="Arial"/>
                  <a:sym typeface="Arial"/>
                </a:rPr>
                <a:t>Câu hỏi khám phá tr.9: </a:t>
              </a:r>
              <a:r>
                <a:rPr i="1" lang="vi-VN" sz="4000">
                  <a:solidFill>
                    <a:schemeClr val="dk1"/>
                  </a:solidFill>
                  <a:latin typeface="Calibri"/>
                  <a:ea typeface="Calibri"/>
                  <a:cs typeface="Calibri"/>
                  <a:sym typeface="Calibri"/>
                </a:rPr>
                <a:t>Phân tích triển vọng phát triển lâm nghiệp của Việt Nam và địa phương em.</a:t>
              </a:r>
              <a:endParaRPr i="1" sz="4000">
                <a:solidFill>
                  <a:schemeClr val="dk1"/>
                </a:solidFill>
                <a:latin typeface="Calibri"/>
                <a:ea typeface="Calibri"/>
                <a:cs typeface="Calibri"/>
                <a:sym typeface="Calibri"/>
              </a:endParaRPr>
            </a:p>
          </p:txBody>
        </p:sp>
        <p:sp>
          <p:nvSpPr>
            <p:cNvPr id="714" name="Google Shape;714;p37"/>
            <p:cNvSpPr/>
            <p:nvPr/>
          </p:nvSpPr>
          <p:spPr>
            <a:xfrm>
              <a:off x="843776" y="1981072"/>
              <a:ext cx="1371600" cy="1434353"/>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5" name="Google Shape;715;p37"/>
          <p:cNvSpPr/>
          <p:nvPr/>
        </p:nvSpPr>
        <p:spPr>
          <a:xfrm>
            <a:off x="2543319" y="3060064"/>
            <a:ext cx="13562682" cy="914400"/>
          </a:xfrm>
          <a:prstGeom prst="roundRect">
            <a:avLst>
              <a:gd fmla="val 16667" name="adj"/>
            </a:avLst>
          </a:prstGeom>
          <a:solidFill>
            <a:srgbClr val="FBD4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800">
                <a:solidFill>
                  <a:schemeClr val="dk1"/>
                </a:solidFill>
                <a:latin typeface="Arial"/>
                <a:ea typeface="Arial"/>
                <a:cs typeface="Arial"/>
                <a:sym typeface="Arial"/>
              </a:rPr>
              <a:t>Liên hệ thực tiễn địa phương</a:t>
            </a:r>
            <a:endParaRPr/>
          </a:p>
        </p:txBody>
      </p:sp>
      <p:sp>
        <p:nvSpPr>
          <p:cNvPr id="716" name="Google Shape;716;p37"/>
          <p:cNvSpPr/>
          <p:nvPr/>
        </p:nvSpPr>
        <p:spPr>
          <a:xfrm>
            <a:off x="894438" y="5012728"/>
            <a:ext cx="6113869" cy="3721186"/>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Phát triển để bảo tồn đa dạng sinh học và bảo vệ môi trường sinh thái.</a:t>
            </a:r>
            <a:endParaRPr sz="3500">
              <a:solidFill>
                <a:schemeClr val="dk1"/>
              </a:solidFill>
              <a:latin typeface="Arial"/>
              <a:ea typeface="Arial"/>
              <a:cs typeface="Arial"/>
              <a:sym typeface="Arial"/>
            </a:endParaRPr>
          </a:p>
        </p:txBody>
      </p:sp>
      <p:cxnSp>
        <p:nvCxnSpPr>
          <p:cNvPr id="717" name="Google Shape;717;p37"/>
          <p:cNvCxnSpPr>
            <a:stCxn id="715" idx="2"/>
            <a:endCxn id="716" idx="0"/>
          </p:cNvCxnSpPr>
          <p:nvPr/>
        </p:nvCxnSpPr>
        <p:spPr>
          <a:xfrm flipH="1">
            <a:off x="3951360" y="3974464"/>
            <a:ext cx="5373300" cy="1038300"/>
          </a:xfrm>
          <a:prstGeom prst="straightConnector1">
            <a:avLst/>
          </a:prstGeom>
          <a:noFill/>
          <a:ln cap="flat" cmpd="sng" w="38100">
            <a:solidFill>
              <a:schemeClr val="dk1"/>
            </a:solidFill>
            <a:prstDash val="solid"/>
            <a:round/>
            <a:headEnd len="sm" w="sm" type="none"/>
            <a:tailEnd len="sm" w="sm" type="none"/>
          </a:ln>
        </p:spPr>
      </p:cxnSp>
      <p:sp>
        <p:nvSpPr>
          <p:cNvPr id="718" name="Google Shape;718;p37"/>
          <p:cNvSpPr/>
          <p:nvPr/>
        </p:nvSpPr>
        <p:spPr>
          <a:xfrm>
            <a:off x="11279692" y="5012728"/>
            <a:ext cx="6113869" cy="3721186"/>
          </a:xfrm>
          <a:prstGeom prst="roundRect">
            <a:avLst>
              <a:gd fmla="val 10069" name="adj"/>
            </a:avLst>
          </a:prstGeom>
          <a:solidFill>
            <a:schemeClr val="lt1"/>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500">
                <a:solidFill>
                  <a:schemeClr val="dk1"/>
                </a:solidFill>
                <a:latin typeface="Arial"/>
                <a:ea typeface="Arial"/>
                <a:cs typeface="Arial"/>
                <a:sym typeface="Arial"/>
              </a:rPr>
              <a:t>Phát triển để thực hiện chức năng xã hội của rừng.</a:t>
            </a:r>
            <a:endParaRPr sz="3500">
              <a:solidFill>
                <a:schemeClr val="dk1"/>
              </a:solidFill>
              <a:latin typeface="Arial"/>
              <a:ea typeface="Arial"/>
              <a:cs typeface="Arial"/>
              <a:sym typeface="Arial"/>
            </a:endParaRPr>
          </a:p>
        </p:txBody>
      </p:sp>
      <p:cxnSp>
        <p:nvCxnSpPr>
          <p:cNvPr id="719" name="Google Shape;719;p37"/>
          <p:cNvCxnSpPr>
            <a:stCxn id="715" idx="2"/>
            <a:endCxn id="718" idx="0"/>
          </p:cNvCxnSpPr>
          <p:nvPr/>
        </p:nvCxnSpPr>
        <p:spPr>
          <a:xfrm>
            <a:off x="9324660" y="3974464"/>
            <a:ext cx="5012100" cy="103830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500"/>
                                        <p:tgtEl>
                                          <p:spTgt spid="7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23" name="Shape 723"/>
        <p:cNvGrpSpPr/>
        <p:nvPr/>
      </p:nvGrpSpPr>
      <p:grpSpPr>
        <a:xfrm>
          <a:off x="0" y="0"/>
          <a:ext cx="0" cy="0"/>
          <a:chOff x="0" y="0"/>
          <a:chExt cx="0" cy="0"/>
        </a:xfrm>
      </p:grpSpPr>
      <p:sp>
        <p:nvSpPr>
          <p:cNvPr id="724" name="Google Shape;724;p38"/>
          <p:cNvSpPr txBox="1"/>
          <p:nvPr/>
        </p:nvSpPr>
        <p:spPr>
          <a:xfrm>
            <a:off x="4143375" y="4633873"/>
            <a:ext cx="10001250" cy="101925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4500">
                <a:solidFill>
                  <a:srgbClr val="FF0000"/>
                </a:solidFill>
                <a:latin typeface="Calibri"/>
                <a:ea typeface="Calibri"/>
                <a:cs typeface="Calibri"/>
                <a:sym typeface="Calibri"/>
              </a:rPr>
              <a:t>KẾT QUẢ PHIẾU HỌC TẬP SỐ 1</a:t>
            </a:r>
            <a:endParaRPr sz="4500">
              <a:solidFill>
                <a:schemeClr val="dk1"/>
              </a:solidFill>
              <a:latin typeface="Calibri"/>
              <a:ea typeface="Calibri"/>
              <a:cs typeface="Calibri"/>
              <a:sym typeface="Calibri"/>
            </a:endParaRPr>
          </a:p>
        </p:txBody>
      </p:sp>
      <p:sp>
        <p:nvSpPr>
          <p:cNvPr id="725" name="Google Shape;725;p3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3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3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3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729" name="Google Shape;729;p38"/>
          <p:cNvGraphicFramePr/>
          <p:nvPr/>
        </p:nvGraphicFramePr>
        <p:xfrm>
          <a:off x="266700" y="260984"/>
          <a:ext cx="3000000" cy="3000000"/>
        </p:xfrm>
        <a:graphic>
          <a:graphicData uri="http://schemas.openxmlformats.org/drawingml/2006/table">
            <a:tbl>
              <a:tblPr>
                <a:noFill/>
                <a:tableStyleId>{98E6BE17-A9DB-492B-87AC-71CD5445A9F8}</a:tableStyleId>
              </a:tblPr>
              <a:tblGrid>
                <a:gridCol w="6896100"/>
                <a:gridCol w="10858500"/>
              </a:tblGrid>
              <a:tr h="824450">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Triển vọng của lâm nghiệp</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Giải thích</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DE7"/>
                    </a:solidFill>
                  </a:tcPr>
                </a:tc>
              </a:tr>
              <a:tr h="3596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Phát triển để bảo tồn đa dạng sinh học và bảo vệ môi trường sinh thái.</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Rừng là môi trường sống của nhiều loại thực vật, động vật, vi sinh vật; rừng điều hòa không khí, bảo vệ nguồn nước, chống biến đổi khí hậu,...</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26722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Phát triển để phục vụ tiêu dùng và sản xuất.</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Rừng cung cấp lâm sản, đặc sản cây công nghiệp phục vụ cho nhu cầu tiêu dùng và xuất khẩu.</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26722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Phát triển để thực hiện chức năng xã hội của rừng.</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Lâm nghiệp tạo công ăn việc làm, mang lại nguồn thu </a:t>
                      </a:r>
                      <a:r>
                        <a:rPr lang="vi-VN" sz="3600" u="none" cap="none" strike="noStrike">
                          <a:latin typeface="Calibri"/>
                          <a:ea typeface="Calibri"/>
                          <a:cs typeface="Calibri"/>
                          <a:sym typeface="Calibri"/>
                        </a:rPr>
                        <a:t>nhập</a:t>
                      </a:r>
                      <a:r>
                        <a:rPr lang="vi-VN" sz="3600" u="none" cap="none" strike="noStrike">
                          <a:solidFill>
                            <a:srgbClr val="000000"/>
                          </a:solidFill>
                          <a:latin typeface="Calibri"/>
                          <a:ea typeface="Calibri"/>
                          <a:cs typeface="Calibri"/>
                          <a:sym typeface="Calibri"/>
                        </a:rPr>
                        <a:t> chính giúp ổn định đời sống của đồng bào các dân tộc miền núi.</a:t>
                      </a:r>
                      <a:endParaRPr sz="36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500"/>
                                        <p:tgtEl>
                                          <p:spTgt spid="7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733" name="Shape 733"/>
        <p:cNvGrpSpPr/>
        <p:nvPr/>
      </p:nvGrpSpPr>
      <p:grpSpPr>
        <a:xfrm>
          <a:off x="0" y="0"/>
          <a:ext cx="0" cy="0"/>
          <a:chOff x="0" y="0"/>
          <a:chExt cx="0" cy="0"/>
        </a:xfrm>
      </p:grpSpPr>
      <p:sp>
        <p:nvSpPr>
          <p:cNvPr id="734" name="Google Shape;734;p39"/>
          <p:cNvSpPr/>
          <p:nvPr/>
        </p:nvSpPr>
        <p:spPr>
          <a:xfrm>
            <a:off x="4669789" y="7644657"/>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5" name="Google Shape;735;p39"/>
          <p:cNvGrpSpPr/>
          <p:nvPr/>
        </p:nvGrpSpPr>
        <p:grpSpPr>
          <a:xfrm>
            <a:off x="11177639" y="-1501460"/>
            <a:ext cx="8260206" cy="13124216"/>
            <a:chOff x="0" y="-47625"/>
            <a:chExt cx="2175528" cy="3456584"/>
          </a:xfrm>
        </p:grpSpPr>
        <p:sp>
          <p:nvSpPr>
            <p:cNvPr id="736" name="Google Shape;736;p39"/>
            <p:cNvSpPr/>
            <p:nvPr/>
          </p:nvSpPr>
          <p:spPr>
            <a:xfrm>
              <a:off x="0" y="0"/>
              <a:ext cx="2175528" cy="3408959"/>
            </a:xfrm>
            <a:custGeom>
              <a:rect b="b" l="l" r="r" t="t"/>
              <a:pathLst>
                <a:path extrusionOk="0" h="3408959" w="2175528">
                  <a:moveTo>
                    <a:pt x="0" y="0"/>
                  </a:moveTo>
                  <a:lnTo>
                    <a:pt x="2175528" y="0"/>
                  </a:lnTo>
                  <a:lnTo>
                    <a:pt x="2175528" y="3408959"/>
                  </a:lnTo>
                  <a:lnTo>
                    <a:pt x="0" y="3408959"/>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39"/>
            <p:cNvSpPr txBox="1"/>
            <p:nvPr/>
          </p:nvSpPr>
          <p:spPr>
            <a:xfrm>
              <a:off x="0" y="-47625"/>
              <a:ext cx="2175528" cy="34565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738" name="Google Shape;738;p39"/>
          <p:cNvSpPr txBox="1"/>
          <p:nvPr/>
        </p:nvSpPr>
        <p:spPr>
          <a:xfrm>
            <a:off x="3387131" y="3694048"/>
            <a:ext cx="4854350" cy="935962"/>
          </a:xfrm>
          <a:prstGeom prst="rect">
            <a:avLst/>
          </a:prstGeom>
          <a:noFill/>
          <a:ln>
            <a:noFill/>
          </a:ln>
        </p:spPr>
        <p:txBody>
          <a:bodyPr anchorCtr="0" anchor="t" bIns="0" lIns="0" spcFirstLastPara="1" rIns="0" wrap="square" tIns="0">
            <a:spAutoFit/>
          </a:bodyPr>
          <a:lstStyle/>
          <a:p>
            <a:pPr indent="0" lvl="0" marL="0" marR="0" rtl="0" algn="ctr">
              <a:lnSpc>
                <a:spcPct val="77777"/>
              </a:lnSpc>
              <a:spcBef>
                <a:spcPts val="0"/>
              </a:spcBef>
              <a:spcAft>
                <a:spcPts val="0"/>
              </a:spcAft>
              <a:buClr>
                <a:srgbClr val="FFFFFF"/>
              </a:buClr>
              <a:buSzPts val="9000"/>
              <a:buFont typeface="Arial"/>
              <a:buNone/>
            </a:pPr>
            <a:r>
              <a:rPr b="1" i="0" lang="vi-VN" sz="9000" u="none" cap="none" strike="noStrike">
                <a:solidFill>
                  <a:srgbClr val="FFFFFF"/>
                </a:solidFill>
                <a:latin typeface="Arial"/>
                <a:ea typeface="Arial"/>
                <a:cs typeface="Arial"/>
                <a:sym typeface="Arial"/>
              </a:rPr>
              <a:t>PHẦN III.</a:t>
            </a:r>
            <a:endParaRPr/>
          </a:p>
        </p:txBody>
      </p:sp>
      <p:grpSp>
        <p:nvGrpSpPr>
          <p:cNvPr id="739" name="Google Shape;739;p39"/>
          <p:cNvGrpSpPr/>
          <p:nvPr/>
        </p:nvGrpSpPr>
        <p:grpSpPr>
          <a:xfrm>
            <a:off x="1028700" y="8333459"/>
            <a:ext cx="3086100" cy="924841"/>
            <a:chOff x="0" y="-47625"/>
            <a:chExt cx="812800" cy="243580"/>
          </a:xfrm>
        </p:grpSpPr>
        <p:sp>
          <p:nvSpPr>
            <p:cNvPr id="740" name="Google Shape;740;p39"/>
            <p:cNvSpPr/>
            <p:nvPr/>
          </p:nvSpPr>
          <p:spPr>
            <a:xfrm>
              <a:off x="0" y="0"/>
              <a:ext cx="812800" cy="195955"/>
            </a:xfrm>
            <a:custGeom>
              <a:rect b="b" l="l" r="r" t="t"/>
              <a:pathLst>
                <a:path extrusionOk="0" h="195955" w="812800">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39"/>
            <p:cNvSpPr txBox="1"/>
            <p:nvPr/>
          </p:nvSpPr>
          <p:spPr>
            <a:xfrm>
              <a:off x="0" y="-47625"/>
              <a:ext cx="812800" cy="2435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742" name="Google Shape;742;p39"/>
          <p:cNvSpPr txBox="1"/>
          <p:nvPr/>
        </p:nvSpPr>
        <p:spPr>
          <a:xfrm>
            <a:off x="1455999" y="8494805"/>
            <a:ext cx="2231501" cy="626307"/>
          </a:xfrm>
          <a:prstGeom prst="rect">
            <a:avLst/>
          </a:prstGeom>
          <a:noFill/>
          <a:ln>
            <a:noFill/>
          </a:ln>
        </p:spPr>
        <p:txBody>
          <a:bodyPr anchorCtr="0" anchor="t" bIns="0" lIns="0" spcFirstLastPara="1" rIns="0" wrap="square" tIns="0">
            <a:spAutoFit/>
          </a:bodyPr>
          <a:lstStyle/>
          <a:p>
            <a:pPr indent="0" lvl="0" marL="0" marR="0" rtl="0" algn="ctr">
              <a:lnSpc>
                <a:spcPct val="179993"/>
              </a:lnSpc>
              <a:spcBef>
                <a:spcPts val="0"/>
              </a:spcBef>
              <a:spcAft>
                <a:spcPts val="0"/>
              </a:spcAft>
              <a:buClr>
                <a:srgbClr val="000000"/>
              </a:buClr>
              <a:buSzPts val="3029"/>
              <a:buFont typeface="Arial"/>
              <a:buNone/>
            </a:pPr>
            <a:r>
              <a:rPr b="0" i="0" lang="vi-VN" sz="3029" u="none" cap="none" strike="noStrike">
                <a:solidFill>
                  <a:srgbClr val="000000"/>
                </a:solidFill>
                <a:latin typeface="Arial"/>
                <a:ea typeface="Arial"/>
                <a:cs typeface="Arial"/>
                <a:sym typeface="Arial"/>
              </a:rPr>
              <a:t>NEXT</a:t>
            </a:r>
            <a:endParaRPr/>
          </a:p>
        </p:txBody>
      </p:sp>
      <p:sp>
        <p:nvSpPr>
          <p:cNvPr id="743" name="Google Shape;743;p39"/>
          <p:cNvSpPr/>
          <p:nvPr/>
        </p:nvSpPr>
        <p:spPr>
          <a:xfrm>
            <a:off x="-3353663" y="-4109715"/>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39"/>
          <p:cNvSpPr/>
          <p:nvPr/>
        </p:nvSpPr>
        <p:spPr>
          <a:xfrm>
            <a:off x="11728457" y="7135359"/>
            <a:ext cx="5486372" cy="3655296"/>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p39"/>
          <p:cNvSpPr/>
          <p:nvPr/>
        </p:nvSpPr>
        <p:spPr>
          <a:xfrm>
            <a:off x="11738796" y="3301691"/>
            <a:ext cx="5520504" cy="3698739"/>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5">
              <a:alphaModFix/>
            </a:blip>
            <a:stretch>
              <a:fillRect b="-4196" l="0" r="0" t="-774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39"/>
          <p:cNvSpPr/>
          <p:nvPr/>
        </p:nvSpPr>
        <p:spPr>
          <a:xfrm>
            <a:off x="11728457" y="-536728"/>
            <a:ext cx="5520505" cy="3698739"/>
          </a:xfrm>
          <a:custGeom>
            <a:rect b="b" l="l" r="r" t="t"/>
            <a:pathLst>
              <a:path extrusionOk="0" h="8229600" w="12282985">
                <a:moveTo>
                  <a:pt x="0" y="0"/>
                </a:moveTo>
                <a:lnTo>
                  <a:pt x="12282985" y="0"/>
                </a:lnTo>
                <a:lnTo>
                  <a:pt x="12282985"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39"/>
          <p:cNvSpPr txBox="1"/>
          <p:nvPr/>
        </p:nvSpPr>
        <p:spPr>
          <a:xfrm>
            <a:off x="114296" y="4991100"/>
            <a:ext cx="11400020" cy="225805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FFFFFF"/>
              </a:buClr>
              <a:buSzPts val="5000"/>
              <a:buFont typeface="Arial"/>
              <a:buNone/>
            </a:pPr>
            <a:r>
              <a:rPr b="1" i="0" lang="vi-VN" sz="5000" u="none" cap="none" strike="noStrike">
                <a:solidFill>
                  <a:srgbClr val="FFFFFF"/>
                </a:solidFill>
                <a:latin typeface="Arial"/>
                <a:ea typeface="Arial"/>
                <a:cs typeface="Arial"/>
                <a:sym typeface="Arial"/>
              </a:rPr>
              <a:t>ĐẶC TRƯNG CƠ BẢN </a:t>
            </a:r>
            <a:endParaRPr b="1" i="0" sz="5000" u="none" cap="none" strike="noStrike">
              <a:solidFill>
                <a:srgbClr val="FFFFFF"/>
              </a:solidFill>
              <a:latin typeface="Arial"/>
              <a:ea typeface="Arial"/>
              <a:cs typeface="Arial"/>
              <a:sym typeface="Arial"/>
            </a:endParaRPr>
          </a:p>
          <a:p>
            <a:pPr indent="0" lvl="0" marL="0" marR="0" rtl="0" algn="ctr">
              <a:lnSpc>
                <a:spcPct val="150000"/>
              </a:lnSpc>
              <a:spcBef>
                <a:spcPts val="0"/>
              </a:spcBef>
              <a:spcAft>
                <a:spcPts val="0"/>
              </a:spcAft>
              <a:buClr>
                <a:srgbClr val="FFFFFF"/>
              </a:buClr>
              <a:buSzPts val="5000"/>
              <a:buFont typeface="Arial"/>
              <a:buNone/>
            </a:pPr>
            <a:r>
              <a:rPr b="1" i="0" lang="vi-VN" sz="5000" u="none" cap="none" strike="noStrike">
                <a:solidFill>
                  <a:srgbClr val="FFFFFF"/>
                </a:solidFill>
                <a:latin typeface="Arial"/>
                <a:ea typeface="Arial"/>
                <a:cs typeface="Arial"/>
                <a:sym typeface="Arial"/>
              </a:rPr>
              <a:t>CỦA SẢN XUẤT LÂM NGHIỆP</a:t>
            </a:r>
            <a:endParaRPr b="1" i="0" sz="5000" u="none" cap="none" strike="noStrike">
              <a:solidFill>
                <a:srgbClr val="FFFFFF"/>
              </a:solidFill>
              <a:latin typeface="Arial"/>
              <a:ea typeface="Arial"/>
              <a:cs typeface="Arial"/>
              <a:sym typeface="Arial"/>
            </a:endParaRPr>
          </a:p>
        </p:txBody>
      </p:sp>
    </p:spTree>
  </p:cSld>
  <p:clrMapOvr>
    <a:masterClrMapping/>
  </p:clrMapOvr>
  <p:transition spd="slow" p14:dur="1500">
    <p:random/>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203" name="Shape 203"/>
        <p:cNvGrpSpPr/>
        <p:nvPr/>
      </p:nvGrpSpPr>
      <p:grpSpPr>
        <a:xfrm>
          <a:off x="0" y="0"/>
          <a:ext cx="0" cy="0"/>
          <a:chOff x="0" y="0"/>
          <a:chExt cx="0" cy="0"/>
        </a:xfrm>
      </p:grpSpPr>
      <p:sp>
        <p:nvSpPr>
          <p:cNvPr id="204" name="Google Shape;204;p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hứng nhận dành cho Rừng và sản phẩm Lâm nghiệp" id="208" name="Google Shape;208;p4"/>
          <p:cNvPicPr preferRelativeResize="0"/>
          <p:nvPr/>
        </p:nvPicPr>
        <p:blipFill rotWithShape="1">
          <a:blip r:embed="rId5">
            <a:alphaModFix/>
          </a:blip>
          <a:srcRect b="18434" l="0" r="0" t="0"/>
          <a:stretch/>
        </p:blipFill>
        <p:spPr>
          <a:xfrm>
            <a:off x="268440" y="3390900"/>
            <a:ext cx="8311375" cy="4025098"/>
          </a:xfrm>
          <a:prstGeom prst="rect">
            <a:avLst/>
          </a:prstGeom>
          <a:noFill/>
          <a:ln>
            <a:noFill/>
          </a:ln>
        </p:spPr>
      </p:pic>
      <p:pic>
        <p:nvPicPr>
          <p:cNvPr descr="Bảng báo giá gỗ tự nhiên mới nhẩt 2022 [Update 1h]" id="209" name="Google Shape;209;p4"/>
          <p:cNvPicPr preferRelativeResize="0"/>
          <p:nvPr/>
        </p:nvPicPr>
        <p:blipFill rotWithShape="1">
          <a:blip r:embed="rId6">
            <a:alphaModFix/>
          </a:blip>
          <a:srcRect b="0" l="0" r="0" t="31356"/>
          <a:stretch/>
        </p:blipFill>
        <p:spPr>
          <a:xfrm>
            <a:off x="8804455" y="3390900"/>
            <a:ext cx="8795810" cy="4025098"/>
          </a:xfrm>
          <a:prstGeom prst="rect">
            <a:avLst/>
          </a:prstGeom>
          <a:noFill/>
          <a:ln>
            <a:noFill/>
          </a:ln>
        </p:spPr>
      </p:pic>
      <p:sp>
        <p:nvSpPr>
          <p:cNvPr id="210" name="Google Shape;210;p4"/>
          <p:cNvSpPr/>
          <p:nvPr/>
        </p:nvSpPr>
        <p:spPr>
          <a:xfrm>
            <a:off x="3371850" y="495300"/>
            <a:ext cx="11544300" cy="1057786"/>
          </a:xfrm>
          <a:prstGeom prst="rect">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lt1"/>
                </a:solidFill>
                <a:latin typeface="Arial"/>
                <a:ea typeface="Arial"/>
                <a:cs typeface="Arial"/>
                <a:sym typeface="Arial"/>
              </a:rPr>
              <a:t>GỢI Ý </a:t>
            </a:r>
            <a:endParaRPr/>
          </a:p>
        </p:txBody>
      </p:sp>
      <p:sp>
        <p:nvSpPr>
          <p:cNvPr id="211" name="Google Shape;211;p4"/>
          <p:cNvSpPr txBox="1"/>
          <p:nvPr/>
        </p:nvSpPr>
        <p:spPr>
          <a:xfrm>
            <a:off x="7048500" y="2348675"/>
            <a:ext cx="41910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Công nghiệp </a:t>
            </a:r>
            <a:endParaRPr/>
          </a:p>
        </p:txBody>
      </p:sp>
      <p:sp>
        <p:nvSpPr>
          <p:cNvPr id="212" name="Google Shape;212;p4"/>
          <p:cNvSpPr txBox="1"/>
          <p:nvPr/>
        </p:nvSpPr>
        <p:spPr>
          <a:xfrm>
            <a:off x="1053816" y="7584382"/>
            <a:ext cx="15501278"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Cung cấp gỗ để phục vụ cho các hoạt động, nhu cầu tiêu dùng của xã hội.</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500"/>
                                        <p:tgtEl>
                                          <p:spTgt spid="2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51" name="Shape 751"/>
        <p:cNvGrpSpPr/>
        <p:nvPr/>
      </p:nvGrpSpPr>
      <p:grpSpPr>
        <a:xfrm>
          <a:off x="0" y="0"/>
          <a:ext cx="0" cy="0"/>
          <a:chOff x="0" y="0"/>
          <a:chExt cx="0" cy="0"/>
        </a:xfrm>
      </p:grpSpPr>
      <p:sp>
        <p:nvSpPr>
          <p:cNvPr id="752" name="Google Shape;752;p4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4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4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4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40"/>
          <p:cNvSpPr txBox="1"/>
          <p:nvPr/>
        </p:nvSpPr>
        <p:spPr>
          <a:xfrm>
            <a:off x="609600" y="495300"/>
            <a:ext cx="16130079"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500">
                <a:solidFill>
                  <a:srgbClr val="C00000"/>
                </a:solidFill>
                <a:latin typeface="Calibri"/>
                <a:ea typeface="Calibri"/>
                <a:cs typeface="Calibri"/>
                <a:sym typeface="Calibri"/>
              </a:rPr>
              <a:t>1. Đối tượng là các cơ thể sống, có chu kì sinh trưởng dài</a:t>
            </a:r>
            <a:endParaRPr b="1" sz="4500">
              <a:solidFill>
                <a:srgbClr val="C00000"/>
              </a:solidFill>
              <a:latin typeface="Calibri"/>
              <a:ea typeface="Calibri"/>
              <a:cs typeface="Calibri"/>
              <a:sym typeface="Calibri"/>
            </a:endParaRPr>
          </a:p>
        </p:txBody>
      </p:sp>
      <p:grpSp>
        <p:nvGrpSpPr>
          <p:cNvPr id="757" name="Google Shape;757;p40"/>
          <p:cNvGrpSpPr/>
          <p:nvPr/>
        </p:nvGrpSpPr>
        <p:grpSpPr>
          <a:xfrm>
            <a:off x="549281" y="1409700"/>
            <a:ext cx="16824319" cy="2098244"/>
            <a:chOff x="4137284" y="4644815"/>
            <a:chExt cx="16824319" cy="2098244"/>
          </a:xfrm>
        </p:grpSpPr>
        <p:sp>
          <p:nvSpPr>
            <p:cNvPr id="758" name="Google Shape;758;p40"/>
            <p:cNvSpPr txBox="1"/>
            <p:nvPr/>
          </p:nvSpPr>
          <p:spPr>
            <a:xfrm>
              <a:off x="4137284" y="4990848"/>
              <a:ext cx="16824319" cy="17522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             Khai thác thông tin mục III.1 SGK tr.9, 10 và điền vào Phiếu học tập số 2: </a:t>
              </a:r>
              <a:r>
                <a:rPr i="1" lang="vi-VN" sz="3800">
                  <a:solidFill>
                    <a:srgbClr val="0070C0"/>
                  </a:solidFill>
                  <a:latin typeface="Calibri"/>
                  <a:ea typeface="Calibri"/>
                  <a:cs typeface="Calibri"/>
                  <a:sym typeface="Calibri"/>
                </a:rPr>
                <a:t>Đặc trưng cơ bản của sản xuất lâm nghiệp.</a:t>
              </a:r>
              <a:endParaRPr i="1" sz="3800">
                <a:solidFill>
                  <a:srgbClr val="0070C0"/>
                </a:solidFill>
                <a:latin typeface="Calibri"/>
                <a:ea typeface="Calibri"/>
                <a:cs typeface="Calibri"/>
                <a:sym typeface="Calibri"/>
              </a:endParaRPr>
            </a:p>
          </p:txBody>
        </p:sp>
        <p:sp>
          <p:nvSpPr>
            <p:cNvPr id="759" name="Google Shape;759;p40"/>
            <p:cNvSpPr/>
            <p:nvPr/>
          </p:nvSpPr>
          <p:spPr>
            <a:xfrm>
              <a:off x="4267200" y="4644815"/>
              <a:ext cx="1143000" cy="1341418"/>
            </a:xfrm>
            <a:custGeom>
              <a:rect b="b" l="l" r="r" t="t"/>
              <a:pathLst>
                <a:path extrusionOk="0" h="4114800" w="3506153">
                  <a:moveTo>
                    <a:pt x="0" y="0"/>
                  </a:moveTo>
                  <a:lnTo>
                    <a:pt x="3506152" y="0"/>
                  </a:lnTo>
                  <a:lnTo>
                    <a:pt x="350615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aphicFrame>
        <p:nvGraphicFramePr>
          <p:cNvPr id="760" name="Google Shape;760;p40"/>
          <p:cNvGraphicFramePr/>
          <p:nvPr/>
        </p:nvGraphicFramePr>
        <p:xfrm>
          <a:off x="304800" y="4918545"/>
          <a:ext cx="3000000" cy="3000000"/>
        </p:xfrm>
        <a:graphic>
          <a:graphicData uri="http://schemas.openxmlformats.org/drawingml/2006/table">
            <a:tbl>
              <a:tblPr>
                <a:noFill/>
                <a:tableStyleId>{98E6BE17-A9DB-492B-87AC-71CD5445A9F8}</a:tableStyleId>
              </a:tblPr>
              <a:tblGrid>
                <a:gridCol w="12801600"/>
                <a:gridCol w="4876800"/>
              </a:tblGrid>
              <a:tr h="1010125">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Đặc trưng cơ bản của sản xuất lâm nghiệp</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Nội dung</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Đối tượng là các cơ thể sống, có chu kì sinh trưởng dài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9828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và có nhiều lợi ích đặc thù.</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761" name="Google Shape;761;p40"/>
          <p:cNvSpPr txBox="1"/>
          <p:nvPr/>
        </p:nvSpPr>
        <p:spPr>
          <a:xfrm>
            <a:off x="6027740" y="4011651"/>
            <a:ext cx="58674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002060"/>
                </a:solidFill>
                <a:latin typeface="Arial"/>
                <a:ea typeface="Arial"/>
                <a:cs typeface="Arial"/>
                <a:sym typeface="Arial"/>
              </a:rPr>
              <a:t>PHIẾU HỌC TẬP SỐ 2</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6"/>
                                        </p:tgtEl>
                                        <p:attrNameLst>
                                          <p:attrName>style.visibility</p:attrName>
                                        </p:attrNameLst>
                                      </p:cBhvr>
                                      <p:to>
                                        <p:strVal val="visible"/>
                                      </p:to>
                                    </p:set>
                                    <p:anim calcmode="lin" valueType="num">
                                      <p:cBhvr additive="base">
                                        <p:cTn dur="500"/>
                                        <p:tgtEl>
                                          <p:spTgt spid="75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65" name="Shape 765"/>
        <p:cNvGrpSpPr/>
        <p:nvPr/>
      </p:nvGrpSpPr>
      <p:grpSpPr>
        <a:xfrm>
          <a:off x="0" y="0"/>
          <a:ext cx="0" cy="0"/>
          <a:chOff x="0" y="0"/>
          <a:chExt cx="0" cy="0"/>
        </a:xfrm>
      </p:grpSpPr>
      <p:sp>
        <p:nvSpPr>
          <p:cNvPr id="766" name="Google Shape;766;p41"/>
          <p:cNvSpPr/>
          <p:nvPr/>
        </p:nvSpPr>
        <p:spPr>
          <a:xfrm>
            <a:off x="11506200" y="282712"/>
            <a:ext cx="6477000" cy="9721576"/>
          </a:xfrm>
          <a:custGeom>
            <a:rect b="b" l="l" r="r" t="t"/>
            <a:pathLst>
              <a:path extrusionOk="0" h="8229600" w="5482971">
                <a:moveTo>
                  <a:pt x="0" y="0"/>
                </a:moveTo>
                <a:lnTo>
                  <a:pt x="5482971" y="0"/>
                </a:lnTo>
                <a:lnTo>
                  <a:pt x="5482971"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4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4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4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4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41"/>
          <p:cNvSpPr/>
          <p:nvPr/>
        </p:nvSpPr>
        <p:spPr>
          <a:xfrm>
            <a:off x="1600200" y="1576898"/>
            <a:ext cx="8458200" cy="1684556"/>
          </a:xfrm>
          <a:prstGeom prst="roundRect">
            <a:avLst>
              <a:gd fmla="val 12500" name="adj"/>
            </a:avLst>
          </a:prstGeom>
          <a:solidFill>
            <a:schemeClr val="lt1"/>
          </a:solidFill>
          <a:ln cap="flat" cmpd="sng" w="38100">
            <a:solidFill>
              <a:srgbClr val="E36C0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Đối tượng sản xuất lâm nghiệp </a:t>
            </a:r>
            <a:endParaRPr/>
          </a:p>
        </p:txBody>
      </p:sp>
      <p:sp>
        <p:nvSpPr>
          <p:cNvPr id="772" name="Google Shape;772;p41"/>
          <p:cNvSpPr/>
          <p:nvPr/>
        </p:nvSpPr>
        <p:spPr>
          <a:xfrm>
            <a:off x="1604962" y="4358198"/>
            <a:ext cx="8458200" cy="1684556"/>
          </a:xfrm>
          <a:prstGeom prst="roundRect">
            <a:avLst>
              <a:gd fmla="val 12500" name="adj"/>
            </a:avLst>
          </a:prstGeom>
          <a:solidFill>
            <a:schemeClr val="lt1"/>
          </a:solidFill>
          <a:ln cap="flat" cmpd="sng" w="38100">
            <a:solidFill>
              <a:srgbClr val="E36C0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Cây rừng có chu kì sống dài </a:t>
            </a:r>
            <a:endParaRPr/>
          </a:p>
        </p:txBody>
      </p:sp>
      <p:sp>
        <p:nvSpPr>
          <p:cNvPr id="773" name="Google Shape;773;p41"/>
          <p:cNvSpPr/>
          <p:nvPr/>
        </p:nvSpPr>
        <p:spPr>
          <a:xfrm>
            <a:off x="1600200" y="7139498"/>
            <a:ext cx="8458200" cy="1684556"/>
          </a:xfrm>
          <a:prstGeom prst="roundRect">
            <a:avLst>
              <a:gd fmla="val 12500" name="adj"/>
            </a:avLst>
          </a:prstGeom>
          <a:solidFill>
            <a:schemeClr val="lt1"/>
          </a:solidFill>
          <a:ln cap="flat" cmpd="sng" w="38100">
            <a:solidFill>
              <a:srgbClr val="E36C0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Hàng chục năm </a:t>
            </a:r>
            <a:endParaRPr/>
          </a:p>
        </p:txBody>
      </p:sp>
      <p:sp>
        <p:nvSpPr>
          <p:cNvPr id="774" name="Google Shape;774;p41"/>
          <p:cNvSpPr/>
          <p:nvPr/>
        </p:nvSpPr>
        <p:spPr>
          <a:xfrm>
            <a:off x="5524500" y="3604354"/>
            <a:ext cx="609600" cy="533400"/>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41"/>
          <p:cNvSpPr/>
          <p:nvPr/>
        </p:nvSpPr>
        <p:spPr>
          <a:xfrm>
            <a:off x="5524500" y="6324426"/>
            <a:ext cx="609600" cy="533400"/>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79" name="Shape 779"/>
        <p:cNvGrpSpPr/>
        <p:nvPr/>
      </p:nvGrpSpPr>
      <p:grpSpPr>
        <a:xfrm>
          <a:off x="0" y="0"/>
          <a:ext cx="0" cy="0"/>
          <a:chOff x="0" y="0"/>
          <a:chExt cx="0" cy="0"/>
        </a:xfrm>
      </p:grpSpPr>
      <p:sp>
        <p:nvSpPr>
          <p:cNvPr id="780" name="Google Shape;780;p4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4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4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4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42"/>
          <p:cNvSpPr/>
          <p:nvPr/>
        </p:nvSpPr>
        <p:spPr>
          <a:xfrm>
            <a:off x="4876800" y="876300"/>
            <a:ext cx="8534400" cy="1114217"/>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Một số chú ý </a:t>
            </a:r>
            <a:endParaRPr/>
          </a:p>
        </p:txBody>
      </p:sp>
      <p:sp>
        <p:nvSpPr>
          <p:cNvPr id="785" name="Google Shape;785;p42"/>
          <p:cNvSpPr/>
          <p:nvPr/>
        </p:nvSpPr>
        <p:spPr>
          <a:xfrm>
            <a:off x="540540" y="3624263"/>
            <a:ext cx="4209434" cy="5977240"/>
          </a:xfrm>
          <a:prstGeom prst="roundRect">
            <a:avLst>
              <a:gd fmla="val 9103" name="adj"/>
            </a:avLst>
          </a:prstGeom>
          <a:solidFill>
            <a:schemeClr val="lt1"/>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Lựa chọn đối tượng cây rừng phù hợp với thời gian giao rừng, cho thuê rừng.</a:t>
            </a:r>
            <a:endParaRPr sz="3800">
              <a:solidFill>
                <a:schemeClr val="dk1"/>
              </a:solidFill>
              <a:latin typeface="Calibri"/>
              <a:ea typeface="Calibri"/>
              <a:cs typeface="Calibri"/>
              <a:sym typeface="Calibri"/>
            </a:endParaRPr>
          </a:p>
        </p:txBody>
      </p:sp>
      <p:sp>
        <p:nvSpPr>
          <p:cNvPr id="786" name="Google Shape;786;p42"/>
          <p:cNvSpPr/>
          <p:nvPr/>
        </p:nvSpPr>
        <p:spPr>
          <a:xfrm>
            <a:off x="5109541" y="3624263"/>
            <a:ext cx="4209434" cy="5977240"/>
          </a:xfrm>
          <a:prstGeom prst="roundRect">
            <a:avLst>
              <a:gd fmla="val 9103" name="adj"/>
            </a:avLst>
          </a:prstGeom>
          <a:solidFill>
            <a:schemeClr val="lt1"/>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Lập kế hoạch sản xuất phù hợp với từng giai đoạn sinh trưởng, phát triển của cây rừng.</a:t>
            </a:r>
            <a:endParaRPr sz="3800">
              <a:solidFill>
                <a:schemeClr val="dk1"/>
              </a:solidFill>
              <a:latin typeface="Calibri"/>
              <a:ea typeface="Calibri"/>
              <a:cs typeface="Calibri"/>
              <a:sym typeface="Calibri"/>
            </a:endParaRPr>
          </a:p>
        </p:txBody>
      </p:sp>
      <p:sp>
        <p:nvSpPr>
          <p:cNvPr id="787" name="Google Shape;787;p42"/>
          <p:cNvSpPr/>
          <p:nvPr/>
        </p:nvSpPr>
        <p:spPr>
          <a:xfrm>
            <a:off x="9678543" y="3619500"/>
            <a:ext cx="3829668" cy="5977240"/>
          </a:xfrm>
          <a:prstGeom prst="roundRect">
            <a:avLst>
              <a:gd fmla="val 9103" name="adj"/>
            </a:avLst>
          </a:prstGeom>
          <a:solidFill>
            <a:schemeClr val="lt1"/>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Trồng xen canh cây trồng ngắn ngày dưới tán rừng để phát triển kinh tế. </a:t>
            </a:r>
            <a:endParaRPr/>
          </a:p>
        </p:txBody>
      </p:sp>
      <p:sp>
        <p:nvSpPr>
          <p:cNvPr id="788" name="Google Shape;788;p42"/>
          <p:cNvSpPr/>
          <p:nvPr/>
        </p:nvSpPr>
        <p:spPr>
          <a:xfrm>
            <a:off x="13936836" y="3619500"/>
            <a:ext cx="3829668" cy="5977240"/>
          </a:xfrm>
          <a:prstGeom prst="roundRect">
            <a:avLst>
              <a:gd fmla="val 9103" name="adj"/>
            </a:avLst>
          </a:prstGeom>
          <a:solidFill>
            <a:schemeClr val="lt1"/>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Thường xuyên chọn lọc, lai tạo để tạo được chất lượng rừng tốt. </a:t>
            </a:r>
            <a:endParaRPr/>
          </a:p>
        </p:txBody>
      </p:sp>
      <p:cxnSp>
        <p:nvCxnSpPr>
          <p:cNvPr id="789" name="Google Shape;789;p42"/>
          <p:cNvCxnSpPr>
            <a:stCxn id="784" idx="2"/>
            <a:endCxn id="785" idx="0"/>
          </p:cNvCxnSpPr>
          <p:nvPr/>
        </p:nvCxnSpPr>
        <p:spPr>
          <a:xfrm flipH="1">
            <a:off x="2645400" y="1990517"/>
            <a:ext cx="6498600" cy="1633800"/>
          </a:xfrm>
          <a:prstGeom prst="straightConnector1">
            <a:avLst/>
          </a:prstGeom>
          <a:noFill/>
          <a:ln cap="flat" cmpd="sng" w="38100">
            <a:solidFill>
              <a:schemeClr val="dk1"/>
            </a:solidFill>
            <a:prstDash val="solid"/>
            <a:round/>
            <a:headEnd len="sm" w="sm" type="none"/>
            <a:tailEnd len="sm" w="sm" type="none"/>
          </a:ln>
        </p:spPr>
      </p:cxnSp>
      <p:cxnSp>
        <p:nvCxnSpPr>
          <p:cNvPr id="790" name="Google Shape;790;p42"/>
          <p:cNvCxnSpPr>
            <a:stCxn id="784" idx="2"/>
            <a:endCxn id="786" idx="0"/>
          </p:cNvCxnSpPr>
          <p:nvPr/>
        </p:nvCxnSpPr>
        <p:spPr>
          <a:xfrm flipH="1">
            <a:off x="7214400" y="1990517"/>
            <a:ext cx="1929600" cy="1633800"/>
          </a:xfrm>
          <a:prstGeom prst="straightConnector1">
            <a:avLst/>
          </a:prstGeom>
          <a:noFill/>
          <a:ln cap="flat" cmpd="sng" w="38100">
            <a:solidFill>
              <a:schemeClr val="dk1"/>
            </a:solidFill>
            <a:prstDash val="solid"/>
            <a:round/>
            <a:headEnd len="sm" w="sm" type="none"/>
            <a:tailEnd len="sm" w="sm" type="none"/>
          </a:ln>
        </p:spPr>
      </p:cxnSp>
      <p:cxnSp>
        <p:nvCxnSpPr>
          <p:cNvPr id="791" name="Google Shape;791;p42"/>
          <p:cNvCxnSpPr>
            <a:stCxn id="784" idx="2"/>
            <a:endCxn id="787" idx="0"/>
          </p:cNvCxnSpPr>
          <p:nvPr/>
        </p:nvCxnSpPr>
        <p:spPr>
          <a:xfrm>
            <a:off x="9144000" y="1990517"/>
            <a:ext cx="2449500" cy="1629000"/>
          </a:xfrm>
          <a:prstGeom prst="straightConnector1">
            <a:avLst/>
          </a:prstGeom>
          <a:noFill/>
          <a:ln cap="flat" cmpd="sng" w="38100">
            <a:solidFill>
              <a:schemeClr val="dk1"/>
            </a:solidFill>
            <a:prstDash val="solid"/>
            <a:round/>
            <a:headEnd len="sm" w="sm" type="none"/>
            <a:tailEnd len="sm" w="sm" type="none"/>
          </a:ln>
        </p:spPr>
      </p:cxnSp>
      <p:cxnSp>
        <p:nvCxnSpPr>
          <p:cNvPr id="792" name="Google Shape;792;p42"/>
          <p:cNvCxnSpPr>
            <a:stCxn id="784" idx="2"/>
            <a:endCxn id="788" idx="0"/>
          </p:cNvCxnSpPr>
          <p:nvPr/>
        </p:nvCxnSpPr>
        <p:spPr>
          <a:xfrm>
            <a:off x="9144000" y="1990517"/>
            <a:ext cx="6707700" cy="162900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5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796" name="Shape 796"/>
        <p:cNvGrpSpPr/>
        <p:nvPr/>
      </p:nvGrpSpPr>
      <p:grpSpPr>
        <a:xfrm>
          <a:off x="0" y="0"/>
          <a:ext cx="0" cy="0"/>
          <a:chOff x="0" y="0"/>
          <a:chExt cx="0" cy="0"/>
        </a:xfrm>
      </p:grpSpPr>
      <p:sp>
        <p:nvSpPr>
          <p:cNvPr id="797" name="Google Shape;797;p4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4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4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4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43"/>
          <p:cNvSpPr txBox="1"/>
          <p:nvPr/>
        </p:nvSpPr>
        <p:spPr>
          <a:xfrm>
            <a:off x="990600" y="548670"/>
            <a:ext cx="16306800"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500">
                <a:solidFill>
                  <a:srgbClr val="0070C0"/>
                </a:solidFill>
                <a:latin typeface="Arial"/>
                <a:ea typeface="Arial"/>
                <a:cs typeface="Arial"/>
                <a:sym typeface="Arial"/>
              </a:rPr>
              <a:t>Quan sát hình ảnh một số cây trồng có giá trị kinh tế</a:t>
            </a:r>
            <a:endParaRPr/>
          </a:p>
        </p:txBody>
      </p:sp>
      <p:grpSp>
        <p:nvGrpSpPr>
          <p:cNvPr id="802" name="Google Shape;802;p43"/>
          <p:cNvGrpSpPr/>
          <p:nvPr/>
        </p:nvGrpSpPr>
        <p:grpSpPr>
          <a:xfrm>
            <a:off x="304800" y="2171700"/>
            <a:ext cx="4699774" cy="7315200"/>
            <a:chOff x="304800" y="2446942"/>
            <a:chExt cx="4699774" cy="7315200"/>
          </a:xfrm>
        </p:grpSpPr>
        <p:pic>
          <p:nvPicPr>
            <p:cNvPr descr="Đặc điểm, nguồn gốc và thực hư về cây trầm hương - GIẢI THOÁT HƯƠNG" id="803" name="Google Shape;803;p43"/>
            <p:cNvPicPr preferRelativeResize="0"/>
            <p:nvPr/>
          </p:nvPicPr>
          <p:blipFill rotWithShape="1">
            <a:blip r:embed="rId5">
              <a:alphaModFix/>
            </a:blip>
            <a:srcRect b="0" l="7114" r="44701" t="0"/>
            <a:stretch/>
          </p:blipFill>
          <p:spPr>
            <a:xfrm>
              <a:off x="304800" y="2446942"/>
              <a:ext cx="4699774" cy="7315200"/>
            </a:xfrm>
            <a:prstGeom prst="rect">
              <a:avLst/>
            </a:prstGeom>
            <a:noFill/>
            <a:ln>
              <a:noFill/>
            </a:ln>
          </p:spPr>
        </p:pic>
        <p:sp>
          <p:nvSpPr>
            <p:cNvPr id="804" name="Google Shape;804;p43"/>
            <p:cNvSpPr txBox="1"/>
            <p:nvPr/>
          </p:nvSpPr>
          <p:spPr>
            <a:xfrm>
              <a:off x="745499" y="9042742"/>
              <a:ext cx="3576021"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chemeClr val="dk1"/>
                  </a:solidFill>
                  <a:latin typeface="Arial"/>
                  <a:ea typeface="Arial"/>
                  <a:cs typeface="Arial"/>
                  <a:sym typeface="Arial"/>
                </a:rPr>
                <a:t>Cây trầm hương </a:t>
              </a:r>
              <a:endParaRPr/>
            </a:p>
          </p:txBody>
        </p:sp>
      </p:grpSp>
      <p:grpSp>
        <p:nvGrpSpPr>
          <p:cNvPr id="805" name="Google Shape;805;p43"/>
          <p:cNvGrpSpPr/>
          <p:nvPr/>
        </p:nvGrpSpPr>
        <p:grpSpPr>
          <a:xfrm>
            <a:off x="5120500" y="2171700"/>
            <a:ext cx="4221005" cy="7315200"/>
            <a:chOff x="5120500" y="2446942"/>
            <a:chExt cx="4221005" cy="7315200"/>
          </a:xfrm>
        </p:grpSpPr>
        <p:pic>
          <p:nvPicPr>
            <p:cNvPr descr="ĐỊA CHỈ BÁN GIỐNG CÂY LIM XANH UY TÍN GIÁ RẺ" id="806" name="Google Shape;806;p43"/>
            <p:cNvPicPr preferRelativeResize="0"/>
            <p:nvPr/>
          </p:nvPicPr>
          <p:blipFill rotWithShape="1">
            <a:blip r:embed="rId6">
              <a:alphaModFix/>
            </a:blip>
            <a:srcRect b="0" l="24752" r="17545" t="0"/>
            <a:stretch/>
          </p:blipFill>
          <p:spPr>
            <a:xfrm>
              <a:off x="5120500" y="2446942"/>
              <a:ext cx="4221005" cy="7315200"/>
            </a:xfrm>
            <a:prstGeom prst="rect">
              <a:avLst/>
            </a:prstGeom>
            <a:noFill/>
            <a:ln>
              <a:noFill/>
            </a:ln>
          </p:spPr>
        </p:pic>
        <p:sp>
          <p:nvSpPr>
            <p:cNvPr id="807" name="Google Shape;807;p43"/>
            <p:cNvSpPr txBox="1"/>
            <p:nvPr/>
          </p:nvSpPr>
          <p:spPr>
            <a:xfrm>
              <a:off x="5445273" y="9042742"/>
              <a:ext cx="3576021"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chemeClr val="dk1"/>
                  </a:solidFill>
                  <a:latin typeface="Arial"/>
                  <a:ea typeface="Arial"/>
                  <a:cs typeface="Arial"/>
                  <a:sym typeface="Arial"/>
                </a:rPr>
                <a:t>Cây lim</a:t>
              </a:r>
              <a:endParaRPr/>
            </a:p>
          </p:txBody>
        </p:sp>
      </p:grpSp>
      <p:grpSp>
        <p:nvGrpSpPr>
          <p:cNvPr id="808" name="Google Shape;808;p43"/>
          <p:cNvGrpSpPr/>
          <p:nvPr/>
        </p:nvGrpSpPr>
        <p:grpSpPr>
          <a:xfrm>
            <a:off x="9457431" y="2171700"/>
            <a:ext cx="3997640" cy="7315200"/>
            <a:chOff x="9457431" y="2446942"/>
            <a:chExt cx="3997640" cy="7315200"/>
          </a:xfrm>
        </p:grpSpPr>
        <p:pic>
          <p:nvPicPr>
            <p:cNvPr descr="Tìm hiểu đặc điểm cafe Việt Nam - Cà phê nguyên chất" id="809" name="Google Shape;809;p43"/>
            <p:cNvPicPr preferRelativeResize="0"/>
            <p:nvPr/>
          </p:nvPicPr>
          <p:blipFill rotWithShape="1">
            <a:blip r:embed="rId7">
              <a:alphaModFix/>
            </a:blip>
            <a:srcRect b="0" l="31067" r="32499" t="0"/>
            <a:stretch/>
          </p:blipFill>
          <p:spPr>
            <a:xfrm>
              <a:off x="9457431" y="2446942"/>
              <a:ext cx="3997640" cy="7315200"/>
            </a:xfrm>
            <a:prstGeom prst="rect">
              <a:avLst/>
            </a:prstGeom>
            <a:noFill/>
            <a:ln>
              <a:noFill/>
            </a:ln>
          </p:spPr>
        </p:pic>
        <p:sp>
          <p:nvSpPr>
            <p:cNvPr id="810" name="Google Shape;810;p43"/>
            <p:cNvSpPr txBox="1"/>
            <p:nvPr/>
          </p:nvSpPr>
          <p:spPr>
            <a:xfrm>
              <a:off x="9666278" y="8953500"/>
              <a:ext cx="3576021"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chemeClr val="dk1"/>
                  </a:solidFill>
                  <a:latin typeface="Arial"/>
                  <a:ea typeface="Arial"/>
                  <a:cs typeface="Arial"/>
                  <a:sym typeface="Arial"/>
                </a:rPr>
                <a:t>Cây cà phê</a:t>
              </a:r>
              <a:endParaRPr/>
            </a:p>
          </p:txBody>
        </p:sp>
      </p:grpSp>
      <p:grpSp>
        <p:nvGrpSpPr>
          <p:cNvPr id="811" name="Google Shape;811;p43"/>
          <p:cNvGrpSpPr/>
          <p:nvPr/>
        </p:nvGrpSpPr>
        <p:grpSpPr>
          <a:xfrm>
            <a:off x="13604334" y="2171700"/>
            <a:ext cx="3997640" cy="7315200"/>
            <a:chOff x="13604334" y="2446942"/>
            <a:chExt cx="3997640" cy="7315200"/>
          </a:xfrm>
        </p:grpSpPr>
        <p:pic>
          <p:nvPicPr>
            <p:cNvPr descr="Kỹ thuật khai thác mủ cao su trong sản xuất nệm cao su thiên nhiên" id="812" name="Google Shape;812;p43"/>
            <p:cNvPicPr preferRelativeResize="0"/>
            <p:nvPr/>
          </p:nvPicPr>
          <p:blipFill rotWithShape="1">
            <a:blip r:embed="rId8">
              <a:alphaModFix/>
            </a:blip>
            <a:srcRect b="0" l="49384" r="14182" t="0"/>
            <a:stretch/>
          </p:blipFill>
          <p:spPr>
            <a:xfrm>
              <a:off x="13604334" y="2446942"/>
              <a:ext cx="3997640" cy="7315200"/>
            </a:xfrm>
            <a:prstGeom prst="rect">
              <a:avLst/>
            </a:prstGeom>
            <a:noFill/>
            <a:ln>
              <a:noFill/>
            </a:ln>
          </p:spPr>
        </p:pic>
        <p:sp>
          <p:nvSpPr>
            <p:cNvPr id="813" name="Google Shape;813;p43"/>
            <p:cNvSpPr txBox="1"/>
            <p:nvPr/>
          </p:nvSpPr>
          <p:spPr>
            <a:xfrm>
              <a:off x="13849154" y="8953500"/>
              <a:ext cx="3576021"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chemeClr val="dk1"/>
                  </a:solidFill>
                  <a:latin typeface="Arial"/>
                  <a:ea typeface="Arial"/>
                  <a:cs typeface="Arial"/>
                  <a:sym typeface="Arial"/>
                </a:rPr>
                <a:t>Cây cao su</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17" name="Shape 817"/>
        <p:cNvGrpSpPr/>
        <p:nvPr/>
      </p:nvGrpSpPr>
      <p:grpSpPr>
        <a:xfrm>
          <a:off x="0" y="0"/>
          <a:ext cx="0" cy="0"/>
          <a:chOff x="0" y="0"/>
          <a:chExt cx="0" cy="0"/>
        </a:xfrm>
      </p:grpSpPr>
      <p:sp>
        <p:nvSpPr>
          <p:cNvPr id="818" name="Google Shape;818;p4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4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4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4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44"/>
          <p:cNvSpPr txBox="1"/>
          <p:nvPr/>
        </p:nvSpPr>
        <p:spPr>
          <a:xfrm>
            <a:off x="609600" y="495300"/>
            <a:ext cx="16999203"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500"/>
              <a:buFont typeface="Arial"/>
              <a:buNone/>
            </a:pPr>
            <a:r>
              <a:rPr b="1" i="0" lang="vi-VN" sz="4500" u="none" cap="none" strike="noStrike">
                <a:solidFill>
                  <a:srgbClr val="C00000"/>
                </a:solidFill>
                <a:latin typeface="Arial"/>
                <a:ea typeface="Arial"/>
                <a:cs typeface="Arial"/>
                <a:sym typeface="Arial"/>
              </a:rPr>
              <a:t>2. Địa bàn rộng lớn, khó khăn về giao thông và cơ sở vật chất</a:t>
            </a:r>
            <a:endParaRPr b="1" i="0" sz="4500" u="none" cap="none" strike="noStrike">
              <a:solidFill>
                <a:srgbClr val="C00000"/>
              </a:solidFill>
              <a:latin typeface="Calibri"/>
              <a:ea typeface="Calibri"/>
              <a:cs typeface="Calibri"/>
              <a:sym typeface="Calibri"/>
            </a:endParaRPr>
          </a:p>
        </p:txBody>
      </p:sp>
      <p:graphicFrame>
        <p:nvGraphicFramePr>
          <p:cNvPr id="823" name="Google Shape;823;p44"/>
          <p:cNvGraphicFramePr/>
          <p:nvPr/>
        </p:nvGraphicFramePr>
        <p:xfrm>
          <a:off x="304800" y="4846371"/>
          <a:ext cx="3000000" cy="3000000"/>
        </p:xfrm>
        <a:graphic>
          <a:graphicData uri="http://schemas.openxmlformats.org/drawingml/2006/table">
            <a:tbl>
              <a:tblPr>
                <a:noFill/>
                <a:tableStyleId>{98E6BE17-A9DB-492B-87AC-71CD5445A9F8}</a:tableStyleId>
              </a:tblPr>
              <a:tblGrid>
                <a:gridCol w="12801600"/>
                <a:gridCol w="4876800"/>
              </a:tblGrid>
              <a:tr h="1010125">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Đặc trưng cơ bản của sản xuất lâm nghiệp</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Nội dung</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Đối tượng là các cơ thể sống, có chu kì sinh trưởng dài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9828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và có nhiều lợi ích đặc thù.</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824" name="Google Shape;824;p44"/>
          <p:cNvSpPr txBox="1"/>
          <p:nvPr/>
        </p:nvSpPr>
        <p:spPr>
          <a:xfrm>
            <a:off x="6027740" y="3939477"/>
            <a:ext cx="5867400" cy="6771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800"/>
              <a:buFont typeface="Arial"/>
              <a:buNone/>
            </a:pPr>
            <a:r>
              <a:rPr b="1" i="0" lang="vi-VN" sz="3800" u="none" cap="none" strike="noStrike">
                <a:solidFill>
                  <a:srgbClr val="002060"/>
                </a:solidFill>
                <a:latin typeface="Arial"/>
                <a:ea typeface="Arial"/>
                <a:cs typeface="Arial"/>
                <a:sym typeface="Arial"/>
              </a:rPr>
              <a:t>PHIẾU HỌC TẬP SỐ 2</a:t>
            </a:r>
            <a:endParaRPr/>
          </a:p>
        </p:txBody>
      </p:sp>
      <p:grpSp>
        <p:nvGrpSpPr>
          <p:cNvPr id="825" name="Google Shape;825;p44"/>
          <p:cNvGrpSpPr/>
          <p:nvPr/>
        </p:nvGrpSpPr>
        <p:grpSpPr>
          <a:xfrm>
            <a:off x="549281" y="1409700"/>
            <a:ext cx="16824319" cy="2098244"/>
            <a:chOff x="4137284" y="4644815"/>
            <a:chExt cx="16824319" cy="2098244"/>
          </a:xfrm>
        </p:grpSpPr>
        <p:sp>
          <p:nvSpPr>
            <p:cNvPr id="826" name="Google Shape;826;p44"/>
            <p:cNvSpPr txBox="1"/>
            <p:nvPr/>
          </p:nvSpPr>
          <p:spPr>
            <a:xfrm>
              <a:off x="4137284" y="4990848"/>
              <a:ext cx="16824319" cy="17522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             Khai thác thông tin mục III.2 SGK tr.10 và điền vào Phiếu học tập số 2: </a:t>
              </a:r>
              <a:r>
                <a:rPr i="1" lang="vi-VN" sz="3800">
                  <a:solidFill>
                    <a:srgbClr val="0070C0"/>
                  </a:solidFill>
                  <a:latin typeface="Arial"/>
                  <a:ea typeface="Arial"/>
                  <a:cs typeface="Arial"/>
                  <a:sym typeface="Arial"/>
                </a:rPr>
                <a:t>Đặc trưng cơ bản của sản xuất lâm nghiệp.</a:t>
              </a:r>
              <a:endParaRPr i="1" sz="3800">
                <a:solidFill>
                  <a:srgbClr val="0070C0"/>
                </a:solidFill>
                <a:latin typeface="Arial"/>
                <a:ea typeface="Arial"/>
                <a:cs typeface="Arial"/>
                <a:sym typeface="Arial"/>
              </a:endParaRPr>
            </a:p>
          </p:txBody>
        </p:sp>
        <p:sp>
          <p:nvSpPr>
            <p:cNvPr id="827" name="Google Shape;827;p44"/>
            <p:cNvSpPr/>
            <p:nvPr/>
          </p:nvSpPr>
          <p:spPr>
            <a:xfrm>
              <a:off x="4267200" y="4644815"/>
              <a:ext cx="1143000" cy="1341418"/>
            </a:xfrm>
            <a:custGeom>
              <a:rect b="b" l="l" r="r" t="t"/>
              <a:pathLst>
                <a:path extrusionOk="0" h="4114800" w="3506153">
                  <a:moveTo>
                    <a:pt x="0" y="0"/>
                  </a:moveTo>
                  <a:lnTo>
                    <a:pt x="3506152" y="0"/>
                  </a:lnTo>
                  <a:lnTo>
                    <a:pt x="350615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2"/>
                                        </p:tgtEl>
                                        <p:attrNameLst>
                                          <p:attrName>style.visibility</p:attrName>
                                        </p:attrNameLst>
                                      </p:cBhvr>
                                      <p:to>
                                        <p:strVal val="visible"/>
                                      </p:to>
                                    </p:set>
                                    <p:anim calcmode="lin" valueType="num">
                                      <p:cBhvr additive="base">
                                        <p:cTn dur="500"/>
                                        <p:tgtEl>
                                          <p:spTgt spid="8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31" name="Shape 831"/>
        <p:cNvGrpSpPr/>
        <p:nvPr/>
      </p:nvGrpSpPr>
      <p:grpSpPr>
        <a:xfrm>
          <a:off x="0" y="0"/>
          <a:ext cx="0" cy="0"/>
          <a:chOff x="0" y="0"/>
          <a:chExt cx="0" cy="0"/>
        </a:xfrm>
      </p:grpSpPr>
      <p:sp>
        <p:nvSpPr>
          <p:cNvPr id="832" name="Google Shape;832;p4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4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4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4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36" name="Google Shape;836;p45"/>
          <p:cNvGrpSpPr/>
          <p:nvPr/>
        </p:nvGrpSpPr>
        <p:grpSpPr>
          <a:xfrm>
            <a:off x="261954" y="246572"/>
            <a:ext cx="9069379" cy="7563928"/>
            <a:chOff x="462579" y="495300"/>
            <a:chExt cx="9069379" cy="7563928"/>
          </a:xfrm>
        </p:grpSpPr>
        <p:pic>
          <p:nvPicPr>
            <p:cNvPr descr="Thôn Đài Van (Vân Đồn): Cần lắm một con đường - Báo Quảng Ninh điện tử" id="837" name="Google Shape;837;p45"/>
            <p:cNvPicPr preferRelativeResize="0"/>
            <p:nvPr/>
          </p:nvPicPr>
          <p:blipFill rotWithShape="1">
            <a:blip r:embed="rId5">
              <a:alphaModFix/>
            </a:blip>
            <a:srcRect b="0" l="0" r="0" t="0"/>
            <a:stretch/>
          </p:blipFill>
          <p:spPr>
            <a:xfrm>
              <a:off x="462579" y="495300"/>
              <a:ext cx="9069379" cy="6019800"/>
            </a:xfrm>
            <a:prstGeom prst="rect">
              <a:avLst/>
            </a:prstGeom>
            <a:noFill/>
            <a:ln>
              <a:noFill/>
            </a:ln>
          </p:spPr>
        </p:pic>
        <p:sp>
          <p:nvSpPr>
            <p:cNvPr id="838" name="Google Shape;838;p45"/>
            <p:cNvSpPr txBox="1"/>
            <p:nvPr/>
          </p:nvSpPr>
          <p:spPr>
            <a:xfrm>
              <a:off x="1219200" y="6667500"/>
              <a:ext cx="7086600" cy="13917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i="1" lang="vi-VN" sz="3000">
                  <a:solidFill>
                    <a:srgbClr val="0070C0"/>
                  </a:solidFill>
                  <a:latin typeface="Arial"/>
                  <a:ea typeface="Arial"/>
                  <a:cs typeface="Arial"/>
                  <a:sym typeface="Arial"/>
                </a:rPr>
                <a:t>Đường xá chưa hoàn thiện gây nhiều khó khăn trong việc di chuyển </a:t>
              </a:r>
              <a:endParaRPr/>
            </a:p>
          </p:txBody>
        </p:sp>
      </p:grpSp>
      <p:grpSp>
        <p:nvGrpSpPr>
          <p:cNvPr id="839" name="Google Shape;839;p45"/>
          <p:cNvGrpSpPr/>
          <p:nvPr/>
        </p:nvGrpSpPr>
        <p:grpSpPr>
          <a:xfrm>
            <a:off x="9555274" y="2933700"/>
            <a:ext cx="8442197" cy="7097203"/>
            <a:chOff x="9555274" y="2989772"/>
            <a:chExt cx="8442197" cy="7097203"/>
          </a:xfrm>
        </p:grpSpPr>
        <p:pic>
          <p:nvPicPr>
            <p:cNvPr descr="Trồng rừng tập trung đạt 90% kế hoạch" id="840" name="Google Shape;840;p45"/>
            <p:cNvPicPr preferRelativeResize="0"/>
            <p:nvPr/>
          </p:nvPicPr>
          <p:blipFill rotWithShape="1">
            <a:blip r:embed="rId6">
              <a:alphaModFix/>
            </a:blip>
            <a:srcRect b="0" l="0" r="0" t="0"/>
            <a:stretch/>
          </p:blipFill>
          <p:spPr>
            <a:xfrm>
              <a:off x="9555274" y="4610100"/>
              <a:ext cx="8442197" cy="5476875"/>
            </a:xfrm>
            <a:prstGeom prst="rect">
              <a:avLst/>
            </a:prstGeom>
            <a:noFill/>
            <a:ln>
              <a:noFill/>
            </a:ln>
          </p:spPr>
        </p:pic>
        <p:sp>
          <p:nvSpPr>
            <p:cNvPr id="841" name="Google Shape;841;p45"/>
            <p:cNvSpPr txBox="1"/>
            <p:nvPr/>
          </p:nvSpPr>
          <p:spPr>
            <a:xfrm>
              <a:off x="10022287" y="2989772"/>
              <a:ext cx="7086600" cy="13917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i="1" lang="vi-VN" sz="3000">
                  <a:solidFill>
                    <a:srgbClr val="0070C0"/>
                  </a:solidFill>
                  <a:latin typeface="Arial"/>
                  <a:ea typeface="Arial"/>
                  <a:cs typeface="Arial"/>
                  <a:sym typeface="Arial"/>
                </a:rPr>
                <a:t>Phương pháp phát triển ngành lâm nghiệp chưa có sự đồng bộ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45" name="Shape 845"/>
        <p:cNvGrpSpPr/>
        <p:nvPr/>
      </p:nvGrpSpPr>
      <p:grpSpPr>
        <a:xfrm>
          <a:off x="0" y="0"/>
          <a:ext cx="0" cy="0"/>
          <a:chOff x="0" y="0"/>
          <a:chExt cx="0" cy="0"/>
        </a:xfrm>
      </p:grpSpPr>
      <p:sp>
        <p:nvSpPr>
          <p:cNvPr id="846" name="Google Shape;846;p4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4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4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4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0" name="Google Shape;850;p46"/>
          <p:cNvGrpSpPr/>
          <p:nvPr/>
        </p:nvGrpSpPr>
        <p:grpSpPr>
          <a:xfrm>
            <a:off x="2209800" y="1119462"/>
            <a:ext cx="13868400" cy="8822408"/>
            <a:chOff x="2133600" y="952500"/>
            <a:chExt cx="13868400" cy="8822408"/>
          </a:xfrm>
        </p:grpSpPr>
        <p:pic>
          <p:nvPicPr>
            <p:cNvPr descr="Thách thức của biến đổi khí hậu đối với tài nguyên rừng" id="851" name="Google Shape;851;p46"/>
            <p:cNvPicPr preferRelativeResize="0"/>
            <p:nvPr/>
          </p:nvPicPr>
          <p:blipFill rotWithShape="1">
            <a:blip r:embed="rId5">
              <a:alphaModFix/>
            </a:blip>
            <a:srcRect b="0" l="0" r="0" t="0"/>
            <a:stretch/>
          </p:blipFill>
          <p:spPr>
            <a:xfrm>
              <a:off x="2133600" y="952500"/>
              <a:ext cx="13868400" cy="7280910"/>
            </a:xfrm>
            <a:prstGeom prst="rect">
              <a:avLst/>
            </a:prstGeom>
            <a:noFill/>
            <a:ln>
              <a:noFill/>
            </a:ln>
          </p:spPr>
        </p:pic>
        <p:sp>
          <p:nvSpPr>
            <p:cNvPr id="852" name="Google Shape;852;p46"/>
            <p:cNvSpPr txBox="1"/>
            <p:nvPr/>
          </p:nvSpPr>
          <p:spPr>
            <a:xfrm>
              <a:off x="3524250" y="8383180"/>
              <a:ext cx="11239500" cy="13917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i="1" lang="vi-VN" sz="3000">
                  <a:solidFill>
                    <a:srgbClr val="0070C0"/>
                  </a:solidFill>
                  <a:latin typeface="Arial"/>
                  <a:ea typeface="Arial"/>
                  <a:cs typeface="Arial"/>
                  <a:sym typeface="Arial"/>
                </a:rPr>
                <a:t>Thách thức của vấn đề biến đổi khí hậu ảnh hưởng đến phát triển ngành lâm nghiệp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56" name="Shape 856"/>
        <p:cNvGrpSpPr/>
        <p:nvPr/>
      </p:nvGrpSpPr>
      <p:grpSpPr>
        <a:xfrm>
          <a:off x="0" y="0"/>
          <a:ext cx="0" cy="0"/>
          <a:chOff x="0" y="0"/>
          <a:chExt cx="0" cy="0"/>
        </a:xfrm>
      </p:grpSpPr>
      <p:sp>
        <p:nvSpPr>
          <p:cNvPr id="857" name="Google Shape;857;p4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4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4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4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47"/>
          <p:cNvSpPr/>
          <p:nvPr/>
        </p:nvSpPr>
        <p:spPr>
          <a:xfrm>
            <a:off x="1485900" y="690260"/>
            <a:ext cx="15316200" cy="990600"/>
          </a:xfrm>
          <a:prstGeom prst="rect">
            <a:avLst/>
          </a:prstGeom>
          <a:solidFill>
            <a:srgbClr val="B6DD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Một số lưu ý đặt ra trong quá trình phát triển </a:t>
            </a:r>
            <a:endParaRPr/>
          </a:p>
        </p:txBody>
      </p:sp>
      <p:sp>
        <p:nvSpPr>
          <p:cNvPr id="862" name="Google Shape;862;p47"/>
          <p:cNvSpPr/>
          <p:nvPr/>
        </p:nvSpPr>
        <p:spPr>
          <a:xfrm>
            <a:off x="8351450" y="3924300"/>
            <a:ext cx="1524000" cy="533400"/>
          </a:xfrm>
          <a:prstGeom prst="right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47"/>
          <p:cNvSpPr/>
          <p:nvPr/>
        </p:nvSpPr>
        <p:spPr>
          <a:xfrm>
            <a:off x="10287000" y="2705100"/>
            <a:ext cx="6896100" cy="2971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Xây dựng nền lâm nghiệp xã hội với sự tham gia tích cực của mọi thành phần kinh tế.</a:t>
            </a:r>
            <a:endParaRPr/>
          </a:p>
        </p:txBody>
      </p:sp>
      <p:grpSp>
        <p:nvGrpSpPr>
          <p:cNvPr id="864" name="Google Shape;864;p47"/>
          <p:cNvGrpSpPr/>
          <p:nvPr/>
        </p:nvGrpSpPr>
        <p:grpSpPr>
          <a:xfrm>
            <a:off x="304800" y="2705100"/>
            <a:ext cx="7606526" cy="2971800"/>
            <a:chOff x="304800" y="2705100"/>
            <a:chExt cx="7606526" cy="2971800"/>
          </a:xfrm>
        </p:grpSpPr>
        <p:sp>
          <p:nvSpPr>
            <p:cNvPr id="865" name="Google Shape;865;p47"/>
            <p:cNvSpPr/>
            <p:nvPr/>
          </p:nvSpPr>
          <p:spPr>
            <a:xfrm>
              <a:off x="1015226" y="2705100"/>
              <a:ext cx="6896100" cy="2971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Thực hiện việc giao đất, giao rừng cho hộ gia đình, cá nhân,…</a:t>
              </a:r>
              <a:endParaRPr/>
            </a:p>
          </p:txBody>
        </p:sp>
        <p:sp>
          <p:nvSpPr>
            <p:cNvPr id="866" name="Google Shape;866;p47"/>
            <p:cNvSpPr/>
            <p:nvPr/>
          </p:nvSpPr>
          <p:spPr>
            <a:xfrm>
              <a:off x="304800" y="3828853"/>
              <a:ext cx="400247" cy="400247"/>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7" name="Google Shape;867;p47"/>
          <p:cNvSpPr/>
          <p:nvPr/>
        </p:nvSpPr>
        <p:spPr>
          <a:xfrm>
            <a:off x="8351450" y="7653640"/>
            <a:ext cx="1524000" cy="533400"/>
          </a:xfrm>
          <a:prstGeom prst="right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47"/>
          <p:cNvSpPr/>
          <p:nvPr/>
        </p:nvSpPr>
        <p:spPr>
          <a:xfrm>
            <a:off x="10287000" y="6434440"/>
            <a:ext cx="6896100" cy="2971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Quy hoạch , bố trí hình thức sản xuất lâm nghiệp phù hợp với từng khu vực.</a:t>
            </a:r>
            <a:endParaRPr/>
          </a:p>
        </p:txBody>
      </p:sp>
      <p:grpSp>
        <p:nvGrpSpPr>
          <p:cNvPr id="869" name="Google Shape;869;p47"/>
          <p:cNvGrpSpPr/>
          <p:nvPr/>
        </p:nvGrpSpPr>
        <p:grpSpPr>
          <a:xfrm>
            <a:off x="304800" y="6434440"/>
            <a:ext cx="7606526" cy="2971800"/>
            <a:chOff x="304800" y="2705100"/>
            <a:chExt cx="7606526" cy="2971800"/>
          </a:xfrm>
        </p:grpSpPr>
        <p:sp>
          <p:nvSpPr>
            <p:cNvPr id="870" name="Google Shape;870;p47"/>
            <p:cNvSpPr/>
            <p:nvPr/>
          </p:nvSpPr>
          <p:spPr>
            <a:xfrm>
              <a:off x="1015226" y="2705100"/>
              <a:ext cx="6896100" cy="2971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Tiến hành điều tra, theo dõi diễn biến về khí hậu, nguồn tài nguyên. </a:t>
              </a:r>
              <a:endParaRPr/>
            </a:p>
          </p:txBody>
        </p:sp>
        <p:sp>
          <p:nvSpPr>
            <p:cNvPr id="871" name="Google Shape;871;p47"/>
            <p:cNvSpPr/>
            <p:nvPr/>
          </p:nvSpPr>
          <p:spPr>
            <a:xfrm>
              <a:off x="304800" y="3828853"/>
              <a:ext cx="400247" cy="400247"/>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75" name="Shape 875"/>
        <p:cNvGrpSpPr/>
        <p:nvPr/>
      </p:nvGrpSpPr>
      <p:grpSpPr>
        <a:xfrm>
          <a:off x="0" y="0"/>
          <a:ext cx="0" cy="0"/>
          <a:chOff x="0" y="0"/>
          <a:chExt cx="0" cy="0"/>
        </a:xfrm>
      </p:grpSpPr>
      <p:sp>
        <p:nvSpPr>
          <p:cNvPr id="876" name="Google Shape;876;p4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7" name="Google Shape;877;p4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8" name="Google Shape;878;p4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4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48"/>
          <p:cNvSpPr/>
          <p:nvPr/>
        </p:nvSpPr>
        <p:spPr>
          <a:xfrm>
            <a:off x="1485900" y="690260"/>
            <a:ext cx="15316200" cy="990600"/>
          </a:xfrm>
          <a:prstGeom prst="rect">
            <a:avLst/>
          </a:prstGeom>
          <a:solidFill>
            <a:srgbClr val="B6DD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Một số lưu ý đặt ra trong quá trình phát triển </a:t>
            </a:r>
            <a:endParaRPr/>
          </a:p>
        </p:txBody>
      </p:sp>
      <p:sp>
        <p:nvSpPr>
          <p:cNvPr id="881" name="Google Shape;881;p48"/>
          <p:cNvSpPr/>
          <p:nvPr/>
        </p:nvSpPr>
        <p:spPr>
          <a:xfrm>
            <a:off x="8351450" y="3924300"/>
            <a:ext cx="1524000" cy="533400"/>
          </a:xfrm>
          <a:prstGeom prst="right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48"/>
          <p:cNvSpPr/>
          <p:nvPr/>
        </p:nvSpPr>
        <p:spPr>
          <a:xfrm>
            <a:off x="10287000" y="2705100"/>
            <a:ext cx="6896100" cy="3352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Có được phương hướng phát triển toàn diện cho từng vùng. </a:t>
            </a:r>
            <a:endParaRPr/>
          </a:p>
        </p:txBody>
      </p:sp>
      <p:grpSp>
        <p:nvGrpSpPr>
          <p:cNvPr id="883" name="Google Shape;883;p48"/>
          <p:cNvGrpSpPr/>
          <p:nvPr/>
        </p:nvGrpSpPr>
        <p:grpSpPr>
          <a:xfrm>
            <a:off x="304800" y="2705100"/>
            <a:ext cx="7606526" cy="3352800"/>
            <a:chOff x="304800" y="2705100"/>
            <a:chExt cx="7606526" cy="3352800"/>
          </a:xfrm>
        </p:grpSpPr>
        <p:sp>
          <p:nvSpPr>
            <p:cNvPr id="884" name="Google Shape;884;p48"/>
            <p:cNvSpPr/>
            <p:nvPr/>
          </p:nvSpPr>
          <p:spPr>
            <a:xfrm>
              <a:off x="1015226" y="2705100"/>
              <a:ext cx="6896100" cy="3352800"/>
            </a:xfrm>
            <a:prstGeom prst="round2DiagRect">
              <a:avLst>
                <a:gd fmla="val 16667" name="adj1"/>
                <a:gd fmla="val 0" name="adj2"/>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Xây dựng phương hướng sản xuất kinh doanh, cơ sở vật chất, kĩ thuật phù hợp với đặc điểm của từng vùng. </a:t>
              </a:r>
              <a:endParaRPr/>
            </a:p>
          </p:txBody>
        </p:sp>
        <p:sp>
          <p:nvSpPr>
            <p:cNvPr id="885" name="Google Shape;885;p48"/>
            <p:cNvSpPr/>
            <p:nvPr/>
          </p:nvSpPr>
          <p:spPr>
            <a:xfrm>
              <a:off x="304800" y="4209853"/>
              <a:ext cx="400247" cy="400247"/>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500"/>
                                        <p:tgtEl>
                                          <p:spTgt spid="8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889" name="Shape 889"/>
        <p:cNvGrpSpPr/>
        <p:nvPr/>
      </p:nvGrpSpPr>
      <p:grpSpPr>
        <a:xfrm>
          <a:off x="0" y="0"/>
          <a:ext cx="0" cy="0"/>
          <a:chOff x="0" y="0"/>
          <a:chExt cx="0" cy="0"/>
        </a:xfrm>
      </p:grpSpPr>
      <p:sp>
        <p:nvSpPr>
          <p:cNvPr id="890" name="Google Shape;890;p49"/>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1" name="Google Shape;891;p49"/>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49"/>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49"/>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4" name="Google Shape;894;p49"/>
          <p:cNvSpPr txBox="1"/>
          <p:nvPr/>
        </p:nvSpPr>
        <p:spPr>
          <a:xfrm>
            <a:off x="609600" y="495300"/>
            <a:ext cx="16999203"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500"/>
              <a:buFont typeface="Arial"/>
              <a:buNone/>
            </a:pPr>
            <a:r>
              <a:rPr b="1" i="0" lang="vi-VN" sz="4500" u="none" cap="none" strike="noStrike">
                <a:solidFill>
                  <a:srgbClr val="C00000"/>
                </a:solidFill>
                <a:latin typeface="Arial"/>
                <a:ea typeface="Arial"/>
                <a:cs typeface="Arial"/>
                <a:sym typeface="Arial"/>
              </a:rPr>
              <a:t>3. Ngành sản xuất đa dạng và có nhiều lợi ích đặc thù</a:t>
            </a:r>
            <a:endParaRPr b="1" i="0" sz="4500" u="none" cap="none" strike="noStrike">
              <a:solidFill>
                <a:srgbClr val="C00000"/>
              </a:solidFill>
              <a:latin typeface="Calibri"/>
              <a:ea typeface="Calibri"/>
              <a:cs typeface="Calibri"/>
              <a:sym typeface="Calibri"/>
            </a:endParaRPr>
          </a:p>
        </p:txBody>
      </p:sp>
      <p:graphicFrame>
        <p:nvGraphicFramePr>
          <p:cNvPr id="895" name="Google Shape;895;p49"/>
          <p:cNvGraphicFramePr/>
          <p:nvPr/>
        </p:nvGraphicFramePr>
        <p:xfrm>
          <a:off x="304800" y="4846371"/>
          <a:ext cx="3000000" cy="3000000"/>
        </p:xfrm>
        <a:graphic>
          <a:graphicData uri="http://schemas.openxmlformats.org/drawingml/2006/table">
            <a:tbl>
              <a:tblPr>
                <a:noFill/>
                <a:tableStyleId>{98E6BE17-A9DB-492B-87AC-71CD5445A9F8}</a:tableStyleId>
              </a:tblPr>
              <a:tblGrid>
                <a:gridCol w="12801600"/>
                <a:gridCol w="4876800"/>
              </a:tblGrid>
              <a:tr h="1010125">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Đặc trưng cơ bản của sản xuất lâm nghiệp</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Nội dung</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Đối tượng là các cơ thể sống, có chu kì sinh trưởng dài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9828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và có nhiều lợi ích đặc thù.</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896" name="Google Shape;896;p49"/>
          <p:cNvSpPr txBox="1"/>
          <p:nvPr/>
        </p:nvSpPr>
        <p:spPr>
          <a:xfrm>
            <a:off x="6027740" y="3939477"/>
            <a:ext cx="5867400" cy="6771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800"/>
              <a:buFont typeface="Arial"/>
              <a:buNone/>
            </a:pPr>
            <a:r>
              <a:rPr b="1" i="0" lang="vi-VN" sz="3800" u="none" cap="none" strike="noStrike">
                <a:solidFill>
                  <a:srgbClr val="002060"/>
                </a:solidFill>
                <a:latin typeface="Arial"/>
                <a:ea typeface="Arial"/>
                <a:cs typeface="Arial"/>
                <a:sym typeface="Arial"/>
              </a:rPr>
              <a:t>PHIẾU HỌC TẬP SỐ 2</a:t>
            </a:r>
            <a:endParaRPr/>
          </a:p>
        </p:txBody>
      </p:sp>
      <p:grpSp>
        <p:nvGrpSpPr>
          <p:cNvPr id="897" name="Google Shape;897;p49"/>
          <p:cNvGrpSpPr/>
          <p:nvPr/>
        </p:nvGrpSpPr>
        <p:grpSpPr>
          <a:xfrm>
            <a:off x="549281" y="1409700"/>
            <a:ext cx="16824319" cy="2098244"/>
            <a:chOff x="4137284" y="4644815"/>
            <a:chExt cx="16824319" cy="2098244"/>
          </a:xfrm>
        </p:grpSpPr>
        <p:sp>
          <p:nvSpPr>
            <p:cNvPr id="898" name="Google Shape;898;p49"/>
            <p:cNvSpPr txBox="1"/>
            <p:nvPr/>
          </p:nvSpPr>
          <p:spPr>
            <a:xfrm>
              <a:off x="4137284" y="4990848"/>
              <a:ext cx="16824319" cy="17522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800"/>
                <a:buFont typeface="Arial"/>
                <a:buNone/>
              </a:pPr>
              <a:r>
                <a:rPr b="0" i="0" lang="vi-VN" sz="3800" u="none" cap="none" strike="noStrike">
                  <a:solidFill>
                    <a:srgbClr val="000000"/>
                  </a:solidFill>
                  <a:latin typeface="Arial"/>
                  <a:ea typeface="Arial"/>
                  <a:cs typeface="Arial"/>
                  <a:sym typeface="Arial"/>
                </a:rPr>
                <a:t>             Khai thác thông tin mục III.</a:t>
              </a:r>
              <a:r>
                <a:rPr lang="vi-VN" sz="3800">
                  <a:solidFill>
                    <a:srgbClr val="000000"/>
                  </a:solidFill>
                  <a:latin typeface="Arial"/>
                  <a:ea typeface="Arial"/>
                  <a:cs typeface="Arial"/>
                  <a:sym typeface="Arial"/>
                </a:rPr>
                <a:t>3</a:t>
              </a:r>
              <a:r>
                <a:rPr b="0" i="0" lang="vi-VN" sz="3800" u="none" cap="none" strike="noStrike">
                  <a:solidFill>
                    <a:srgbClr val="000000"/>
                  </a:solidFill>
                  <a:latin typeface="Arial"/>
                  <a:ea typeface="Arial"/>
                  <a:cs typeface="Arial"/>
                  <a:sym typeface="Arial"/>
                </a:rPr>
                <a:t> SGK tr.10 và điền vào Phiếu học tập số 2: </a:t>
              </a:r>
              <a:r>
                <a:rPr b="0" i="1" lang="vi-VN" sz="3800" u="none" cap="none" strike="noStrike">
                  <a:solidFill>
                    <a:srgbClr val="0070C0"/>
                  </a:solidFill>
                  <a:latin typeface="Arial"/>
                  <a:ea typeface="Arial"/>
                  <a:cs typeface="Arial"/>
                  <a:sym typeface="Arial"/>
                </a:rPr>
                <a:t>Đặc trưng cơ bản của sản xuất lâm nghiệp.</a:t>
              </a:r>
              <a:endParaRPr b="0" i="1" sz="3800" u="none" cap="none" strike="noStrike">
                <a:solidFill>
                  <a:srgbClr val="0070C0"/>
                </a:solidFill>
                <a:latin typeface="Arial"/>
                <a:ea typeface="Arial"/>
                <a:cs typeface="Arial"/>
                <a:sym typeface="Arial"/>
              </a:endParaRPr>
            </a:p>
          </p:txBody>
        </p:sp>
        <p:sp>
          <p:nvSpPr>
            <p:cNvPr id="899" name="Google Shape;899;p49"/>
            <p:cNvSpPr/>
            <p:nvPr/>
          </p:nvSpPr>
          <p:spPr>
            <a:xfrm>
              <a:off x="4267200" y="4644815"/>
              <a:ext cx="1143000" cy="1341418"/>
            </a:xfrm>
            <a:custGeom>
              <a:rect b="b" l="l" r="r" t="t"/>
              <a:pathLst>
                <a:path extrusionOk="0" h="4114800" w="3506153">
                  <a:moveTo>
                    <a:pt x="0" y="0"/>
                  </a:moveTo>
                  <a:lnTo>
                    <a:pt x="3506152" y="0"/>
                  </a:lnTo>
                  <a:lnTo>
                    <a:pt x="350615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4"/>
                                        </p:tgtEl>
                                        <p:attrNameLst>
                                          <p:attrName>style.visibility</p:attrName>
                                        </p:attrNameLst>
                                      </p:cBhvr>
                                      <p:to>
                                        <p:strVal val="visible"/>
                                      </p:to>
                                    </p:set>
                                    <p:anim calcmode="lin" valueType="num">
                                      <p:cBhvr additive="base">
                                        <p:cTn dur="500"/>
                                        <p:tgtEl>
                                          <p:spTgt spid="8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216" name="Shape 216"/>
        <p:cNvGrpSpPr/>
        <p:nvPr/>
      </p:nvGrpSpPr>
      <p:grpSpPr>
        <a:xfrm>
          <a:off x="0" y="0"/>
          <a:ext cx="0" cy="0"/>
          <a:chOff x="0" y="0"/>
          <a:chExt cx="0" cy="0"/>
        </a:xfrm>
      </p:grpSpPr>
      <p:sp>
        <p:nvSpPr>
          <p:cNvPr id="217" name="Google Shape;217;p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5"/>
          <p:cNvSpPr/>
          <p:nvPr/>
        </p:nvSpPr>
        <p:spPr>
          <a:xfrm>
            <a:off x="3371850" y="495300"/>
            <a:ext cx="11544300" cy="1057786"/>
          </a:xfrm>
          <a:prstGeom prst="rect">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lt1"/>
                </a:solidFill>
                <a:latin typeface="Arial"/>
                <a:ea typeface="Arial"/>
                <a:cs typeface="Arial"/>
                <a:sym typeface="Arial"/>
              </a:rPr>
              <a:t>GỢI Ý </a:t>
            </a:r>
            <a:endParaRPr/>
          </a:p>
        </p:txBody>
      </p:sp>
      <p:sp>
        <p:nvSpPr>
          <p:cNvPr id="222" name="Google Shape;222;p5"/>
          <p:cNvSpPr txBox="1"/>
          <p:nvPr/>
        </p:nvSpPr>
        <p:spPr>
          <a:xfrm>
            <a:off x="7048500" y="2134368"/>
            <a:ext cx="41910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Dược phẩm </a:t>
            </a:r>
            <a:endParaRPr/>
          </a:p>
        </p:txBody>
      </p:sp>
      <p:sp>
        <p:nvSpPr>
          <p:cNvPr id="223" name="Google Shape;223;p5"/>
          <p:cNvSpPr txBox="1"/>
          <p:nvPr/>
        </p:nvSpPr>
        <p:spPr>
          <a:xfrm>
            <a:off x="858063" y="7367732"/>
            <a:ext cx="16472184"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Arial"/>
                <a:ea typeface="Arial"/>
                <a:cs typeface="Arial"/>
                <a:sym typeface="Arial"/>
              </a:rPr>
              <a:t>Cung cấp dược liệu quý phục vụ nhu cầu chữa bệnh và nâng cao sức khỏe cho con người.</a:t>
            </a:r>
            <a:endParaRPr sz="4000">
              <a:solidFill>
                <a:schemeClr val="dk1"/>
              </a:solidFill>
              <a:latin typeface="Arial"/>
              <a:ea typeface="Arial"/>
              <a:cs typeface="Arial"/>
              <a:sym typeface="Arial"/>
            </a:endParaRPr>
          </a:p>
        </p:txBody>
      </p:sp>
      <p:pic>
        <p:nvPicPr>
          <p:cNvPr descr="101 tên và hình ảnh các cây thuốc nam, tải miễn phí" id="224" name="Google Shape;224;p5"/>
          <p:cNvPicPr preferRelativeResize="0"/>
          <p:nvPr/>
        </p:nvPicPr>
        <p:blipFill rotWithShape="1">
          <a:blip r:embed="rId5">
            <a:alphaModFix/>
          </a:blip>
          <a:srcRect b="0" l="0" r="0" t="0"/>
          <a:stretch/>
        </p:blipFill>
        <p:spPr>
          <a:xfrm>
            <a:off x="304800" y="3007523"/>
            <a:ext cx="5743865" cy="4099389"/>
          </a:xfrm>
          <a:prstGeom prst="rect">
            <a:avLst/>
          </a:prstGeom>
          <a:noFill/>
          <a:ln>
            <a:noFill/>
          </a:ln>
        </p:spPr>
      </p:pic>
      <p:pic>
        <p:nvPicPr>
          <p:cNvPr descr="Cây thuốc nam quý: Phân loại, điều chế và cách sử dụng trị bệnh cho hiệu  quả cao" id="225" name="Google Shape;225;p5"/>
          <p:cNvPicPr preferRelativeResize="0"/>
          <p:nvPr/>
        </p:nvPicPr>
        <p:blipFill rotWithShape="1">
          <a:blip r:embed="rId6">
            <a:alphaModFix/>
          </a:blip>
          <a:srcRect b="0" l="0" r="0" t="0"/>
          <a:stretch/>
        </p:blipFill>
        <p:spPr>
          <a:xfrm>
            <a:off x="6547822" y="3007523"/>
            <a:ext cx="5470848" cy="4099389"/>
          </a:xfrm>
          <a:prstGeom prst="rect">
            <a:avLst/>
          </a:prstGeom>
          <a:noFill/>
          <a:ln>
            <a:noFill/>
          </a:ln>
        </p:spPr>
      </p:pic>
      <p:pic>
        <p:nvPicPr>
          <p:cNvPr descr="70 cây thuốc nam theo quy định của Bộ Y tế (11/2014) (P2) | BvNTP" id="226" name="Google Shape;226;p5"/>
          <p:cNvPicPr preferRelativeResize="0"/>
          <p:nvPr/>
        </p:nvPicPr>
        <p:blipFill rotWithShape="1">
          <a:blip r:embed="rId7">
            <a:alphaModFix/>
          </a:blip>
          <a:srcRect b="0" l="0" r="0" t="0"/>
          <a:stretch/>
        </p:blipFill>
        <p:spPr>
          <a:xfrm>
            <a:off x="12501087" y="3007522"/>
            <a:ext cx="5463063" cy="409938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03" name="Shape 903"/>
        <p:cNvGrpSpPr/>
        <p:nvPr/>
      </p:nvGrpSpPr>
      <p:grpSpPr>
        <a:xfrm>
          <a:off x="0" y="0"/>
          <a:ext cx="0" cy="0"/>
          <a:chOff x="0" y="0"/>
          <a:chExt cx="0" cy="0"/>
        </a:xfrm>
      </p:grpSpPr>
      <p:sp>
        <p:nvSpPr>
          <p:cNvPr id="904" name="Google Shape;904;p5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5" name="Google Shape;905;p5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6" name="Google Shape;906;p5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7" name="Google Shape;907;p5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50"/>
          <p:cNvSpPr/>
          <p:nvPr/>
        </p:nvSpPr>
        <p:spPr>
          <a:xfrm>
            <a:off x="1485900" y="468729"/>
            <a:ext cx="15316200" cy="1024240"/>
          </a:xfrm>
          <a:prstGeom prst="rect">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NGÀNH SẢN XUẤT LÂM NGHIỆP </a:t>
            </a:r>
            <a:endParaRPr/>
          </a:p>
        </p:txBody>
      </p:sp>
      <p:grpSp>
        <p:nvGrpSpPr>
          <p:cNvPr id="909" name="Google Shape;909;p50"/>
          <p:cNvGrpSpPr/>
          <p:nvPr/>
        </p:nvGrpSpPr>
        <p:grpSpPr>
          <a:xfrm>
            <a:off x="862826" y="1866900"/>
            <a:ext cx="7905750" cy="4038600"/>
            <a:chOff x="862826" y="1866900"/>
            <a:chExt cx="7905750" cy="4038600"/>
          </a:xfrm>
        </p:grpSpPr>
        <p:pic>
          <p:nvPicPr>
            <p:cNvPr descr="Quản lý, bảo vệ và phát triển rừng: Thực hiện đồng bộ nhiều giải pháp -  Video - Sở Ngoại Vụ Tỉnh Thái Nguyên" id="910" name="Google Shape;910;p50"/>
            <p:cNvPicPr preferRelativeResize="0"/>
            <p:nvPr/>
          </p:nvPicPr>
          <p:blipFill rotWithShape="1">
            <a:blip r:embed="rId5">
              <a:alphaModFix/>
            </a:blip>
            <a:srcRect b="9096" l="0" r="0" t="27144"/>
            <a:stretch/>
          </p:blipFill>
          <p:spPr>
            <a:xfrm>
              <a:off x="862826" y="1866900"/>
              <a:ext cx="7905750" cy="4038600"/>
            </a:xfrm>
            <a:prstGeom prst="rect">
              <a:avLst/>
            </a:prstGeom>
            <a:noFill/>
            <a:ln>
              <a:noFill/>
            </a:ln>
          </p:spPr>
        </p:pic>
        <p:sp>
          <p:nvSpPr>
            <p:cNvPr id="911" name="Google Shape;911;p50"/>
            <p:cNvSpPr txBox="1"/>
            <p:nvPr/>
          </p:nvSpPr>
          <p:spPr>
            <a:xfrm>
              <a:off x="2224901" y="5013663"/>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Quản lí rừng </a:t>
              </a:r>
              <a:endParaRPr/>
            </a:p>
          </p:txBody>
        </p:sp>
      </p:grpSp>
      <p:grpSp>
        <p:nvGrpSpPr>
          <p:cNvPr id="912" name="Google Shape;912;p50"/>
          <p:cNvGrpSpPr/>
          <p:nvPr/>
        </p:nvGrpSpPr>
        <p:grpSpPr>
          <a:xfrm>
            <a:off x="9168626" y="1866900"/>
            <a:ext cx="8148500" cy="4038600"/>
            <a:chOff x="9168626" y="1866900"/>
            <a:chExt cx="8148500" cy="4038600"/>
          </a:xfrm>
        </p:grpSpPr>
        <p:pic>
          <p:nvPicPr>
            <p:cNvPr descr="Những kinh nghiệm cần rút ra sau vụ việc người dân khiếu nại tố cáo tại Ban  quản lý rừng phòng hộ Bắc Hải Vân (12/07/2019)" id="913" name="Google Shape;913;p50"/>
            <p:cNvPicPr preferRelativeResize="0"/>
            <p:nvPr/>
          </p:nvPicPr>
          <p:blipFill rotWithShape="1">
            <a:blip r:embed="rId6">
              <a:alphaModFix/>
            </a:blip>
            <a:srcRect b="0" l="0" r="0" t="20859"/>
            <a:stretch/>
          </p:blipFill>
          <p:spPr>
            <a:xfrm>
              <a:off x="9168626" y="1866900"/>
              <a:ext cx="8148500" cy="4038600"/>
            </a:xfrm>
            <a:prstGeom prst="rect">
              <a:avLst/>
            </a:prstGeom>
            <a:noFill/>
            <a:ln>
              <a:noFill/>
            </a:ln>
          </p:spPr>
        </p:pic>
        <p:sp>
          <p:nvSpPr>
            <p:cNvPr id="914" name="Google Shape;914;p50"/>
            <p:cNvSpPr txBox="1"/>
            <p:nvPr/>
          </p:nvSpPr>
          <p:spPr>
            <a:xfrm>
              <a:off x="10625377" y="5013663"/>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Trồng rừng </a:t>
              </a:r>
              <a:endParaRPr/>
            </a:p>
          </p:txBody>
        </p:sp>
      </p:grpSp>
      <p:grpSp>
        <p:nvGrpSpPr>
          <p:cNvPr id="915" name="Google Shape;915;p50"/>
          <p:cNvGrpSpPr/>
          <p:nvPr/>
        </p:nvGrpSpPr>
        <p:grpSpPr>
          <a:xfrm>
            <a:off x="862826" y="6210300"/>
            <a:ext cx="7905750" cy="3753153"/>
            <a:chOff x="862826" y="6210300"/>
            <a:chExt cx="7905750" cy="3753153"/>
          </a:xfrm>
        </p:grpSpPr>
        <p:pic>
          <p:nvPicPr>
            <p:cNvPr descr="Bảo vệ rừng – lá chắn tốt trong phòng chống thiên tai" id="916" name="Google Shape;916;p50"/>
            <p:cNvPicPr preferRelativeResize="0"/>
            <p:nvPr/>
          </p:nvPicPr>
          <p:blipFill rotWithShape="1">
            <a:blip r:embed="rId7">
              <a:alphaModFix/>
            </a:blip>
            <a:srcRect b="11421" l="0" r="0" t="15366"/>
            <a:stretch/>
          </p:blipFill>
          <p:spPr>
            <a:xfrm>
              <a:off x="862826" y="6210300"/>
              <a:ext cx="7905750" cy="3753153"/>
            </a:xfrm>
            <a:prstGeom prst="rect">
              <a:avLst/>
            </a:prstGeom>
            <a:noFill/>
            <a:ln>
              <a:noFill/>
            </a:ln>
          </p:spPr>
        </p:pic>
        <p:sp>
          <p:nvSpPr>
            <p:cNvPr id="917" name="Google Shape;917;p50"/>
            <p:cNvSpPr txBox="1"/>
            <p:nvPr/>
          </p:nvSpPr>
          <p:spPr>
            <a:xfrm>
              <a:off x="2224901" y="9033213"/>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Bảo vệ rừng </a:t>
              </a:r>
              <a:endParaRPr/>
            </a:p>
          </p:txBody>
        </p:sp>
      </p:grpSp>
      <p:grpSp>
        <p:nvGrpSpPr>
          <p:cNvPr id="918" name="Google Shape;918;p50"/>
          <p:cNvGrpSpPr/>
          <p:nvPr/>
        </p:nvGrpSpPr>
        <p:grpSpPr>
          <a:xfrm>
            <a:off x="9115229" y="6210300"/>
            <a:ext cx="8201897" cy="3753153"/>
            <a:chOff x="9115229" y="6210300"/>
            <a:chExt cx="8201897" cy="3753153"/>
          </a:xfrm>
        </p:grpSpPr>
        <p:pic>
          <p:nvPicPr>
            <p:cNvPr descr="Ngành Công nghệ chế biến Lâm sản - Trang Tuyển Sinh | Thông tin tuyển sinh  Đại học Cao đẳng" id="919" name="Google Shape;919;p50"/>
            <p:cNvPicPr preferRelativeResize="0"/>
            <p:nvPr/>
          </p:nvPicPr>
          <p:blipFill rotWithShape="1">
            <a:blip r:embed="rId8">
              <a:alphaModFix/>
            </a:blip>
            <a:srcRect b="0" l="0" r="0" t="28902"/>
            <a:stretch/>
          </p:blipFill>
          <p:spPr>
            <a:xfrm>
              <a:off x="9115229" y="6210300"/>
              <a:ext cx="8201897" cy="3753153"/>
            </a:xfrm>
            <a:prstGeom prst="rect">
              <a:avLst/>
            </a:prstGeom>
            <a:noFill/>
            <a:ln>
              <a:noFill/>
            </a:ln>
          </p:spPr>
        </p:pic>
        <p:sp>
          <p:nvSpPr>
            <p:cNvPr id="920" name="Google Shape;920;p50"/>
            <p:cNvSpPr txBox="1"/>
            <p:nvPr/>
          </p:nvSpPr>
          <p:spPr>
            <a:xfrm>
              <a:off x="10881499" y="9079044"/>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Chế biến lâm sản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500"/>
                                        <p:tgtEl>
                                          <p:spTgt spid="909"/>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par>
                                <p:cTn fill="hold" nodeType="with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24" name="Shape 924"/>
        <p:cNvGrpSpPr/>
        <p:nvPr/>
      </p:nvGrpSpPr>
      <p:grpSpPr>
        <a:xfrm>
          <a:off x="0" y="0"/>
          <a:ext cx="0" cy="0"/>
          <a:chOff x="0" y="0"/>
          <a:chExt cx="0" cy="0"/>
        </a:xfrm>
      </p:grpSpPr>
      <p:sp>
        <p:nvSpPr>
          <p:cNvPr id="925" name="Google Shape;925;p5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6" name="Google Shape;926;p5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7" name="Google Shape;927;p5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5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9" name="Google Shape;929;p51"/>
          <p:cNvSpPr/>
          <p:nvPr/>
        </p:nvSpPr>
        <p:spPr>
          <a:xfrm>
            <a:off x="1485900" y="468729"/>
            <a:ext cx="15316200" cy="1024240"/>
          </a:xfrm>
          <a:prstGeom prst="rect">
            <a:avLst/>
          </a:prstGeom>
          <a:solidFill>
            <a:srgbClr val="F2DA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500">
                <a:solidFill>
                  <a:schemeClr val="dk1"/>
                </a:solidFill>
                <a:latin typeface="Arial"/>
                <a:ea typeface="Arial"/>
                <a:cs typeface="Arial"/>
                <a:sym typeface="Arial"/>
              </a:rPr>
              <a:t>MỘT SỐ SẢN PHẨM LÂM NGHIỆP </a:t>
            </a:r>
            <a:endParaRPr/>
          </a:p>
        </p:txBody>
      </p:sp>
      <p:grpSp>
        <p:nvGrpSpPr>
          <p:cNvPr id="930" name="Google Shape;930;p51"/>
          <p:cNvGrpSpPr/>
          <p:nvPr/>
        </p:nvGrpSpPr>
        <p:grpSpPr>
          <a:xfrm>
            <a:off x="1028700" y="1790700"/>
            <a:ext cx="7620000" cy="4286250"/>
            <a:chOff x="1028700" y="1790700"/>
            <a:chExt cx="7620000" cy="4286250"/>
          </a:xfrm>
        </p:grpSpPr>
        <p:pic>
          <p:nvPicPr>
            <p:cNvPr descr="Gỗ thông có tốt không? Giá và các sản phẩm làm từ gỗ thông - Nội Thất Việt  Gia" id="931" name="Google Shape;931;p51"/>
            <p:cNvPicPr preferRelativeResize="0"/>
            <p:nvPr/>
          </p:nvPicPr>
          <p:blipFill rotWithShape="1">
            <a:blip r:embed="rId5">
              <a:alphaModFix/>
            </a:blip>
            <a:srcRect b="0" l="0" r="0" t="0"/>
            <a:stretch/>
          </p:blipFill>
          <p:spPr>
            <a:xfrm>
              <a:off x="1028700" y="1790700"/>
              <a:ext cx="7620000" cy="4286250"/>
            </a:xfrm>
            <a:prstGeom prst="rect">
              <a:avLst/>
            </a:prstGeom>
            <a:noFill/>
            <a:ln>
              <a:noFill/>
            </a:ln>
          </p:spPr>
        </p:pic>
        <p:sp>
          <p:nvSpPr>
            <p:cNvPr id="932" name="Google Shape;932;p51"/>
            <p:cNvSpPr txBox="1"/>
            <p:nvPr/>
          </p:nvSpPr>
          <p:spPr>
            <a:xfrm>
              <a:off x="2247900" y="5143500"/>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Gỗ </a:t>
              </a:r>
              <a:endParaRPr/>
            </a:p>
          </p:txBody>
        </p:sp>
      </p:grpSp>
      <p:grpSp>
        <p:nvGrpSpPr>
          <p:cNvPr id="933" name="Google Shape;933;p51"/>
          <p:cNvGrpSpPr/>
          <p:nvPr/>
        </p:nvGrpSpPr>
        <p:grpSpPr>
          <a:xfrm>
            <a:off x="9703872" y="1790700"/>
            <a:ext cx="7683203" cy="4286250"/>
            <a:chOff x="9703872" y="1790700"/>
            <a:chExt cx="7683203" cy="4286250"/>
          </a:xfrm>
        </p:grpSpPr>
        <p:pic>
          <p:nvPicPr>
            <p:cNvPr descr="Kinh nghiệm tìm ra nấm mối" id="934" name="Google Shape;934;p51"/>
            <p:cNvPicPr preferRelativeResize="0"/>
            <p:nvPr/>
          </p:nvPicPr>
          <p:blipFill rotWithShape="1">
            <a:blip r:embed="rId6">
              <a:alphaModFix/>
            </a:blip>
            <a:srcRect b="0" l="0" r="0" t="0"/>
            <a:stretch/>
          </p:blipFill>
          <p:spPr>
            <a:xfrm>
              <a:off x="9703872" y="1790700"/>
              <a:ext cx="7683203" cy="4286250"/>
            </a:xfrm>
            <a:prstGeom prst="rect">
              <a:avLst/>
            </a:prstGeom>
            <a:noFill/>
            <a:ln>
              <a:noFill/>
            </a:ln>
          </p:spPr>
        </p:pic>
        <p:sp>
          <p:nvSpPr>
            <p:cNvPr id="935" name="Google Shape;935;p51"/>
            <p:cNvSpPr txBox="1"/>
            <p:nvPr/>
          </p:nvSpPr>
          <p:spPr>
            <a:xfrm>
              <a:off x="10954673" y="5143500"/>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Thực phẩm, dược liệu</a:t>
              </a:r>
              <a:endParaRPr/>
            </a:p>
          </p:txBody>
        </p:sp>
      </p:grpSp>
      <p:grpSp>
        <p:nvGrpSpPr>
          <p:cNvPr id="936" name="Google Shape;936;p51"/>
          <p:cNvGrpSpPr/>
          <p:nvPr/>
        </p:nvGrpSpPr>
        <p:grpSpPr>
          <a:xfrm>
            <a:off x="1014412" y="6346106"/>
            <a:ext cx="16358375" cy="3886200"/>
            <a:chOff x="1014412" y="6346106"/>
            <a:chExt cx="16358375" cy="3886200"/>
          </a:xfrm>
        </p:grpSpPr>
        <p:pic>
          <p:nvPicPr>
            <p:cNvPr descr="Gửi hàng mây tre đan đi Mỹ nhanh chóng, an toàn số 1 hiện nay" id="937" name="Google Shape;937;p51"/>
            <p:cNvPicPr preferRelativeResize="0"/>
            <p:nvPr/>
          </p:nvPicPr>
          <p:blipFill rotWithShape="1">
            <a:blip r:embed="rId7">
              <a:alphaModFix/>
            </a:blip>
            <a:srcRect b="0" l="0" r="0" t="64364"/>
            <a:stretch/>
          </p:blipFill>
          <p:spPr>
            <a:xfrm>
              <a:off x="1014412" y="6346106"/>
              <a:ext cx="16358375" cy="3886200"/>
            </a:xfrm>
            <a:prstGeom prst="rect">
              <a:avLst/>
            </a:prstGeom>
            <a:noFill/>
            <a:ln>
              <a:noFill/>
            </a:ln>
          </p:spPr>
        </p:pic>
        <p:sp>
          <p:nvSpPr>
            <p:cNvPr id="938" name="Google Shape;938;p51"/>
            <p:cNvSpPr txBox="1"/>
            <p:nvPr/>
          </p:nvSpPr>
          <p:spPr>
            <a:xfrm>
              <a:off x="7113072" y="9396412"/>
              <a:ext cx="5181600" cy="67710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800">
                  <a:solidFill>
                    <a:schemeClr val="dk1"/>
                  </a:solidFill>
                  <a:latin typeface="Arial"/>
                  <a:ea typeface="Arial"/>
                  <a:cs typeface="Arial"/>
                  <a:sym typeface="Arial"/>
                </a:rPr>
                <a:t>Mây tre đan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42" name="Shape 942"/>
        <p:cNvGrpSpPr/>
        <p:nvPr/>
      </p:nvGrpSpPr>
      <p:grpSpPr>
        <a:xfrm>
          <a:off x="0" y="0"/>
          <a:ext cx="0" cy="0"/>
          <a:chOff x="0" y="0"/>
          <a:chExt cx="0" cy="0"/>
        </a:xfrm>
      </p:grpSpPr>
      <p:sp>
        <p:nvSpPr>
          <p:cNvPr id="943" name="Google Shape;943;p5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5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p5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5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47" name="Google Shape;947;p52"/>
          <p:cNvGrpSpPr/>
          <p:nvPr/>
        </p:nvGrpSpPr>
        <p:grpSpPr>
          <a:xfrm>
            <a:off x="710425" y="1958985"/>
            <a:ext cx="16714750" cy="2209800"/>
            <a:chOff x="862825" y="1181100"/>
            <a:chExt cx="16714750" cy="2209800"/>
          </a:xfrm>
        </p:grpSpPr>
        <p:sp>
          <p:nvSpPr>
            <p:cNvPr id="948" name="Google Shape;948;p52"/>
            <p:cNvSpPr/>
            <p:nvPr/>
          </p:nvSpPr>
          <p:spPr>
            <a:xfrm>
              <a:off x="1015225" y="1333500"/>
              <a:ext cx="16562350" cy="2057400"/>
            </a:xfrm>
            <a:prstGeom prst="rect">
              <a:avLst/>
            </a:prstGeom>
            <a:solidFill>
              <a:srgbClr val="F8EC62"/>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52"/>
            <p:cNvSpPr/>
            <p:nvPr/>
          </p:nvSpPr>
          <p:spPr>
            <a:xfrm>
              <a:off x="862825" y="1181100"/>
              <a:ext cx="16562350" cy="20574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52"/>
            <p:cNvSpPr txBox="1"/>
            <p:nvPr/>
          </p:nvSpPr>
          <p:spPr>
            <a:xfrm>
              <a:off x="862825" y="1636424"/>
              <a:ext cx="16562350" cy="9162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vi-VN" sz="4000">
                  <a:solidFill>
                    <a:schemeClr val="dk1"/>
                  </a:solidFill>
                  <a:latin typeface="Calibri"/>
                  <a:ea typeface="Calibri"/>
                  <a:cs typeface="Calibri"/>
                  <a:sym typeface="Calibri"/>
                </a:rPr>
                <a:t>Tuân thủ quy định của pháp luật và các điều ước quốc tế về lâm nghiệp.</a:t>
              </a:r>
              <a:endParaRPr sz="4000">
                <a:solidFill>
                  <a:schemeClr val="dk1"/>
                </a:solidFill>
                <a:latin typeface="Calibri"/>
                <a:ea typeface="Calibri"/>
                <a:cs typeface="Calibri"/>
                <a:sym typeface="Calibri"/>
              </a:endParaRPr>
            </a:p>
          </p:txBody>
        </p:sp>
      </p:grpSp>
      <p:grpSp>
        <p:nvGrpSpPr>
          <p:cNvPr id="951" name="Google Shape;951;p52"/>
          <p:cNvGrpSpPr/>
          <p:nvPr/>
        </p:nvGrpSpPr>
        <p:grpSpPr>
          <a:xfrm>
            <a:off x="710425" y="4765863"/>
            <a:ext cx="16714750" cy="2209800"/>
            <a:chOff x="862825" y="1181100"/>
            <a:chExt cx="16714750" cy="2209800"/>
          </a:xfrm>
        </p:grpSpPr>
        <p:sp>
          <p:nvSpPr>
            <p:cNvPr id="952" name="Google Shape;952;p52"/>
            <p:cNvSpPr/>
            <p:nvPr/>
          </p:nvSpPr>
          <p:spPr>
            <a:xfrm>
              <a:off x="1015225" y="1333500"/>
              <a:ext cx="16562350" cy="2057400"/>
            </a:xfrm>
            <a:prstGeom prst="rect">
              <a:avLst/>
            </a:prstGeom>
            <a:solidFill>
              <a:srgbClr val="F8EC62"/>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52"/>
            <p:cNvSpPr/>
            <p:nvPr/>
          </p:nvSpPr>
          <p:spPr>
            <a:xfrm>
              <a:off x="862825" y="1181100"/>
              <a:ext cx="16562350" cy="20574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52"/>
            <p:cNvSpPr txBox="1"/>
            <p:nvPr/>
          </p:nvSpPr>
          <p:spPr>
            <a:xfrm>
              <a:off x="862825" y="1289997"/>
              <a:ext cx="1656235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Đảm bảo hài hòa các lợi ích (kinh tế, an sinh xã hội, quốc phòng, an ninh, đa dạng sinh học, ứng phó với biến đổi khí hậu,...).</a:t>
              </a:r>
              <a:endParaRPr sz="4000">
                <a:solidFill>
                  <a:schemeClr val="dk1"/>
                </a:solidFill>
                <a:latin typeface="Calibri"/>
                <a:ea typeface="Calibri"/>
                <a:cs typeface="Calibri"/>
                <a:sym typeface="Calibri"/>
              </a:endParaRPr>
            </a:p>
          </p:txBody>
        </p:sp>
      </p:grpSp>
      <p:sp>
        <p:nvSpPr>
          <p:cNvPr id="955" name="Google Shape;955;p52"/>
          <p:cNvSpPr txBox="1"/>
          <p:nvPr/>
        </p:nvSpPr>
        <p:spPr>
          <a:xfrm>
            <a:off x="710425" y="704547"/>
            <a:ext cx="14630400" cy="90159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C00000"/>
              </a:buClr>
              <a:buSzPts val="4000"/>
              <a:buFont typeface="Noto Sans Symbols"/>
              <a:buChar char="⮚"/>
            </a:pPr>
            <a:r>
              <a:rPr i="1" lang="vi-VN" sz="4000">
                <a:solidFill>
                  <a:srgbClr val="C00000"/>
                </a:solidFill>
                <a:latin typeface="Arial"/>
                <a:ea typeface="Arial"/>
                <a:cs typeface="Arial"/>
                <a:sym typeface="Arial"/>
              </a:rPr>
              <a:t>Phát triển ngành lâm nghiệp cần ổn định giữa nhiều yếu tố: </a:t>
            </a:r>
            <a:endParaRPr/>
          </a:p>
        </p:txBody>
      </p:sp>
      <p:sp>
        <p:nvSpPr>
          <p:cNvPr id="956" name="Google Shape;956;p52"/>
          <p:cNvSpPr/>
          <p:nvPr/>
        </p:nvSpPr>
        <p:spPr>
          <a:xfrm>
            <a:off x="5486400" y="7643530"/>
            <a:ext cx="7315200" cy="2660904"/>
          </a:xfrm>
          <a:custGeom>
            <a:rect b="b" l="l" r="r" t="t"/>
            <a:pathLst>
              <a:path extrusionOk="0" h="2660904" w="7315200">
                <a:moveTo>
                  <a:pt x="0" y="0"/>
                </a:moveTo>
                <a:lnTo>
                  <a:pt x="7315200" y="0"/>
                </a:lnTo>
                <a:lnTo>
                  <a:pt x="7315200" y="2660904"/>
                </a:lnTo>
                <a:lnTo>
                  <a:pt x="0" y="266090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7"/>
                                        </p:tgtEl>
                                        <p:attrNameLst>
                                          <p:attrName>style.visibility</p:attrName>
                                        </p:attrNameLst>
                                      </p:cBhvr>
                                      <p:to>
                                        <p:strVal val="visible"/>
                                      </p:to>
                                    </p:set>
                                    <p:anim calcmode="lin" valueType="num">
                                      <p:cBhvr additive="base">
                                        <p:cTn dur="500"/>
                                        <p:tgtEl>
                                          <p:spTgt spid="9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1"/>
                                        </p:tgtEl>
                                        <p:attrNameLst>
                                          <p:attrName>style.visibility</p:attrName>
                                        </p:attrNameLst>
                                      </p:cBhvr>
                                      <p:to>
                                        <p:strVal val="visible"/>
                                      </p:to>
                                    </p:set>
                                    <p:anim calcmode="lin" valueType="num">
                                      <p:cBhvr additive="base">
                                        <p:cTn dur="500"/>
                                        <p:tgtEl>
                                          <p:spTgt spid="9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6"/>
                                        </p:tgtEl>
                                        <p:attrNameLst>
                                          <p:attrName>style.visibility</p:attrName>
                                        </p:attrNameLst>
                                      </p:cBhvr>
                                      <p:to>
                                        <p:strVal val="visible"/>
                                      </p:to>
                                    </p:set>
                                    <p:anim calcmode="lin" valueType="num">
                                      <p:cBhvr additive="base">
                                        <p:cTn dur="500"/>
                                        <p:tgtEl>
                                          <p:spTgt spid="9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60" name="Shape 960"/>
        <p:cNvGrpSpPr/>
        <p:nvPr/>
      </p:nvGrpSpPr>
      <p:grpSpPr>
        <a:xfrm>
          <a:off x="0" y="0"/>
          <a:ext cx="0" cy="0"/>
          <a:chOff x="0" y="0"/>
          <a:chExt cx="0" cy="0"/>
        </a:xfrm>
      </p:grpSpPr>
      <p:sp>
        <p:nvSpPr>
          <p:cNvPr id="961" name="Google Shape;961;p5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2" name="Google Shape;962;p5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5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5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53"/>
          <p:cNvSpPr txBox="1"/>
          <p:nvPr/>
        </p:nvSpPr>
        <p:spPr>
          <a:xfrm>
            <a:off x="609600" y="495300"/>
            <a:ext cx="16999203"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4500"/>
              <a:buFont typeface="Arial"/>
              <a:buNone/>
            </a:pPr>
            <a:r>
              <a:rPr b="1" i="0" lang="vi-VN" sz="4500" u="none" cap="none" strike="noStrike">
                <a:solidFill>
                  <a:srgbClr val="C00000"/>
                </a:solidFill>
                <a:latin typeface="Arial"/>
                <a:ea typeface="Arial"/>
                <a:cs typeface="Arial"/>
                <a:sym typeface="Arial"/>
              </a:rPr>
              <a:t>4. Sản xuất lâm nghiệp mang tính thời vụ cao</a:t>
            </a:r>
            <a:endParaRPr b="1" i="0" sz="4500" u="none" cap="none" strike="noStrike">
              <a:solidFill>
                <a:srgbClr val="C00000"/>
              </a:solidFill>
              <a:latin typeface="Calibri"/>
              <a:ea typeface="Calibri"/>
              <a:cs typeface="Calibri"/>
              <a:sym typeface="Calibri"/>
            </a:endParaRPr>
          </a:p>
        </p:txBody>
      </p:sp>
      <p:graphicFrame>
        <p:nvGraphicFramePr>
          <p:cNvPr id="966" name="Google Shape;966;p53"/>
          <p:cNvGraphicFramePr/>
          <p:nvPr/>
        </p:nvGraphicFramePr>
        <p:xfrm>
          <a:off x="304800" y="4846371"/>
          <a:ext cx="3000000" cy="3000000"/>
        </p:xfrm>
        <a:graphic>
          <a:graphicData uri="http://schemas.openxmlformats.org/drawingml/2006/table">
            <a:tbl>
              <a:tblPr>
                <a:noFill/>
                <a:tableStyleId>{98E6BE17-A9DB-492B-87AC-71CD5445A9F8}</a:tableStyleId>
              </a:tblPr>
              <a:tblGrid>
                <a:gridCol w="12801600"/>
                <a:gridCol w="4876800"/>
              </a:tblGrid>
              <a:tr h="1010125">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Đặc trưng cơ bản của sản xuất lâm nghiệp</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Nội dung</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Đối tượng là các cơ thể sống, có chu kì sinh trưởng dài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9828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và có nhiều lợi ích đặc thù.</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0101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 </a:t>
                      </a:r>
                      <a:endParaRPr sz="3600" u="none" cap="none" strike="noStrike">
                        <a:latin typeface="Calibri"/>
                        <a:ea typeface="Calibri"/>
                        <a:cs typeface="Calibri"/>
                        <a:sym typeface="Calibri"/>
                      </a:endParaRPr>
                    </a:p>
                  </a:txBody>
                  <a:tcPr marT="0" marB="0" marR="57525" marL="57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967" name="Google Shape;967;p53"/>
          <p:cNvSpPr txBox="1"/>
          <p:nvPr/>
        </p:nvSpPr>
        <p:spPr>
          <a:xfrm>
            <a:off x="6027740" y="3939477"/>
            <a:ext cx="5867400" cy="6771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800"/>
              <a:buFont typeface="Arial"/>
              <a:buNone/>
            </a:pPr>
            <a:r>
              <a:rPr b="1" i="0" lang="vi-VN" sz="3800" u="none" cap="none" strike="noStrike">
                <a:solidFill>
                  <a:srgbClr val="002060"/>
                </a:solidFill>
                <a:latin typeface="Arial"/>
                <a:ea typeface="Arial"/>
                <a:cs typeface="Arial"/>
                <a:sym typeface="Arial"/>
              </a:rPr>
              <a:t>PHIẾU HỌC TẬP SỐ 2</a:t>
            </a:r>
            <a:endParaRPr/>
          </a:p>
        </p:txBody>
      </p:sp>
      <p:grpSp>
        <p:nvGrpSpPr>
          <p:cNvPr id="968" name="Google Shape;968;p53"/>
          <p:cNvGrpSpPr/>
          <p:nvPr/>
        </p:nvGrpSpPr>
        <p:grpSpPr>
          <a:xfrm>
            <a:off x="549281" y="1409700"/>
            <a:ext cx="16824319" cy="2098244"/>
            <a:chOff x="4137284" y="4644815"/>
            <a:chExt cx="16824319" cy="2098244"/>
          </a:xfrm>
        </p:grpSpPr>
        <p:sp>
          <p:nvSpPr>
            <p:cNvPr id="969" name="Google Shape;969;p53"/>
            <p:cNvSpPr txBox="1"/>
            <p:nvPr/>
          </p:nvSpPr>
          <p:spPr>
            <a:xfrm>
              <a:off x="4137284" y="4990848"/>
              <a:ext cx="16824319" cy="17522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800"/>
                <a:buFont typeface="Arial"/>
                <a:buNone/>
              </a:pPr>
              <a:r>
                <a:rPr b="0" i="0" lang="vi-VN" sz="3800" u="none" cap="none" strike="noStrike">
                  <a:solidFill>
                    <a:srgbClr val="000000"/>
                  </a:solidFill>
                  <a:latin typeface="Arial"/>
                  <a:ea typeface="Arial"/>
                  <a:cs typeface="Arial"/>
                  <a:sym typeface="Arial"/>
                </a:rPr>
                <a:t>             Khai thác thông tin mục III.</a:t>
              </a:r>
              <a:r>
                <a:rPr lang="vi-VN" sz="3800">
                  <a:solidFill>
                    <a:srgbClr val="000000"/>
                  </a:solidFill>
                  <a:latin typeface="Arial"/>
                  <a:ea typeface="Arial"/>
                  <a:cs typeface="Arial"/>
                  <a:sym typeface="Arial"/>
                </a:rPr>
                <a:t>4</a:t>
              </a:r>
              <a:r>
                <a:rPr b="0" i="0" lang="vi-VN" sz="3800" u="none" cap="none" strike="noStrike">
                  <a:solidFill>
                    <a:srgbClr val="000000"/>
                  </a:solidFill>
                  <a:latin typeface="Arial"/>
                  <a:ea typeface="Arial"/>
                  <a:cs typeface="Arial"/>
                  <a:sym typeface="Arial"/>
                </a:rPr>
                <a:t> SGK tr.10 và điền vào Phiếu học tập số 2: </a:t>
              </a:r>
              <a:r>
                <a:rPr b="0" i="1" lang="vi-VN" sz="3800" u="none" cap="none" strike="noStrike">
                  <a:solidFill>
                    <a:srgbClr val="0070C0"/>
                  </a:solidFill>
                  <a:latin typeface="Arial"/>
                  <a:ea typeface="Arial"/>
                  <a:cs typeface="Arial"/>
                  <a:sym typeface="Arial"/>
                </a:rPr>
                <a:t>Đặc trưng cơ bản của sản xuất lâm nghiệp.</a:t>
              </a:r>
              <a:endParaRPr b="0" i="1" sz="3800" u="none" cap="none" strike="noStrike">
                <a:solidFill>
                  <a:srgbClr val="0070C0"/>
                </a:solidFill>
                <a:latin typeface="Arial"/>
                <a:ea typeface="Arial"/>
                <a:cs typeface="Arial"/>
                <a:sym typeface="Arial"/>
              </a:endParaRPr>
            </a:p>
          </p:txBody>
        </p:sp>
        <p:sp>
          <p:nvSpPr>
            <p:cNvPr id="970" name="Google Shape;970;p53"/>
            <p:cNvSpPr/>
            <p:nvPr/>
          </p:nvSpPr>
          <p:spPr>
            <a:xfrm>
              <a:off x="4267200" y="4644815"/>
              <a:ext cx="1143000" cy="1341418"/>
            </a:xfrm>
            <a:custGeom>
              <a:rect b="b" l="l" r="r" t="t"/>
              <a:pathLst>
                <a:path extrusionOk="0" h="4114800" w="3506153">
                  <a:moveTo>
                    <a:pt x="0" y="0"/>
                  </a:moveTo>
                  <a:lnTo>
                    <a:pt x="3506152" y="0"/>
                  </a:lnTo>
                  <a:lnTo>
                    <a:pt x="350615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5"/>
                                        </p:tgtEl>
                                        <p:attrNameLst>
                                          <p:attrName>style.visibility</p:attrName>
                                        </p:attrNameLst>
                                      </p:cBhvr>
                                      <p:to>
                                        <p:strVal val="visible"/>
                                      </p:to>
                                    </p:set>
                                    <p:anim calcmode="lin" valueType="num">
                                      <p:cBhvr additive="base">
                                        <p:cTn dur="500"/>
                                        <p:tgtEl>
                                          <p:spTgt spid="9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par>
                                <p:cTn fill="hold" nodeType="with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500"/>
                                        <p:tgtEl>
                                          <p:spTgt spid="9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74" name="Shape 974"/>
        <p:cNvGrpSpPr/>
        <p:nvPr/>
      </p:nvGrpSpPr>
      <p:grpSpPr>
        <a:xfrm>
          <a:off x="0" y="0"/>
          <a:ext cx="0" cy="0"/>
          <a:chOff x="0" y="0"/>
          <a:chExt cx="0" cy="0"/>
        </a:xfrm>
      </p:grpSpPr>
      <p:sp>
        <p:nvSpPr>
          <p:cNvPr id="975" name="Google Shape;975;p5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6" name="Google Shape;976;p5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5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8" name="Google Shape;978;p5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9" name="Google Shape;979;p54"/>
          <p:cNvSpPr txBox="1"/>
          <p:nvPr/>
        </p:nvSpPr>
        <p:spPr>
          <a:xfrm>
            <a:off x="557520" y="495300"/>
            <a:ext cx="17172959" cy="367158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Calibri"/>
                <a:ea typeface="Calibri"/>
                <a:cs typeface="Calibri"/>
                <a:sym typeface="Calibri"/>
              </a:rPr>
              <a:t>Có giải pháp hợp lí về tổ chức lao động; cung ứng vật tư - kĩ thuật; trang bị công cụ, máy móc,..</a:t>
            </a:r>
            <a:endParaRPr/>
          </a:p>
          <a:p>
            <a:pPr indent="-571500" lvl="0" marL="571500" marR="0" rtl="0" algn="just">
              <a:lnSpc>
                <a:spcPct val="150000"/>
              </a:lnSpc>
              <a:spcBef>
                <a:spcPts val="0"/>
              </a:spcBef>
              <a:spcAft>
                <a:spcPts val="0"/>
              </a:spcAft>
              <a:buClr>
                <a:schemeClr val="dk1"/>
              </a:buClr>
              <a:buSzPts val="4000"/>
              <a:buFont typeface="Noto Sans Symbols"/>
              <a:buChar char="▪"/>
            </a:pPr>
            <a:r>
              <a:rPr lang="vi-VN" sz="4000">
                <a:solidFill>
                  <a:schemeClr val="dk1"/>
                </a:solidFill>
                <a:latin typeface="Calibri"/>
                <a:ea typeface="Calibri"/>
                <a:cs typeface="Calibri"/>
                <a:sym typeface="Calibri"/>
              </a:rPr>
              <a:t>Tạo việc làm cho người lao động ở trong thời kì nông nhàn (trồng xen canh cây trồng phù hợp, phát triển ngành nghề dịch vụ lâm nghiệp,...).</a:t>
            </a:r>
            <a:endParaRPr/>
          </a:p>
        </p:txBody>
      </p:sp>
      <p:grpSp>
        <p:nvGrpSpPr>
          <p:cNvPr id="980" name="Google Shape;980;p54"/>
          <p:cNvGrpSpPr/>
          <p:nvPr/>
        </p:nvGrpSpPr>
        <p:grpSpPr>
          <a:xfrm>
            <a:off x="811250" y="4610100"/>
            <a:ext cx="7963111" cy="5430798"/>
            <a:chOff x="811250" y="4610100"/>
            <a:chExt cx="7963111" cy="5430798"/>
          </a:xfrm>
        </p:grpSpPr>
        <p:pic>
          <p:nvPicPr>
            <p:cNvPr descr="Thông Báo Mời Thầu Thiết Bị &amp; Máy Chế Biến Gỗ | Công ty Cổ phần Đầu tư và  Xây dựng Hoàng Nhân" id="981" name="Google Shape;981;p54"/>
            <p:cNvPicPr preferRelativeResize="0"/>
            <p:nvPr/>
          </p:nvPicPr>
          <p:blipFill rotWithShape="1">
            <a:blip r:embed="rId5">
              <a:alphaModFix/>
            </a:blip>
            <a:srcRect b="0" l="15887" r="0" t="0"/>
            <a:stretch/>
          </p:blipFill>
          <p:spPr>
            <a:xfrm>
              <a:off x="811250" y="4610100"/>
              <a:ext cx="7963111" cy="4733627"/>
            </a:xfrm>
            <a:prstGeom prst="rect">
              <a:avLst/>
            </a:prstGeom>
            <a:noFill/>
            <a:ln>
              <a:noFill/>
            </a:ln>
          </p:spPr>
        </p:pic>
        <p:sp>
          <p:nvSpPr>
            <p:cNvPr id="982" name="Google Shape;982;p54"/>
            <p:cNvSpPr txBox="1"/>
            <p:nvPr/>
          </p:nvSpPr>
          <p:spPr>
            <a:xfrm>
              <a:off x="2621105" y="9486900"/>
              <a:ext cx="4343400"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rgbClr val="0070C0"/>
                  </a:solidFill>
                  <a:latin typeface="Arial"/>
                  <a:ea typeface="Arial"/>
                  <a:cs typeface="Arial"/>
                  <a:sym typeface="Arial"/>
                </a:rPr>
                <a:t>Áp dụng trang thiết bị </a:t>
              </a:r>
              <a:endParaRPr/>
            </a:p>
          </p:txBody>
        </p:sp>
      </p:grpSp>
      <p:grpSp>
        <p:nvGrpSpPr>
          <p:cNvPr id="983" name="Google Shape;983;p54"/>
          <p:cNvGrpSpPr/>
          <p:nvPr/>
        </p:nvGrpSpPr>
        <p:grpSpPr>
          <a:xfrm>
            <a:off x="10287000" y="4610100"/>
            <a:ext cx="7086600" cy="5430798"/>
            <a:chOff x="10287000" y="4610100"/>
            <a:chExt cx="7086600" cy="5430798"/>
          </a:xfrm>
        </p:grpSpPr>
        <p:pic>
          <p:nvPicPr>
            <p:cNvPr descr="Xen canh, luân canh trên vườn cây cao su" id="984" name="Google Shape;984;p54"/>
            <p:cNvPicPr preferRelativeResize="0"/>
            <p:nvPr/>
          </p:nvPicPr>
          <p:blipFill rotWithShape="1">
            <a:blip r:embed="rId6">
              <a:alphaModFix/>
            </a:blip>
            <a:srcRect b="0" l="0" r="0" t="0"/>
            <a:stretch/>
          </p:blipFill>
          <p:spPr>
            <a:xfrm>
              <a:off x="10287000" y="4610100"/>
              <a:ext cx="7086600" cy="4733627"/>
            </a:xfrm>
            <a:prstGeom prst="rect">
              <a:avLst/>
            </a:prstGeom>
            <a:noFill/>
            <a:ln>
              <a:noFill/>
            </a:ln>
          </p:spPr>
        </p:pic>
        <p:sp>
          <p:nvSpPr>
            <p:cNvPr id="985" name="Google Shape;985;p54"/>
            <p:cNvSpPr txBox="1"/>
            <p:nvPr/>
          </p:nvSpPr>
          <p:spPr>
            <a:xfrm>
              <a:off x="10873652" y="9486900"/>
              <a:ext cx="591329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000">
                  <a:solidFill>
                    <a:srgbClr val="0070C0"/>
                  </a:solidFill>
                  <a:latin typeface="Arial"/>
                  <a:ea typeface="Arial"/>
                  <a:cs typeface="Arial"/>
                  <a:sym typeface="Arial"/>
                </a:rPr>
                <a:t>Trồng xen canh cây ngắn ngày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989" name="Shape 989"/>
        <p:cNvGrpSpPr/>
        <p:nvPr/>
      </p:nvGrpSpPr>
      <p:grpSpPr>
        <a:xfrm>
          <a:off x="0" y="0"/>
          <a:ext cx="0" cy="0"/>
          <a:chOff x="0" y="0"/>
          <a:chExt cx="0" cy="0"/>
        </a:xfrm>
      </p:grpSpPr>
      <p:sp>
        <p:nvSpPr>
          <p:cNvPr id="990" name="Google Shape;990;p5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5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5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5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94" name="Google Shape;994;p55"/>
          <p:cNvGrpSpPr/>
          <p:nvPr/>
        </p:nvGrpSpPr>
        <p:grpSpPr>
          <a:xfrm>
            <a:off x="786627" y="345130"/>
            <a:ext cx="16758424" cy="1839606"/>
            <a:chOff x="843776" y="1705658"/>
            <a:chExt cx="16758424" cy="1839606"/>
          </a:xfrm>
        </p:grpSpPr>
        <p:sp>
          <p:nvSpPr>
            <p:cNvPr id="995" name="Google Shape;995;p55"/>
            <p:cNvSpPr txBox="1"/>
            <p:nvPr/>
          </p:nvSpPr>
          <p:spPr>
            <a:xfrm>
              <a:off x="2514600" y="1705658"/>
              <a:ext cx="15087600" cy="18396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C00000"/>
                </a:buClr>
                <a:buSzPts val="4000"/>
                <a:buFont typeface="Arial"/>
                <a:buNone/>
              </a:pPr>
              <a:r>
                <a:rPr b="1" i="1" lang="vi-VN" sz="4000" u="none" cap="none" strike="noStrike">
                  <a:solidFill>
                    <a:srgbClr val="C00000"/>
                  </a:solidFill>
                  <a:latin typeface="Arial"/>
                  <a:ea typeface="Arial"/>
                  <a:cs typeface="Arial"/>
                  <a:sym typeface="Arial"/>
                </a:rPr>
                <a:t>Kết nối năng lực SGK tr.11: </a:t>
              </a:r>
              <a:r>
                <a:rPr b="0" i="1" lang="vi-VN" sz="4000" u="none" cap="none" strike="noStrike">
                  <a:solidFill>
                    <a:srgbClr val="000000"/>
                  </a:solidFill>
                  <a:latin typeface="Arial"/>
                  <a:ea typeface="Arial"/>
                  <a:cs typeface="Arial"/>
                  <a:sym typeface="Arial"/>
                </a:rPr>
                <a:t>Tìm hiểu một số loại lâm sản ngoài gỗ trong các khu rừng trồng của nước ta. </a:t>
              </a:r>
              <a:endParaRPr b="0" i="1" sz="4000" u="none" cap="none" strike="noStrike">
                <a:solidFill>
                  <a:srgbClr val="000000"/>
                </a:solidFill>
                <a:latin typeface="Calibri"/>
                <a:ea typeface="Calibri"/>
                <a:cs typeface="Calibri"/>
                <a:sym typeface="Calibri"/>
              </a:endParaRPr>
            </a:p>
          </p:txBody>
        </p:sp>
        <p:sp>
          <p:nvSpPr>
            <p:cNvPr id="996" name="Google Shape;996;p55"/>
            <p:cNvSpPr/>
            <p:nvPr/>
          </p:nvSpPr>
          <p:spPr>
            <a:xfrm>
              <a:off x="843776" y="1981072"/>
              <a:ext cx="1371600" cy="1434353"/>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7" name="Google Shape;997;p55"/>
          <p:cNvSpPr/>
          <p:nvPr/>
        </p:nvSpPr>
        <p:spPr>
          <a:xfrm>
            <a:off x="11305797" y="4408794"/>
            <a:ext cx="6982203" cy="5943600"/>
          </a:xfrm>
          <a:custGeom>
            <a:rect b="b" l="l" r="r" t="t"/>
            <a:pathLst>
              <a:path extrusionOk="0" h="8229600" w="9667665">
                <a:moveTo>
                  <a:pt x="0" y="0"/>
                </a:moveTo>
                <a:lnTo>
                  <a:pt x="9667665" y="0"/>
                </a:lnTo>
                <a:lnTo>
                  <a:pt x="9667665"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55"/>
          <p:cNvSpPr txBox="1"/>
          <p:nvPr/>
        </p:nvSpPr>
        <p:spPr>
          <a:xfrm>
            <a:off x="772339" y="3238500"/>
            <a:ext cx="10733861" cy="612411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3800">
                <a:solidFill>
                  <a:srgbClr val="0070C0"/>
                </a:solidFill>
                <a:latin typeface="Calibri"/>
                <a:ea typeface="Calibri"/>
                <a:cs typeface="Calibri"/>
                <a:sym typeface="Calibri"/>
              </a:rPr>
              <a:t>Một số loại lâm sản ngoài gỗ trong các khu rừng trồng của nước ta:</a:t>
            </a:r>
            <a:endParaRPr/>
          </a:p>
          <a:p>
            <a:pPr indent="-571500" lvl="0" marL="571500" marR="0" rtl="0" algn="just">
              <a:lnSpc>
                <a:spcPct val="150000"/>
              </a:lnSpc>
              <a:spcBef>
                <a:spcPts val="0"/>
              </a:spcBef>
              <a:spcAft>
                <a:spcPts val="0"/>
              </a:spcAft>
              <a:buClr>
                <a:schemeClr val="dk1"/>
              </a:buClr>
              <a:buSzPts val="3800"/>
              <a:buFont typeface="Noto Sans Symbols"/>
              <a:buChar char="▪"/>
            </a:pPr>
            <a:r>
              <a:rPr lang="vi-VN" sz="3800">
                <a:solidFill>
                  <a:schemeClr val="dk1"/>
                </a:solidFill>
                <a:latin typeface="Calibri"/>
                <a:ea typeface="Calibri"/>
                <a:cs typeface="Calibri"/>
                <a:sym typeface="Calibri"/>
              </a:rPr>
              <a:t>Sản phẩm của các cây thuộc nhóm lâm nghiệp như: tre, nứa, suối, vầu. </a:t>
            </a:r>
            <a:endParaRPr/>
          </a:p>
          <a:p>
            <a:pPr indent="-571500" lvl="0" marL="571500" marR="0" rtl="0" algn="just">
              <a:lnSpc>
                <a:spcPct val="150000"/>
              </a:lnSpc>
              <a:spcBef>
                <a:spcPts val="0"/>
              </a:spcBef>
              <a:spcAft>
                <a:spcPts val="0"/>
              </a:spcAft>
              <a:buClr>
                <a:schemeClr val="dk1"/>
              </a:buClr>
              <a:buSzPts val="3800"/>
              <a:buFont typeface="Noto Sans Symbols"/>
              <a:buChar char="▪"/>
            </a:pPr>
            <a:r>
              <a:rPr lang="vi-VN" sz="3800">
                <a:solidFill>
                  <a:schemeClr val="dk1"/>
                </a:solidFill>
                <a:latin typeface="Calibri"/>
                <a:ea typeface="Calibri"/>
                <a:cs typeface="Calibri"/>
                <a:sym typeface="Calibri"/>
              </a:rPr>
              <a:t>Các sản phẩm hoang dại từ rừng, các nguyên liệu trong rừng như: cánh kiến , nhựa cây, quả có dầu, quả có hạt.</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5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02" name="Shape 1002"/>
        <p:cNvGrpSpPr/>
        <p:nvPr/>
      </p:nvGrpSpPr>
      <p:grpSpPr>
        <a:xfrm>
          <a:off x="0" y="0"/>
          <a:ext cx="0" cy="0"/>
          <a:chOff x="0" y="0"/>
          <a:chExt cx="0" cy="0"/>
        </a:xfrm>
      </p:grpSpPr>
      <p:sp>
        <p:nvSpPr>
          <p:cNvPr id="1003" name="Google Shape;1003;p5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5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5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6" name="Google Shape;1006;p5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7" name="Google Shape;1007;p56"/>
          <p:cNvSpPr txBox="1"/>
          <p:nvPr/>
        </p:nvSpPr>
        <p:spPr>
          <a:xfrm>
            <a:off x="2324100" y="1409700"/>
            <a:ext cx="13639800"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5500">
                <a:solidFill>
                  <a:srgbClr val="C00000"/>
                </a:solidFill>
                <a:latin typeface="Arial"/>
                <a:ea typeface="Arial"/>
                <a:cs typeface="Arial"/>
                <a:sym typeface="Arial"/>
              </a:rPr>
              <a:t>KẾT QUẢ PHIẾU HỌC TẬP SỐ 2 </a:t>
            </a:r>
            <a:endParaRPr/>
          </a:p>
        </p:txBody>
      </p:sp>
      <p:graphicFrame>
        <p:nvGraphicFramePr>
          <p:cNvPr id="1008" name="Google Shape;1008;p56"/>
          <p:cNvGraphicFramePr/>
          <p:nvPr/>
        </p:nvGraphicFramePr>
        <p:xfrm>
          <a:off x="223222" y="190500"/>
          <a:ext cx="3000000" cy="3000000"/>
        </p:xfrm>
        <a:graphic>
          <a:graphicData uri="http://schemas.openxmlformats.org/drawingml/2006/table">
            <a:tbl>
              <a:tblPr>
                <a:noFill/>
                <a:tableStyleId>{98E6BE17-A9DB-492B-87AC-71CD5445A9F8}</a:tableStyleId>
              </a:tblPr>
              <a:tblGrid>
                <a:gridCol w="4501175"/>
                <a:gridCol w="13101025"/>
              </a:tblGrid>
              <a:tr h="990600">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Nhiệm vụ </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Những vấn đề cần lưu ý</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r>
              <a:tr h="93760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Đối tượng là các cơ thể sống có chu kì sinh trưởng dài.</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Lựa chọn đối tượng cây rừng phù hợp với thời gian giao rừng, cho thuê rừng.</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Lập kế hoạch sản xuất phù hợp với từng giai đoạn sinh trưởng, phát triển của cây rừng.</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Trồng xen canh cây trồng ngắn ngày phù hợp dưới tán rừng để tạo thu nhập thường xuyên và nâng cao hiệu quả kinh tế.</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Thường xuyên chọn lọc, duy trì chất lượng các giống hiện có, nhập nội những giống tốt, tiến hành lai tạo để tạo ra những giống mới có năng suất cao, chất lượng tốt, thích hợp với điều kiện từng vùng và từng địa phương.</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81960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Thực hiện việc giao đất, giao rừng cho hộ gia đình, cá nhân, cộng đồng và tổ chức theo đúng quy định của pháp luật nhằm xây dựng nền lâm nghiệp xã hội với sự tham gia tích cực của mọi thành phần kinh tế.</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Tiến hành điều tra, theo dõi diễn biến về khí hậy, nguồn tài nguyên để quy hoạch , bố trí hình thức sản xuất lâm nghiệp phù hợp với từng khu vực.</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Xây dựng phương hướng sản xuất kinh doanh, cơ sở vật </a:t>
                      </a:r>
                      <a:r>
                        <a:rPr lang="vi-VN" sz="3600" u="none" cap="none" strike="noStrike">
                          <a:latin typeface="Calibri"/>
                          <a:ea typeface="Calibri"/>
                          <a:cs typeface="Calibri"/>
                          <a:sym typeface="Calibri"/>
                        </a:rPr>
                        <a:t>chất</a:t>
                      </a:r>
                      <a:r>
                        <a:rPr lang="vi-VN" sz="3600" u="none" cap="none" strike="noStrike">
                          <a:solidFill>
                            <a:srgbClr val="000000"/>
                          </a:solidFill>
                          <a:latin typeface="Calibri"/>
                          <a:ea typeface="Calibri"/>
                          <a:cs typeface="Calibri"/>
                          <a:sym typeface="Calibri"/>
                        </a:rPr>
                        <a:t>, kĩ thuật phù hợp với đặc điểm và yêu cầu sản xuất lâm nghiệp ở từng vùng.</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38579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sản phẩm và có nhiều lợi ích đặc thù.</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Tuân thủ quy định của pháp luật và các điều ước quốc tế về lâm nghiệp.</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Đảm bảo hài hòa các lợi ích (kinh tế, an sinh xã hội, quốc phòng, an ninh, đa dạng </a:t>
                      </a:r>
                      <a:r>
                        <a:rPr lang="vi-VN" sz="3600" u="none" cap="none" strike="noStrike">
                          <a:latin typeface="Calibri"/>
                          <a:ea typeface="Calibri"/>
                          <a:cs typeface="Calibri"/>
                          <a:sym typeface="Calibri"/>
                        </a:rPr>
                        <a:t>sinh</a:t>
                      </a:r>
                      <a:r>
                        <a:rPr lang="vi-VN" sz="3600" u="none" cap="none" strike="noStrike">
                          <a:solidFill>
                            <a:srgbClr val="000000"/>
                          </a:solidFill>
                          <a:latin typeface="Calibri"/>
                          <a:ea typeface="Calibri"/>
                          <a:cs typeface="Calibri"/>
                          <a:sym typeface="Calibri"/>
                        </a:rPr>
                        <a:t> học, ứng phó với biến đổi khí hậu,...).</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0662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Có giải pháp hợp lí về tổ chức lao động; cung ứng vật tư - kĩ thuật; trang bị công cụ, máy móc,..</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Tạo việc làm cho người lao động ở trong thời kì nông nhàn (trồng xen canh cây trồng phù hợp, phát triển ngành nghề dịch vụ lâm nghiệp,...).</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12" name="Shape 1012"/>
        <p:cNvGrpSpPr/>
        <p:nvPr/>
      </p:nvGrpSpPr>
      <p:grpSpPr>
        <a:xfrm>
          <a:off x="0" y="0"/>
          <a:ext cx="0" cy="0"/>
          <a:chOff x="0" y="0"/>
          <a:chExt cx="0" cy="0"/>
        </a:xfrm>
      </p:grpSpPr>
      <p:sp>
        <p:nvSpPr>
          <p:cNvPr id="1013" name="Google Shape;1013;p5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5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5" name="Google Shape;1015;p5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5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57"/>
          <p:cNvSpPr txBox="1"/>
          <p:nvPr/>
        </p:nvSpPr>
        <p:spPr>
          <a:xfrm>
            <a:off x="2324100" y="1409700"/>
            <a:ext cx="13639800"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5500">
                <a:solidFill>
                  <a:srgbClr val="C00000"/>
                </a:solidFill>
                <a:latin typeface="Arial"/>
                <a:ea typeface="Arial"/>
                <a:cs typeface="Arial"/>
                <a:sym typeface="Arial"/>
              </a:rPr>
              <a:t>KẾT QUẢ PHIẾU HỌC TẬP SỐ 2 </a:t>
            </a:r>
            <a:endParaRPr/>
          </a:p>
        </p:txBody>
      </p:sp>
      <p:graphicFrame>
        <p:nvGraphicFramePr>
          <p:cNvPr id="1018" name="Google Shape;1018;p57"/>
          <p:cNvGraphicFramePr/>
          <p:nvPr/>
        </p:nvGraphicFramePr>
        <p:xfrm>
          <a:off x="223222" y="190500"/>
          <a:ext cx="3000000" cy="3000000"/>
        </p:xfrm>
        <a:graphic>
          <a:graphicData uri="http://schemas.openxmlformats.org/drawingml/2006/table">
            <a:tbl>
              <a:tblPr>
                <a:noFill/>
                <a:tableStyleId>{98E6BE17-A9DB-492B-87AC-71CD5445A9F8}</a:tableStyleId>
              </a:tblPr>
              <a:tblGrid>
                <a:gridCol w="4501175"/>
                <a:gridCol w="13101025"/>
              </a:tblGrid>
              <a:tr h="990600">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Nhiệm vụ </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Những vấn đề cần lưu ý</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r>
              <a:tr h="8763000">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Địa bàn rộng lớn, khó khăn về giao thông và cơ sở vật chất.</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Thực hiện việc giao đất, giao rừng cho hộ gia đình, cá nhân, cộng đồng và tổ chức theo đúng quy định của pháp luật nhằm xây dựng nền lâm nghiệp xã hội với sự tham gia tích cực của mọi thành phần kinh tế.</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Tiến hành điều tra, theo dõi diễn biến về khí hậy, nguồn tài nguyên để quy hoạch , bố trí hình thức sản xuất lâm nghiệp phù hợp với từng khu vực.</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Xây dựng phương hướng sản xuất kinh doanh, cơ sở vật </a:t>
                      </a:r>
                      <a:r>
                        <a:rPr lang="vi-VN" sz="3600" u="none" cap="none" strike="noStrike">
                          <a:latin typeface="Calibri"/>
                          <a:ea typeface="Calibri"/>
                          <a:cs typeface="Calibri"/>
                          <a:sym typeface="Calibri"/>
                        </a:rPr>
                        <a:t>chất</a:t>
                      </a:r>
                      <a:r>
                        <a:rPr lang="vi-VN" sz="3600" u="none" cap="none" strike="noStrike">
                          <a:solidFill>
                            <a:srgbClr val="000000"/>
                          </a:solidFill>
                          <a:latin typeface="Calibri"/>
                          <a:ea typeface="Calibri"/>
                          <a:cs typeface="Calibri"/>
                          <a:sym typeface="Calibri"/>
                        </a:rPr>
                        <a:t>, kĩ thuật phù hợp với đặc điểm và yêu cầu sản xuất lâm nghiệp ở từng vùng.</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38579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sản phẩm và có nhiều lợi ích đặc thù.</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Tuân thủ quy định của pháp luật và các điều ước quốc tế về lâm nghiệp.</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Đảm bảo hài hòa các lợi ích (kinh tế, an sinh xã hội, quốc phòng, an ninh, đa dạng </a:t>
                      </a:r>
                      <a:r>
                        <a:rPr lang="vi-VN" sz="3600" u="none" cap="none" strike="noStrike">
                          <a:latin typeface="Calibri"/>
                          <a:ea typeface="Calibri"/>
                          <a:cs typeface="Calibri"/>
                          <a:sym typeface="Calibri"/>
                        </a:rPr>
                        <a:t>sinh</a:t>
                      </a:r>
                      <a:r>
                        <a:rPr lang="vi-VN" sz="3600" u="none" cap="none" strike="noStrike">
                          <a:solidFill>
                            <a:srgbClr val="000000"/>
                          </a:solidFill>
                          <a:latin typeface="Calibri"/>
                          <a:ea typeface="Calibri"/>
                          <a:cs typeface="Calibri"/>
                          <a:sym typeface="Calibri"/>
                        </a:rPr>
                        <a:t> học, ứng phó với biến đổi khí hậu,...).</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0662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Có giải pháp hợp lí về tổ chức lao động; cung ứng vật tư - kĩ thuật; trang bị công cụ, máy móc,..</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Tạo việc làm cho người lao động ở trong thời kì nông nhàn (trồng xen canh cây trồng phù hợp, phát triển ngành nghề dịch vụ lâm nghiệp,...).</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500"/>
                                        <p:tgtEl>
                                          <p:spTgt spid="10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22" name="Shape 1022"/>
        <p:cNvGrpSpPr/>
        <p:nvPr/>
      </p:nvGrpSpPr>
      <p:grpSpPr>
        <a:xfrm>
          <a:off x="0" y="0"/>
          <a:ext cx="0" cy="0"/>
          <a:chOff x="0" y="0"/>
          <a:chExt cx="0" cy="0"/>
        </a:xfrm>
      </p:grpSpPr>
      <p:sp>
        <p:nvSpPr>
          <p:cNvPr id="1023" name="Google Shape;1023;p5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4" name="Google Shape;1024;p5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5" name="Google Shape;1025;p5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5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7" name="Google Shape;1027;p58"/>
          <p:cNvSpPr txBox="1"/>
          <p:nvPr/>
        </p:nvSpPr>
        <p:spPr>
          <a:xfrm>
            <a:off x="2324100" y="1409700"/>
            <a:ext cx="13639800"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5500">
                <a:solidFill>
                  <a:srgbClr val="C00000"/>
                </a:solidFill>
                <a:latin typeface="Arial"/>
                <a:ea typeface="Arial"/>
                <a:cs typeface="Arial"/>
                <a:sym typeface="Arial"/>
              </a:rPr>
              <a:t>KẾT QUẢ PHIẾU HỌC TẬP SỐ 2 </a:t>
            </a:r>
            <a:endParaRPr/>
          </a:p>
        </p:txBody>
      </p:sp>
      <p:graphicFrame>
        <p:nvGraphicFramePr>
          <p:cNvPr id="1028" name="Google Shape;1028;p58"/>
          <p:cNvGraphicFramePr/>
          <p:nvPr/>
        </p:nvGraphicFramePr>
        <p:xfrm>
          <a:off x="223222" y="190500"/>
          <a:ext cx="3000000" cy="3000000"/>
        </p:xfrm>
        <a:graphic>
          <a:graphicData uri="http://schemas.openxmlformats.org/drawingml/2006/table">
            <a:tbl>
              <a:tblPr>
                <a:noFill/>
                <a:tableStyleId>{98E6BE17-A9DB-492B-87AC-71CD5445A9F8}</a:tableStyleId>
              </a:tblPr>
              <a:tblGrid>
                <a:gridCol w="4501175"/>
                <a:gridCol w="13101025"/>
              </a:tblGrid>
              <a:tr h="990600">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Nhiệm vụ </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50000"/>
                        </a:lnSpc>
                        <a:spcBef>
                          <a:spcPts val="0"/>
                        </a:spcBef>
                        <a:spcAft>
                          <a:spcPts val="0"/>
                        </a:spcAft>
                        <a:buNone/>
                      </a:pPr>
                      <a:r>
                        <a:rPr b="1" lang="vi-VN" sz="3600" u="none" cap="none" strike="noStrike">
                          <a:solidFill>
                            <a:srgbClr val="000000"/>
                          </a:solidFill>
                          <a:latin typeface="Calibri"/>
                          <a:ea typeface="Calibri"/>
                          <a:cs typeface="Calibri"/>
                          <a:sym typeface="Calibri"/>
                        </a:rPr>
                        <a:t>Những vấn đề cần lưu ý</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r>
              <a:tr h="385792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Ngành sản xuất đa dạng sản phẩm và có nhiều lợi ích đặc thù.</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Tuân thủ quy định của pháp luật và các điều ước quốc tế về lâm nghiệp.</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Đảm bảo hài hòa các lợi ích (kinh tế, an sinh xã hội, quốc phòng, an ninh, đa dạng </a:t>
                      </a:r>
                      <a:r>
                        <a:rPr lang="vi-VN" sz="3600" u="none" cap="none" strike="noStrike">
                          <a:latin typeface="Calibri"/>
                          <a:ea typeface="Calibri"/>
                          <a:cs typeface="Calibri"/>
                          <a:sym typeface="Calibri"/>
                        </a:rPr>
                        <a:t>sinh</a:t>
                      </a:r>
                      <a:r>
                        <a:rPr lang="vi-VN" sz="3600" u="none" cap="none" strike="noStrike">
                          <a:solidFill>
                            <a:srgbClr val="000000"/>
                          </a:solidFill>
                          <a:latin typeface="Calibri"/>
                          <a:ea typeface="Calibri"/>
                          <a:cs typeface="Calibri"/>
                          <a:sym typeface="Calibri"/>
                        </a:rPr>
                        <a:t> học, ứng phó với biến đổi khí hậu,...).</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066275">
                <a:tc>
                  <a:txBody>
                    <a:bodyPr/>
                    <a:lstStyle/>
                    <a:p>
                      <a:pPr indent="0" lvl="0" marL="0" marR="0" rtl="0" algn="just">
                        <a:lnSpc>
                          <a:spcPct val="150000"/>
                        </a:lnSpc>
                        <a:spcBef>
                          <a:spcPts val="0"/>
                        </a:spcBef>
                        <a:spcAft>
                          <a:spcPts val="0"/>
                        </a:spcAft>
                        <a:buNone/>
                      </a:pPr>
                      <a:r>
                        <a:rPr lang="vi-VN" sz="3600" u="none" cap="none" strike="noStrike">
                          <a:solidFill>
                            <a:srgbClr val="000000"/>
                          </a:solidFill>
                          <a:latin typeface="Calibri"/>
                          <a:ea typeface="Calibri"/>
                          <a:cs typeface="Calibri"/>
                          <a:sym typeface="Calibri"/>
                        </a:rPr>
                        <a:t>Sản xuất lâm nghiệp mang tính thời vụ cao</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Có giải pháp hợp lí về tổ chức lao động; cung ứng vật tư - kĩ thuật; trang bị công cụ, máy móc,..</a:t>
                      </a:r>
                      <a:endParaRPr sz="3600" u="none" cap="none" strike="noStrike">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3600"/>
                        <a:buFont typeface="Arial"/>
                        <a:buChar char="•"/>
                      </a:pPr>
                      <a:r>
                        <a:rPr lang="vi-VN" sz="3600" u="none" cap="none" strike="noStrike">
                          <a:solidFill>
                            <a:srgbClr val="000000"/>
                          </a:solidFill>
                          <a:latin typeface="Calibri"/>
                          <a:ea typeface="Calibri"/>
                          <a:cs typeface="Calibri"/>
                          <a:sym typeface="Calibri"/>
                        </a:rPr>
                        <a:t>Tạo việc làm cho người lao động ở trong thời kì nông nhàn (trồng xen canh cây trồng phù hợp, phát triển ngành nghề dịch vụ lâm nghiệp,...).</a:t>
                      </a:r>
                      <a:endParaRPr sz="3600" u="none" cap="none" strike="noStrike">
                        <a:latin typeface="Calibri"/>
                        <a:ea typeface="Calibri"/>
                        <a:cs typeface="Calibri"/>
                        <a:sym typeface="Calibri"/>
                      </a:endParaRPr>
                    </a:p>
                  </a:txBody>
                  <a:tcPr marT="0" marB="0" marR="19175" marL="19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500"/>
                                        <p:tgtEl>
                                          <p:spTgt spid="10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032" name="Shape 1032"/>
        <p:cNvGrpSpPr/>
        <p:nvPr/>
      </p:nvGrpSpPr>
      <p:grpSpPr>
        <a:xfrm>
          <a:off x="0" y="0"/>
          <a:ext cx="0" cy="0"/>
          <a:chOff x="0" y="0"/>
          <a:chExt cx="0" cy="0"/>
        </a:xfrm>
      </p:grpSpPr>
      <p:sp>
        <p:nvSpPr>
          <p:cNvPr id="1033" name="Google Shape;1033;p59"/>
          <p:cNvSpPr/>
          <p:nvPr/>
        </p:nvSpPr>
        <p:spPr>
          <a:xfrm>
            <a:off x="4669789" y="7644657"/>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34" name="Google Shape;1034;p59"/>
          <p:cNvGrpSpPr/>
          <p:nvPr/>
        </p:nvGrpSpPr>
        <p:grpSpPr>
          <a:xfrm>
            <a:off x="11177639" y="-1501460"/>
            <a:ext cx="8260206" cy="13124216"/>
            <a:chOff x="0" y="-47625"/>
            <a:chExt cx="2175528" cy="3456584"/>
          </a:xfrm>
        </p:grpSpPr>
        <p:sp>
          <p:nvSpPr>
            <p:cNvPr id="1035" name="Google Shape;1035;p59"/>
            <p:cNvSpPr/>
            <p:nvPr/>
          </p:nvSpPr>
          <p:spPr>
            <a:xfrm>
              <a:off x="0" y="0"/>
              <a:ext cx="2175528" cy="3408959"/>
            </a:xfrm>
            <a:custGeom>
              <a:rect b="b" l="l" r="r" t="t"/>
              <a:pathLst>
                <a:path extrusionOk="0" h="3408959" w="2175528">
                  <a:moveTo>
                    <a:pt x="0" y="0"/>
                  </a:moveTo>
                  <a:lnTo>
                    <a:pt x="2175528" y="0"/>
                  </a:lnTo>
                  <a:lnTo>
                    <a:pt x="2175528" y="3408959"/>
                  </a:lnTo>
                  <a:lnTo>
                    <a:pt x="0" y="3408959"/>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59"/>
            <p:cNvSpPr txBox="1"/>
            <p:nvPr/>
          </p:nvSpPr>
          <p:spPr>
            <a:xfrm>
              <a:off x="0" y="-47625"/>
              <a:ext cx="2175528" cy="34565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037" name="Google Shape;1037;p59"/>
          <p:cNvSpPr txBox="1"/>
          <p:nvPr/>
        </p:nvSpPr>
        <p:spPr>
          <a:xfrm>
            <a:off x="2895600" y="2557004"/>
            <a:ext cx="5601625" cy="935962"/>
          </a:xfrm>
          <a:prstGeom prst="rect">
            <a:avLst/>
          </a:prstGeom>
          <a:noFill/>
          <a:ln>
            <a:noFill/>
          </a:ln>
        </p:spPr>
        <p:txBody>
          <a:bodyPr anchorCtr="0" anchor="t" bIns="0" lIns="0" spcFirstLastPara="1" rIns="0" wrap="square" tIns="0">
            <a:spAutoFit/>
          </a:bodyPr>
          <a:lstStyle/>
          <a:p>
            <a:pPr indent="0" lvl="0" marL="0" marR="0" rtl="0" algn="ctr">
              <a:lnSpc>
                <a:spcPct val="77777"/>
              </a:lnSpc>
              <a:spcBef>
                <a:spcPts val="0"/>
              </a:spcBef>
              <a:spcAft>
                <a:spcPts val="0"/>
              </a:spcAft>
              <a:buClr>
                <a:srgbClr val="FFFFFF"/>
              </a:buClr>
              <a:buSzPts val="9000"/>
              <a:buFont typeface="Arial"/>
              <a:buNone/>
            </a:pPr>
            <a:r>
              <a:rPr b="1" i="0" lang="vi-VN" sz="9000" u="none" cap="none" strike="noStrike">
                <a:solidFill>
                  <a:srgbClr val="FFFFFF"/>
                </a:solidFill>
                <a:latin typeface="Arial"/>
                <a:ea typeface="Arial"/>
                <a:cs typeface="Arial"/>
                <a:sym typeface="Arial"/>
              </a:rPr>
              <a:t>PHẦN IV.</a:t>
            </a:r>
            <a:endParaRPr/>
          </a:p>
        </p:txBody>
      </p:sp>
      <p:grpSp>
        <p:nvGrpSpPr>
          <p:cNvPr id="1038" name="Google Shape;1038;p59"/>
          <p:cNvGrpSpPr/>
          <p:nvPr/>
        </p:nvGrpSpPr>
        <p:grpSpPr>
          <a:xfrm>
            <a:off x="1028700" y="8333459"/>
            <a:ext cx="3086100" cy="924841"/>
            <a:chOff x="0" y="-47625"/>
            <a:chExt cx="812800" cy="243580"/>
          </a:xfrm>
        </p:grpSpPr>
        <p:sp>
          <p:nvSpPr>
            <p:cNvPr id="1039" name="Google Shape;1039;p59"/>
            <p:cNvSpPr/>
            <p:nvPr/>
          </p:nvSpPr>
          <p:spPr>
            <a:xfrm>
              <a:off x="0" y="0"/>
              <a:ext cx="812800" cy="195955"/>
            </a:xfrm>
            <a:custGeom>
              <a:rect b="b" l="l" r="r" t="t"/>
              <a:pathLst>
                <a:path extrusionOk="0" h="195955" w="812800">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0" name="Google Shape;1040;p59"/>
            <p:cNvSpPr txBox="1"/>
            <p:nvPr/>
          </p:nvSpPr>
          <p:spPr>
            <a:xfrm>
              <a:off x="0" y="-47625"/>
              <a:ext cx="812800" cy="2435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041" name="Google Shape;1041;p59"/>
          <p:cNvSpPr txBox="1"/>
          <p:nvPr/>
        </p:nvSpPr>
        <p:spPr>
          <a:xfrm>
            <a:off x="1455999" y="8494805"/>
            <a:ext cx="2231501" cy="626307"/>
          </a:xfrm>
          <a:prstGeom prst="rect">
            <a:avLst/>
          </a:prstGeom>
          <a:noFill/>
          <a:ln>
            <a:noFill/>
          </a:ln>
        </p:spPr>
        <p:txBody>
          <a:bodyPr anchorCtr="0" anchor="t" bIns="0" lIns="0" spcFirstLastPara="1" rIns="0" wrap="square" tIns="0">
            <a:spAutoFit/>
          </a:bodyPr>
          <a:lstStyle/>
          <a:p>
            <a:pPr indent="0" lvl="0" marL="0" marR="0" rtl="0" algn="ctr">
              <a:lnSpc>
                <a:spcPct val="179993"/>
              </a:lnSpc>
              <a:spcBef>
                <a:spcPts val="0"/>
              </a:spcBef>
              <a:spcAft>
                <a:spcPts val="0"/>
              </a:spcAft>
              <a:buClr>
                <a:srgbClr val="000000"/>
              </a:buClr>
              <a:buSzPts val="3029"/>
              <a:buFont typeface="Arial"/>
              <a:buNone/>
            </a:pPr>
            <a:r>
              <a:rPr b="0" i="0" lang="vi-VN" sz="3029" u="none" cap="none" strike="noStrike">
                <a:solidFill>
                  <a:srgbClr val="000000"/>
                </a:solidFill>
                <a:latin typeface="Arial"/>
                <a:ea typeface="Arial"/>
                <a:cs typeface="Arial"/>
                <a:sym typeface="Arial"/>
              </a:rPr>
              <a:t>NEXT</a:t>
            </a:r>
            <a:endParaRPr/>
          </a:p>
        </p:txBody>
      </p:sp>
      <p:sp>
        <p:nvSpPr>
          <p:cNvPr id="1042" name="Google Shape;1042;p59"/>
          <p:cNvSpPr/>
          <p:nvPr/>
        </p:nvSpPr>
        <p:spPr>
          <a:xfrm>
            <a:off x="-3353663" y="-4109715"/>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59"/>
          <p:cNvSpPr/>
          <p:nvPr/>
        </p:nvSpPr>
        <p:spPr>
          <a:xfrm>
            <a:off x="11728457" y="7135359"/>
            <a:ext cx="5486372" cy="3655296"/>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4" name="Google Shape;1044;p59"/>
          <p:cNvSpPr/>
          <p:nvPr/>
        </p:nvSpPr>
        <p:spPr>
          <a:xfrm>
            <a:off x="11738796" y="3301691"/>
            <a:ext cx="5520504" cy="3698739"/>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5">
              <a:alphaModFix/>
            </a:blip>
            <a:stretch>
              <a:fillRect b="-4196" l="0" r="0" t="-774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5" name="Google Shape;1045;p59"/>
          <p:cNvSpPr/>
          <p:nvPr/>
        </p:nvSpPr>
        <p:spPr>
          <a:xfrm>
            <a:off x="11728457" y="-536728"/>
            <a:ext cx="5520505" cy="3698739"/>
          </a:xfrm>
          <a:custGeom>
            <a:rect b="b" l="l" r="r" t="t"/>
            <a:pathLst>
              <a:path extrusionOk="0" h="8229600" w="12282985">
                <a:moveTo>
                  <a:pt x="0" y="0"/>
                </a:moveTo>
                <a:lnTo>
                  <a:pt x="12282985" y="0"/>
                </a:lnTo>
                <a:lnTo>
                  <a:pt x="12282985"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6" name="Google Shape;1046;p59"/>
          <p:cNvSpPr txBox="1"/>
          <p:nvPr/>
        </p:nvSpPr>
        <p:spPr>
          <a:xfrm>
            <a:off x="419560" y="3732276"/>
            <a:ext cx="10553704" cy="456637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FFFFFF"/>
              </a:buClr>
              <a:buSzPts val="5000"/>
              <a:buFont typeface="Arial"/>
              <a:buNone/>
            </a:pPr>
            <a:r>
              <a:rPr b="1" i="0" lang="vi-VN" sz="5000" u="none" cap="none" strike="noStrike">
                <a:solidFill>
                  <a:srgbClr val="FFFFFF"/>
                </a:solidFill>
                <a:latin typeface="Arial"/>
                <a:ea typeface="Arial"/>
                <a:cs typeface="Arial"/>
                <a:sym typeface="Arial"/>
              </a:rPr>
              <a:t>YÊU CẦU CƠ BẢN ĐỐI VỚI NGƯỜI LAO ĐỘNG CỦA MỘT SỐ NGÀNH NGHỀ PHỔ BIẾN TRONG LÂM NGHIỆP</a:t>
            </a:r>
            <a:endParaRPr b="1" i="0" sz="5000" u="none" cap="none" strike="noStrike">
              <a:solidFill>
                <a:srgbClr val="FFFFFF"/>
              </a:solidFill>
              <a:latin typeface="Arial"/>
              <a:ea typeface="Arial"/>
              <a:cs typeface="Arial"/>
              <a:sym typeface="Arial"/>
            </a:endParaRPr>
          </a:p>
        </p:txBody>
      </p:sp>
    </p:spTree>
  </p:cSld>
  <p:clrMapOvr>
    <a:masterClrMapping/>
  </p:clrMapOvr>
  <p:transition spd="slow" p14:dur="1500">
    <p:random/>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6"/>
          <p:cNvSpPr/>
          <p:nvPr/>
        </p:nvSpPr>
        <p:spPr>
          <a:xfrm>
            <a:off x="2754097" y="-33337"/>
            <a:ext cx="15533903" cy="10320337"/>
          </a:xfrm>
          <a:custGeom>
            <a:rect b="b" l="l" r="r" t="t"/>
            <a:pathLst>
              <a:path extrusionOk="0" h="8229600" w="12386980">
                <a:moveTo>
                  <a:pt x="0" y="0"/>
                </a:moveTo>
                <a:lnTo>
                  <a:pt x="12386980" y="0"/>
                </a:lnTo>
                <a:lnTo>
                  <a:pt x="1238698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6"/>
          <p:cNvSpPr/>
          <p:nvPr/>
        </p:nvSpPr>
        <p:spPr>
          <a:xfrm>
            <a:off x="-3441923" y="2904223"/>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6"/>
          <p:cNvSpPr/>
          <p:nvPr/>
        </p:nvSpPr>
        <p:spPr>
          <a:xfrm>
            <a:off x="-1414700" y="4585650"/>
            <a:ext cx="16306800" cy="7315200"/>
          </a:xfrm>
          <a:prstGeom prst="rect">
            <a:avLst/>
          </a:prstGeom>
          <a:solidFill>
            <a:srgbClr val="F7F8F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6"/>
          <p:cNvSpPr/>
          <p:nvPr/>
        </p:nvSpPr>
        <p:spPr>
          <a:xfrm rot="3415534">
            <a:off x="8924511" y="4262014"/>
            <a:ext cx="12849310" cy="7615203"/>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6"/>
          <p:cNvSpPr/>
          <p:nvPr/>
        </p:nvSpPr>
        <p:spPr>
          <a:xfrm>
            <a:off x="2271919" y="2784928"/>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6"/>
          <p:cNvSpPr/>
          <p:nvPr/>
        </p:nvSpPr>
        <p:spPr>
          <a:xfrm rot="2559267">
            <a:off x="-5029330" y="-1717324"/>
            <a:ext cx="9831976" cy="6516889"/>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6"/>
          <p:cNvSpPr txBox="1"/>
          <p:nvPr/>
        </p:nvSpPr>
        <p:spPr>
          <a:xfrm>
            <a:off x="-905359" y="3556328"/>
            <a:ext cx="17389671" cy="247465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5500">
                <a:solidFill>
                  <a:srgbClr val="744C24"/>
                </a:solidFill>
                <a:latin typeface="Arial"/>
                <a:ea typeface="Arial"/>
                <a:cs typeface="Arial"/>
                <a:sym typeface="Arial"/>
              </a:rPr>
              <a:t>CHỦ ĐỀ 1. </a:t>
            </a:r>
            <a:endParaRPr/>
          </a:p>
          <a:p>
            <a:pPr indent="0" lvl="0" marL="0" marR="0" rtl="0" algn="ctr">
              <a:lnSpc>
                <a:spcPct val="150000"/>
              </a:lnSpc>
              <a:spcBef>
                <a:spcPts val="0"/>
              </a:spcBef>
              <a:spcAft>
                <a:spcPts val="0"/>
              </a:spcAft>
              <a:buNone/>
            </a:pPr>
            <a:r>
              <a:rPr b="1" lang="vi-VN" sz="5500">
                <a:solidFill>
                  <a:srgbClr val="744C24"/>
                </a:solidFill>
                <a:latin typeface="Arial"/>
                <a:ea typeface="Arial"/>
                <a:cs typeface="Arial"/>
                <a:sym typeface="Arial"/>
              </a:rPr>
              <a:t>GIỚI THIỆU CHUNG VỀ LÂM NGHIỆP</a:t>
            </a:r>
            <a:endParaRPr/>
          </a:p>
        </p:txBody>
      </p:sp>
      <p:sp>
        <p:nvSpPr>
          <p:cNvPr id="238" name="Google Shape;238;p6"/>
          <p:cNvSpPr txBox="1"/>
          <p:nvPr/>
        </p:nvSpPr>
        <p:spPr>
          <a:xfrm>
            <a:off x="632687" y="6154021"/>
            <a:ext cx="16039474" cy="355751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8000">
                <a:solidFill>
                  <a:srgbClr val="5F600E"/>
                </a:solidFill>
                <a:latin typeface="Arial"/>
                <a:ea typeface="Arial"/>
                <a:cs typeface="Arial"/>
                <a:sym typeface="Arial"/>
              </a:rPr>
              <a:t>BÀI 1: VAI TRÒ VÀ TRIỂN VỌNG CỦA LÂM NGHIỆP</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50" name="Shape 1050"/>
        <p:cNvGrpSpPr/>
        <p:nvPr/>
      </p:nvGrpSpPr>
      <p:grpSpPr>
        <a:xfrm>
          <a:off x="0" y="0"/>
          <a:ext cx="0" cy="0"/>
          <a:chOff x="0" y="0"/>
          <a:chExt cx="0" cy="0"/>
        </a:xfrm>
      </p:grpSpPr>
      <p:sp>
        <p:nvSpPr>
          <p:cNvPr id="1051" name="Google Shape;1051;p6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2" name="Google Shape;1052;p6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3" name="Google Shape;1053;p6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4" name="Google Shape;1054;p6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55" name="Google Shape;1055;p60"/>
          <p:cNvGrpSpPr/>
          <p:nvPr/>
        </p:nvGrpSpPr>
        <p:grpSpPr>
          <a:xfrm>
            <a:off x="522226" y="419100"/>
            <a:ext cx="17079974" cy="1738296"/>
            <a:chOff x="462579" y="888853"/>
            <a:chExt cx="17079974" cy="1738296"/>
          </a:xfrm>
        </p:grpSpPr>
        <p:sp>
          <p:nvSpPr>
            <p:cNvPr id="1056" name="Google Shape;1056;p60"/>
            <p:cNvSpPr txBox="1"/>
            <p:nvPr/>
          </p:nvSpPr>
          <p:spPr>
            <a:xfrm>
              <a:off x="2247589" y="888853"/>
              <a:ext cx="15294964" cy="17382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vi-VN" sz="3800">
                  <a:solidFill>
                    <a:schemeClr val="dk1"/>
                  </a:solidFill>
                  <a:latin typeface="Arial"/>
                  <a:ea typeface="Arial"/>
                  <a:cs typeface="Arial"/>
                  <a:sym typeface="Arial"/>
                </a:rPr>
                <a:t>Khai thác thông tin mục III.4 SGK tr.11 và cho biết: </a:t>
              </a:r>
              <a:r>
                <a:rPr lang="vi-VN" sz="3800">
                  <a:solidFill>
                    <a:srgbClr val="C00000"/>
                  </a:solidFill>
                  <a:latin typeface="Arial"/>
                  <a:ea typeface="Arial"/>
                  <a:cs typeface="Arial"/>
                  <a:sym typeface="Arial"/>
                </a:rPr>
                <a:t>Yêu cầu cơ bản đối với người lao động của một số ngành nghề phổ biến trong lâm nghiệp. </a:t>
              </a:r>
              <a:endParaRPr/>
            </a:p>
          </p:txBody>
        </p:sp>
        <p:sp>
          <p:nvSpPr>
            <p:cNvPr id="1057" name="Google Shape;1057;p60"/>
            <p:cNvSpPr/>
            <p:nvPr/>
          </p:nvSpPr>
          <p:spPr>
            <a:xfrm>
              <a:off x="462579" y="1104900"/>
              <a:ext cx="1527722" cy="1306202"/>
            </a:xfrm>
            <a:custGeom>
              <a:rect b="b" l="l" r="r" t="t"/>
              <a:pathLst>
                <a:path extrusionOk="0" h="4114800" w="4812632">
                  <a:moveTo>
                    <a:pt x="0" y="0"/>
                  </a:moveTo>
                  <a:lnTo>
                    <a:pt x="4812632" y="0"/>
                  </a:lnTo>
                  <a:lnTo>
                    <a:pt x="481263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8" name="Google Shape;1058;p60"/>
          <p:cNvSpPr txBox="1"/>
          <p:nvPr/>
        </p:nvSpPr>
        <p:spPr>
          <a:xfrm>
            <a:off x="6455876" y="2705100"/>
            <a:ext cx="56388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800">
                <a:solidFill>
                  <a:srgbClr val="0070C0"/>
                </a:solidFill>
                <a:latin typeface="Arial"/>
                <a:ea typeface="Arial"/>
                <a:cs typeface="Arial"/>
                <a:sym typeface="Arial"/>
              </a:rPr>
              <a:t>MỘT SỐ YÊU CẦU </a:t>
            </a:r>
            <a:endParaRPr/>
          </a:p>
        </p:txBody>
      </p:sp>
      <p:grpSp>
        <p:nvGrpSpPr>
          <p:cNvPr id="1059" name="Google Shape;1059;p60"/>
          <p:cNvGrpSpPr/>
          <p:nvPr/>
        </p:nvGrpSpPr>
        <p:grpSpPr>
          <a:xfrm>
            <a:off x="615920" y="3848100"/>
            <a:ext cx="17056160" cy="1600200"/>
            <a:chOff x="522226" y="4076700"/>
            <a:chExt cx="17056160" cy="1600200"/>
          </a:xfrm>
        </p:grpSpPr>
        <p:sp>
          <p:nvSpPr>
            <p:cNvPr id="1060" name="Google Shape;1060;p60"/>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1" name="Google Shape;1061;p60"/>
            <p:cNvSpPr txBox="1"/>
            <p:nvPr/>
          </p:nvSpPr>
          <p:spPr>
            <a:xfrm>
              <a:off x="1886565" y="4538679"/>
              <a:ext cx="15163800" cy="6771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3800">
                  <a:solidFill>
                    <a:schemeClr val="dk1"/>
                  </a:solidFill>
                  <a:latin typeface="Arial"/>
                  <a:ea typeface="Arial"/>
                  <a:cs typeface="Arial"/>
                  <a:sym typeface="Arial"/>
                </a:rPr>
                <a:t>Có sức khỏe tốt, chịu khó và có trách nhiệm cao trong công việc.</a:t>
              </a:r>
              <a:endParaRPr/>
            </a:p>
          </p:txBody>
        </p:sp>
        <p:sp>
          <p:nvSpPr>
            <p:cNvPr id="1062" name="Google Shape;1062;p60"/>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1</a:t>
              </a:r>
              <a:endParaRPr/>
            </a:p>
          </p:txBody>
        </p:sp>
      </p:grpSp>
      <p:grpSp>
        <p:nvGrpSpPr>
          <p:cNvPr id="1063" name="Google Shape;1063;p60"/>
          <p:cNvGrpSpPr/>
          <p:nvPr/>
        </p:nvGrpSpPr>
        <p:grpSpPr>
          <a:xfrm>
            <a:off x="615920" y="6068255"/>
            <a:ext cx="17056160" cy="1600200"/>
            <a:chOff x="522226" y="4076700"/>
            <a:chExt cx="17056160" cy="1600200"/>
          </a:xfrm>
        </p:grpSpPr>
        <p:sp>
          <p:nvSpPr>
            <p:cNvPr id="1064" name="Google Shape;1064;p60"/>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60"/>
            <p:cNvSpPr txBox="1"/>
            <p:nvPr/>
          </p:nvSpPr>
          <p:spPr>
            <a:xfrm>
              <a:off x="1886565" y="4538679"/>
              <a:ext cx="15163800" cy="6771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3800">
                  <a:solidFill>
                    <a:schemeClr val="dk1"/>
                  </a:solidFill>
                  <a:latin typeface="Arial"/>
                  <a:ea typeface="Arial"/>
                  <a:cs typeface="Arial"/>
                  <a:sym typeface="Arial"/>
                </a:rPr>
                <a:t>Có kiến thức cơ bản về quy luật phát sinh, phát triển của  cây rừng.</a:t>
              </a:r>
              <a:endParaRPr sz="3800">
                <a:solidFill>
                  <a:schemeClr val="dk1"/>
                </a:solidFill>
                <a:latin typeface="Arial"/>
                <a:ea typeface="Arial"/>
                <a:cs typeface="Arial"/>
                <a:sym typeface="Arial"/>
              </a:endParaRPr>
            </a:p>
          </p:txBody>
        </p:sp>
        <p:sp>
          <p:nvSpPr>
            <p:cNvPr id="1066" name="Google Shape;1066;p60"/>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2</a:t>
              </a:r>
              <a:endParaRPr/>
            </a:p>
          </p:txBody>
        </p:sp>
      </p:grpSp>
      <p:grpSp>
        <p:nvGrpSpPr>
          <p:cNvPr id="1067" name="Google Shape;1067;p60"/>
          <p:cNvGrpSpPr/>
          <p:nvPr/>
        </p:nvGrpSpPr>
        <p:grpSpPr>
          <a:xfrm>
            <a:off x="615920" y="8108868"/>
            <a:ext cx="17056160" cy="1738296"/>
            <a:chOff x="522226" y="3938604"/>
            <a:chExt cx="17056160" cy="1738296"/>
          </a:xfrm>
        </p:grpSpPr>
        <p:sp>
          <p:nvSpPr>
            <p:cNvPr id="1068" name="Google Shape;1068;p60"/>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60"/>
            <p:cNvSpPr txBox="1"/>
            <p:nvPr/>
          </p:nvSpPr>
          <p:spPr>
            <a:xfrm>
              <a:off x="1787959" y="3938604"/>
              <a:ext cx="15262406" cy="17382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Có kiến thức, kĩ năng cơ bản về trồng, chăm sóc, khai thác và bảo vệ tài nguyên rừng bền vững</a:t>
              </a:r>
              <a:endParaRPr sz="3800">
                <a:solidFill>
                  <a:schemeClr val="dk1"/>
                </a:solidFill>
                <a:latin typeface="Arial"/>
                <a:ea typeface="Arial"/>
                <a:cs typeface="Arial"/>
                <a:sym typeface="Arial"/>
              </a:endParaRPr>
            </a:p>
          </p:txBody>
        </p:sp>
        <p:sp>
          <p:nvSpPr>
            <p:cNvPr id="1070" name="Google Shape;1070;p60"/>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3</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500"/>
                                        <p:tgtEl>
                                          <p:spTgt spid="1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500"/>
                                        <p:tgtEl>
                                          <p:spTgt spid="10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74" name="Shape 1074"/>
        <p:cNvGrpSpPr/>
        <p:nvPr/>
      </p:nvGrpSpPr>
      <p:grpSpPr>
        <a:xfrm>
          <a:off x="0" y="0"/>
          <a:ext cx="0" cy="0"/>
          <a:chOff x="0" y="0"/>
          <a:chExt cx="0" cy="0"/>
        </a:xfrm>
      </p:grpSpPr>
      <p:sp>
        <p:nvSpPr>
          <p:cNvPr id="1075" name="Google Shape;1075;p6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6" name="Google Shape;1076;p6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7" name="Google Shape;1077;p6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8" name="Google Shape;1078;p6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79" name="Google Shape;1079;p61"/>
          <p:cNvGrpSpPr/>
          <p:nvPr/>
        </p:nvGrpSpPr>
        <p:grpSpPr>
          <a:xfrm>
            <a:off x="615920" y="592368"/>
            <a:ext cx="17056160" cy="1738296"/>
            <a:chOff x="522226" y="3954996"/>
            <a:chExt cx="17056160" cy="1738296"/>
          </a:xfrm>
        </p:grpSpPr>
        <p:sp>
          <p:nvSpPr>
            <p:cNvPr id="1080" name="Google Shape;1080;p61"/>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1" name="Google Shape;1081;p61"/>
            <p:cNvSpPr txBox="1"/>
            <p:nvPr/>
          </p:nvSpPr>
          <p:spPr>
            <a:xfrm>
              <a:off x="1886565" y="3954996"/>
              <a:ext cx="15163800" cy="17382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Có khả năng sử dụng, vận hành các thiết bị, máy móc trong trồng, chăm sóc, khai thác rừng,…</a:t>
              </a:r>
              <a:endParaRPr/>
            </a:p>
          </p:txBody>
        </p:sp>
        <p:sp>
          <p:nvSpPr>
            <p:cNvPr id="1082" name="Google Shape;1082;p61"/>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4</a:t>
              </a:r>
              <a:endParaRPr/>
            </a:p>
          </p:txBody>
        </p:sp>
      </p:grpSp>
      <p:grpSp>
        <p:nvGrpSpPr>
          <p:cNvPr id="1083" name="Google Shape;1083;p61"/>
          <p:cNvGrpSpPr/>
          <p:nvPr/>
        </p:nvGrpSpPr>
        <p:grpSpPr>
          <a:xfrm>
            <a:off x="615920" y="2796131"/>
            <a:ext cx="17056160" cy="1738296"/>
            <a:chOff x="522226" y="3938604"/>
            <a:chExt cx="17056160" cy="1738296"/>
          </a:xfrm>
        </p:grpSpPr>
        <p:sp>
          <p:nvSpPr>
            <p:cNvPr id="1084" name="Google Shape;1084;p61"/>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61"/>
            <p:cNvSpPr txBox="1"/>
            <p:nvPr/>
          </p:nvSpPr>
          <p:spPr>
            <a:xfrm>
              <a:off x="1886565" y="3938604"/>
              <a:ext cx="15163800" cy="17382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Có sức khỏe tốt, tuân thủ an toàn lao động và công ước quốc tế liên quan đến khai thác và bảo vệ tài nguyên rừng.</a:t>
              </a:r>
              <a:endParaRPr/>
            </a:p>
          </p:txBody>
        </p:sp>
        <p:sp>
          <p:nvSpPr>
            <p:cNvPr id="1086" name="Google Shape;1086;p61"/>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5</a:t>
              </a:r>
              <a:endParaRPr/>
            </a:p>
          </p:txBody>
        </p:sp>
      </p:grpSp>
      <p:grpSp>
        <p:nvGrpSpPr>
          <p:cNvPr id="1087" name="Google Shape;1087;p61"/>
          <p:cNvGrpSpPr/>
          <p:nvPr/>
        </p:nvGrpSpPr>
        <p:grpSpPr>
          <a:xfrm>
            <a:off x="615920" y="4999894"/>
            <a:ext cx="17056160" cy="1738296"/>
            <a:chOff x="522226" y="3963658"/>
            <a:chExt cx="17056160" cy="1738296"/>
          </a:xfrm>
        </p:grpSpPr>
        <p:sp>
          <p:nvSpPr>
            <p:cNvPr id="1088" name="Google Shape;1088;p61"/>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61"/>
            <p:cNvSpPr txBox="1"/>
            <p:nvPr/>
          </p:nvSpPr>
          <p:spPr>
            <a:xfrm>
              <a:off x="1787959" y="3963658"/>
              <a:ext cx="15262406" cy="17382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Yêu thiên nhiên, có ý thức bảo vệ môi trường, yêu thích công việc ngoài trời. </a:t>
              </a:r>
              <a:endParaRPr/>
            </a:p>
          </p:txBody>
        </p:sp>
        <p:sp>
          <p:nvSpPr>
            <p:cNvPr id="1090" name="Google Shape;1090;p61"/>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6</a:t>
              </a:r>
              <a:endParaRPr/>
            </a:p>
          </p:txBody>
        </p:sp>
      </p:grpSp>
      <p:grpSp>
        <p:nvGrpSpPr>
          <p:cNvPr id="1091" name="Google Shape;1091;p61"/>
          <p:cNvGrpSpPr/>
          <p:nvPr/>
        </p:nvGrpSpPr>
        <p:grpSpPr>
          <a:xfrm>
            <a:off x="615920" y="7246393"/>
            <a:ext cx="17056160" cy="1600200"/>
            <a:chOff x="522226" y="4076700"/>
            <a:chExt cx="17056160" cy="1600200"/>
          </a:xfrm>
        </p:grpSpPr>
        <p:sp>
          <p:nvSpPr>
            <p:cNvPr id="1092" name="Google Shape;1092;p61"/>
            <p:cNvSpPr/>
            <p:nvPr/>
          </p:nvSpPr>
          <p:spPr>
            <a:xfrm>
              <a:off x="972165" y="4076700"/>
              <a:ext cx="16606221" cy="1600200"/>
            </a:xfrm>
            <a:prstGeom prst="roundRect">
              <a:avLst>
                <a:gd fmla="val 1441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3" name="Google Shape;1093;p61"/>
            <p:cNvSpPr txBox="1"/>
            <p:nvPr/>
          </p:nvSpPr>
          <p:spPr>
            <a:xfrm>
              <a:off x="1602226" y="4337694"/>
              <a:ext cx="15848659" cy="86113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Có khả năng nhớ được các tên loài thực vật, phân loại các loại thực vật. </a:t>
              </a:r>
              <a:endParaRPr/>
            </a:p>
          </p:txBody>
        </p:sp>
        <p:sp>
          <p:nvSpPr>
            <p:cNvPr id="1094" name="Google Shape;1094;p61"/>
            <p:cNvSpPr/>
            <p:nvPr/>
          </p:nvSpPr>
          <p:spPr>
            <a:xfrm>
              <a:off x="522226" y="4417927"/>
              <a:ext cx="914400" cy="914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7</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500"/>
                                        <p:tgtEl>
                                          <p:spTgt spid="1083"/>
                                        </p:tgtEl>
                                      </p:cBhvr>
                                    </p:animEffect>
                                  </p:childTnLst>
                                </p:cTn>
                              </p:par>
                              <p:par>
                                <p:cTn fill="hold" nodeType="with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500"/>
                                        <p:tgtEl>
                                          <p:spTgt spid="1087"/>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098" name="Shape 1098"/>
        <p:cNvGrpSpPr/>
        <p:nvPr/>
      </p:nvGrpSpPr>
      <p:grpSpPr>
        <a:xfrm>
          <a:off x="0" y="0"/>
          <a:ext cx="0" cy="0"/>
          <a:chOff x="0" y="0"/>
          <a:chExt cx="0" cy="0"/>
        </a:xfrm>
      </p:grpSpPr>
      <p:sp>
        <p:nvSpPr>
          <p:cNvPr id="1099" name="Google Shape;1099;p6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0" name="Google Shape;1100;p6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1" name="Google Shape;1101;p6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2" name="Google Shape;1102;p6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3" name="Google Shape;1103;p62"/>
          <p:cNvSpPr txBox="1"/>
          <p:nvPr/>
        </p:nvSpPr>
        <p:spPr>
          <a:xfrm>
            <a:off x="4305300" y="762427"/>
            <a:ext cx="96774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E36C09"/>
                </a:solidFill>
                <a:latin typeface="Arial"/>
                <a:ea typeface="Arial"/>
                <a:cs typeface="Arial"/>
                <a:sym typeface="Arial"/>
              </a:rPr>
              <a:t>MỘT SỐ CÔNG VIỆC LIÊN QUAN </a:t>
            </a:r>
            <a:endParaRPr/>
          </a:p>
        </p:txBody>
      </p:sp>
      <p:grpSp>
        <p:nvGrpSpPr>
          <p:cNvPr id="1104" name="Google Shape;1104;p62"/>
          <p:cNvGrpSpPr/>
          <p:nvPr/>
        </p:nvGrpSpPr>
        <p:grpSpPr>
          <a:xfrm>
            <a:off x="462579" y="2354581"/>
            <a:ext cx="8499230" cy="6522719"/>
            <a:chOff x="462579" y="2296746"/>
            <a:chExt cx="8499230" cy="6522719"/>
          </a:xfrm>
        </p:grpSpPr>
        <p:pic>
          <p:nvPicPr>
            <p:cNvPr descr="Khó khăn do thiếu hụt nhân lực kiểm lâm - Báo Lâm Đồng điện tử" id="1105" name="Google Shape;1105;p62"/>
            <p:cNvPicPr preferRelativeResize="0"/>
            <p:nvPr/>
          </p:nvPicPr>
          <p:blipFill rotWithShape="1">
            <a:blip r:embed="rId5">
              <a:alphaModFix/>
            </a:blip>
            <a:srcRect b="0" l="0" r="0" t="0"/>
            <a:stretch/>
          </p:blipFill>
          <p:spPr>
            <a:xfrm>
              <a:off x="462579" y="2296746"/>
              <a:ext cx="8499230" cy="5666153"/>
            </a:xfrm>
            <a:prstGeom prst="rect">
              <a:avLst/>
            </a:prstGeom>
            <a:noFill/>
            <a:ln>
              <a:noFill/>
            </a:ln>
          </p:spPr>
        </p:pic>
        <p:sp>
          <p:nvSpPr>
            <p:cNvPr id="1106" name="Google Shape;1106;p62"/>
            <p:cNvSpPr txBox="1"/>
            <p:nvPr/>
          </p:nvSpPr>
          <p:spPr>
            <a:xfrm>
              <a:off x="1206994" y="8173134"/>
              <a:ext cx="7010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600">
                  <a:solidFill>
                    <a:srgbClr val="0070C0"/>
                  </a:solidFill>
                  <a:latin typeface="Arial"/>
                  <a:ea typeface="Arial"/>
                  <a:cs typeface="Arial"/>
                  <a:sym typeface="Arial"/>
                </a:rPr>
                <a:t>Kiểm lâm </a:t>
              </a:r>
              <a:endParaRPr/>
            </a:p>
          </p:txBody>
        </p:sp>
      </p:grpSp>
      <p:grpSp>
        <p:nvGrpSpPr>
          <p:cNvPr id="1107" name="Google Shape;1107;p62"/>
          <p:cNvGrpSpPr/>
          <p:nvPr/>
        </p:nvGrpSpPr>
        <p:grpSpPr>
          <a:xfrm>
            <a:off x="9299651" y="2358123"/>
            <a:ext cx="8499230" cy="6409814"/>
            <a:chOff x="9299651" y="2300288"/>
            <a:chExt cx="8499230" cy="6409814"/>
          </a:xfrm>
        </p:grpSpPr>
        <p:pic>
          <p:nvPicPr>
            <p:cNvPr descr="Kỹ sư trẻ thu hàng trăm triệu đồng từ vườn ươm cây đặc sản - Cổng thông tin  điện tử tỉnh Hòa Bình" id="1108" name="Google Shape;1108;p62"/>
            <p:cNvPicPr preferRelativeResize="0"/>
            <p:nvPr/>
          </p:nvPicPr>
          <p:blipFill rotWithShape="1">
            <a:blip r:embed="rId6">
              <a:alphaModFix/>
            </a:blip>
            <a:srcRect b="0" l="0" r="0" t="0"/>
            <a:stretch/>
          </p:blipFill>
          <p:spPr>
            <a:xfrm>
              <a:off x="9299651" y="2300288"/>
              <a:ext cx="8499230" cy="5662612"/>
            </a:xfrm>
            <a:prstGeom prst="rect">
              <a:avLst/>
            </a:prstGeom>
            <a:noFill/>
            <a:ln>
              <a:noFill/>
            </a:ln>
          </p:spPr>
        </p:pic>
        <p:sp>
          <p:nvSpPr>
            <p:cNvPr id="1109" name="Google Shape;1109;p62"/>
            <p:cNvSpPr txBox="1"/>
            <p:nvPr/>
          </p:nvSpPr>
          <p:spPr>
            <a:xfrm>
              <a:off x="10070608" y="8063771"/>
              <a:ext cx="7010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600">
                  <a:solidFill>
                    <a:srgbClr val="0070C0"/>
                  </a:solidFill>
                  <a:latin typeface="Arial"/>
                  <a:ea typeface="Arial"/>
                  <a:cs typeface="Arial"/>
                  <a:sym typeface="Arial"/>
                </a:rPr>
                <a:t>Kĩ sư lâm nghiệp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par>
                                <p:cTn fill="hold" nodeType="with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1000"/>
                                        <p:tgtEl>
                                          <p:spTgt spid="1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113" name="Shape 1113"/>
        <p:cNvGrpSpPr/>
        <p:nvPr/>
      </p:nvGrpSpPr>
      <p:grpSpPr>
        <a:xfrm>
          <a:off x="0" y="0"/>
          <a:ext cx="0" cy="0"/>
          <a:chOff x="0" y="0"/>
          <a:chExt cx="0" cy="0"/>
        </a:xfrm>
      </p:grpSpPr>
      <p:sp>
        <p:nvSpPr>
          <p:cNvPr id="1114" name="Google Shape;1114;p63"/>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5" name="Google Shape;1115;p63"/>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6" name="Google Shape;1116;p63"/>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63"/>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8" name="Google Shape;1118;p63"/>
          <p:cNvSpPr txBox="1"/>
          <p:nvPr/>
        </p:nvSpPr>
        <p:spPr>
          <a:xfrm>
            <a:off x="4305300" y="762427"/>
            <a:ext cx="96774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E36C09"/>
                </a:solidFill>
                <a:latin typeface="Arial"/>
                <a:ea typeface="Arial"/>
                <a:cs typeface="Arial"/>
                <a:sym typeface="Arial"/>
              </a:rPr>
              <a:t>MỘT SỐ CÔNG VIỆC LIÊN QUAN </a:t>
            </a:r>
            <a:endParaRPr/>
          </a:p>
        </p:txBody>
      </p:sp>
      <p:grpSp>
        <p:nvGrpSpPr>
          <p:cNvPr id="1119" name="Google Shape;1119;p63"/>
          <p:cNvGrpSpPr/>
          <p:nvPr/>
        </p:nvGrpSpPr>
        <p:grpSpPr>
          <a:xfrm>
            <a:off x="862826" y="2509572"/>
            <a:ext cx="7540550" cy="6550422"/>
            <a:chOff x="862826" y="2365322"/>
            <a:chExt cx="7540550" cy="6550422"/>
          </a:xfrm>
        </p:grpSpPr>
        <p:sp>
          <p:nvSpPr>
            <p:cNvPr id="1120" name="Google Shape;1120;p63"/>
            <p:cNvSpPr txBox="1"/>
            <p:nvPr/>
          </p:nvSpPr>
          <p:spPr>
            <a:xfrm>
              <a:off x="1127901" y="8269413"/>
              <a:ext cx="7010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600">
                  <a:solidFill>
                    <a:srgbClr val="0070C0"/>
                  </a:solidFill>
                  <a:latin typeface="Arial"/>
                  <a:ea typeface="Arial"/>
                  <a:cs typeface="Arial"/>
                  <a:sym typeface="Arial"/>
                </a:rPr>
                <a:t>Lai tạo giống cây rừng </a:t>
              </a:r>
              <a:endParaRPr/>
            </a:p>
          </p:txBody>
        </p:sp>
        <p:pic>
          <p:nvPicPr>
            <p:cNvPr descr="Người học ngành lâm nghiệp có thể làm công việc nào" id="1121" name="Google Shape;1121;p63"/>
            <p:cNvPicPr preferRelativeResize="0"/>
            <p:nvPr/>
          </p:nvPicPr>
          <p:blipFill rotWithShape="1">
            <a:blip r:embed="rId5">
              <a:alphaModFix/>
            </a:blip>
            <a:srcRect b="0" l="0" r="0" t="0"/>
            <a:stretch/>
          </p:blipFill>
          <p:spPr>
            <a:xfrm>
              <a:off x="862826" y="2365322"/>
              <a:ext cx="7540550" cy="5655413"/>
            </a:xfrm>
            <a:prstGeom prst="rect">
              <a:avLst/>
            </a:prstGeom>
            <a:noFill/>
            <a:ln>
              <a:noFill/>
            </a:ln>
          </p:spPr>
        </p:pic>
      </p:grpSp>
      <p:grpSp>
        <p:nvGrpSpPr>
          <p:cNvPr id="1122" name="Google Shape;1122;p63"/>
          <p:cNvGrpSpPr/>
          <p:nvPr/>
        </p:nvGrpSpPr>
        <p:grpSpPr>
          <a:xfrm>
            <a:off x="9212759" y="2509572"/>
            <a:ext cx="8359458" cy="6402615"/>
            <a:chOff x="9411809" y="2365322"/>
            <a:chExt cx="8359458" cy="6402615"/>
          </a:xfrm>
        </p:grpSpPr>
        <p:sp>
          <p:nvSpPr>
            <p:cNvPr id="1123" name="Google Shape;1123;p63"/>
            <p:cNvSpPr txBox="1"/>
            <p:nvPr/>
          </p:nvSpPr>
          <p:spPr>
            <a:xfrm>
              <a:off x="10070608" y="8121606"/>
              <a:ext cx="7010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vi-VN" sz="3600">
                  <a:solidFill>
                    <a:srgbClr val="0070C0"/>
                  </a:solidFill>
                  <a:latin typeface="Arial"/>
                  <a:ea typeface="Arial"/>
                  <a:cs typeface="Arial"/>
                  <a:sym typeface="Arial"/>
                </a:rPr>
                <a:t>Thợ chế biến nông sản </a:t>
              </a:r>
              <a:endParaRPr/>
            </a:p>
          </p:txBody>
        </p:sp>
        <p:pic>
          <p:nvPicPr>
            <p:cNvPr descr="Ngành chế biến lâm sản cần 64.000 lao động trình độ cao - Trường Đại học Lâm  nghiệp" id="1124" name="Google Shape;1124;p63"/>
            <p:cNvPicPr preferRelativeResize="0"/>
            <p:nvPr/>
          </p:nvPicPr>
          <p:blipFill rotWithShape="1">
            <a:blip r:embed="rId6">
              <a:alphaModFix/>
            </a:blip>
            <a:srcRect b="0" l="0" r="0" t="0"/>
            <a:stretch/>
          </p:blipFill>
          <p:spPr>
            <a:xfrm>
              <a:off x="9411809" y="2365322"/>
              <a:ext cx="8359458" cy="5631945"/>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000"/>
                                        <p:tgtEl>
                                          <p:spTgt spid="1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128" name="Shape 1128"/>
        <p:cNvGrpSpPr/>
        <p:nvPr/>
      </p:nvGrpSpPr>
      <p:grpSpPr>
        <a:xfrm>
          <a:off x="0" y="0"/>
          <a:ext cx="0" cy="0"/>
          <a:chOff x="0" y="0"/>
          <a:chExt cx="0" cy="0"/>
        </a:xfrm>
      </p:grpSpPr>
      <p:sp>
        <p:nvSpPr>
          <p:cNvPr id="1129" name="Google Shape;1129;p64"/>
          <p:cNvSpPr/>
          <p:nvPr/>
        </p:nvSpPr>
        <p:spPr>
          <a:xfrm>
            <a:off x="6072186" y="495300"/>
            <a:ext cx="14959014" cy="9793574"/>
          </a:xfrm>
          <a:custGeom>
            <a:rect b="b" l="l" r="r" t="t"/>
            <a:pathLst>
              <a:path extrusionOk="0" h="8012841" w="14907611">
                <a:moveTo>
                  <a:pt x="0" y="0"/>
                </a:moveTo>
                <a:lnTo>
                  <a:pt x="14907611" y="0"/>
                </a:lnTo>
                <a:lnTo>
                  <a:pt x="14907611" y="8012841"/>
                </a:lnTo>
                <a:lnTo>
                  <a:pt x="0" y="801284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30" name="Google Shape;1130;p64"/>
          <p:cNvGrpSpPr/>
          <p:nvPr/>
        </p:nvGrpSpPr>
        <p:grpSpPr>
          <a:xfrm>
            <a:off x="3810000" y="8458784"/>
            <a:ext cx="16996569" cy="3479353"/>
            <a:chOff x="0" y="-47625"/>
            <a:chExt cx="4476463" cy="916373"/>
          </a:xfrm>
        </p:grpSpPr>
        <p:sp>
          <p:nvSpPr>
            <p:cNvPr id="1131" name="Google Shape;1131;p64"/>
            <p:cNvSpPr/>
            <p:nvPr/>
          </p:nvSpPr>
          <p:spPr>
            <a:xfrm>
              <a:off x="0" y="0"/>
              <a:ext cx="4476463" cy="868748"/>
            </a:xfrm>
            <a:custGeom>
              <a:rect b="b" l="l" r="r" t="t"/>
              <a:pathLst>
                <a:path extrusionOk="0" h="868748" w="4476463">
                  <a:moveTo>
                    <a:pt x="0" y="0"/>
                  </a:moveTo>
                  <a:lnTo>
                    <a:pt x="4476463" y="0"/>
                  </a:lnTo>
                  <a:lnTo>
                    <a:pt x="4476463" y="868748"/>
                  </a:lnTo>
                  <a:lnTo>
                    <a:pt x="0" y="868748"/>
                  </a:lnTo>
                  <a:close/>
                </a:path>
              </a:pathLst>
            </a:custGeom>
            <a:solidFill>
              <a:srgbClr val="364F1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2" name="Google Shape;1132;p64"/>
            <p:cNvSpPr txBox="1"/>
            <p:nvPr/>
          </p:nvSpPr>
          <p:spPr>
            <a:xfrm>
              <a:off x="0" y="-47625"/>
              <a:ext cx="4476463" cy="9163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133" name="Google Shape;1133;p64"/>
          <p:cNvSpPr/>
          <p:nvPr/>
        </p:nvSpPr>
        <p:spPr>
          <a:xfrm>
            <a:off x="-4093754" y="-1767580"/>
            <a:ext cx="17657353" cy="8435803"/>
          </a:xfrm>
          <a:custGeom>
            <a:rect b="b" l="l" r="r" t="t"/>
            <a:pathLst>
              <a:path extrusionOk="0" h="8435803" w="15694518">
                <a:moveTo>
                  <a:pt x="0" y="0"/>
                </a:moveTo>
                <a:lnTo>
                  <a:pt x="15694518" y="0"/>
                </a:lnTo>
                <a:lnTo>
                  <a:pt x="15694518" y="8435804"/>
                </a:lnTo>
                <a:lnTo>
                  <a:pt x="0" y="84358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4" name="Google Shape;1134;p64"/>
          <p:cNvSpPr/>
          <p:nvPr/>
        </p:nvSpPr>
        <p:spPr>
          <a:xfrm>
            <a:off x="1296741" y="822497"/>
            <a:ext cx="16168773" cy="8012841"/>
          </a:xfrm>
          <a:custGeom>
            <a:rect b="b" l="l" r="r" t="t"/>
            <a:pathLst>
              <a:path extrusionOk="0" h="8012841" w="14907611">
                <a:moveTo>
                  <a:pt x="0" y="0"/>
                </a:moveTo>
                <a:lnTo>
                  <a:pt x="14907611" y="0"/>
                </a:lnTo>
                <a:lnTo>
                  <a:pt x="14907611" y="8012841"/>
                </a:lnTo>
                <a:lnTo>
                  <a:pt x="0" y="801284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64"/>
          <p:cNvSpPr/>
          <p:nvPr/>
        </p:nvSpPr>
        <p:spPr>
          <a:xfrm flipH="1">
            <a:off x="-3981400" y="4903196"/>
            <a:ext cx="13013048" cy="8669943"/>
          </a:xfrm>
          <a:custGeom>
            <a:rect b="b" l="l" r="r" t="t"/>
            <a:pathLst>
              <a:path extrusionOk="0" h="6949504" w="10430775">
                <a:moveTo>
                  <a:pt x="10430774" y="0"/>
                </a:moveTo>
                <a:lnTo>
                  <a:pt x="0" y="0"/>
                </a:lnTo>
                <a:lnTo>
                  <a:pt x="0" y="6949503"/>
                </a:lnTo>
                <a:lnTo>
                  <a:pt x="10430774" y="6949503"/>
                </a:lnTo>
                <a:lnTo>
                  <a:pt x="10430774"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6" name="Google Shape;1136;p64"/>
          <p:cNvSpPr txBox="1"/>
          <p:nvPr/>
        </p:nvSpPr>
        <p:spPr>
          <a:xfrm>
            <a:off x="1828800" y="734851"/>
            <a:ext cx="5271799" cy="1011239"/>
          </a:xfrm>
          <a:prstGeom prst="rect">
            <a:avLst/>
          </a:prstGeom>
          <a:noFill/>
          <a:ln>
            <a:noFill/>
          </a:ln>
        </p:spPr>
        <p:txBody>
          <a:bodyPr anchorCtr="0" anchor="t" bIns="0" lIns="0" spcFirstLastPara="1" rIns="0" wrap="square" tIns="0">
            <a:spAutoFit/>
          </a:bodyPr>
          <a:lstStyle/>
          <a:p>
            <a:pPr indent="0" lvl="0" marL="0" marR="0" rtl="0" algn="l">
              <a:lnSpc>
                <a:spcPct val="231700"/>
              </a:lnSpc>
              <a:spcBef>
                <a:spcPts val="0"/>
              </a:spcBef>
              <a:spcAft>
                <a:spcPts val="0"/>
              </a:spcAft>
              <a:buClr>
                <a:srgbClr val="744C24"/>
              </a:buClr>
              <a:buSzPts val="4000"/>
              <a:buFont typeface="Arial"/>
              <a:buNone/>
            </a:pPr>
            <a:r>
              <a:rPr b="1" i="0" lang="vi-VN" sz="4000" u="none" cap="none" strike="noStrike">
                <a:solidFill>
                  <a:srgbClr val="744C24"/>
                </a:solidFill>
                <a:latin typeface="Arial"/>
                <a:ea typeface="Arial"/>
                <a:cs typeface="Arial"/>
                <a:sym typeface="Arial"/>
              </a:rPr>
              <a:t>Kết nối nghề nghiệp </a:t>
            </a:r>
            <a:endParaRPr/>
          </a:p>
        </p:txBody>
      </p:sp>
      <p:sp>
        <p:nvSpPr>
          <p:cNvPr id="1137" name="Google Shape;1137;p64"/>
          <p:cNvSpPr txBox="1"/>
          <p:nvPr/>
        </p:nvSpPr>
        <p:spPr>
          <a:xfrm>
            <a:off x="1828800" y="1923156"/>
            <a:ext cx="14630400" cy="64758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800"/>
              <a:buFont typeface="Arial"/>
              <a:buNone/>
            </a:pPr>
            <a:r>
              <a:rPr b="0" i="0" lang="vi-VN" sz="2800" u="none" cap="none" strike="noStrike">
                <a:solidFill>
                  <a:srgbClr val="000000"/>
                </a:solidFill>
                <a:latin typeface="Arial"/>
                <a:ea typeface="Arial"/>
                <a:cs typeface="Arial"/>
                <a:sym typeface="Arial"/>
              </a:rPr>
              <a:t>Kĩ sư lâm nghiệp là người có kiến thức về sinh thái học, lâm sinh, trồng rừng, điều tra, điều chế, bảo vệ, quản lí nguồn tài nguyên rừng. Kĩ sư lâm nghiệp có khả năng nghiên cứu trồng rừng, quản lí nguồn tài nguyên rừng, phổ biến các kĩ thuật nông lâm kết hợp, nghiên cứu lâm nghiệp đô thị (quy hoạch thiết kế, phát triển hệ thống cây xanh,...), nghiên cứu lâm nghiệp xã hội, phát triển dự án lâm nghiệp, khuyến lâm, ứng dụng hệ thống thông tin địa lí (GIS) trong lâm nghiệp và quy hoạch.</a:t>
            </a:r>
            <a:endParaRPr/>
          </a:p>
          <a:p>
            <a:pPr indent="0" lvl="0" marL="0" marR="0" rtl="0" algn="just">
              <a:lnSpc>
                <a:spcPct val="150000"/>
              </a:lnSpc>
              <a:spcBef>
                <a:spcPts val="0"/>
              </a:spcBef>
              <a:spcAft>
                <a:spcPts val="0"/>
              </a:spcAft>
              <a:buClr>
                <a:srgbClr val="000000"/>
              </a:buClr>
              <a:buSzPts val="2800"/>
              <a:buFont typeface="Arial"/>
              <a:buNone/>
            </a:pPr>
            <a:r>
              <a:rPr b="0" i="0" lang="vi-VN" sz="2800" u="none" cap="none" strike="noStrike">
                <a:solidFill>
                  <a:srgbClr val="000000"/>
                </a:solidFill>
                <a:latin typeface="Arial"/>
                <a:ea typeface="Arial"/>
                <a:cs typeface="Arial"/>
                <a:sym typeface="Arial"/>
              </a:rPr>
              <a:t>Một số tố chất cần có của kĩ sư lâm nghiệp như yêu thiên nhiên, môi trường; thích chăm sóc vật nuôi, cây trồng; có khả năng nhớ tên và phân loại các loại động, thực vật; thích các hoạt động ngoài trời (cắm trại, leo núi, làm vườn, lặn biển); thích các môn như Công nghệ, Sinh học, Địa lí,...</a:t>
            </a:r>
            <a:endParaRPr/>
          </a:p>
        </p:txBody>
      </p:sp>
    </p:spTree>
  </p:cSld>
  <p:clrMapOvr>
    <a:masterClrMapping/>
  </p:clrMapOvr>
  <p:transition spd="slow" p14:dur="1500">
    <p:random/>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141" name="Shape 1141"/>
        <p:cNvGrpSpPr/>
        <p:nvPr/>
      </p:nvGrpSpPr>
      <p:grpSpPr>
        <a:xfrm>
          <a:off x="0" y="0"/>
          <a:ext cx="0" cy="0"/>
          <a:chOff x="0" y="0"/>
          <a:chExt cx="0" cy="0"/>
        </a:xfrm>
      </p:grpSpPr>
      <p:sp>
        <p:nvSpPr>
          <p:cNvPr id="1142" name="Google Shape;1142;p65"/>
          <p:cNvSpPr/>
          <p:nvPr/>
        </p:nvSpPr>
        <p:spPr>
          <a:xfrm>
            <a:off x="8792207" y="162068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3" name="Google Shape;1143;p65"/>
          <p:cNvSpPr/>
          <p:nvPr/>
        </p:nvSpPr>
        <p:spPr>
          <a:xfrm>
            <a:off x="8456024" y="5342083"/>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65"/>
          <p:cNvSpPr/>
          <p:nvPr/>
        </p:nvSpPr>
        <p:spPr>
          <a:xfrm>
            <a:off x="-1749864" y="147776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5" name="Google Shape;1145;p65"/>
          <p:cNvSpPr/>
          <p:nvPr/>
        </p:nvSpPr>
        <p:spPr>
          <a:xfrm>
            <a:off x="-844689" y="5377524"/>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46" name="Google Shape;1146;p65"/>
          <p:cNvGrpSpPr/>
          <p:nvPr/>
        </p:nvGrpSpPr>
        <p:grpSpPr>
          <a:xfrm>
            <a:off x="1379624" y="2720124"/>
            <a:ext cx="15528753" cy="6538176"/>
            <a:chOff x="0" y="-47625"/>
            <a:chExt cx="4089877" cy="1721989"/>
          </a:xfrm>
        </p:grpSpPr>
        <p:sp>
          <p:nvSpPr>
            <p:cNvPr id="1147" name="Google Shape;1147;p65"/>
            <p:cNvSpPr/>
            <p:nvPr/>
          </p:nvSpPr>
          <p:spPr>
            <a:xfrm>
              <a:off x="0" y="0"/>
              <a:ext cx="4089877" cy="1674364"/>
            </a:xfrm>
            <a:custGeom>
              <a:rect b="b" l="l" r="r" t="t"/>
              <a:pathLst>
                <a:path extrusionOk="0" h="1674364" w="4089877">
                  <a:moveTo>
                    <a:pt x="0" y="0"/>
                  </a:moveTo>
                  <a:lnTo>
                    <a:pt x="4089877" y="0"/>
                  </a:lnTo>
                  <a:lnTo>
                    <a:pt x="4089877" y="1674364"/>
                  </a:lnTo>
                  <a:lnTo>
                    <a:pt x="0" y="1674364"/>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8" name="Google Shape;1148;p65"/>
            <p:cNvSpPr txBox="1"/>
            <p:nvPr/>
          </p:nvSpPr>
          <p:spPr>
            <a:xfrm>
              <a:off x="0" y="-47625"/>
              <a:ext cx="4089877" cy="17219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149" name="Google Shape;1149;p65"/>
          <p:cNvSpPr txBox="1"/>
          <p:nvPr/>
        </p:nvSpPr>
        <p:spPr>
          <a:xfrm>
            <a:off x="4403742" y="5372100"/>
            <a:ext cx="9488565" cy="666657"/>
          </a:xfrm>
          <a:prstGeom prst="rect">
            <a:avLst/>
          </a:prstGeom>
          <a:noFill/>
          <a:ln>
            <a:noFill/>
          </a:ln>
        </p:spPr>
        <p:txBody>
          <a:bodyPr anchorCtr="0" anchor="t" bIns="0" lIns="0" spcFirstLastPara="1" rIns="0" wrap="square" tIns="0">
            <a:spAutoFit/>
          </a:bodyPr>
          <a:lstStyle/>
          <a:p>
            <a:pPr indent="0" lvl="0" marL="0" marR="0" rtl="0" algn="ctr">
              <a:lnSpc>
                <a:spcPct val="46455"/>
              </a:lnSpc>
              <a:spcBef>
                <a:spcPts val="0"/>
              </a:spcBef>
              <a:spcAft>
                <a:spcPts val="0"/>
              </a:spcAft>
              <a:buClr>
                <a:srgbClr val="744C24"/>
              </a:buClr>
              <a:buSzPts val="9000"/>
              <a:buFont typeface="Arial"/>
              <a:buNone/>
            </a:pPr>
            <a:r>
              <a:rPr b="1" i="0" lang="vi-VN" sz="9000" u="none" cap="none" strike="noStrike">
                <a:solidFill>
                  <a:srgbClr val="744C24"/>
                </a:solidFill>
                <a:latin typeface="Arial"/>
                <a:ea typeface="Arial"/>
                <a:cs typeface="Arial"/>
                <a:sym typeface="Arial"/>
              </a:rPr>
              <a:t>LUYỆN TẬP </a:t>
            </a:r>
            <a:endParaRPr/>
          </a:p>
        </p:txBody>
      </p:sp>
      <p:sp>
        <p:nvSpPr>
          <p:cNvPr id="1150" name="Google Shape;1150;p65"/>
          <p:cNvSpPr/>
          <p:nvPr/>
        </p:nvSpPr>
        <p:spPr>
          <a:xfrm>
            <a:off x="15946396" y="2168379"/>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1" name="Google Shape;1151;p65"/>
          <p:cNvSpPr/>
          <p:nvPr/>
        </p:nvSpPr>
        <p:spPr>
          <a:xfrm>
            <a:off x="16220246" y="4725334"/>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2" name="Google Shape;1152;p65"/>
          <p:cNvSpPr/>
          <p:nvPr/>
        </p:nvSpPr>
        <p:spPr>
          <a:xfrm flipH="1">
            <a:off x="-1360148" y="2168379"/>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3" name="Google Shape;1153;p65"/>
          <p:cNvSpPr/>
          <p:nvPr/>
        </p:nvSpPr>
        <p:spPr>
          <a:xfrm flipH="1">
            <a:off x="-1010426" y="4872143"/>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4" name="Google Shape;1154;p65"/>
          <p:cNvSpPr txBox="1"/>
          <p:nvPr/>
        </p:nvSpPr>
        <p:spPr>
          <a:xfrm>
            <a:off x="4448873" y="6642315"/>
            <a:ext cx="950662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4000">
                <a:solidFill>
                  <a:schemeClr val="dk1"/>
                </a:solidFill>
                <a:latin typeface="Arial"/>
                <a:ea typeface="Arial"/>
                <a:cs typeface="Arial"/>
                <a:sym typeface="Arial"/>
              </a:rPr>
              <a:t>(trả lời câu hỏi trắc nghiệm) </a:t>
            </a:r>
            <a:endParaRPr/>
          </a:p>
        </p:txBody>
      </p:sp>
    </p:spTree>
  </p:cSld>
  <p:clrMapOvr>
    <a:masterClrMapping/>
  </p:clrMapOvr>
  <p:transition spd="slow" p14:dur="1500">
    <p:random/>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158" name="Shape 1158"/>
        <p:cNvGrpSpPr/>
        <p:nvPr/>
      </p:nvGrpSpPr>
      <p:grpSpPr>
        <a:xfrm>
          <a:off x="0" y="0"/>
          <a:ext cx="0" cy="0"/>
          <a:chOff x="0" y="0"/>
          <a:chExt cx="0" cy="0"/>
        </a:xfrm>
      </p:grpSpPr>
      <p:sp>
        <p:nvSpPr>
          <p:cNvPr id="1159" name="Google Shape;1159;p66"/>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66"/>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1" name="Google Shape;1161;p66"/>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66"/>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3" name="Google Shape;1163;p66"/>
          <p:cNvSpPr txBox="1"/>
          <p:nvPr/>
        </p:nvSpPr>
        <p:spPr>
          <a:xfrm>
            <a:off x="424479" y="800100"/>
            <a:ext cx="17296482" cy="199817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a:solidFill>
                  <a:srgbClr val="C00000"/>
                </a:solidFill>
                <a:latin typeface="Arial"/>
                <a:ea typeface="Arial"/>
                <a:cs typeface="Arial"/>
                <a:sym typeface="Arial"/>
              </a:rPr>
              <a:t>Câu 1: </a:t>
            </a:r>
            <a:r>
              <a:rPr lang="vi-VN" sz="4400">
                <a:solidFill>
                  <a:schemeClr val="dk1"/>
                </a:solidFill>
                <a:latin typeface="Calibri"/>
                <a:ea typeface="Calibri"/>
                <a:cs typeface="Calibri"/>
                <a:sym typeface="Calibri"/>
              </a:rPr>
              <a:t>Phát biểu nào sau đây không đúng về vai trò của lâm nghiệp đối với môi trường?</a:t>
            </a:r>
            <a:endParaRPr sz="4400">
              <a:solidFill>
                <a:schemeClr val="dk1"/>
              </a:solidFill>
              <a:latin typeface="Arial"/>
              <a:ea typeface="Arial"/>
              <a:cs typeface="Arial"/>
              <a:sym typeface="Arial"/>
            </a:endParaRPr>
          </a:p>
        </p:txBody>
      </p:sp>
      <p:sp>
        <p:nvSpPr>
          <p:cNvPr id="1164" name="Google Shape;1164;p66"/>
          <p:cNvSpPr/>
          <p:nvPr/>
        </p:nvSpPr>
        <p:spPr>
          <a:xfrm>
            <a:off x="609600"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A. Giữ đất, giữ nước, điều hòa dòng chảy, chống xói mòn ở những khu vực đầu nguồn.</a:t>
            </a:r>
            <a:endParaRPr sz="4000">
              <a:solidFill>
                <a:schemeClr val="dk1"/>
              </a:solidFill>
              <a:latin typeface="Arial"/>
              <a:ea typeface="Arial"/>
              <a:cs typeface="Arial"/>
              <a:sym typeface="Arial"/>
            </a:endParaRPr>
          </a:p>
        </p:txBody>
      </p:sp>
      <p:sp>
        <p:nvSpPr>
          <p:cNvPr id="1165" name="Google Shape;1165;p66"/>
          <p:cNvSpPr/>
          <p:nvPr/>
        </p:nvSpPr>
        <p:spPr>
          <a:xfrm>
            <a:off x="9601202"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B. Chắn sóng, chắn gió, chống cát bay ở những khu vực ven biển.</a:t>
            </a:r>
            <a:endParaRPr/>
          </a:p>
        </p:txBody>
      </p:sp>
      <p:sp>
        <p:nvSpPr>
          <p:cNvPr id="1166" name="Google Shape;1166;p66"/>
          <p:cNvSpPr/>
          <p:nvPr/>
        </p:nvSpPr>
        <p:spPr>
          <a:xfrm>
            <a:off x="609600"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C. Điều tiết ánh sáng ở những khu dân cư, khu công nghiệp và khu đô thị.</a:t>
            </a:r>
            <a:endParaRPr sz="4000">
              <a:solidFill>
                <a:schemeClr val="dk1"/>
              </a:solidFill>
              <a:latin typeface="Arial"/>
              <a:ea typeface="Arial"/>
              <a:cs typeface="Arial"/>
              <a:sym typeface="Arial"/>
            </a:endParaRPr>
          </a:p>
        </p:txBody>
      </p:sp>
      <p:sp>
        <p:nvSpPr>
          <p:cNvPr id="1167" name="Google Shape;1167;p66"/>
          <p:cNvSpPr/>
          <p:nvPr/>
        </p:nvSpPr>
        <p:spPr>
          <a:xfrm>
            <a:off x="9601202"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D. Bảo tồn nguồn gene sinh vật và đa dạng sinh học.</a:t>
            </a:r>
            <a:endParaRPr/>
          </a:p>
        </p:txBody>
      </p:sp>
      <p:sp>
        <p:nvSpPr>
          <p:cNvPr id="1168" name="Google Shape;1168;p66"/>
          <p:cNvSpPr/>
          <p:nvPr/>
        </p:nvSpPr>
        <p:spPr>
          <a:xfrm>
            <a:off x="609600" y="6667500"/>
            <a:ext cx="8077200" cy="30465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Calibri"/>
                <a:ea typeface="Calibri"/>
                <a:cs typeface="Calibri"/>
                <a:sym typeface="Calibri"/>
              </a:rPr>
              <a:t>C. Điều tiết ánh sáng ở những khu dân cư, khu công nghiệp và khu đô thị.</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par>
                                <p:cTn fill="hold" nodeType="with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5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172" name="Shape 1172"/>
        <p:cNvGrpSpPr/>
        <p:nvPr/>
      </p:nvGrpSpPr>
      <p:grpSpPr>
        <a:xfrm>
          <a:off x="0" y="0"/>
          <a:ext cx="0" cy="0"/>
          <a:chOff x="0" y="0"/>
          <a:chExt cx="0" cy="0"/>
        </a:xfrm>
      </p:grpSpPr>
      <p:sp>
        <p:nvSpPr>
          <p:cNvPr id="1173" name="Google Shape;1173;p6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4" name="Google Shape;1174;p6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5" name="Google Shape;1175;p6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6" name="Google Shape;1176;p6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7" name="Google Shape;1177;p67"/>
          <p:cNvSpPr txBox="1"/>
          <p:nvPr/>
        </p:nvSpPr>
        <p:spPr>
          <a:xfrm>
            <a:off x="462579" y="235247"/>
            <a:ext cx="9850616" cy="963276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3800">
                <a:solidFill>
                  <a:srgbClr val="C00000"/>
                </a:solidFill>
                <a:latin typeface="Arial"/>
                <a:ea typeface="Arial"/>
                <a:cs typeface="Arial"/>
                <a:sym typeface="Arial"/>
              </a:rPr>
              <a:t>Câu 2: </a:t>
            </a:r>
            <a:r>
              <a:rPr lang="vi-VN" sz="3800">
                <a:solidFill>
                  <a:schemeClr val="dk1"/>
                </a:solidFill>
                <a:latin typeface="Calibri"/>
                <a:ea typeface="Calibri"/>
                <a:cs typeface="Calibri"/>
                <a:sym typeface="Calibri"/>
              </a:rPr>
              <a:t>Có các nhận định về vai trò của lâm nghiệp đối với đời sống như sau:</a:t>
            </a:r>
            <a:endParaRPr sz="3800">
              <a:solidFill>
                <a:schemeClr val="dk1"/>
              </a:solidFill>
              <a:latin typeface="Calibri"/>
              <a:ea typeface="Calibri"/>
              <a:cs typeface="Calibri"/>
              <a:sym typeface="Calibri"/>
            </a:endParaRPr>
          </a:p>
          <a:p>
            <a:pPr indent="-742950" lvl="0" marL="742950" marR="0" rtl="0" algn="just">
              <a:lnSpc>
                <a:spcPct val="150000"/>
              </a:lnSpc>
              <a:spcBef>
                <a:spcPts val="0"/>
              </a:spcBef>
              <a:spcAft>
                <a:spcPts val="0"/>
              </a:spcAft>
              <a:buClr>
                <a:srgbClr val="0070C0"/>
              </a:buClr>
              <a:buSzPts val="3800"/>
              <a:buFont typeface="Calibri"/>
              <a:buAutoNum type="arabicParenR"/>
            </a:pPr>
            <a:r>
              <a:rPr i="1" lang="vi-VN" sz="3800">
                <a:solidFill>
                  <a:srgbClr val="0070C0"/>
                </a:solidFill>
                <a:latin typeface="Calibri"/>
                <a:ea typeface="Calibri"/>
                <a:cs typeface="Calibri"/>
                <a:sym typeface="Calibri"/>
              </a:rPr>
              <a:t>Cung cấp gỗ cho xây dựng nhà, công trình công cộng.</a:t>
            </a:r>
            <a:endParaRPr/>
          </a:p>
          <a:p>
            <a:pPr indent="-742950" lvl="0" marL="742950" marR="0" rtl="0" algn="just">
              <a:lnSpc>
                <a:spcPct val="150000"/>
              </a:lnSpc>
              <a:spcBef>
                <a:spcPts val="0"/>
              </a:spcBef>
              <a:spcAft>
                <a:spcPts val="0"/>
              </a:spcAft>
              <a:buClr>
                <a:srgbClr val="0070C0"/>
              </a:buClr>
              <a:buSzPts val="3800"/>
              <a:buFont typeface="Calibri"/>
              <a:buAutoNum type="arabicParenR"/>
            </a:pPr>
            <a:r>
              <a:rPr i="1" lang="vi-VN" sz="3800">
                <a:solidFill>
                  <a:srgbClr val="0070C0"/>
                </a:solidFill>
                <a:latin typeface="Calibri"/>
                <a:ea typeface="Calibri"/>
                <a:cs typeface="Calibri"/>
                <a:sym typeface="Calibri"/>
              </a:rPr>
              <a:t>Cung cấp nguyên liệu cho ngành chế biến thực phẩm, dược, mĩ phẩm.</a:t>
            </a:r>
            <a:endParaRPr/>
          </a:p>
          <a:p>
            <a:pPr indent="-742950" lvl="0" marL="742950" marR="0" rtl="0" algn="just">
              <a:lnSpc>
                <a:spcPct val="150000"/>
              </a:lnSpc>
              <a:spcBef>
                <a:spcPts val="0"/>
              </a:spcBef>
              <a:spcAft>
                <a:spcPts val="0"/>
              </a:spcAft>
              <a:buClr>
                <a:srgbClr val="0070C0"/>
              </a:buClr>
              <a:buSzPts val="3800"/>
              <a:buFont typeface="Calibri"/>
              <a:buAutoNum type="arabicParenR"/>
            </a:pPr>
            <a:r>
              <a:rPr i="1" lang="vi-VN" sz="3800">
                <a:solidFill>
                  <a:srgbClr val="0070C0"/>
                </a:solidFill>
                <a:latin typeface="Calibri"/>
                <a:ea typeface="Calibri"/>
                <a:cs typeface="Calibri"/>
                <a:sym typeface="Calibri"/>
              </a:rPr>
              <a:t>Cải thiện thu nhập cho người tham gia trồng rừng.</a:t>
            </a:r>
            <a:endParaRPr/>
          </a:p>
          <a:p>
            <a:pPr indent="-742950" lvl="0" marL="742950" marR="0" rtl="0" algn="just">
              <a:lnSpc>
                <a:spcPct val="150000"/>
              </a:lnSpc>
              <a:spcBef>
                <a:spcPts val="0"/>
              </a:spcBef>
              <a:spcAft>
                <a:spcPts val="0"/>
              </a:spcAft>
              <a:buClr>
                <a:srgbClr val="0070C0"/>
              </a:buClr>
              <a:buSzPts val="3800"/>
              <a:buFont typeface="Calibri"/>
              <a:buAutoNum type="arabicParenR"/>
            </a:pPr>
            <a:r>
              <a:rPr i="1" lang="vi-VN" sz="3800">
                <a:solidFill>
                  <a:srgbClr val="0070C0"/>
                </a:solidFill>
                <a:latin typeface="Calibri"/>
                <a:ea typeface="Calibri"/>
                <a:cs typeface="Calibri"/>
                <a:sym typeface="Calibri"/>
              </a:rPr>
              <a:t>Cung cấp thịt, cá, sữa.</a:t>
            </a:r>
            <a:endParaRPr/>
          </a:p>
          <a:p>
            <a:pPr indent="-742950" lvl="0" marL="742950" marR="0" rtl="0" algn="just">
              <a:lnSpc>
                <a:spcPct val="150000"/>
              </a:lnSpc>
              <a:spcBef>
                <a:spcPts val="0"/>
              </a:spcBef>
              <a:spcAft>
                <a:spcPts val="0"/>
              </a:spcAft>
              <a:buClr>
                <a:srgbClr val="0070C0"/>
              </a:buClr>
              <a:buSzPts val="3800"/>
              <a:buFont typeface="Calibri"/>
              <a:buAutoNum type="arabicParenR"/>
            </a:pPr>
            <a:r>
              <a:rPr i="1" lang="vi-VN" sz="3800">
                <a:solidFill>
                  <a:srgbClr val="0070C0"/>
                </a:solidFill>
                <a:latin typeface="Calibri"/>
                <a:ea typeface="Calibri"/>
                <a:cs typeface="Calibri"/>
                <a:sym typeface="Calibri"/>
              </a:rPr>
              <a:t>Mang lại giá trị thẩm mĩ, dịch vụ du lịch và giải trí.</a:t>
            </a:r>
            <a:endParaRPr/>
          </a:p>
        </p:txBody>
      </p:sp>
      <p:sp>
        <p:nvSpPr>
          <p:cNvPr id="1178" name="Google Shape;1178;p67"/>
          <p:cNvSpPr/>
          <p:nvPr/>
        </p:nvSpPr>
        <p:spPr>
          <a:xfrm>
            <a:off x="10744200" y="1929666"/>
            <a:ext cx="6934200" cy="14463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A. (1), (2), (3), (4).</a:t>
            </a:r>
            <a:endParaRPr sz="3800">
              <a:solidFill>
                <a:schemeClr val="dk1"/>
              </a:solidFill>
              <a:latin typeface="Arial"/>
              <a:ea typeface="Arial"/>
              <a:cs typeface="Arial"/>
              <a:sym typeface="Arial"/>
            </a:endParaRPr>
          </a:p>
        </p:txBody>
      </p:sp>
      <p:sp>
        <p:nvSpPr>
          <p:cNvPr id="1179" name="Google Shape;1179;p67"/>
          <p:cNvSpPr/>
          <p:nvPr/>
        </p:nvSpPr>
        <p:spPr>
          <a:xfrm>
            <a:off x="10744200" y="3981874"/>
            <a:ext cx="6934200" cy="14463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B. (2), (3), (4), (5).</a:t>
            </a:r>
            <a:endParaRPr/>
          </a:p>
        </p:txBody>
      </p:sp>
      <p:sp>
        <p:nvSpPr>
          <p:cNvPr id="1180" name="Google Shape;1180;p67"/>
          <p:cNvSpPr/>
          <p:nvPr/>
        </p:nvSpPr>
        <p:spPr>
          <a:xfrm>
            <a:off x="10739437" y="6135564"/>
            <a:ext cx="6934200" cy="14463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C. (1), (2), (3), (5).</a:t>
            </a:r>
            <a:endParaRPr sz="3800">
              <a:solidFill>
                <a:schemeClr val="dk1"/>
              </a:solidFill>
              <a:latin typeface="Arial"/>
              <a:ea typeface="Arial"/>
              <a:cs typeface="Arial"/>
              <a:sym typeface="Arial"/>
            </a:endParaRPr>
          </a:p>
        </p:txBody>
      </p:sp>
      <p:sp>
        <p:nvSpPr>
          <p:cNvPr id="1181" name="Google Shape;1181;p67"/>
          <p:cNvSpPr/>
          <p:nvPr/>
        </p:nvSpPr>
        <p:spPr>
          <a:xfrm>
            <a:off x="10739437" y="8116764"/>
            <a:ext cx="6934200" cy="14463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Arial"/>
                <a:ea typeface="Arial"/>
                <a:cs typeface="Arial"/>
                <a:sym typeface="Arial"/>
              </a:rPr>
              <a:t>D. (1), (2), (4), (5).</a:t>
            </a:r>
            <a:endParaRPr/>
          </a:p>
        </p:txBody>
      </p:sp>
      <p:sp>
        <p:nvSpPr>
          <p:cNvPr id="1182" name="Google Shape;1182;p67"/>
          <p:cNvSpPr/>
          <p:nvPr/>
        </p:nvSpPr>
        <p:spPr>
          <a:xfrm>
            <a:off x="10739437" y="6135564"/>
            <a:ext cx="6934200" cy="14463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800">
                <a:solidFill>
                  <a:schemeClr val="dk1"/>
                </a:solidFill>
                <a:latin typeface="Calibri"/>
                <a:ea typeface="Calibri"/>
                <a:cs typeface="Calibri"/>
                <a:sym typeface="Calibri"/>
              </a:rPr>
              <a:t>C. (1), (2), (3), (5).</a:t>
            </a:r>
            <a:endParaRPr/>
          </a:p>
        </p:txBody>
      </p:sp>
      <p:sp>
        <p:nvSpPr>
          <p:cNvPr id="1183" name="Google Shape;1183;p67"/>
          <p:cNvSpPr txBox="1"/>
          <p:nvPr/>
        </p:nvSpPr>
        <p:spPr>
          <a:xfrm>
            <a:off x="10739437" y="604776"/>
            <a:ext cx="6324600" cy="86113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C00000"/>
              </a:buClr>
              <a:buSzPts val="3800"/>
              <a:buFont typeface="Arial"/>
              <a:buNone/>
            </a:pPr>
            <a:r>
              <a:rPr b="1" i="1" lang="vi-VN" sz="3800" cap="none" strike="noStrike">
                <a:solidFill>
                  <a:srgbClr val="C00000"/>
                </a:solidFill>
                <a:latin typeface="Arial"/>
                <a:ea typeface="Arial"/>
                <a:cs typeface="Arial"/>
                <a:sym typeface="Arial"/>
              </a:rPr>
              <a:t>Các nhận định đúng là:</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187" name="Shape 1187"/>
        <p:cNvGrpSpPr/>
        <p:nvPr/>
      </p:nvGrpSpPr>
      <p:grpSpPr>
        <a:xfrm>
          <a:off x="0" y="0"/>
          <a:ext cx="0" cy="0"/>
          <a:chOff x="0" y="0"/>
          <a:chExt cx="0" cy="0"/>
        </a:xfrm>
      </p:grpSpPr>
      <p:sp>
        <p:nvSpPr>
          <p:cNvPr id="1188" name="Google Shape;1188;p6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9" name="Google Shape;1189;p6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0" name="Google Shape;1190;p6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1" name="Google Shape;1191;p6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2" name="Google Shape;1192;p68"/>
          <p:cNvSpPr txBox="1"/>
          <p:nvPr/>
        </p:nvSpPr>
        <p:spPr>
          <a:xfrm>
            <a:off x="424479" y="800100"/>
            <a:ext cx="17296482" cy="199817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u="none" cap="none" strike="noStrike">
                <a:solidFill>
                  <a:srgbClr val="C00000"/>
                </a:solidFill>
                <a:latin typeface="Arial"/>
                <a:ea typeface="Arial"/>
                <a:cs typeface="Arial"/>
                <a:sym typeface="Arial"/>
              </a:rPr>
              <a:t>Câu 3: </a:t>
            </a:r>
            <a:r>
              <a:rPr lang="vi-VN" sz="4400">
                <a:solidFill>
                  <a:srgbClr val="000000"/>
                </a:solidFill>
                <a:latin typeface="Calibri"/>
                <a:ea typeface="Calibri"/>
                <a:cs typeface="Calibri"/>
                <a:sym typeface="Calibri"/>
              </a:rPr>
              <a:t>Một trong những vai trò quan trọng của rừng phòng hộ đầu nguồn là:</a:t>
            </a:r>
            <a:endParaRPr b="0" i="0" sz="4400" u="none" cap="none" strike="noStrike">
              <a:solidFill>
                <a:srgbClr val="000000"/>
              </a:solidFill>
              <a:latin typeface="Arial"/>
              <a:ea typeface="Arial"/>
              <a:cs typeface="Arial"/>
              <a:sym typeface="Arial"/>
            </a:endParaRPr>
          </a:p>
        </p:txBody>
      </p:sp>
      <p:sp>
        <p:nvSpPr>
          <p:cNvPr id="1193" name="Google Shape;1193;p68"/>
          <p:cNvSpPr/>
          <p:nvPr/>
        </p:nvSpPr>
        <p:spPr>
          <a:xfrm>
            <a:off x="609600"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A. làm giảm độ dốc cho đất rừng.</a:t>
            </a:r>
            <a:endParaRPr b="0" i="0" sz="4000" u="none" cap="none" strike="noStrike">
              <a:solidFill>
                <a:srgbClr val="000000"/>
              </a:solidFill>
              <a:latin typeface="Arial"/>
              <a:ea typeface="Arial"/>
              <a:cs typeface="Arial"/>
              <a:sym typeface="Arial"/>
            </a:endParaRPr>
          </a:p>
        </p:txBody>
      </p:sp>
      <p:sp>
        <p:nvSpPr>
          <p:cNvPr id="1194" name="Google Shape;1194;p68"/>
          <p:cNvSpPr/>
          <p:nvPr/>
        </p:nvSpPr>
        <p:spPr>
          <a:xfrm>
            <a:off x="9601202"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Arial"/>
                <a:ea typeface="Arial"/>
                <a:cs typeface="Arial"/>
                <a:sym typeface="Arial"/>
              </a:rPr>
              <a:t>B. điều hòa dòng chảy, chống xói mòn đất.</a:t>
            </a:r>
            <a:endParaRPr b="0" i="0" sz="4000" u="none" cap="none" strike="noStrike">
              <a:solidFill>
                <a:srgbClr val="000000"/>
              </a:solidFill>
              <a:latin typeface="Arial"/>
              <a:ea typeface="Arial"/>
              <a:cs typeface="Arial"/>
              <a:sym typeface="Arial"/>
            </a:endParaRPr>
          </a:p>
        </p:txBody>
      </p:sp>
      <p:sp>
        <p:nvSpPr>
          <p:cNvPr id="1195" name="Google Shape;1195;p68"/>
          <p:cNvSpPr/>
          <p:nvPr/>
        </p:nvSpPr>
        <p:spPr>
          <a:xfrm>
            <a:off x="609600"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C. làm tăng nhiệt độ không khí.</a:t>
            </a:r>
            <a:endParaRPr b="0" i="0" sz="4000" u="none" cap="none" strike="noStrike">
              <a:solidFill>
                <a:srgbClr val="000000"/>
              </a:solidFill>
              <a:latin typeface="Arial"/>
              <a:ea typeface="Arial"/>
              <a:cs typeface="Arial"/>
              <a:sym typeface="Arial"/>
            </a:endParaRPr>
          </a:p>
        </p:txBody>
      </p:sp>
      <p:sp>
        <p:nvSpPr>
          <p:cNvPr id="1196" name="Google Shape;1196;p68"/>
          <p:cNvSpPr/>
          <p:nvPr/>
        </p:nvSpPr>
        <p:spPr>
          <a:xfrm>
            <a:off x="9601202"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D. làm giảm lượng mưa hằng năm.</a:t>
            </a:r>
            <a:endParaRPr b="0" i="0" sz="4000" u="none" cap="none" strike="noStrike">
              <a:solidFill>
                <a:srgbClr val="000000"/>
              </a:solidFill>
              <a:latin typeface="Arial"/>
              <a:ea typeface="Arial"/>
              <a:cs typeface="Arial"/>
              <a:sym typeface="Arial"/>
            </a:endParaRPr>
          </a:p>
        </p:txBody>
      </p:sp>
      <p:sp>
        <p:nvSpPr>
          <p:cNvPr id="1197" name="Google Shape;1197;p68"/>
          <p:cNvSpPr/>
          <p:nvPr/>
        </p:nvSpPr>
        <p:spPr>
          <a:xfrm>
            <a:off x="9601200" y="3171825"/>
            <a:ext cx="8077200" cy="30465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B. điều hòa dòng chảy, chống xói mòn đất.</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par>
                                <p:cTn fill="hold" nodeType="with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01" name="Shape 1201"/>
        <p:cNvGrpSpPr/>
        <p:nvPr/>
      </p:nvGrpSpPr>
      <p:grpSpPr>
        <a:xfrm>
          <a:off x="0" y="0"/>
          <a:ext cx="0" cy="0"/>
          <a:chOff x="0" y="0"/>
          <a:chExt cx="0" cy="0"/>
        </a:xfrm>
      </p:grpSpPr>
      <p:sp>
        <p:nvSpPr>
          <p:cNvPr id="1202" name="Google Shape;1202;p69"/>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3" name="Google Shape;1203;p69"/>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4" name="Google Shape;1204;p69"/>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5" name="Google Shape;1205;p69"/>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6" name="Google Shape;1206;p69"/>
          <p:cNvSpPr txBox="1"/>
          <p:nvPr/>
        </p:nvSpPr>
        <p:spPr>
          <a:xfrm>
            <a:off x="424479" y="723900"/>
            <a:ext cx="17296482" cy="199817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u="none" cap="none" strike="noStrike">
                <a:solidFill>
                  <a:srgbClr val="C00000"/>
                </a:solidFill>
                <a:latin typeface="Arial"/>
                <a:ea typeface="Arial"/>
                <a:cs typeface="Arial"/>
                <a:sym typeface="Arial"/>
              </a:rPr>
              <a:t>Câu 4: </a:t>
            </a:r>
            <a:r>
              <a:rPr lang="vi-VN" sz="4400">
                <a:solidFill>
                  <a:srgbClr val="000000"/>
                </a:solidFill>
                <a:latin typeface="Calibri"/>
                <a:ea typeface="Calibri"/>
                <a:cs typeface="Calibri"/>
                <a:sym typeface="Calibri"/>
              </a:rPr>
              <a:t>Phát biểu nào sau đây về vai trò của lâm nghiệp đối với đời sống là đúng?</a:t>
            </a:r>
            <a:endParaRPr b="0" i="0" sz="4400" u="none" cap="none" strike="noStrike">
              <a:solidFill>
                <a:srgbClr val="000000"/>
              </a:solidFill>
              <a:latin typeface="Arial"/>
              <a:ea typeface="Arial"/>
              <a:cs typeface="Arial"/>
              <a:sym typeface="Arial"/>
            </a:endParaRPr>
          </a:p>
        </p:txBody>
      </p:sp>
      <p:sp>
        <p:nvSpPr>
          <p:cNvPr id="1207" name="Google Shape;1207;p69"/>
          <p:cNvSpPr/>
          <p:nvPr/>
        </p:nvSpPr>
        <p:spPr>
          <a:xfrm>
            <a:off x="609600"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A. Cung cấp không gian sống cho gia súc.</a:t>
            </a:r>
            <a:endParaRPr b="0" i="0" sz="4000" u="none" cap="none" strike="noStrike">
              <a:solidFill>
                <a:srgbClr val="000000"/>
              </a:solidFill>
              <a:latin typeface="Arial"/>
              <a:ea typeface="Arial"/>
              <a:cs typeface="Arial"/>
              <a:sym typeface="Arial"/>
            </a:endParaRPr>
          </a:p>
        </p:txBody>
      </p:sp>
      <p:sp>
        <p:nvSpPr>
          <p:cNvPr id="1208" name="Google Shape;1208;p69"/>
          <p:cNvSpPr/>
          <p:nvPr/>
        </p:nvSpPr>
        <p:spPr>
          <a:xfrm>
            <a:off x="9601202"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B. Cung cấp gỗ cho một số ngành công nghiệp chế biến, xây dựng cơ bản, tiêu dùng xã hội.</a:t>
            </a:r>
            <a:endParaRPr b="0" i="0" sz="4000" u="none" cap="none" strike="noStrike">
              <a:solidFill>
                <a:srgbClr val="000000"/>
              </a:solidFill>
              <a:latin typeface="Arial"/>
              <a:ea typeface="Arial"/>
              <a:cs typeface="Arial"/>
              <a:sym typeface="Arial"/>
            </a:endParaRPr>
          </a:p>
        </p:txBody>
      </p:sp>
      <p:sp>
        <p:nvSpPr>
          <p:cNvPr id="1209" name="Google Shape;1209;p69"/>
          <p:cNvSpPr/>
          <p:nvPr/>
        </p:nvSpPr>
        <p:spPr>
          <a:xfrm>
            <a:off x="609600"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C. Tăng sản lượng lương thực.</a:t>
            </a:r>
            <a:endParaRPr b="0" i="0" sz="4000" u="none" cap="none" strike="noStrike">
              <a:solidFill>
                <a:srgbClr val="000000"/>
              </a:solidFill>
              <a:latin typeface="Arial"/>
              <a:ea typeface="Arial"/>
              <a:cs typeface="Arial"/>
              <a:sym typeface="Arial"/>
            </a:endParaRPr>
          </a:p>
        </p:txBody>
      </p:sp>
      <p:sp>
        <p:nvSpPr>
          <p:cNvPr id="1210" name="Google Shape;1210;p69"/>
          <p:cNvSpPr/>
          <p:nvPr/>
        </p:nvSpPr>
        <p:spPr>
          <a:xfrm>
            <a:off x="9601202"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D. Giảm lượng mưa hằng năm cho vùng miền núi.</a:t>
            </a:r>
            <a:endParaRPr b="0" i="0" sz="4000" u="none" cap="none" strike="noStrike">
              <a:solidFill>
                <a:srgbClr val="000000"/>
              </a:solidFill>
              <a:latin typeface="Arial"/>
              <a:ea typeface="Arial"/>
              <a:cs typeface="Arial"/>
              <a:sym typeface="Arial"/>
            </a:endParaRPr>
          </a:p>
        </p:txBody>
      </p:sp>
      <p:sp>
        <p:nvSpPr>
          <p:cNvPr id="1211" name="Google Shape;1211;p69"/>
          <p:cNvSpPr/>
          <p:nvPr/>
        </p:nvSpPr>
        <p:spPr>
          <a:xfrm>
            <a:off x="9601202" y="3162300"/>
            <a:ext cx="8077200" cy="30465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B. Cung cấp gỗ cho một số ngành công nghiệp chế biến, xây dựng cơ bản, tiêu dùng xã hội.</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07"/>
                                        </p:tgtEl>
                                        <p:attrNameLst>
                                          <p:attrName>style.visibility</p:attrName>
                                        </p:attrNameLst>
                                      </p:cBhvr>
                                      <p:to>
                                        <p:strVal val="visible"/>
                                      </p:to>
                                    </p:set>
                                    <p:animEffect filter="fade" transition="in">
                                      <p:cBhvr>
                                        <p:cTn dur="500"/>
                                        <p:tgtEl>
                                          <p:spTgt spid="1207"/>
                                        </p:tgtEl>
                                      </p:cBhvr>
                                    </p:animEffect>
                                  </p:childTnLst>
                                </p:cTn>
                              </p:par>
                              <p:par>
                                <p:cTn fill="hold" nodeType="with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par>
                                <p:cTn fill="hold" nodeType="withEffect" presetClass="entr" presetID="10" presetSubtype="0">
                                  <p:stCondLst>
                                    <p:cond delay="0"/>
                                  </p:stCondLst>
                                  <p:childTnLst>
                                    <p:set>
                                      <p:cBhvr>
                                        <p:cTn dur="1" fill="hold">
                                          <p:stCondLst>
                                            <p:cond delay="0"/>
                                          </p:stCondLst>
                                        </p:cTn>
                                        <p:tgtEl>
                                          <p:spTgt spid="1210"/>
                                        </p:tgtEl>
                                        <p:attrNameLst>
                                          <p:attrName>style.visibility</p:attrName>
                                        </p:attrNameLst>
                                      </p:cBhvr>
                                      <p:to>
                                        <p:strVal val="visible"/>
                                      </p:to>
                                    </p:set>
                                    <p:animEffect filter="fade" transition="in">
                                      <p:cBhvr>
                                        <p:cTn dur="500"/>
                                        <p:tgtEl>
                                          <p:spTgt spid="1210"/>
                                        </p:tgtEl>
                                      </p:cBhvr>
                                    </p:animEffect>
                                  </p:childTnLst>
                                </p:cTn>
                              </p:par>
                              <p:par>
                                <p:cTn fill="hold" nodeType="withEffect" presetClass="entr" presetID="10" presetSubtype="0">
                                  <p:stCondLst>
                                    <p:cond delay="0"/>
                                  </p:stCondLst>
                                  <p:childTnLst>
                                    <p:set>
                                      <p:cBhvr>
                                        <p:cTn dur="1" fill="hold">
                                          <p:stCondLst>
                                            <p:cond delay="0"/>
                                          </p:stCondLst>
                                        </p:cTn>
                                        <p:tgtEl>
                                          <p:spTgt spid="1208"/>
                                        </p:tgtEl>
                                        <p:attrNameLst>
                                          <p:attrName>style.visibility</p:attrName>
                                        </p:attrNameLst>
                                      </p:cBhvr>
                                      <p:to>
                                        <p:strVal val="visible"/>
                                      </p:to>
                                    </p:set>
                                    <p:animEffect filter="fade" transition="in">
                                      <p:cBhvr>
                                        <p:cTn dur="500"/>
                                        <p:tgtEl>
                                          <p:spTgt spid="1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7"/>
          <p:cNvSpPr/>
          <p:nvPr/>
        </p:nvSpPr>
        <p:spPr>
          <a:xfrm>
            <a:off x="-533400" y="-187166"/>
            <a:ext cx="16002000" cy="10661332"/>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7"/>
          <p:cNvSpPr/>
          <p:nvPr/>
        </p:nvSpPr>
        <p:spPr>
          <a:xfrm>
            <a:off x="-1219200" y="651510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7"/>
          <p:cNvSpPr/>
          <p:nvPr/>
        </p:nvSpPr>
        <p:spPr>
          <a:xfrm>
            <a:off x="6553200" y="-230029"/>
            <a:ext cx="12877800" cy="11811000"/>
          </a:xfrm>
          <a:prstGeom prst="rect">
            <a:avLst/>
          </a:prstGeom>
          <a:solidFill>
            <a:srgbClr val="F7F8F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7"/>
          <p:cNvSpPr/>
          <p:nvPr/>
        </p:nvSpPr>
        <p:spPr>
          <a:xfrm rot="-1748306">
            <a:off x="-3540152" y="867832"/>
            <a:ext cx="7315200" cy="1415845"/>
          </a:xfrm>
          <a:custGeom>
            <a:rect b="b" l="l" r="r" t="t"/>
            <a:pathLst>
              <a:path extrusionOk="0" h="1415845" w="7315200">
                <a:moveTo>
                  <a:pt x="0" y="0"/>
                </a:moveTo>
                <a:lnTo>
                  <a:pt x="7315200" y="0"/>
                </a:lnTo>
                <a:lnTo>
                  <a:pt x="7315200" y="1415846"/>
                </a:lnTo>
                <a:lnTo>
                  <a:pt x="0" y="14158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7"/>
          <p:cNvSpPr/>
          <p:nvPr/>
        </p:nvSpPr>
        <p:spPr>
          <a:xfrm rot="-1748306">
            <a:off x="12761689" y="8444777"/>
            <a:ext cx="7315200" cy="1415845"/>
          </a:xfrm>
          <a:custGeom>
            <a:rect b="b" l="l" r="r" t="t"/>
            <a:pathLst>
              <a:path extrusionOk="0" h="1415845" w="7315200">
                <a:moveTo>
                  <a:pt x="0" y="0"/>
                </a:moveTo>
                <a:lnTo>
                  <a:pt x="7315200" y="0"/>
                </a:lnTo>
                <a:lnTo>
                  <a:pt x="7315200" y="1415845"/>
                </a:lnTo>
                <a:lnTo>
                  <a:pt x="0" y="14158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7"/>
          <p:cNvSpPr txBox="1"/>
          <p:nvPr/>
        </p:nvSpPr>
        <p:spPr>
          <a:xfrm>
            <a:off x="6545436" y="469493"/>
            <a:ext cx="12885564"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6500">
                <a:solidFill>
                  <a:schemeClr val="dk1"/>
                </a:solidFill>
                <a:latin typeface="Arial"/>
                <a:ea typeface="Arial"/>
                <a:cs typeface="Arial"/>
                <a:sym typeface="Arial"/>
              </a:rPr>
              <a:t>NỘI DUNG BÀI HỌC </a:t>
            </a:r>
            <a:endParaRPr/>
          </a:p>
        </p:txBody>
      </p:sp>
      <p:grpSp>
        <p:nvGrpSpPr>
          <p:cNvPr id="249" name="Google Shape;249;p7"/>
          <p:cNvGrpSpPr/>
          <p:nvPr/>
        </p:nvGrpSpPr>
        <p:grpSpPr>
          <a:xfrm>
            <a:off x="6858000" y="1766401"/>
            <a:ext cx="9170274" cy="1417861"/>
            <a:chOff x="6858000" y="2502226"/>
            <a:chExt cx="9170274" cy="1417861"/>
          </a:xfrm>
        </p:grpSpPr>
        <p:sp>
          <p:nvSpPr>
            <p:cNvPr id="250" name="Google Shape;250;p7"/>
            <p:cNvSpPr/>
            <p:nvPr/>
          </p:nvSpPr>
          <p:spPr>
            <a:xfrm>
              <a:off x="6858000" y="2502226"/>
              <a:ext cx="1417861" cy="1417861"/>
            </a:xfrm>
            <a:prstGeom prst="ellipse">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7000">
                  <a:solidFill>
                    <a:schemeClr val="lt1"/>
                  </a:solidFill>
                  <a:latin typeface="Arial"/>
                  <a:ea typeface="Arial"/>
                  <a:cs typeface="Arial"/>
                  <a:sym typeface="Arial"/>
                </a:rPr>
                <a:t>I</a:t>
              </a:r>
              <a:endParaRPr/>
            </a:p>
          </p:txBody>
        </p:sp>
        <p:sp>
          <p:nvSpPr>
            <p:cNvPr id="251" name="Google Shape;251;p7"/>
            <p:cNvSpPr txBox="1"/>
            <p:nvPr/>
          </p:nvSpPr>
          <p:spPr>
            <a:xfrm>
              <a:off x="8949439" y="2818741"/>
              <a:ext cx="707883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4500">
                  <a:solidFill>
                    <a:schemeClr val="dk1"/>
                  </a:solidFill>
                  <a:latin typeface="Arial"/>
                  <a:ea typeface="Arial"/>
                  <a:cs typeface="Arial"/>
                  <a:sym typeface="Arial"/>
                </a:rPr>
                <a:t>Vai trò của lâm nghiệp </a:t>
              </a:r>
              <a:endParaRPr/>
            </a:p>
          </p:txBody>
        </p:sp>
      </p:grpSp>
      <p:grpSp>
        <p:nvGrpSpPr>
          <p:cNvPr id="252" name="Google Shape;252;p7"/>
          <p:cNvGrpSpPr/>
          <p:nvPr/>
        </p:nvGrpSpPr>
        <p:grpSpPr>
          <a:xfrm>
            <a:off x="6858000" y="3725639"/>
            <a:ext cx="9170274" cy="1417861"/>
            <a:chOff x="6858000" y="2502226"/>
            <a:chExt cx="9170274" cy="1417861"/>
          </a:xfrm>
        </p:grpSpPr>
        <p:sp>
          <p:nvSpPr>
            <p:cNvPr id="253" name="Google Shape;253;p7"/>
            <p:cNvSpPr/>
            <p:nvPr/>
          </p:nvSpPr>
          <p:spPr>
            <a:xfrm>
              <a:off x="6858000" y="2502226"/>
              <a:ext cx="1417861" cy="1417861"/>
            </a:xfrm>
            <a:prstGeom prst="ellipse">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7000">
                  <a:solidFill>
                    <a:schemeClr val="lt1"/>
                  </a:solidFill>
                  <a:latin typeface="Arial"/>
                  <a:ea typeface="Arial"/>
                  <a:cs typeface="Arial"/>
                  <a:sym typeface="Arial"/>
                </a:rPr>
                <a:t>II</a:t>
              </a:r>
              <a:endParaRPr/>
            </a:p>
          </p:txBody>
        </p:sp>
        <p:sp>
          <p:nvSpPr>
            <p:cNvPr id="254" name="Google Shape;254;p7"/>
            <p:cNvSpPr txBox="1"/>
            <p:nvPr/>
          </p:nvSpPr>
          <p:spPr>
            <a:xfrm>
              <a:off x="8949439" y="2818741"/>
              <a:ext cx="707883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4500">
                  <a:solidFill>
                    <a:schemeClr val="dk1"/>
                  </a:solidFill>
                  <a:latin typeface="Arial"/>
                  <a:ea typeface="Arial"/>
                  <a:cs typeface="Arial"/>
                  <a:sym typeface="Arial"/>
                </a:rPr>
                <a:t>Triển vọng của lâm nghiệp </a:t>
              </a:r>
              <a:endParaRPr/>
            </a:p>
          </p:txBody>
        </p:sp>
      </p:grpSp>
      <p:grpSp>
        <p:nvGrpSpPr>
          <p:cNvPr id="255" name="Google Shape;255;p7"/>
          <p:cNvGrpSpPr/>
          <p:nvPr/>
        </p:nvGrpSpPr>
        <p:grpSpPr>
          <a:xfrm>
            <a:off x="6854252" y="5509843"/>
            <a:ext cx="10976548" cy="2041456"/>
            <a:chOff x="6858000" y="2187481"/>
            <a:chExt cx="10976548" cy="2041456"/>
          </a:xfrm>
        </p:grpSpPr>
        <p:sp>
          <p:nvSpPr>
            <p:cNvPr id="256" name="Google Shape;256;p7"/>
            <p:cNvSpPr/>
            <p:nvPr/>
          </p:nvSpPr>
          <p:spPr>
            <a:xfrm>
              <a:off x="6858000" y="2502226"/>
              <a:ext cx="1417861" cy="1417861"/>
            </a:xfrm>
            <a:prstGeom prst="ellipse">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7000">
                  <a:solidFill>
                    <a:schemeClr val="lt1"/>
                  </a:solidFill>
                  <a:latin typeface="Arial"/>
                  <a:ea typeface="Arial"/>
                  <a:cs typeface="Arial"/>
                  <a:sym typeface="Arial"/>
                </a:rPr>
                <a:t>III</a:t>
              </a:r>
              <a:endParaRPr/>
            </a:p>
          </p:txBody>
        </p:sp>
        <p:sp>
          <p:nvSpPr>
            <p:cNvPr id="257" name="Google Shape;257;p7"/>
            <p:cNvSpPr txBox="1"/>
            <p:nvPr/>
          </p:nvSpPr>
          <p:spPr>
            <a:xfrm>
              <a:off x="8949439" y="2187481"/>
              <a:ext cx="8885109" cy="204145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vi-VN" sz="4500">
                  <a:solidFill>
                    <a:schemeClr val="dk1"/>
                  </a:solidFill>
                  <a:latin typeface="Arial"/>
                  <a:ea typeface="Arial"/>
                  <a:cs typeface="Arial"/>
                  <a:sym typeface="Arial"/>
                </a:rPr>
                <a:t>Đặc trưng cơ bản của sản xuất lâm nghiệp </a:t>
              </a:r>
              <a:endParaRPr/>
            </a:p>
          </p:txBody>
        </p:sp>
      </p:grpSp>
      <p:grpSp>
        <p:nvGrpSpPr>
          <p:cNvPr id="258" name="Google Shape;258;p7"/>
          <p:cNvGrpSpPr/>
          <p:nvPr/>
        </p:nvGrpSpPr>
        <p:grpSpPr>
          <a:xfrm>
            <a:off x="6854252" y="7992839"/>
            <a:ext cx="10443148" cy="1417861"/>
            <a:chOff x="6854252" y="7992839"/>
            <a:chExt cx="10443148" cy="1417861"/>
          </a:xfrm>
        </p:grpSpPr>
        <p:grpSp>
          <p:nvGrpSpPr>
            <p:cNvPr id="259" name="Google Shape;259;p7"/>
            <p:cNvGrpSpPr/>
            <p:nvPr/>
          </p:nvGrpSpPr>
          <p:grpSpPr>
            <a:xfrm>
              <a:off x="6854252" y="7992839"/>
              <a:ext cx="10443148" cy="1417861"/>
              <a:chOff x="6858000" y="2502226"/>
              <a:chExt cx="10443148" cy="1417861"/>
            </a:xfrm>
          </p:grpSpPr>
          <p:sp>
            <p:nvSpPr>
              <p:cNvPr id="260" name="Google Shape;260;p7"/>
              <p:cNvSpPr/>
              <p:nvPr/>
            </p:nvSpPr>
            <p:spPr>
              <a:xfrm>
                <a:off x="6858000" y="2502226"/>
                <a:ext cx="1417861" cy="1417861"/>
              </a:xfrm>
              <a:prstGeom prst="ellipse">
                <a:avLst/>
              </a:prstGeom>
              <a:solidFill>
                <a:srgbClr val="5F60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7000">
                  <a:solidFill>
                    <a:schemeClr val="lt1"/>
                  </a:solidFill>
                  <a:latin typeface="Arial"/>
                  <a:ea typeface="Arial"/>
                  <a:cs typeface="Arial"/>
                  <a:sym typeface="Arial"/>
                </a:endParaRPr>
              </a:p>
            </p:txBody>
          </p:sp>
          <p:sp>
            <p:nvSpPr>
              <p:cNvPr id="261" name="Google Shape;261;p7"/>
              <p:cNvSpPr txBox="1"/>
              <p:nvPr/>
            </p:nvSpPr>
            <p:spPr>
              <a:xfrm>
                <a:off x="8949439" y="2818741"/>
                <a:ext cx="8351709"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4500">
                    <a:solidFill>
                      <a:schemeClr val="dk1"/>
                    </a:solidFill>
                    <a:latin typeface="Arial"/>
                    <a:ea typeface="Arial"/>
                    <a:cs typeface="Arial"/>
                    <a:sym typeface="Arial"/>
                  </a:rPr>
                  <a:t>Yêu cầu đối với người lao động </a:t>
                </a:r>
                <a:endParaRPr/>
              </a:p>
            </p:txBody>
          </p:sp>
        </p:grpSp>
        <p:sp>
          <p:nvSpPr>
            <p:cNvPr id="262" name="Google Shape;262;p7"/>
            <p:cNvSpPr txBox="1"/>
            <p:nvPr/>
          </p:nvSpPr>
          <p:spPr>
            <a:xfrm>
              <a:off x="7019789" y="8116993"/>
              <a:ext cx="1086786"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7000"/>
                <a:buFont typeface="Arial"/>
                <a:buNone/>
              </a:pPr>
              <a:r>
                <a:rPr b="1" i="0" lang="vi-VN" sz="7000" u="none" cap="none" strike="noStrike">
                  <a:solidFill>
                    <a:srgbClr val="FFFFFF"/>
                  </a:solidFill>
                  <a:latin typeface="Arial"/>
                  <a:ea typeface="Arial"/>
                  <a:cs typeface="Arial"/>
                  <a:sym typeface="Arial"/>
                </a:rPr>
                <a:t>IV</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15" name="Shape 1215"/>
        <p:cNvGrpSpPr/>
        <p:nvPr/>
      </p:nvGrpSpPr>
      <p:grpSpPr>
        <a:xfrm>
          <a:off x="0" y="0"/>
          <a:ext cx="0" cy="0"/>
          <a:chOff x="0" y="0"/>
          <a:chExt cx="0" cy="0"/>
        </a:xfrm>
      </p:grpSpPr>
      <p:sp>
        <p:nvSpPr>
          <p:cNvPr id="1216" name="Google Shape;1216;p70"/>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7" name="Google Shape;1217;p70"/>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8" name="Google Shape;1218;p70"/>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9" name="Google Shape;1219;p70"/>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0" name="Google Shape;1220;p70"/>
          <p:cNvSpPr txBox="1"/>
          <p:nvPr/>
        </p:nvSpPr>
        <p:spPr>
          <a:xfrm>
            <a:off x="462579" y="553998"/>
            <a:ext cx="17258382" cy="199817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u="none" cap="none" strike="noStrike">
                <a:solidFill>
                  <a:srgbClr val="C00000"/>
                </a:solidFill>
                <a:latin typeface="Arial"/>
                <a:ea typeface="Arial"/>
                <a:cs typeface="Arial"/>
                <a:sym typeface="Arial"/>
              </a:rPr>
              <a:t>Câu 5: </a:t>
            </a:r>
            <a:r>
              <a:rPr lang="vi-VN" sz="4400">
                <a:solidFill>
                  <a:srgbClr val="000000"/>
                </a:solidFill>
                <a:latin typeface="Calibri"/>
                <a:ea typeface="Calibri"/>
                <a:cs typeface="Calibri"/>
                <a:sym typeface="Calibri"/>
              </a:rPr>
              <a:t>Nhận định nào dưới đây không đúng khi nói về triển vọng của lâm nghiệp đối với nền kinh tế ở nước ta?</a:t>
            </a:r>
            <a:endParaRPr b="0" i="0" sz="4400" u="none" cap="none" strike="noStrike">
              <a:solidFill>
                <a:srgbClr val="000000"/>
              </a:solidFill>
              <a:latin typeface="Arial"/>
              <a:ea typeface="Arial"/>
              <a:cs typeface="Arial"/>
              <a:sym typeface="Arial"/>
            </a:endParaRPr>
          </a:p>
        </p:txBody>
      </p:sp>
      <p:sp>
        <p:nvSpPr>
          <p:cNvPr id="1221" name="Google Shape;1221;p70"/>
          <p:cNvSpPr txBox="1"/>
          <p:nvPr/>
        </p:nvSpPr>
        <p:spPr>
          <a:xfrm>
            <a:off x="1090770" y="3073768"/>
            <a:ext cx="16001999" cy="6441572"/>
          </a:xfrm>
          <a:prstGeom prst="rect">
            <a:avLst/>
          </a:prstGeom>
          <a:noFill/>
          <a:ln>
            <a:noFill/>
          </a:ln>
        </p:spPr>
        <p:txBody>
          <a:bodyPr anchorCtr="0" anchor="t" bIns="45700" lIns="91425" spcFirstLastPara="1" rIns="91425" wrap="square" tIns="45700">
            <a:spAutoFit/>
          </a:bodyPr>
          <a:lstStyle/>
          <a:p>
            <a:pPr indent="-742950" lvl="0" marL="742950" marR="0" rtl="0" algn="just">
              <a:lnSpc>
                <a:spcPct val="150000"/>
              </a:lnSpc>
              <a:spcBef>
                <a:spcPts val="0"/>
              </a:spcBef>
              <a:spcAft>
                <a:spcPts val="0"/>
              </a:spcAft>
              <a:buClr>
                <a:schemeClr val="dk1"/>
              </a:buClr>
              <a:buSzPts val="4000"/>
              <a:buFont typeface="Calibri"/>
              <a:buAutoNum type="alphaUcPeriod"/>
            </a:pPr>
            <a:r>
              <a:rPr lang="vi-VN" sz="4000">
                <a:solidFill>
                  <a:schemeClr val="dk1"/>
                </a:solidFill>
                <a:latin typeface="Calibri"/>
                <a:ea typeface="Calibri"/>
                <a:cs typeface="Calibri"/>
                <a:sym typeface="Calibri"/>
              </a:rPr>
              <a:t>Ngành lâm nghiệp – trở thành ngành kinh tế - kĩ thuật hiện đại, phát huy hiệu quả tiềm năng và lợi ích tài nguyên rừng nhiệt đới.</a:t>
            </a:r>
            <a:endParaRPr/>
          </a:p>
          <a:p>
            <a:pPr indent="-742950" lvl="0" marL="742950" marR="0" rtl="0" algn="just">
              <a:lnSpc>
                <a:spcPct val="150000"/>
              </a:lnSpc>
              <a:spcBef>
                <a:spcPts val="0"/>
              </a:spcBef>
              <a:spcAft>
                <a:spcPts val="0"/>
              </a:spcAft>
              <a:buClr>
                <a:schemeClr val="dk1"/>
              </a:buClr>
              <a:buSzPts val="4000"/>
              <a:buFont typeface="Calibri"/>
              <a:buAutoNum type="alphaUcPeriod"/>
            </a:pPr>
            <a:r>
              <a:rPr lang="vi-VN" sz="4000">
                <a:solidFill>
                  <a:schemeClr val="dk1"/>
                </a:solidFill>
                <a:latin typeface="Calibri"/>
                <a:ea typeface="Calibri"/>
                <a:cs typeface="Calibri"/>
                <a:sym typeface="Calibri"/>
              </a:rPr>
              <a:t>Sản lượng gỗ khai thác từu rừng trồng giảm</a:t>
            </a:r>
            <a:endParaRPr/>
          </a:p>
          <a:p>
            <a:pPr indent="-742950" lvl="0" marL="742950" marR="0" rtl="0" algn="just">
              <a:lnSpc>
                <a:spcPct val="150000"/>
              </a:lnSpc>
              <a:spcBef>
                <a:spcPts val="0"/>
              </a:spcBef>
              <a:spcAft>
                <a:spcPts val="0"/>
              </a:spcAft>
              <a:buClr>
                <a:schemeClr val="dk1"/>
              </a:buClr>
              <a:buSzPts val="4000"/>
              <a:buFont typeface="Calibri"/>
              <a:buAutoNum type="alphaUcPeriod"/>
            </a:pPr>
            <a:r>
              <a:rPr lang="vi-VN" sz="4000">
                <a:solidFill>
                  <a:schemeClr val="dk1"/>
                </a:solidFill>
                <a:latin typeface="Calibri"/>
                <a:ea typeface="Calibri"/>
                <a:cs typeface="Calibri"/>
                <a:sym typeface="Calibri"/>
              </a:rPr>
              <a:t>Đảm bảo các sản phẩm gỗ được sử dụng từ nguồn nguyên liệu gỗ hợp pháp và có chứng chỉ quản lí rừng bền vững.</a:t>
            </a:r>
            <a:endParaRPr/>
          </a:p>
          <a:p>
            <a:pPr indent="-742950" lvl="0" marL="742950" marR="0" rtl="0" algn="just">
              <a:lnSpc>
                <a:spcPct val="150000"/>
              </a:lnSpc>
              <a:spcBef>
                <a:spcPts val="0"/>
              </a:spcBef>
              <a:spcAft>
                <a:spcPts val="0"/>
              </a:spcAft>
              <a:buClr>
                <a:schemeClr val="dk1"/>
              </a:buClr>
              <a:buSzPts val="4000"/>
              <a:buFont typeface="Calibri"/>
              <a:buAutoNum type="alphaUcPeriod"/>
            </a:pPr>
            <a:r>
              <a:rPr lang="vi-VN" sz="4000">
                <a:solidFill>
                  <a:schemeClr val="dk1"/>
                </a:solidFill>
                <a:latin typeface="Calibri"/>
                <a:ea typeface="Calibri"/>
                <a:cs typeface="Calibri"/>
                <a:sym typeface="Calibri"/>
              </a:rPr>
              <a:t>Tăng giá trị sản xuất lâm nghiệp, giá trị xuất khẩu gỗ và lâm sản, tăng lượng gỗ khai thác từ rừng trồng</a:t>
            </a:r>
            <a:endParaRPr/>
          </a:p>
        </p:txBody>
      </p:sp>
      <p:sp>
        <p:nvSpPr>
          <p:cNvPr id="1222" name="Google Shape;1222;p70"/>
          <p:cNvSpPr/>
          <p:nvPr/>
        </p:nvSpPr>
        <p:spPr>
          <a:xfrm>
            <a:off x="862826" y="4901209"/>
            <a:ext cx="914400" cy="914400"/>
          </a:xfrm>
          <a:prstGeom prst="ellipse">
            <a:avLst/>
          </a:prstGeom>
          <a:noFill/>
          <a:ln cap="flat" cmpd="sng" w="381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500"/>
                                        <p:tgtEl>
                                          <p:spTgt spid="1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26" name="Shape 1226"/>
        <p:cNvGrpSpPr/>
        <p:nvPr/>
      </p:nvGrpSpPr>
      <p:grpSpPr>
        <a:xfrm>
          <a:off x="0" y="0"/>
          <a:ext cx="0" cy="0"/>
          <a:chOff x="0" y="0"/>
          <a:chExt cx="0" cy="0"/>
        </a:xfrm>
      </p:grpSpPr>
      <p:sp>
        <p:nvSpPr>
          <p:cNvPr id="1227" name="Google Shape;1227;p71"/>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8" name="Google Shape;1228;p71"/>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9" name="Google Shape;1229;p71"/>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71"/>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71"/>
          <p:cNvSpPr txBox="1"/>
          <p:nvPr/>
        </p:nvSpPr>
        <p:spPr>
          <a:xfrm>
            <a:off x="424479" y="723900"/>
            <a:ext cx="17296482" cy="98251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u="none" cap="none" strike="noStrike">
                <a:solidFill>
                  <a:srgbClr val="C00000"/>
                </a:solidFill>
                <a:latin typeface="Arial"/>
                <a:ea typeface="Arial"/>
                <a:cs typeface="Arial"/>
                <a:sym typeface="Arial"/>
              </a:rPr>
              <a:t>Câu </a:t>
            </a:r>
            <a:r>
              <a:rPr b="1" i="1" lang="vi-VN" sz="4400">
                <a:solidFill>
                  <a:srgbClr val="C00000"/>
                </a:solidFill>
                <a:latin typeface="Arial"/>
                <a:ea typeface="Arial"/>
                <a:cs typeface="Arial"/>
                <a:sym typeface="Arial"/>
              </a:rPr>
              <a:t>6</a:t>
            </a:r>
            <a:r>
              <a:rPr b="1" i="1" lang="vi-VN" sz="4400" u="none" cap="none" strike="noStrike">
                <a:solidFill>
                  <a:srgbClr val="C00000"/>
                </a:solidFill>
                <a:latin typeface="Arial"/>
                <a:ea typeface="Arial"/>
                <a:cs typeface="Arial"/>
                <a:sym typeface="Arial"/>
              </a:rPr>
              <a:t>: </a:t>
            </a:r>
            <a:r>
              <a:rPr lang="vi-VN" sz="4400">
                <a:solidFill>
                  <a:srgbClr val="000000"/>
                </a:solidFill>
                <a:latin typeface="Calibri"/>
                <a:ea typeface="Calibri"/>
                <a:cs typeface="Calibri"/>
                <a:sym typeface="Calibri"/>
              </a:rPr>
              <a:t>Vai trò quan trọng nhất của rừng phòng hộ ven biển là </a:t>
            </a:r>
            <a:endParaRPr b="0" i="0" sz="4400" u="none" cap="none" strike="noStrike">
              <a:solidFill>
                <a:srgbClr val="000000"/>
              </a:solidFill>
              <a:latin typeface="Arial"/>
              <a:ea typeface="Arial"/>
              <a:cs typeface="Arial"/>
              <a:sym typeface="Arial"/>
            </a:endParaRPr>
          </a:p>
        </p:txBody>
      </p:sp>
      <p:sp>
        <p:nvSpPr>
          <p:cNvPr id="1232" name="Google Shape;1232;p71"/>
          <p:cNvSpPr/>
          <p:nvPr/>
        </p:nvSpPr>
        <p:spPr>
          <a:xfrm>
            <a:off x="609600"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A. chắn sóng, chống cát bay, ngăn chặn sự xâm nhập mặn, bảo vệ đê điều.</a:t>
            </a:r>
            <a:endParaRPr b="0" i="0" sz="4000" u="none" cap="none" strike="noStrike">
              <a:solidFill>
                <a:srgbClr val="000000"/>
              </a:solidFill>
              <a:latin typeface="Arial"/>
              <a:ea typeface="Arial"/>
              <a:cs typeface="Arial"/>
              <a:sym typeface="Arial"/>
            </a:endParaRPr>
          </a:p>
        </p:txBody>
      </p:sp>
      <p:sp>
        <p:nvSpPr>
          <p:cNvPr id="1233" name="Google Shape;1233;p71"/>
          <p:cNvSpPr/>
          <p:nvPr/>
        </p:nvSpPr>
        <p:spPr>
          <a:xfrm>
            <a:off x="9601202"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B. cung cấp nhiên liệu củi đốt cho người dân địa phương.</a:t>
            </a:r>
            <a:endParaRPr b="0" i="0" sz="4000" u="none" cap="none" strike="noStrike">
              <a:solidFill>
                <a:srgbClr val="000000"/>
              </a:solidFill>
              <a:latin typeface="Arial"/>
              <a:ea typeface="Arial"/>
              <a:cs typeface="Arial"/>
              <a:sym typeface="Arial"/>
            </a:endParaRPr>
          </a:p>
        </p:txBody>
      </p:sp>
      <p:sp>
        <p:nvSpPr>
          <p:cNvPr id="1234" name="Google Shape;1234;p71"/>
          <p:cNvSpPr/>
          <p:nvPr/>
        </p:nvSpPr>
        <p:spPr>
          <a:xfrm>
            <a:off x="609600"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C. là nơi trú ngụ cho nhiều loài sinh vật.</a:t>
            </a:r>
            <a:endParaRPr b="0" i="0" sz="4000" u="none" cap="none" strike="noStrike">
              <a:solidFill>
                <a:srgbClr val="000000"/>
              </a:solidFill>
              <a:latin typeface="Arial"/>
              <a:ea typeface="Arial"/>
              <a:cs typeface="Arial"/>
              <a:sym typeface="Arial"/>
            </a:endParaRPr>
          </a:p>
        </p:txBody>
      </p:sp>
      <p:sp>
        <p:nvSpPr>
          <p:cNvPr id="1235" name="Google Shape;1235;p71"/>
          <p:cNvSpPr/>
          <p:nvPr/>
        </p:nvSpPr>
        <p:spPr>
          <a:xfrm>
            <a:off x="9601202"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D. cung cấp giá trị thẩm mĩ, dịch vụ du lịch và giải trí.</a:t>
            </a:r>
            <a:endParaRPr b="0" i="0" sz="4000" u="none" cap="none" strike="noStrike">
              <a:solidFill>
                <a:srgbClr val="000000"/>
              </a:solidFill>
              <a:latin typeface="Arial"/>
              <a:ea typeface="Arial"/>
              <a:cs typeface="Arial"/>
              <a:sym typeface="Arial"/>
            </a:endParaRPr>
          </a:p>
        </p:txBody>
      </p:sp>
      <p:sp>
        <p:nvSpPr>
          <p:cNvPr id="1236" name="Google Shape;1236;p71"/>
          <p:cNvSpPr/>
          <p:nvPr/>
        </p:nvSpPr>
        <p:spPr>
          <a:xfrm>
            <a:off x="609600" y="3162300"/>
            <a:ext cx="8077200" cy="30465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rgbClr val="000000"/>
                </a:solidFill>
                <a:latin typeface="Calibri"/>
                <a:ea typeface="Calibri"/>
                <a:cs typeface="Calibri"/>
                <a:sym typeface="Calibri"/>
              </a:rPr>
              <a:t>A. chắn sóng, chống cát bay, ngăn chặn sự xâm nhập mặn, bảo vệ đê điều.</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500"/>
                                        <p:tgtEl>
                                          <p:spTgt spid="12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par>
                                <p:cTn fill="hold" nodeType="with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500"/>
                                        <p:tgtEl>
                                          <p:spTgt spid="1234"/>
                                        </p:tgtEl>
                                      </p:cBhvr>
                                    </p:animEffect>
                                  </p:childTnLst>
                                </p:cTn>
                              </p:par>
                              <p:par>
                                <p:cTn fill="hold" nodeType="withEffect" presetClass="entr" presetID="10" presetSubtype="0">
                                  <p:stCondLst>
                                    <p:cond delay="0"/>
                                  </p:stCondLst>
                                  <p:childTnLst>
                                    <p:set>
                                      <p:cBhvr>
                                        <p:cTn dur="1" fill="hold">
                                          <p:stCondLst>
                                            <p:cond delay="0"/>
                                          </p:stCondLst>
                                        </p:cTn>
                                        <p:tgtEl>
                                          <p:spTgt spid="1235"/>
                                        </p:tgtEl>
                                        <p:attrNameLst>
                                          <p:attrName>style.visibility</p:attrName>
                                        </p:attrNameLst>
                                      </p:cBhvr>
                                      <p:to>
                                        <p:strVal val="visible"/>
                                      </p:to>
                                    </p:set>
                                    <p:animEffect filter="fade" transition="in">
                                      <p:cBhvr>
                                        <p:cTn dur="500"/>
                                        <p:tgtEl>
                                          <p:spTgt spid="1235"/>
                                        </p:tgtEl>
                                      </p:cBhvr>
                                    </p:animEffect>
                                  </p:childTnLst>
                                </p:cTn>
                              </p:par>
                              <p:par>
                                <p:cTn fill="hold" nodeType="with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500"/>
                                        <p:tgtEl>
                                          <p:spTgt spid="1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500"/>
                                        <p:tgtEl>
                                          <p:spTgt spid="1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40" name="Shape 1240"/>
        <p:cNvGrpSpPr/>
        <p:nvPr/>
      </p:nvGrpSpPr>
      <p:grpSpPr>
        <a:xfrm>
          <a:off x="0" y="0"/>
          <a:ext cx="0" cy="0"/>
          <a:chOff x="0" y="0"/>
          <a:chExt cx="0" cy="0"/>
        </a:xfrm>
      </p:grpSpPr>
      <p:sp>
        <p:nvSpPr>
          <p:cNvPr id="1241" name="Google Shape;1241;p72"/>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2" name="Google Shape;1242;p72"/>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3" name="Google Shape;1243;p72"/>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4" name="Google Shape;1244;p72"/>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5" name="Google Shape;1245;p72"/>
          <p:cNvSpPr txBox="1"/>
          <p:nvPr/>
        </p:nvSpPr>
        <p:spPr>
          <a:xfrm>
            <a:off x="424479" y="723900"/>
            <a:ext cx="17296482" cy="199817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400" u="none" cap="none" strike="noStrike">
                <a:solidFill>
                  <a:srgbClr val="C00000"/>
                </a:solidFill>
                <a:latin typeface="Arial"/>
                <a:ea typeface="Arial"/>
                <a:cs typeface="Arial"/>
                <a:sym typeface="Arial"/>
              </a:rPr>
              <a:t>Câu </a:t>
            </a:r>
            <a:r>
              <a:rPr b="1" i="1" lang="vi-VN" sz="4400">
                <a:solidFill>
                  <a:srgbClr val="C00000"/>
                </a:solidFill>
                <a:latin typeface="Arial"/>
                <a:ea typeface="Arial"/>
                <a:cs typeface="Arial"/>
                <a:sym typeface="Arial"/>
              </a:rPr>
              <a:t>7</a:t>
            </a:r>
            <a:r>
              <a:rPr b="1" i="1" lang="vi-VN" sz="4400" u="none" cap="none" strike="noStrike">
                <a:solidFill>
                  <a:srgbClr val="C00000"/>
                </a:solidFill>
                <a:latin typeface="Arial"/>
                <a:ea typeface="Arial"/>
                <a:cs typeface="Arial"/>
                <a:sym typeface="Arial"/>
              </a:rPr>
              <a:t>: </a:t>
            </a:r>
            <a:r>
              <a:rPr lang="vi-VN" sz="4400">
                <a:solidFill>
                  <a:srgbClr val="000000"/>
                </a:solidFill>
                <a:latin typeface="Calibri"/>
                <a:ea typeface="Calibri"/>
                <a:cs typeface="Calibri"/>
                <a:sym typeface="Calibri"/>
              </a:rPr>
              <a:t>Yêu câu nào dưới đây là không cần thiết đối với người lao động của một số ngành nghề phổ biến trong lâm nghiệp?</a:t>
            </a:r>
            <a:endParaRPr b="0" i="0" sz="4400" u="none" cap="none" strike="noStrike">
              <a:solidFill>
                <a:srgbClr val="000000"/>
              </a:solidFill>
              <a:latin typeface="Arial"/>
              <a:ea typeface="Arial"/>
              <a:cs typeface="Arial"/>
              <a:sym typeface="Arial"/>
            </a:endParaRPr>
          </a:p>
        </p:txBody>
      </p:sp>
      <p:sp>
        <p:nvSpPr>
          <p:cNvPr id="1246" name="Google Shape;1246;p72"/>
          <p:cNvSpPr/>
          <p:nvPr/>
        </p:nvSpPr>
        <p:spPr>
          <a:xfrm>
            <a:off x="609600"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rgbClr val="000000"/>
                </a:solidFill>
                <a:latin typeface="Calibri"/>
                <a:ea typeface="Calibri"/>
                <a:cs typeface="Calibri"/>
                <a:sym typeface="Calibri"/>
              </a:rPr>
              <a:t>A. Có khả năng áp dụng công nghệ tiên tiến, vận hành được các máy móc công nghệ cao, thiết bị thông minh trong sản xuất lâm nghiệp.</a:t>
            </a:r>
            <a:endParaRPr b="0" i="0" sz="3600" u="none" cap="none" strike="noStrike">
              <a:solidFill>
                <a:srgbClr val="000000"/>
              </a:solidFill>
              <a:latin typeface="Arial"/>
              <a:ea typeface="Arial"/>
              <a:cs typeface="Arial"/>
              <a:sym typeface="Arial"/>
            </a:endParaRPr>
          </a:p>
        </p:txBody>
      </p:sp>
      <p:sp>
        <p:nvSpPr>
          <p:cNvPr id="1247" name="Google Shape;1247;p72"/>
          <p:cNvSpPr/>
          <p:nvPr/>
        </p:nvSpPr>
        <p:spPr>
          <a:xfrm>
            <a:off x="9601202" y="31623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rgbClr val="000000"/>
                </a:solidFill>
                <a:latin typeface="Calibri"/>
                <a:ea typeface="Calibri"/>
                <a:cs typeface="Calibri"/>
                <a:sym typeface="Calibri"/>
              </a:rPr>
              <a:t>B. Yêu quý sinh vật và có sở thích làm việc trong lĩnh vực lâm nghiệp.</a:t>
            </a:r>
            <a:endParaRPr b="0" i="0" sz="3600" u="none" cap="none" strike="noStrike">
              <a:solidFill>
                <a:srgbClr val="000000"/>
              </a:solidFill>
              <a:latin typeface="Arial"/>
              <a:ea typeface="Arial"/>
              <a:cs typeface="Arial"/>
              <a:sym typeface="Arial"/>
            </a:endParaRPr>
          </a:p>
        </p:txBody>
      </p:sp>
      <p:sp>
        <p:nvSpPr>
          <p:cNvPr id="1248" name="Google Shape;1248;p72"/>
          <p:cNvSpPr/>
          <p:nvPr/>
        </p:nvSpPr>
        <p:spPr>
          <a:xfrm>
            <a:off x="609600"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rgbClr val="000000"/>
                </a:solidFill>
                <a:latin typeface="Calibri"/>
                <a:ea typeface="Calibri"/>
                <a:cs typeface="Calibri"/>
                <a:sym typeface="Calibri"/>
              </a:rPr>
              <a:t>C. Có kiến thức, kĩ năng về lâm nghiệp và kinh tế.</a:t>
            </a:r>
            <a:endParaRPr b="0" i="0" sz="3600" u="none" cap="none" strike="noStrike">
              <a:solidFill>
                <a:srgbClr val="000000"/>
              </a:solidFill>
              <a:latin typeface="Arial"/>
              <a:ea typeface="Arial"/>
              <a:cs typeface="Arial"/>
              <a:sym typeface="Arial"/>
            </a:endParaRPr>
          </a:p>
        </p:txBody>
      </p:sp>
      <p:sp>
        <p:nvSpPr>
          <p:cNvPr id="1249" name="Google Shape;1249;p72"/>
          <p:cNvSpPr/>
          <p:nvPr/>
        </p:nvSpPr>
        <p:spPr>
          <a:xfrm>
            <a:off x="9601202" y="6667500"/>
            <a:ext cx="8077200" cy="3046536"/>
          </a:xfrm>
          <a:prstGeom prst="roundRect">
            <a:avLst>
              <a:gd fmla="val 10417" name="adj"/>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rgbClr val="000000"/>
                </a:solidFill>
                <a:latin typeface="Calibri"/>
                <a:ea typeface="Calibri"/>
                <a:cs typeface="Calibri"/>
                <a:sym typeface="Calibri"/>
              </a:rPr>
              <a:t>D. Thích đọc sách, vẽ tranh và du lịch.</a:t>
            </a:r>
            <a:endParaRPr b="0" i="0" sz="3600" u="none" cap="none" strike="noStrike">
              <a:solidFill>
                <a:srgbClr val="000000"/>
              </a:solidFill>
              <a:latin typeface="Arial"/>
              <a:ea typeface="Arial"/>
              <a:cs typeface="Arial"/>
              <a:sym typeface="Arial"/>
            </a:endParaRPr>
          </a:p>
        </p:txBody>
      </p:sp>
      <p:sp>
        <p:nvSpPr>
          <p:cNvPr id="1250" name="Google Shape;1250;p72"/>
          <p:cNvSpPr/>
          <p:nvPr/>
        </p:nvSpPr>
        <p:spPr>
          <a:xfrm>
            <a:off x="9601200" y="6639535"/>
            <a:ext cx="8077200" cy="3046536"/>
          </a:xfrm>
          <a:prstGeom prst="roundRect">
            <a:avLst>
              <a:gd fmla="val 10417" name="adj"/>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rgbClr val="000000"/>
                </a:solidFill>
                <a:latin typeface="Calibri"/>
                <a:ea typeface="Calibri"/>
                <a:cs typeface="Calibri"/>
                <a:sym typeface="Calibri"/>
              </a:rPr>
              <a:t>D. Thích đọc sách, vẽ tranh và du lịch.</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500"/>
                                        <p:tgtEl>
                                          <p:spTgt spid="12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par>
                                <p:cTn fill="hold" nodeType="with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par>
                                <p:cTn fill="hold" nodeType="with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254" name="Shape 1254"/>
        <p:cNvGrpSpPr/>
        <p:nvPr/>
      </p:nvGrpSpPr>
      <p:grpSpPr>
        <a:xfrm>
          <a:off x="0" y="0"/>
          <a:ext cx="0" cy="0"/>
          <a:chOff x="0" y="0"/>
          <a:chExt cx="0" cy="0"/>
        </a:xfrm>
      </p:grpSpPr>
      <p:sp>
        <p:nvSpPr>
          <p:cNvPr id="1255" name="Google Shape;1255;p73"/>
          <p:cNvSpPr/>
          <p:nvPr/>
        </p:nvSpPr>
        <p:spPr>
          <a:xfrm>
            <a:off x="8792207" y="162068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6" name="Google Shape;1256;p73"/>
          <p:cNvSpPr/>
          <p:nvPr/>
        </p:nvSpPr>
        <p:spPr>
          <a:xfrm>
            <a:off x="8456024" y="5342083"/>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7" name="Google Shape;1257;p73"/>
          <p:cNvSpPr/>
          <p:nvPr/>
        </p:nvSpPr>
        <p:spPr>
          <a:xfrm>
            <a:off x="-1749864" y="147776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8" name="Google Shape;1258;p73"/>
          <p:cNvSpPr/>
          <p:nvPr/>
        </p:nvSpPr>
        <p:spPr>
          <a:xfrm>
            <a:off x="-844689" y="5377524"/>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59" name="Google Shape;1259;p73"/>
          <p:cNvGrpSpPr/>
          <p:nvPr/>
        </p:nvGrpSpPr>
        <p:grpSpPr>
          <a:xfrm>
            <a:off x="1379624" y="2720124"/>
            <a:ext cx="15528753" cy="6538176"/>
            <a:chOff x="0" y="-47625"/>
            <a:chExt cx="4089877" cy="1721989"/>
          </a:xfrm>
        </p:grpSpPr>
        <p:sp>
          <p:nvSpPr>
            <p:cNvPr id="1260" name="Google Shape;1260;p73"/>
            <p:cNvSpPr/>
            <p:nvPr/>
          </p:nvSpPr>
          <p:spPr>
            <a:xfrm>
              <a:off x="0" y="0"/>
              <a:ext cx="4089877" cy="1674364"/>
            </a:xfrm>
            <a:custGeom>
              <a:rect b="b" l="l" r="r" t="t"/>
              <a:pathLst>
                <a:path extrusionOk="0" h="1674364" w="4089877">
                  <a:moveTo>
                    <a:pt x="0" y="0"/>
                  </a:moveTo>
                  <a:lnTo>
                    <a:pt x="4089877" y="0"/>
                  </a:lnTo>
                  <a:lnTo>
                    <a:pt x="4089877" y="1674364"/>
                  </a:lnTo>
                  <a:lnTo>
                    <a:pt x="0" y="1674364"/>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1" name="Google Shape;1261;p73"/>
            <p:cNvSpPr txBox="1"/>
            <p:nvPr/>
          </p:nvSpPr>
          <p:spPr>
            <a:xfrm>
              <a:off x="0" y="-47625"/>
              <a:ext cx="4089877" cy="17219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62" name="Google Shape;1262;p73"/>
          <p:cNvSpPr txBox="1"/>
          <p:nvPr/>
        </p:nvSpPr>
        <p:spPr>
          <a:xfrm>
            <a:off x="4403742" y="5372100"/>
            <a:ext cx="9488565" cy="666657"/>
          </a:xfrm>
          <a:prstGeom prst="rect">
            <a:avLst/>
          </a:prstGeom>
          <a:noFill/>
          <a:ln>
            <a:noFill/>
          </a:ln>
        </p:spPr>
        <p:txBody>
          <a:bodyPr anchorCtr="0" anchor="t" bIns="0" lIns="0" spcFirstLastPara="1" rIns="0" wrap="square" tIns="0">
            <a:spAutoFit/>
          </a:bodyPr>
          <a:lstStyle/>
          <a:p>
            <a:pPr indent="0" lvl="0" marL="0" marR="0" rtl="0" algn="ctr">
              <a:lnSpc>
                <a:spcPct val="46455"/>
              </a:lnSpc>
              <a:spcBef>
                <a:spcPts val="0"/>
              </a:spcBef>
              <a:spcAft>
                <a:spcPts val="0"/>
              </a:spcAft>
              <a:buClr>
                <a:srgbClr val="744C24"/>
              </a:buClr>
              <a:buSzPts val="9000"/>
              <a:buFont typeface="Arial"/>
              <a:buNone/>
            </a:pPr>
            <a:r>
              <a:rPr b="1" i="0" lang="vi-VN" sz="9000" u="none" cap="none" strike="noStrike">
                <a:solidFill>
                  <a:srgbClr val="744C24"/>
                </a:solidFill>
                <a:latin typeface="Arial"/>
                <a:ea typeface="Arial"/>
                <a:cs typeface="Arial"/>
                <a:sym typeface="Arial"/>
              </a:rPr>
              <a:t>LUYỆN TẬP </a:t>
            </a:r>
            <a:endParaRPr/>
          </a:p>
        </p:txBody>
      </p:sp>
      <p:sp>
        <p:nvSpPr>
          <p:cNvPr id="1263" name="Google Shape;1263;p73"/>
          <p:cNvSpPr/>
          <p:nvPr/>
        </p:nvSpPr>
        <p:spPr>
          <a:xfrm>
            <a:off x="15946396" y="2168379"/>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4" name="Google Shape;1264;p73"/>
          <p:cNvSpPr/>
          <p:nvPr/>
        </p:nvSpPr>
        <p:spPr>
          <a:xfrm>
            <a:off x="16220246" y="4725334"/>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5" name="Google Shape;1265;p73"/>
          <p:cNvSpPr/>
          <p:nvPr/>
        </p:nvSpPr>
        <p:spPr>
          <a:xfrm flipH="1">
            <a:off x="-1360148" y="2168379"/>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6" name="Google Shape;1266;p73"/>
          <p:cNvSpPr/>
          <p:nvPr/>
        </p:nvSpPr>
        <p:spPr>
          <a:xfrm flipH="1">
            <a:off x="-1010426" y="4872143"/>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7" name="Google Shape;1267;p73"/>
          <p:cNvSpPr txBox="1"/>
          <p:nvPr/>
        </p:nvSpPr>
        <p:spPr>
          <a:xfrm>
            <a:off x="4448873" y="6642315"/>
            <a:ext cx="950662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vi-VN" sz="4000" u="none" cap="none" strike="noStrike">
                <a:solidFill>
                  <a:srgbClr val="000000"/>
                </a:solidFill>
                <a:latin typeface="Arial"/>
                <a:ea typeface="Arial"/>
                <a:cs typeface="Arial"/>
                <a:sym typeface="Arial"/>
              </a:rPr>
              <a:t>(Trắc nghiệm đúng - sai) </a:t>
            </a:r>
            <a:endParaRPr/>
          </a:p>
        </p:txBody>
      </p:sp>
    </p:spTree>
  </p:cSld>
  <p:clrMapOvr>
    <a:masterClrMapping/>
  </p:clrMapOvr>
  <p:transition spd="slow" p14:dur="1500">
    <p:random/>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71" name="Shape 1271"/>
        <p:cNvGrpSpPr/>
        <p:nvPr/>
      </p:nvGrpSpPr>
      <p:grpSpPr>
        <a:xfrm>
          <a:off x="0" y="0"/>
          <a:ext cx="0" cy="0"/>
          <a:chOff x="0" y="0"/>
          <a:chExt cx="0" cy="0"/>
        </a:xfrm>
      </p:grpSpPr>
      <p:sp>
        <p:nvSpPr>
          <p:cNvPr id="1272" name="Google Shape;1272;p74"/>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3" name="Google Shape;1273;p74"/>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4" name="Google Shape;1274;p74"/>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5" name="Google Shape;1275;p74"/>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6" name="Google Shape;1276;p74"/>
          <p:cNvSpPr txBox="1"/>
          <p:nvPr/>
        </p:nvSpPr>
        <p:spPr>
          <a:xfrm>
            <a:off x="723720" y="952500"/>
            <a:ext cx="16840559"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C00000"/>
              </a:buClr>
              <a:buSzPts val="4000"/>
              <a:buFont typeface="Arial"/>
              <a:buNone/>
            </a:pPr>
            <a:r>
              <a:rPr b="1" i="1" lang="vi-VN" sz="4000" u="none" cap="none" strike="noStrike">
                <a:solidFill>
                  <a:srgbClr val="C00000"/>
                </a:solidFill>
                <a:latin typeface="Arial"/>
                <a:ea typeface="Arial"/>
                <a:cs typeface="Arial"/>
                <a:sym typeface="Arial"/>
              </a:rPr>
              <a:t>Câu </a:t>
            </a:r>
            <a:r>
              <a:rPr b="1" i="1" lang="vi-VN" sz="4000">
                <a:solidFill>
                  <a:srgbClr val="C00000"/>
                </a:solidFill>
                <a:latin typeface="Arial"/>
                <a:ea typeface="Arial"/>
                <a:cs typeface="Arial"/>
                <a:sym typeface="Arial"/>
              </a:rPr>
              <a:t>1</a:t>
            </a:r>
            <a:r>
              <a:rPr b="1" i="1" lang="vi-VN" sz="4000" u="none" cap="none" strike="noStrike">
                <a:solidFill>
                  <a:srgbClr val="C00000"/>
                </a:solidFill>
                <a:latin typeface="Arial"/>
                <a:ea typeface="Arial"/>
                <a:cs typeface="Arial"/>
                <a:sym typeface="Arial"/>
              </a:rPr>
              <a:t>: </a:t>
            </a:r>
            <a:r>
              <a:rPr b="0" i="0" lang="vi-VN" sz="4000" u="none" cap="none" strike="noStrike">
                <a:solidFill>
                  <a:srgbClr val="000000"/>
                </a:solidFill>
                <a:latin typeface="Arial"/>
                <a:ea typeface="Arial"/>
                <a:cs typeface="Arial"/>
                <a:sym typeface="Arial"/>
              </a:rPr>
              <a:t>Yêu câu nào dưới đây là không cần thiết đối với người lao động của một số ngành nghề phổ biến trong lâm nghiệp?</a:t>
            </a:r>
            <a:endParaRPr b="0" i="0" sz="4000" u="none" cap="none" strike="noStrike">
              <a:solidFill>
                <a:srgbClr val="000000"/>
              </a:solidFill>
              <a:latin typeface="Arial"/>
              <a:ea typeface="Arial"/>
              <a:cs typeface="Arial"/>
              <a:sym typeface="Arial"/>
            </a:endParaRPr>
          </a:p>
        </p:txBody>
      </p:sp>
      <p:sp>
        <p:nvSpPr>
          <p:cNvPr id="1277" name="Google Shape;1277;p74"/>
          <p:cNvSpPr txBox="1"/>
          <p:nvPr/>
        </p:nvSpPr>
        <p:spPr>
          <a:xfrm>
            <a:off x="871570" y="114300"/>
            <a:ext cx="12017115"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vi-VN" sz="3800">
                <a:solidFill>
                  <a:srgbClr val="E36C09"/>
                </a:solidFill>
                <a:latin typeface="Arial"/>
                <a:ea typeface="Arial"/>
                <a:cs typeface="Arial"/>
                <a:sym typeface="Arial"/>
              </a:rPr>
              <a:t>Trong mỗi ý A, B, C, D ở mỗi câu, chọn đúng hoặc sai:</a:t>
            </a:r>
            <a:endParaRPr/>
          </a:p>
        </p:txBody>
      </p:sp>
      <p:sp>
        <p:nvSpPr>
          <p:cNvPr id="1278" name="Google Shape;1278;p74"/>
          <p:cNvSpPr txBox="1"/>
          <p:nvPr/>
        </p:nvSpPr>
        <p:spPr>
          <a:xfrm>
            <a:off x="1007284" y="3039663"/>
            <a:ext cx="16273429" cy="6637651"/>
          </a:xfrm>
          <a:prstGeom prst="rect">
            <a:avLst/>
          </a:prstGeom>
          <a:noFill/>
          <a:ln>
            <a:noFill/>
          </a:ln>
        </p:spPr>
        <p:txBody>
          <a:bodyPr anchorCtr="0" anchor="t" bIns="45700" lIns="91425" spcFirstLastPara="1" rIns="91425" wrap="square" tIns="45700">
            <a:spAutoFit/>
          </a:bodyPr>
          <a:lstStyle/>
          <a:p>
            <a:pPr indent="-742950" lvl="0" marL="742950" marR="0" rtl="0" algn="just">
              <a:lnSpc>
                <a:spcPct val="150000"/>
              </a:lnSpc>
              <a:spcBef>
                <a:spcPts val="0"/>
              </a:spcBef>
              <a:spcAft>
                <a:spcPts val="0"/>
              </a:spcAft>
              <a:buClr>
                <a:schemeClr val="dk1"/>
              </a:buClr>
              <a:buSzPts val="3600"/>
              <a:buFont typeface="Calibri"/>
              <a:buAutoNum type="alphaUcPeriod"/>
            </a:pPr>
            <a:r>
              <a:rPr lang="vi-VN" sz="3600">
                <a:solidFill>
                  <a:schemeClr val="dk1"/>
                </a:solidFill>
                <a:latin typeface="Calibri"/>
                <a:ea typeface="Calibri"/>
                <a:cs typeface="Calibri"/>
                <a:sym typeface="Calibri"/>
              </a:rPr>
              <a:t>Vai trò cung cấp gỗ và lâm sản ngoài gỗ của lâm nghiệp là quan trọng nhất.</a:t>
            </a:r>
            <a:endParaRPr/>
          </a:p>
          <a:p>
            <a:pPr indent="-742950" lvl="0" marL="742950" marR="0" rtl="0" algn="just">
              <a:lnSpc>
                <a:spcPct val="150000"/>
              </a:lnSpc>
              <a:spcBef>
                <a:spcPts val="0"/>
              </a:spcBef>
              <a:spcAft>
                <a:spcPts val="0"/>
              </a:spcAft>
              <a:buClr>
                <a:schemeClr val="dk1"/>
              </a:buClr>
              <a:buSzPts val="3600"/>
              <a:buFont typeface="Calibri"/>
              <a:buAutoNum type="alphaUcPeriod"/>
            </a:pPr>
            <a:r>
              <a:rPr lang="vi-VN" sz="3600">
                <a:solidFill>
                  <a:schemeClr val="dk1"/>
                </a:solidFill>
                <a:latin typeface="Calibri"/>
                <a:ea typeface="Calibri"/>
                <a:cs typeface="Calibri"/>
                <a:sym typeface="Calibri"/>
              </a:rPr>
              <a:t>Vai trò của lâm nghiệp được thể hiện như: khả năng cung cấp gỗ và lâm sản ngoài gỗ, khả năng phòng hộ và bảo vệ môi trường, cải thiện thu nhập cho người trồng rừng.</a:t>
            </a:r>
            <a:endParaRPr/>
          </a:p>
          <a:p>
            <a:pPr indent="-742950" lvl="0" marL="742950" marR="0" rtl="0" algn="just">
              <a:lnSpc>
                <a:spcPct val="150000"/>
              </a:lnSpc>
              <a:spcBef>
                <a:spcPts val="0"/>
              </a:spcBef>
              <a:spcAft>
                <a:spcPts val="0"/>
              </a:spcAft>
              <a:buClr>
                <a:schemeClr val="dk1"/>
              </a:buClr>
              <a:buSzPts val="3600"/>
              <a:buFont typeface="Calibri"/>
              <a:buAutoNum type="alphaUcPeriod"/>
            </a:pPr>
            <a:r>
              <a:rPr lang="vi-VN" sz="3600">
                <a:solidFill>
                  <a:schemeClr val="dk1"/>
                </a:solidFill>
                <a:latin typeface="Calibri"/>
                <a:ea typeface="Calibri"/>
                <a:cs typeface="Calibri"/>
                <a:sym typeface="Calibri"/>
              </a:rPr>
              <a:t>Rừng là môi trường sống tự nhiên cho nhiều loài thực vật, động vật và cả vi sinh vật.</a:t>
            </a:r>
            <a:endParaRPr/>
          </a:p>
          <a:p>
            <a:pPr indent="-742950" lvl="0" marL="742950" marR="0" rtl="0" algn="just">
              <a:lnSpc>
                <a:spcPct val="150000"/>
              </a:lnSpc>
              <a:spcBef>
                <a:spcPts val="0"/>
              </a:spcBef>
              <a:spcAft>
                <a:spcPts val="0"/>
              </a:spcAft>
              <a:buClr>
                <a:schemeClr val="dk1"/>
              </a:buClr>
              <a:buSzPts val="3600"/>
              <a:buFont typeface="Calibri"/>
              <a:buAutoNum type="alphaUcPeriod"/>
            </a:pPr>
            <a:r>
              <a:rPr lang="vi-VN" sz="3600">
                <a:solidFill>
                  <a:schemeClr val="dk1"/>
                </a:solidFill>
                <a:latin typeface="Calibri"/>
                <a:ea typeface="Calibri"/>
                <a:cs typeface="Calibri"/>
                <a:sym typeface="Calibri"/>
              </a:rPr>
              <a:t>Chỉ có các hệ sinh thái rừng tự nhiên góp phần làm giảm phát thải khí nhà kính.</a:t>
            </a:r>
            <a:endParaRPr/>
          </a:p>
        </p:txBody>
      </p:sp>
      <p:sp>
        <p:nvSpPr>
          <p:cNvPr id="1279" name="Google Shape;1279;p74"/>
          <p:cNvSpPr/>
          <p:nvPr/>
        </p:nvSpPr>
        <p:spPr>
          <a:xfrm>
            <a:off x="286089" y="3167391"/>
            <a:ext cx="697998" cy="690260"/>
          </a:xfrm>
          <a:custGeom>
            <a:rect b="b" l="l" r="r" t="t"/>
            <a:pathLst>
              <a:path extrusionOk="0" h="4114800" w="4540685">
                <a:moveTo>
                  <a:pt x="0" y="0"/>
                </a:moveTo>
                <a:lnTo>
                  <a:pt x="4540685" y="0"/>
                </a:lnTo>
                <a:lnTo>
                  <a:pt x="454068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0" name="Google Shape;1280;p74"/>
          <p:cNvSpPr/>
          <p:nvPr/>
        </p:nvSpPr>
        <p:spPr>
          <a:xfrm>
            <a:off x="346033" y="4238094"/>
            <a:ext cx="690261" cy="690260"/>
          </a:xfrm>
          <a:custGeom>
            <a:rect b="b" l="l" r="r" t="t"/>
            <a:pathLst>
              <a:path extrusionOk="0" h="4114800" w="4490357">
                <a:moveTo>
                  <a:pt x="0" y="0"/>
                </a:moveTo>
                <a:lnTo>
                  <a:pt x="4490357" y="0"/>
                </a:lnTo>
                <a:lnTo>
                  <a:pt x="449035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1" name="Google Shape;1281;p74"/>
          <p:cNvSpPr/>
          <p:nvPr/>
        </p:nvSpPr>
        <p:spPr>
          <a:xfrm>
            <a:off x="378589" y="6452348"/>
            <a:ext cx="690261" cy="690260"/>
          </a:xfrm>
          <a:custGeom>
            <a:rect b="b" l="l" r="r" t="t"/>
            <a:pathLst>
              <a:path extrusionOk="0" h="4114800" w="4490357">
                <a:moveTo>
                  <a:pt x="0" y="0"/>
                </a:moveTo>
                <a:lnTo>
                  <a:pt x="4490357" y="0"/>
                </a:lnTo>
                <a:lnTo>
                  <a:pt x="449035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2" name="Google Shape;1282;p74"/>
          <p:cNvSpPr/>
          <p:nvPr/>
        </p:nvSpPr>
        <p:spPr>
          <a:xfrm>
            <a:off x="343938" y="8257664"/>
            <a:ext cx="697998" cy="690260"/>
          </a:xfrm>
          <a:custGeom>
            <a:rect b="b" l="l" r="r" t="t"/>
            <a:pathLst>
              <a:path extrusionOk="0" h="4114800" w="4540685">
                <a:moveTo>
                  <a:pt x="0" y="0"/>
                </a:moveTo>
                <a:lnTo>
                  <a:pt x="4540685" y="0"/>
                </a:lnTo>
                <a:lnTo>
                  <a:pt x="454068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6"/>
                                        </p:tgtEl>
                                        <p:attrNameLst>
                                          <p:attrName>style.visibility</p:attrName>
                                        </p:attrNameLst>
                                      </p:cBhvr>
                                      <p:to>
                                        <p:strVal val="visible"/>
                                      </p:to>
                                    </p:set>
                                    <p:animEffect filter="fade" transition="in">
                                      <p:cBhvr>
                                        <p:cTn dur="500"/>
                                        <p:tgtEl>
                                          <p:spTgt spid="12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500"/>
                                        <p:tgtEl>
                                          <p:spTgt spid="1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286" name="Shape 1286"/>
        <p:cNvGrpSpPr/>
        <p:nvPr/>
      </p:nvGrpSpPr>
      <p:grpSpPr>
        <a:xfrm>
          <a:off x="0" y="0"/>
          <a:ext cx="0" cy="0"/>
          <a:chOff x="0" y="0"/>
          <a:chExt cx="0" cy="0"/>
        </a:xfrm>
      </p:grpSpPr>
      <p:sp>
        <p:nvSpPr>
          <p:cNvPr id="1287" name="Google Shape;1287;p75"/>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8" name="Google Shape;1288;p75"/>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9" name="Google Shape;1289;p75"/>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0" name="Google Shape;1290;p75"/>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1" name="Google Shape;1291;p75"/>
          <p:cNvSpPr txBox="1"/>
          <p:nvPr/>
        </p:nvSpPr>
        <p:spPr>
          <a:xfrm>
            <a:off x="723720" y="1189995"/>
            <a:ext cx="16840559"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vi-VN" sz="4000" u="none" cap="none" strike="noStrike">
                <a:solidFill>
                  <a:srgbClr val="C00000"/>
                </a:solidFill>
                <a:latin typeface="Arial"/>
                <a:ea typeface="Arial"/>
                <a:cs typeface="Arial"/>
                <a:sym typeface="Arial"/>
              </a:rPr>
              <a:t>Câu </a:t>
            </a:r>
            <a:r>
              <a:rPr b="1" i="1" lang="vi-VN" sz="4000">
                <a:solidFill>
                  <a:srgbClr val="C00000"/>
                </a:solidFill>
                <a:latin typeface="Arial"/>
                <a:ea typeface="Arial"/>
                <a:cs typeface="Arial"/>
                <a:sym typeface="Arial"/>
              </a:rPr>
              <a:t>2</a:t>
            </a:r>
            <a:r>
              <a:rPr b="1" i="1" lang="vi-VN" sz="4000" u="none" cap="none" strike="noStrike">
                <a:solidFill>
                  <a:srgbClr val="C00000"/>
                </a:solidFill>
                <a:latin typeface="Arial"/>
                <a:ea typeface="Arial"/>
                <a:cs typeface="Arial"/>
                <a:sym typeface="Arial"/>
              </a:rPr>
              <a:t>: </a:t>
            </a:r>
            <a:r>
              <a:rPr lang="vi-VN" sz="4000">
                <a:solidFill>
                  <a:srgbClr val="000000"/>
                </a:solidFill>
                <a:latin typeface="Calibri"/>
                <a:ea typeface="Calibri"/>
                <a:cs typeface="Calibri"/>
                <a:sym typeface="Calibri"/>
              </a:rPr>
              <a:t>Có các nhận định về triển vọng của lâm nghiệp đối với  xã hội ở nước ta là:</a:t>
            </a:r>
            <a:endParaRPr b="0" i="0" sz="4000" u="none" cap="none" strike="noStrike">
              <a:solidFill>
                <a:srgbClr val="000000"/>
              </a:solidFill>
              <a:latin typeface="Arial"/>
              <a:ea typeface="Arial"/>
              <a:cs typeface="Arial"/>
              <a:sym typeface="Arial"/>
            </a:endParaRPr>
          </a:p>
        </p:txBody>
      </p:sp>
      <p:sp>
        <p:nvSpPr>
          <p:cNvPr id="1292" name="Google Shape;1292;p75"/>
          <p:cNvSpPr txBox="1"/>
          <p:nvPr/>
        </p:nvSpPr>
        <p:spPr>
          <a:xfrm>
            <a:off x="871570" y="351795"/>
            <a:ext cx="12017115"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vi-VN" sz="3800">
                <a:solidFill>
                  <a:srgbClr val="E36C09"/>
                </a:solidFill>
                <a:latin typeface="Arial"/>
                <a:ea typeface="Arial"/>
                <a:cs typeface="Arial"/>
                <a:sym typeface="Arial"/>
              </a:rPr>
              <a:t>Trong mỗi ý A, B, C, D ở mỗi câu, chọn đúng hoặc sai:</a:t>
            </a:r>
            <a:endParaRPr/>
          </a:p>
        </p:txBody>
      </p:sp>
      <p:sp>
        <p:nvSpPr>
          <p:cNvPr id="1293" name="Google Shape;1293;p75"/>
          <p:cNvSpPr txBox="1"/>
          <p:nvPr/>
        </p:nvSpPr>
        <p:spPr>
          <a:xfrm>
            <a:off x="1097849" y="3277158"/>
            <a:ext cx="16092299" cy="6124112"/>
          </a:xfrm>
          <a:prstGeom prst="rect">
            <a:avLst/>
          </a:prstGeom>
          <a:noFill/>
          <a:ln>
            <a:noFill/>
          </a:ln>
        </p:spPr>
        <p:txBody>
          <a:bodyPr anchorCtr="0" anchor="t" bIns="45700" lIns="91425" spcFirstLastPara="1" rIns="91425" wrap="square" tIns="45700">
            <a:spAutoFit/>
          </a:bodyPr>
          <a:lstStyle/>
          <a:p>
            <a:pPr indent="-742950" lvl="0" marL="742950" marR="0" rtl="0" algn="just">
              <a:lnSpc>
                <a:spcPct val="150000"/>
              </a:lnSpc>
              <a:spcBef>
                <a:spcPts val="0"/>
              </a:spcBef>
              <a:spcAft>
                <a:spcPts val="0"/>
              </a:spcAft>
              <a:buClr>
                <a:schemeClr val="dk1"/>
              </a:buClr>
              <a:buSzPts val="3800"/>
              <a:buFont typeface="Calibri"/>
              <a:buAutoNum type="alphaUcPeriod"/>
            </a:pPr>
            <a:r>
              <a:rPr lang="vi-VN" sz="3800">
                <a:solidFill>
                  <a:schemeClr val="dk1"/>
                </a:solidFill>
                <a:latin typeface="Calibri"/>
                <a:ea typeface="Calibri"/>
                <a:cs typeface="Calibri"/>
                <a:sym typeface="Calibri"/>
              </a:rPr>
              <a:t>Tăng tỉ lệ lao động được đào tạo nghề làm việc trong lĩnh vực lâm nghiệp.</a:t>
            </a:r>
            <a:endParaRPr/>
          </a:p>
          <a:p>
            <a:pPr indent="-742950" lvl="0" marL="742950" marR="0" rtl="0" algn="just">
              <a:lnSpc>
                <a:spcPct val="150000"/>
              </a:lnSpc>
              <a:spcBef>
                <a:spcPts val="0"/>
              </a:spcBef>
              <a:spcAft>
                <a:spcPts val="0"/>
              </a:spcAft>
              <a:buClr>
                <a:schemeClr val="dk1"/>
              </a:buClr>
              <a:buSzPts val="3800"/>
              <a:buFont typeface="Calibri"/>
              <a:buAutoNum type="alphaUcPeriod"/>
            </a:pPr>
            <a:r>
              <a:rPr lang="vi-VN" sz="3800">
                <a:solidFill>
                  <a:schemeClr val="dk1"/>
                </a:solidFill>
                <a:latin typeface="Calibri"/>
                <a:ea typeface="Calibri"/>
                <a:cs typeface="Calibri"/>
                <a:sym typeface="Calibri"/>
              </a:rPr>
              <a:t>Nâng cao trình độ học vấn cho người đồng bào dân tộc thiểu số.</a:t>
            </a:r>
            <a:endParaRPr/>
          </a:p>
          <a:p>
            <a:pPr indent="-742950" lvl="0" marL="742950" marR="0" rtl="0" algn="just">
              <a:lnSpc>
                <a:spcPct val="150000"/>
              </a:lnSpc>
              <a:spcBef>
                <a:spcPts val="0"/>
              </a:spcBef>
              <a:spcAft>
                <a:spcPts val="0"/>
              </a:spcAft>
              <a:buClr>
                <a:schemeClr val="dk1"/>
              </a:buClr>
              <a:buSzPts val="3800"/>
              <a:buFont typeface="Calibri"/>
              <a:buAutoNum type="alphaUcPeriod"/>
            </a:pPr>
            <a:r>
              <a:rPr lang="vi-VN" sz="3800">
                <a:solidFill>
                  <a:schemeClr val="dk1"/>
                </a:solidFill>
                <a:latin typeface="Calibri"/>
                <a:ea typeface="Calibri"/>
                <a:cs typeface="Calibri"/>
                <a:sym typeface="Calibri"/>
              </a:rPr>
              <a:t>Tăng số hộ miền núi, người dân tộc thiểu số sống ở vùng rừng tham gia sản xuất lâm nghiệp hàng hóa.</a:t>
            </a:r>
            <a:endParaRPr/>
          </a:p>
          <a:p>
            <a:pPr indent="-742950" lvl="0" marL="742950" marR="0" rtl="0" algn="just">
              <a:lnSpc>
                <a:spcPct val="150000"/>
              </a:lnSpc>
              <a:spcBef>
                <a:spcPts val="0"/>
              </a:spcBef>
              <a:spcAft>
                <a:spcPts val="0"/>
              </a:spcAft>
              <a:buClr>
                <a:schemeClr val="dk1"/>
              </a:buClr>
              <a:buSzPts val="3800"/>
              <a:buFont typeface="Calibri"/>
              <a:buAutoNum type="alphaUcPeriod"/>
            </a:pPr>
            <a:r>
              <a:rPr lang="vi-VN" sz="3800">
                <a:solidFill>
                  <a:schemeClr val="dk1"/>
                </a:solidFill>
                <a:latin typeface="Calibri"/>
                <a:ea typeface="Calibri"/>
                <a:cs typeface="Calibri"/>
                <a:sym typeface="Calibri"/>
              </a:rPr>
              <a:t>Tăng mức thu nhập bình quân cho người dân tộc thiểu số sống ở vùng có rừng tham gia sản xuất lâm nghiệp.</a:t>
            </a:r>
            <a:endParaRPr/>
          </a:p>
        </p:txBody>
      </p:sp>
      <p:sp>
        <p:nvSpPr>
          <p:cNvPr id="1294" name="Google Shape;1294;p75"/>
          <p:cNvSpPr/>
          <p:nvPr/>
        </p:nvSpPr>
        <p:spPr>
          <a:xfrm>
            <a:off x="292602" y="5105976"/>
            <a:ext cx="697998" cy="690260"/>
          </a:xfrm>
          <a:custGeom>
            <a:rect b="b" l="l" r="r" t="t"/>
            <a:pathLst>
              <a:path extrusionOk="0" h="4114800" w="4540685">
                <a:moveTo>
                  <a:pt x="0" y="0"/>
                </a:moveTo>
                <a:lnTo>
                  <a:pt x="4540685" y="0"/>
                </a:lnTo>
                <a:lnTo>
                  <a:pt x="454068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5" name="Google Shape;1295;p75"/>
          <p:cNvSpPr/>
          <p:nvPr/>
        </p:nvSpPr>
        <p:spPr>
          <a:xfrm>
            <a:off x="373414" y="3471578"/>
            <a:ext cx="690261" cy="690260"/>
          </a:xfrm>
          <a:custGeom>
            <a:rect b="b" l="l" r="r" t="t"/>
            <a:pathLst>
              <a:path extrusionOk="0" h="4114800" w="4490357">
                <a:moveTo>
                  <a:pt x="0" y="0"/>
                </a:moveTo>
                <a:lnTo>
                  <a:pt x="4490357" y="0"/>
                </a:lnTo>
                <a:lnTo>
                  <a:pt x="449035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6" name="Google Shape;1296;p75"/>
          <p:cNvSpPr/>
          <p:nvPr/>
        </p:nvSpPr>
        <p:spPr>
          <a:xfrm>
            <a:off x="292602" y="6150771"/>
            <a:ext cx="697998" cy="690260"/>
          </a:xfrm>
          <a:custGeom>
            <a:rect b="b" l="l" r="r" t="t"/>
            <a:pathLst>
              <a:path extrusionOk="0" h="4114800" w="4540685">
                <a:moveTo>
                  <a:pt x="0" y="0"/>
                </a:moveTo>
                <a:lnTo>
                  <a:pt x="4540685" y="0"/>
                </a:lnTo>
                <a:lnTo>
                  <a:pt x="454068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7" name="Google Shape;1297;p75"/>
          <p:cNvSpPr/>
          <p:nvPr/>
        </p:nvSpPr>
        <p:spPr>
          <a:xfrm>
            <a:off x="292602" y="7689119"/>
            <a:ext cx="697998" cy="690260"/>
          </a:xfrm>
          <a:custGeom>
            <a:rect b="b" l="l" r="r" t="t"/>
            <a:pathLst>
              <a:path extrusionOk="0" h="4114800" w="4540685">
                <a:moveTo>
                  <a:pt x="0" y="0"/>
                </a:moveTo>
                <a:lnTo>
                  <a:pt x="4540685" y="0"/>
                </a:lnTo>
                <a:lnTo>
                  <a:pt x="454068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500"/>
                                        <p:tgtEl>
                                          <p:spTgt spid="12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
                                        <p:tgtEl>
                                          <p:spTgt spid="1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95"/>
                                        </p:tgtEl>
                                        <p:attrNameLst>
                                          <p:attrName>style.visibility</p:attrName>
                                        </p:attrNameLst>
                                      </p:cBhvr>
                                      <p:to>
                                        <p:strVal val="visible"/>
                                      </p:to>
                                    </p:set>
                                    <p:anim calcmode="lin" valueType="num">
                                      <p:cBhvr additive="base">
                                        <p:cTn dur="500"/>
                                        <p:tgtEl>
                                          <p:spTgt spid="1295"/>
                                        </p:tgtEl>
                                        <p:attrNameLst>
                                          <p:attrName>ppt_w</p:attrName>
                                        </p:attrNameLst>
                                      </p:cBhvr>
                                      <p:tavLst>
                                        <p:tav fmla="" tm="0">
                                          <p:val>
                                            <p:strVal val="0"/>
                                          </p:val>
                                        </p:tav>
                                        <p:tav fmla="" tm="100000">
                                          <p:val>
                                            <p:strVal val="#ppt_w"/>
                                          </p:val>
                                        </p:tav>
                                      </p:tavLst>
                                    </p:anim>
                                    <p:anim calcmode="lin" valueType="num">
                                      <p:cBhvr additive="base">
                                        <p:cTn dur="500"/>
                                        <p:tgtEl>
                                          <p:spTgt spid="12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96"/>
                                        </p:tgtEl>
                                        <p:attrNameLst>
                                          <p:attrName>style.visibility</p:attrName>
                                        </p:attrNameLst>
                                      </p:cBhvr>
                                      <p:to>
                                        <p:strVal val="visible"/>
                                      </p:to>
                                    </p:set>
                                    <p:anim calcmode="lin" valueType="num">
                                      <p:cBhvr additive="base">
                                        <p:cTn dur="500"/>
                                        <p:tgtEl>
                                          <p:spTgt spid="1296"/>
                                        </p:tgtEl>
                                        <p:attrNameLst>
                                          <p:attrName>ppt_w</p:attrName>
                                        </p:attrNameLst>
                                      </p:cBhvr>
                                      <p:tavLst>
                                        <p:tav fmla="" tm="0">
                                          <p:val>
                                            <p:strVal val="0"/>
                                          </p:val>
                                        </p:tav>
                                        <p:tav fmla="" tm="100000">
                                          <p:val>
                                            <p:strVal val="#ppt_w"/>
                                          </p:val>
                                        </p:tav>
                                      </p:tavLst>
                                    </p:anim>
                                    <p:anim calcmode="lin" valueType="num">
                                      <p:cBhvr additive="base">
                                        <p:cTn dur="500"/>
                                        <p:tgtEl>
                                          <p:spTgt spid="12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94"/>
                                        </p:tgtEl>
                                        <p:attrNameLst>
                                          <p:attrName>style.visibility</p:attrName>
                                        </p:attrNameLst>
                                      </p:cBhvr>
                                      <p:to>
                                        <p:strVal val="visible"/>
                                      </p:to>
                                    </p:set>
                                    <p:anim calcmode="lin" valueType="num">
                                      <p:cBhvr additive="base">
                                        <p:cTn dur="500"/>
                                        <p:tgtEl>
                                          <p:spTgt spid="1294"/>
                                        </p:tgtEl>
                                        <p:attrNameLst>
                                          <p:attrName>ppt_w</p:attrName>
                                        </p:attrNameLst>
                                      </p:cBhvr>
                                      <p:tavLst>
                                        <p:tav fmla="" tm="0">
                                          <p:val>
                                            <p:strVal val="0"/>
                                          </p:val>
                                        </p:tav>
                                        <p:tav fmla="" tm="100000">
                                          <p:val>
                                            <p:strVal val="#ppt_w"/>
                                          </p:val>
                                        </p:tav>
                                      </p:tavLst>
                                    </p:anim>
                                    <p:anim calcmode="lin" valueType="num">
                                      <p:cBhvr additive="base">
                                        <p:cTn dur="500"/>
                                        <p:tgtEl>
                                          <p:spTgt spid="129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97"/>
                                        </p:tgtEl>
                                        <p:attrNameLst>
                                          <p:attrName>style.visibility</p:attrName>
                                        </p:attrNameLst>
                                      </p:cBhvr>
                                      <p:to>
                                        <p:strVal val="visible"/>
                                      </p:to>
                                    </p:set>
                                    <p:anim calcmode="lin" valueType="num">
                                      <p:cBhvr additive="base">
                                        <p:cTn dur="500"/>
                                        <p:tgtEl>
                                          <p:spTgt spid="1297"/>
                                        </p:tgtEl>
                                        <p:attrNameLst>
                                          <p:attrName>ppt_w</p:attrName>
                                        </p:attrNameLst>
                                      </p:cBhvr>
                                      <p:tavLst>
                                        <p:tav fmla="" tm="0">
                                          <p:val>
                                            <p:strVal val="0"/>
                                          </p:val>
                                        </p:tav>
                                        <p:tav fmla="" tm="100000">
                                          <p:val>
                                            <p:strVal val="#ppt_w"/>
                                          </p:val>
                                        </p:tav>
                                      </p:tavLst>
                                    </p:anim>
                                    <p:anim calcmode="lin" valueType="num">
                                      <p:cBhvr additive="base">
                                        <p:cTn dur="500"/>
                                        <p:tgtEl>
                                          <p:spTgt spid="12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301" name="Shape 1301"/>
        <p:cNvGrpSpPr/>
        <p:nvPr/>
      </p:nvGrpSpPr>
      <p:grpSpPr>
        <a:xfrm>
          <a:off x="0" y="0"/>
          <a:ext cx="0" cy="0"/>
          <a:chOff x="0" y="0"/>
          <a:chExt cx="0" cy="0"/>
        </a:xfrm>
      </p:grpSpPr>
      <p:sp>
        <p:nvSpPr>
          <p:cNvPr id="1302" name="Google Shape;1302;p76"/>
          <p:cNvSpPr/>
          <p:nvPr/>
        </p:nvSpPr>
        <p:spPr>
          <a:xfrm>
            <a:off x="8792207" y="162068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3" name="Google Shape;1303;p76"/>
          <p:cNvSpPr/>
          <p:nvPr/>
        </p:nvSpPr>
        <p:spPr>
          <a:xfrm>
            <a:off x="8456024" y="5342083"/>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4" name="Google Shape;1304;p76"/>
          <p:cNvSpPr/>
          <p:nvPr/>
        </p:nvSpPr>
        <p:spPr>
          <a:xfrm>
            <a:off x="-1749864" y="147776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5" name="Google Shape;1305;p76"/>
          <p:cNvSpPr/>
          <p:nvPr/>
        </p:nvSpPr>
        <p:spPr>
          <a:xfrm>
            <a:off x="-844689" y="5377524"/>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06" name="Google Shape;1306;p76"/>
          <p:cNvGrpSpPr/>
          <p:nvPr/>
        </p:nvGrpSpPr>
        <p:grpSpPr>
          <a:xfrm>
            <a:off x="1379624" y="2720124"/>
            <a:ext cx="15528753" cy="6538176"/>
            <a:chOff x="0" y="-47625"/>
            <a:chExt cx="4089877" cy="1721989"/>
          </a:xfrm>
        </p:grpSpPr>
        <p:sp>
          <p:nvSpPr>
            <p:cNvPr id="1307" name="Google Shape;1307;p76"/>
            <p:cNvSpPr/>
            <p:nvPr/>
          </p:nvSpPr>
          <p:spPr>
            <a:xfrm>
              <a:off x="0" y="0"/>
              <a:ext cx="4089877" cy="1674364"/>
            </a:xfrm>
            <a:custGeom>
              <a:rect b="b" l="l" r="r" t="t"/>
              <a:pathLst>
                <a:path extrusionOk="0" h="1674364" w="4089877">
                  <a:moveTo>
                    <a:pt x="0" y="0"/>
                  </a:moveTo>
                  <a:lnTo>
                    <a:pt x="4089877" y="0"/>
                  </a:lnTo>
                  <a:lnTo>
                    <a:pt x="4089877" y="1674364"/>
                  </a:lnTo>
                  <a:lnTo>
                    <a:pt x="0" y="1674364"/>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8" name="Google Shape;1308;p76"/>
            <p:cNvSpPr txBox="1"/>
            <p:nvPr/>
          </p:nvSpPr>
          <p:spPr>
            <a:xfrm>
              <a:off x="0" y="-47625"/>
              <a:ext cx="4089877" cy="17219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09" name="Google Shape;1309;p76"/>
          <p:cNvSpPr txBox="1"/>
          <p:nvPr/>
        </p:nvSpPr>
        <p:spPr>
          <a:xfrm>
            <a:off x="4403742" y="5372100"/>
            <a:ext cx="9488565" cy="666657"/>
          </a:xfrm>
          <a:prstGeom prst="rect">
            <a:avLst/>
          </a:prstGeom>
          <a:noFill/>
          <a:ln>
            <a:noFill/>
          </a:ln>
        </p:spPr>
        <p:txBody>
          <a:bodyPr anchorCtr="0" anchor="t" bIns="0" lIns="0" spcFirstLastPara="1" rIns="0" wrap="square" tIns="0">
            <a:spAutoFit/>
          </a:bodyPr>
          <a:lstStyle/>
          <a:p>
            <a:pPr indent="0" lvl="0" marL="0" marR="0" rtl="0" algn="ctr">
              <a:lnSpc>
                <a:spcPct val="46455"/>
              </a:lnSpc>
              <a:spcBef>
                <a:spcPts val="0"/>
              </a:spcBef>
              <a:spcAft>
                <a:spcPts val="0"/>
              </a:spcAft>
              <a:buClr>
                <a:srgbClr val="744C24"/>
              </a:buClr>
              <a:buSzPts val="9000"/>
              <a:buFont typeface="Arial"/>
              <a:buNone/>
            </a:pPr>
            <a:r>
              <a:rPr b="1" i="0" lang="vi-VN" sz="9000" u="none" cap="none" strike="noStrike">
                <a:solidFill>
                  <a:srgbClr val="744C24"/>
                </a:solidFill>
                <a:latin typeface="Arial"/>
                <a:ea typeface="Arial"/>
                <a:cs typeface="Arial"/>
                <a:sym typeface="Arial"/>
              </a:rPr>
              <a:t>LUYỆN TẬP </a:t>
            </a:r>
            <a:endParaRPr/>
          </a:p>
        </p:txBody>
      </p:sp>
      <p:sp>
        <p:nvSpPr>
          <p:cNvPr id="1310" name="Google Shape;1310;p76"/>
          <p:cNvSpPr/>
          <p:nvPr/>
        </p:nvSpPr>
        <p:spPr>
          <a:xfrm>
            <a:off x="15946396" y="2168379"/>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1" name="Google Shape;1311;p76"/>
          <p:cNvSpPr/>
          <p:nvPr/>
        </p:nvSpPr>
        <p:spPr>
          <a:xfrm>
            <a:off x="16220246" y="4725334"/>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2" name="Google Shape;1312;p76"/>
          <p:cNvSpPr/>
          <p:nvPr/>
        </p:nvSpPr>
        <p:spPr>
          <a:xfrm flipH="1">
            <a:off x="-1360148" y="2168379"/>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3" name="Google Shape;1313;p76"/>
          <p:cNvSpPr/>
          <p:nvPr/>
        </p:nvSpPr>
        <p:spPr>
          <a:xfrm flipH="1">
            <a:off x="-1010426" y="4872143"/>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4" name="Google Shape;1314;p76"/>
          <p:cNvSpPr txBox="1"/>
          <p:nvPr/>
        </p:nvSpPr>
        <p:spPr>
          <a:xfrm>
            <a:off x="4448873" y="6642315"/>
            <a:ext cx="950662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vi-VN" sz="4000" u="none" cap="none" strike="noStrike">
                <a:solidFill>
                  <a:srgbClr val="000000"/>
                </a:solidFill>
                <a:latin typeface="Arial"/>
                <a:ea typeface="Arial"/>
                <a:cs typeface="Arial"/>
                <a:sym typeface="Arial"/>
              </a:rPr>
              <a:t>(Trả lời câu hỏi phần </a:t>
            </a:r>
            <a:r>
              <a:rPr b="0" i="1" lang="vi-VN" sz="4000" u="none" cap="none" strike="noStrike">
                <a:solidFill>
                  <a:srgbClr val="000000"/>
                </a:solidFill>
                <a:latin typeface="Arial"/>
                <a:ea typeface="Arial"/>
                <a:cs typeface="Arial"/>
                <a:sym typeface="Arial"/>
              </a:rPr>
              <a:t>Luyện tập</a:t>
            </a:r>
            <a:r>
              <a:rPr b="0" i="0" lang="vi-VN" sz="4000" u="none" cap="none" strike="noStrike">
                <a:solidFill>
                  <a:srgbClr val="000000"/>
                </a:solidFill>
                <a:latin typeface="Arial"/>
                <a:ea typeface="Arial"/>
                <a:cs typeface="Arial"/>
                <a:sym typeface="Arial"/>
              </a:rPr>
              <a:t>) </a:t>
            </a:r>
            <a:endParaRPr/>
          </a:p>
        </p:txBody>
      </p:sp>
    </p:spTree>
  </p:cSld>
  <p:clrMapOvr>
    <a:masterClrMapping/>
  </p:clrMapOvr>
  <p:transition spd="slow" p14:dur="1500">
    <p:random/>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318" name="Shape 1318"/>
        <p:cNvGrpSpPr/>
        <p:nvPr/>
      </p:nvGrpSpPr>
      <p:grpSpPr>
        <a:xfrm>
          <a:off x="0" y="0"/>
          <a:ext cx="0" cy="0"/>
          <a:chOff x="0" y="0"/>
          <a:chExt cx="0" cy="0"/>
        </a:xfrm>
      </p:grpSpPr>
      <p:sp>
        <p:nvSpPr>
          <p:cNvPr id="1319" name="Google Shape;1319;p77"/>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0" name="Google Shape;1320;p77"/>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1" name="Google Shape;1321;p77"/>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2" name="Google Shape;1322;p77"/>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23" name="Google Shape;1323;p77"/>
          <p:cNvGrpSpPr/>
          <p:nvPr/>
        </p:nvGrpSpPr>
        <p:grpSpPr>
          <a:xfrm>
            <a:off x="774310" y="501999"/>
            <a:ext cx="16739375" cy="1898301"/>
            <a:chOff x="685800" y="567246"/>
            <a:chExt cx="16878479" cy="1898301"/>
          </a:xfrm>
        </p:grpSpPr>
        <p:sp>
          <p:nvSpPr>
            <p:cNvPr id="1324" name="Google Shape;1324;p77"/>
            <p:cNvSpPr txBox="1"/>
            <p:nvPr/>
          </p:nvSpPr>
          <p:spPr>
            <a:xfrm>
              <a:off x="723720" y="640624"/>
              <a:ext cx="16840559" cy="18249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vi-VN" sz="4000">
                  <a:solidFill>
                    <a:srgbClr val="0070C0"/>
                  </a:solidFill>
                  <a:latin typeface="Calibri"/>
                  <a:ea typeface="Calibri"/>
                  <a:cs typeface="Calibri"/>
                  <a:sym typeface="Calibri"/>
                </a:rPr>
                <a:t>             Trình bày những yêu cầu cơ bản đối với người lao động của một số ngành nghề phổ biến trong lâm nghiệp.</a:t>
              </a:r>
              <a:endParaRPr b="0" i="1" sz="4000" u="none" cap="none" strike="noStrike">
                <a:solidFill>
                  <a:srgbClr val="0070C0"/>
                </a:solidFill>
                <a:latin typeface="Arial"/>
                <a:ea typeface="Arial"/>
                <a:cs typeface="Arial"/>
                <a:sym typeface="Arial"/>
              </a:endParaRPr>
            </a:p>
          </p:txBody>
        </p:sp>
        <p:sp>
          <p:nvSpPr>
            <p:cNvPr id="1325" name="Google Shape;1325;p77"/>
            <p:cNvSpPr/>
            <p:nvPr/>
          </p:nvSpPr>
          <p:spPr>
            <a:xfrm>
              <a:off x="685800" y="567246"/>
              <a:ext cx="1584240" cy="1147254"/>
            </a:xfrm>
            <a:custGeom>
              <a:rect b="b" l="l" r="r" t="t"/>
              <a:pathLst>
                <a:path extrusionOk="0" h="4114800" w="5682117">
                  <a:moveTo>
                    <a:pt x="0" y="0"/>
                  </a:moveTo>
                  <a:lnTo>
                    <a:pt x="5682117" y="0"/>
                  </a:lnTo>
                  <a:lnTo>
                    <a:pt x="568211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26" name="Google Shape;1326;p77"/>
          <p:cNvSpPr/>
          <p:nvPr/>
        </p:nvSpPr>
        <p:spPr>
          <a:xfrm>
            <a:off x="462579" y="3618902"/>
            <a:ext cx="6368034" cy="6668098"/>
          </a:xfrm>
          <a:custGeom>
            <a:rect b="b" l="l" r="r" t="t"/>
            <a:pathLst>
              <a:path extrusionOk="0" h="4114800" w="3929634">
                <a:moveTo>
                  <a:pt x="0" y="0"/>
                </a:moveTo>
                <a:lnTo>
                  <a:pt x="3929634" y="0"/>
                </a:lnTo>
                <a:lnTo>
                  <a:pt x="3929634"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27" name="Google Shape;1327;p77"/>
          <p:cNvGrpSpPr/>
          <p:nvPr/>
        </p:nvGrpSpPr>
        <p:grpSpPr>
          <a:xfrm>
            <a:off x="6830613" y="2453834"/>
            <a:ext cx="10827559" cy="7561501"/>
            <a:chOff x="6830613" y="2453834"/>
            <a:chExt cx="10827559" cy="7561501"/>
          </a:xfrm>
        </p:grpSpPr>
        <p:sp>
          <p:nvSpPr>
            <p:cNvPr id="1328" name="Google Shape;1328;p77"/>
            <p:cNvSpPr/>
            <p:nvPr/>
          </p:nvSpPr>
          <p:spPr>
            <a:xfrm rot="-308400">
              <a:off x="7108657" y="2900536"/>
              <a:ext cx="10271470" cy="6668098"/>
            </a:xfrm>
            <a:prstGeom prst="roundRect">
              <a:avLst>
                <a:gd fmla="val 5738" name="adj"/>
              </a:avLst>
            </a:prstGeom>
            <a:solidFill>
              <a:srgbClr val="F2DADA"/>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9" name="Google Shape;1329;p77"/>
            <p:cNvSpPr/>
            <p:nvPr/>
          </p:nvSpPr>
          <p:spPr>
            <a:xfrm>
              <a:off x="7204740" y="2928642"/>
              <a:ext cx="10271470" cy="6668098"/>
            </a:xfrm>
            <a:prstGeom prst="roundRect">
              <a:avLst>
                <a:gd fmla="val 5738" name="adj"/>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0" name="Google Shape;1330;p77"/>
            <p:cNvSpPr/>
            <p:nvPr/>
          </p:nvSpPr>
          <p:spPr>
            <a:xfrm>
              <a:off x="7520874" y="3161104"/>
              <a:ext cx="457798" cy="457798"/>
            </a:xfrm>
            <a:prstGeom prst="ellipse">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1" name="Google Shape;1331;p77"/>
            <p:cNvSpPr/>
            <p:nvPr/>
          </p:nvSpPr>
          <p:spPr>
            <a:xfrm>
              <a:off x="8253113" y="3161104"/>
              <a:ext cx="457798" cy="457798"/>
            </a:xfrm>
            <a:prstGeom prst="ellipse">
              <a:avLst/>
            </a:prstGeom>
            <a:solidFill>
              <a:srgbClr val="E5B8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2" name="Google Shape;1332;p77"/>
            <p:cNvSpPr/>
            <p:nvPr/>
          </p:nvSpPr>
          <p:spPr>
            <a:xfrm>
              <a:off x="9057225" y="3161104"/>
              <a:ext cx="457798" cy="457798"/>
            </a:xfrm>
            <a:prstGeom prst="ellipse">
              <a:avLst/>
            </a:prstGeom>
            <a:solidFill>
              <a:srgbClr val="92CC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3" name="Google Shape;1333;p77"/>
            <p:cNvSpPr txBox="1"/>
            <p:nvPr/>
          </p:nvSpPr>
          <p:spPr>
            <a:xfrm>
              <a:off x="7477991" y="4093710"/>
              <a:ext cx="9743209" cy="47103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4500">
                  <a:solidFill>
                    <a:schemeClr val="dk1"/>
                  </a:solidFill>
                  <a:latin typeface="Arial"/>
                  <a:ea typeface="Arial"/>
                  <a:cs typeface="Arial"/>
                  <a:sym typeface="Arial"/>
                </a:rPr>
                <a:t>Yêu cầu cơ bản </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Calibri"/>
                  <a:ea typeface="Calibri"/>
                  <a:cs typeface="Calibri"/>
                  <a:sym typeface="Calibri"/>
                </a:rPr>
                <a:t>Có sức khỏe tốt, chịu khó và có trách nhiệm cao trong công việc.</a:t>
              </a:r>
              <a:endParaRPr/>
            </a:p>
            <a:p>
              <a:pPr indent="-571500" lvl="0" marL="571500" marR="0" rtl="0" algn="just">
                <a:lnSpc>
                  <a:spcPct val="150000"/>
                </a:lnSpc>
                <a:spcBef>
                  <a:spcPts val="0"/>
                </a:spcBef>
                <a:spcAft>
                  <a:spcPts val="0"/>
                </a:spcAft>
                <a:buClr>
                  <a:schemeClr val="dk1"/>
                </a:buClr>
                <a:buSzPts val="4000"/>
                <a:buFont typeface="Arial"/>
                <a:buChar char="•"/>
              </a:pPr>
              <a:r>
                <a:rPr lang="vi-VN" sz="4000">
                  <a:solidFill>
                    <a:schemeClr val="dk1"/>
                  </a:solidFill>
                  <a:latin typeface="Calibri"/>
                  <a:ea typeface="Calibri"/>
                  <a:cs typeface="Calibri"/>
                  <a:sym typeface="Calibri"/>
                </a:rPr>
                <a:t>Có kiến thức cơ bản về quy luật phát sinh, phát triển của  cây rừng.</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500"/>
                                        <p:tgtEl>
                                          <p:spTgt spid="1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1337" name="Shape 1337"/>
        <p:cNvGrpSpPr/>
        <p:nvPr/>
      </p:nvGrpSpPr>
      <p:grpSpPr>
        <a:xfrm>
          <a:off x="0" y="0"/>
          <a:ext cx="0" cy="0"/>
          <a:chOff x="0" y="0"/>
          <a:chExt cx="0" cy="0"/>
        </a:xfrm>
      </p:grpSpPr>
      <p:sp>
        <p:nvSpPr>
          <p:cNvPr id="1338" name="Google Shape;1338;p78"/>
          <p:cNvSpPr/>
          <p:nvPr/>
        </p:nvSpPr>
        <p:spPr>
          <a:xfrm>
            <a:off x="417863" y="1807597"/>
            <a:ext cx="7488936" cy="8229600"/>
          </a:xfrm>
          <a:custGeom>
            <a:rect b="b" l="l" r="r" t="t"/>
            <a:pathLst>
              <a:path extrusionOk="0" h="8229600" w="7488936">
                <a:moveTo>
                  <a:pt x="0" y="0"/>
                </a:moveTo>
                <a:lnTo>
                  <a:pt x="7488936" y="0"/>
                </a:lnTo>
                <a:lnTo>
                  <a:pt x="7488936"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9" name="Google Shape;1339;p78"/>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0" name="Google Shape;1340;p78"/>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1" name="Google Shape;1341;p78"/>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2" name="Google Shape;1342;p78"/>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43" name="Google Shape;1343;p78"/>
          <p:cNvGrpSpPr/>
          <p:nvPr/>
        </p:nvGrpSpPr>
        <p:grpSpPr>
          <a:xfrm>
            <a:off x="5350044" y="411557"/>
            <a:ext cx="12497913" cy="9694886"/>
            <a:chOff x="5160258" y="454523"/>
            <a:chExt cx="12497913" cy="9694886"/>
          </a:xfrm>
        </p:grpSpPr>
        <p:sp>
          <p:nvSpPr>
            <p:cNvPr id="1344" name="Google Shape;1344;p78"/>
            <p:cNvSpPr/>
            <p:nvPr/>
          </p:nvSpPr>
          <p:spPr>
            <a:xfrm rot="-308400">
              <a:off x="5525214" y="964225"/>
              <a:ext cx="11768002" cy="8675481"/>
            </a:xfrm>
            <a:prstGeom prst="roundRect">
              <a:avLst>
                <a:gd fmla="val 5738" name="adj"/>
              </a:avLst>
            </a:prstGeom>
            <a:solidFill>
              <a:srgbClr val="F2DADA"/>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5" name="Google Shape;1345;p78"/>
            <p:cNvSpPr/>
            <p:nvPr/>
          </p:nvSpPr>
          <p:spPr>
            <a:xfrm>
              <a:off x="5562600" y="876300"/>
              <a:ext cx="11913610" cy="8720440"/>
            </a:xfrm>
            <a:prstGeom prst="roundRect">
              <a:avLst>
                <a:gd fmla="val 5738" name="adj"/>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6" name="Google Shape;1346;p78"/>
            <p:cNvSpPr/>
            <p:nvPr/>
          </p:nvSpPr>
          <p:spPr>
            <a:xfrm>
              <a:off x="6096000" y="1296200"/>
              <a:ext cx="457798" cy="457798"/>
            </a:xfrm>
            <a:prstGeom prst="ellipse">
              <a:avLst/>
            </a:prstGeom>
            <a:solidFill>
              <a:srgbClr val="F8EC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7" name="Google Shape;1347;p78"/>
            <p:cNvSpPr/>
            <p:nvPr/>
          </p:nvSpPr>
          <p:spPr>
            <a:xfrm>
              <a:off x="6828239" y="1296200"/>
              <a:ext cx="457798" cy="457798"/>
            </a:xfrm>
            <a:prstGeom prst="ellipse">
              <a:avLst/>
            </a:prstGeom>
            <a:solidFill>
              <a:srgbClr val="E5B8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8" name="Google Shape;1348;p78"/>
            <p:cNvSpPr/>
            <p:nvPr/>
          </p:nvSpPr>
          <p:spPr>
            <a:xfrm>
              <a:off x="7632351" y="1296200"/>
              <a:ext cx="457798" cy="457798"/>
            </a:xfrm>
            <a:prstGeom prst="ellipse">
              <a:avLst/>
            </a:prstGeom>
            <a:solidFill>
              <a:srgbClr val="92CC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9" name="Google Shape;1349;p78"/>
            <p:cNvSpPr txBox="1"/>
            <p:nvPr/>
          </p:nvSpPr>
          <p:spPr>
            <a:xfrm>
              <a:off x="5812538" y="2153287"/>
              <a:ext cx="11413733" cy="700127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800"/>
                <a:buFont typeface="Arial"/>
                <a:buChar char="•"/>
              </a:pPr>
              <a:r>
                <a:rPr lang="vi-VN" sz="3800">
                  <a:solidFill>
                    <a:schemeClr val="dk1"/>
                  </a:solidFill>
                  <a:latin typeface="Calibri"/>
                  <a:ea typeface="Calibri"/>
                  <a:cs typeface="Calibri"/>
                  <a:sym typeface="Calibri"/>
                </a:rPr>
                <a:t>Có kiến thức, kĩ năng cơ bản về trồng, chăm sóc, khai thác và bảo vệ tài nguyên rừng bền vững.</a:t>
              </a:r>
              <a:endParaRPr/>
            </a:p>
            <a:p>
              <a:pPr indent="-571500" lvl="0" marL="571500" marR="0" rtl="0" algn="just">
                <a:lnSpc>
                  <a:spcPct val="150000"/>
                </a:lnSpc>
                <a:spcBef>
                  <a:spcPts val="0"/>
                </a:spcBef>
                <a:spcAft>
                  <a:spcPts val="0"/>
                </a:spcAft>
                <a:buClr>
                  <a:schemeClr val="dk1"/>
                </a:buClr>
                <a:buSzPts val="3800"/>
                <a:buFont typeface="Arial"/>
                <a:buChar char="•"/>
              </a:pPr>
              <a:r>
                <a:rPr lang="vi-VN" sz="3800">
                  <a:solidFill>
                    <a:schemeClr val="dk1"/>
                  </a:solidFill>
                  <a:latin typeface="Calibri"/>
                  <a:ea typeface="Calibri"/>
                  <a:cs typeface="Calibri"/>
                  <a:sym typeface="Calibri"/>
                </a:rPr>
                <a:t>Tuân thủ an toàn lao động và công ước quốc tế liên quan đến khai thác và bảo vệ tài nguyên rừng; có ý thức bảo vệ môi trường.</a:t>
              </a:r>
              <a:endParaRPr/>
            </a:p>
            <a:p>
              <a:pPr indent="-571500" lvl="0" marL="571500" marR="0" rtl="0" algn="just">
                <a:lnSpc>
                  <a:spcPct val="150000"/>
                </a:lnSpc>
                <a:spcBef>
                  <a:spcPts val="0"/>
                </a:spcBef>
                <a:spcAft>
                  <a:spcPts val="0"/>
                </a:spcAft>
                <a:buClr>
                  <a:schemeClr val="dk1"/>
                </a:buClr>
                <a:buSzPts val="3800"/>
                <a:buFont typeface="Arial"/>
                <a:buChar char="•"/>
              </a:pPr>
              <a:r>
                <a:rPr lang="vi-VN" sz="3800">
                  <a:solidFill>
                    <a:schemeClr val="dk1"/>
                  </a:solidFill>
                  <a:latin typeface="Calibri"/>
                  <a:ea typeface="Calibri"/>
                  <a:cs typeface="Calibri"/>
                  <a:sym typeface="Calibri"/>
                </a:rPr>
                <a:t>Yêu thiên nhiên, đam mê, yêu thích công việc trồng và chăm sóc cây rừng; yêu thích hoạt động ngoài trời…</a:t>
              </a:r>
              <a:endParaRPr/>
            </a:p>
          </p:txBody>
        </p:sp>
      </p:grpSp>
    </p:spTree>
  </p:cSld>
  <p:clrMapOvr>
    <a:masterClrMapping/>
  </p:clrMapOvr>
  <p:transition spd="slow" p14:dur="1500">
    <p:random/>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353" name="Shape 1353"/>
        <p:cNvGrpSpPr/>
        <p:nvPr/>
      </p:nvGrpSpPr>
      <p:grpSpPr>
        <a:xfrm>
          <a:off x="0" y="0"/>
          <a:ext cx="0" cy="0"/>
          <a:chOff x="0" y="0"/>
          <a:chExt cx="0" cy="0"/>
        </a:xfrm>
      </p:grpSpPr>
      <p:sp>
        <p:nvSpPr>
          <p:cNvPr id="1354" name="Google Shape;1354;p79"/>
          <p:cNvSpPr/>
          <p:nvPr/>
        </p:nvSpPr>
        <p:spPr>
          <a:xfrm>
            <a:off x="8792207" y="162068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5" name="Google Shape;1355;p79"/>
          <p:cNvSpPr/>
          <p:nvPr/>
        </p:nvSpPr>
        <p:spPr>
          <a:xfrm>
            <a:off x="8456024" y="5342083"/>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6" name="Google Shape;1356;p79"/>
          <p:cNvSpPr/>
          <p:nvPr/>
        </p:nvSpPr>
        <p:spPr>
          <a:xfrm>
            <a:off x="-1749864" y="1477760"/>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7" name="Google Shape;1357;p79"/>
          <p:cNvSpPr/>
          <p:nvPr/>
        </p:nvSpPr>
        <p:spPr>
          <a:xfrm>
            <a:off x="-844689" y="5377524"/>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58" name="Google Shape;1358;p79"/>
          <p:cNvGrpSpPr/>
          <p:nvPr/>
        </p:nvGrpSpPr>
        <p:grpSpPr>
          <a:xfrm>
            <a:off x="1379624" y="2720124"/>
            <a:ext cx="15528753" cy="6538176"/>
            <a:chOff x="0" y="-47625"/>
            <a:chExt cx="4089877" cy="1721989"/>
          </a:xfrm>
        </p:grpSpPr>
        <p:sp>
          <p:nvSpPr>
            <p:cNvPr id="1359" name="Google Shape;1359;p79"/>
            <p:cNvSpPr/>
            <p:nvPr/>
          </p:nvSpPr>
          <p:spPr>
            <a:xfrm>
              <a:off x="0" y="0"/>
              <a:ext cx="4089877" cy="1674364"/>
            </a:xfrm>
            <a:custGeom>
              <a:rect b="b" l="l" r="r" t="t"/>
              <a:pathLst>
                <a:path extrusionOk="0" h="1674364" w="4089877">
                  <a:moveTo>
                    <a:pt x="0" y="0"/>
                  </a:moveTo>
                  <a:lnTo>
                    <a:pt x="4089877" y="0"/>
                  </a:lnTo>
                  <a:lnTo>
                    <a:pt x="4089877" y="1674364"/>
                  </a:lnTo>
                  <a:lnTo>
                    <a:pt x="0" y="1674364"/>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0" name="Google Shape;1360;p79"/>
            <p:cNvSpPr txBox="1"/>
            <p:nvPr/>
          </p:nvSpPr>
          <p:spPr>
            <a:xfrm>
              <a:off x="0" y="-47625"/>
              <a:ext cx="4089877" cy="17219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61" name="Google Shape;1361;p79"/>
          <p:cNvSpPr txBox="1"/>
          <p:nvPr/>
        </p:nvSpPr>
        <p:spPr>
          <a:xfrm>
            <a:off x="4403742" y="5467443"/>
            <a:ext cx="9488565" cy="666657"/>
          </a:xfrm>
          <a:prstGeom prst="rect">
            <a:avLst/>
          </a:prstGeom>
          <a:noFill/>
          <a:ln>
            <a:noFill/>
          </a:ln>
        </p:spPr>
        <p:txBody>
          <a:bodyPr anchorCtr="0" anchor="t" bIns="0" lIns="0" spcFirstLastPara="1" rIns="0" wrap="square" tIns="0">
            <a:spAutoFit/>
          </a:bodyPr>
          <a:lstStyle/>
          <a:p>
            <a:pPr indent="0" lvl="0" marL="0" marR="0" rtl="0" algn="ctr">
              <a:lnSpc>
                <a:spcPct val="46455"/>
              </a:lnSpc>
              <a:spcBef>
                <a:spcPts val="0"/>
              </a:spcBef>
              <a:spcAft>
                <a:spcPts val="0"/>
              </a:spcAft>
              <a:buClr>
                <a:srgbClr val="744C24"/>
              </a:buClr>
              <a:buSzPts val="9000"/>
              <a:buFont typeface="Arial"/>
              <a:buNone/>
            </a:pPr>
            <a:r>
              <a:rPr b="1" i="0" lang="vi-VN" sz="9000" u="none" cap="none" strike="noStrike">
                <a:solidFill>
                  <a:srgbClr val="744C24"/>
                </a:solidFill>
                <a:latin typeface="Arial"/>
                <a:ea typeface="Arial"/>
                <a:cs typeface="Arial"/>
                <a:sym typeface="Arial"/>
              </a:rPr>
              <a:t>VẬN DỤNG </a:t>
            </a:r>
            <a:endParaRPr/>
          </a:p>
        </p:txBody>
      </p:sp>
      <p:sp>
        <p:nvSpPr>
          <p:cNvPr id="1362" name="Google Shape;1362;p79"/>
          <p:cNvSpPr/>
          <p:nvPr/>
        </p:nvSpPr>
        <p:spPr>
          <a:xfrm>
            <a:off x="15946396" y="2168379"/>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3" name="Google Shape;1363;p79"/>
          <p:cNvSpPr/>
          <p:nvPr/>
        </p:nvSpPr>
        <p:spPr>
          <a:xfrm>
            <a:off x="16220246" y="4725334"/>
            <a:ext cx="3107581" cy="5561666"/>
          </a:xfrm>
          <a:custGeom>
            <a:rect b="b" l="l" r="r" t="t"/>
            <a:pathLst>
              <a:path extrusionOk="0" h="5561666" w="3107581">
                <a:moveTo>
                  <a:pt x="0" y="0"/>
                </a:moveTo>
                <a:lnTo>
                  <a:pt x="3107581" y="0"/>
                </a:lnTo>
                <a:lnTo>
                  <a:pt x="3107581" y="5561666"/>
                </a:lnTo>
                <a:lnTo>
                  <a:pt x="0" y="55616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4" name="Google Shape;1364;p79"/>
          <p:cNvSpPr/>
          <p:nvPr/>
        </p:nvSpPr>
        <p:spPr>
          <a:xfrm flipH="1">
            <a:off x="-1360148" y="2168379"/>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5" name="Google Shape;1365;p79"/>
          <p:cNvSpPr/>
          <p:nvPr/>
        </p:nvSpPr>
        <p:spPr>
          <a:xfrm flipH="1">
            <a:off x="-1010426" y="4872143"/>
            <a:ext cx="3107581" cy="5561666"/>
          </a:xfrm>
          <a:custGeom>
            <a:rect b="b" l="l" r="r" t="t"/>
            <a:pathLst>
              <a:path extrusionOk="0" h="5561666" w="3107581">
                <a:moveTo>
                  <a:pt x="3107581" y="0"/>
                </a:moveTo>
                <a:lnTo>
                  <a:pt x="0" y="0"/>
                </a:lnTo>
                <a:lnTo>
                  <a:pt x="0" y="5561666"/>
                </a:lnTo>
                <a:lnTo>
                  <a:pt x="3107581" y="5561666"/>
                </a:lnTo>
                <a:lnTo>
                  <a:pt x="3107581"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266" name="Shape 266"/>
        <p:cNvGrpSpPr/>
        <p:nvPr/>
      </p:nvGrpSpPr>
      <p:grpSpPr>
        <a:xfrm>
          <a:off x="0" y="0"/>
          <a:ext cx="0" cy="0"/>
          <a:chOff x="0" y="0"/>
          <a:chExt cx="0" cy="0"/>
        </a:xfrm>
      </p:grpSpPr>
      <p:sp>
        <p:nvSpPr>
          <p:cNvPr id="267" name="Google Shape;267;p8"/>
          <p:cNvSpPr/>
          <p:nvPr/>
        </p:nvSpPr>
        <p:spPr>
          <a:xfrm>
            <a:off x="4669789" y="7644657"/>
            <a:ext cx="9831976" cy="5284687"/>
          </a:xfrm>
          <a:custGeom>
            <a:rect b="b" l="l" r="r" t="t"/>
            <a:pathLst>
              <a:path extrusionOk="0" h="5284687" w="9831976">
                <a:moveTo>
                  <a:pt x="0" y="0"/>
                </a:moveTo>
                <a:lnTo>
                  <a:pt x="9831976" y="0"/>
                </a:lnTo>
                <a:lnTo>
                  <a:pt x="9831976" y="5284686"/>
                </a:lnTo>
                <a:lnTo>
                  <a:pt x="0" y="52846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8" name="Google Shape;268;p8"/>
          <p:cNvGrpSpPr/>
          <p:nvPr/>
        </p:nvGrpSpPr>
        <p:grpSpPr>
          <a:xfrm>
            <a:off x="11177639" y="-1501460"/>
            <a:ext cx="8260206" cy="13124216"/>
            <a:chOff x="0" y="-47625"/>
            <a:chExt cx="2175528" cy="3456584"/>
          </a:xfrm>
        </p:grpSpPr>
        <p:sp>
          <p:nvSpPr>
            <p:cNvPr id="269" name="Google Shape;269;p8"/>
            <p:cNvSpPr/>
            <p:nvPr/>
          </p:nvSpPr>
          <p:spPr>
            <a:xfrm>
              <a:off x="0" y="0"/>
              <a:ext cx="2175528" cy="3408959"/>
            </a:xfrm>
            <a:custGeom>
              <a:rect b="b" l="l" r="r" t="t"/>
              <a:pathLst>
                <a:path extrusionOk="0" h="3408959" w="2175528">
                  <a:moveTo>
                    <a:pt x="0" y="0"/>
                  </a:moveTo>
                  <a:lnTo>
                    <a:pt x="2175528" y="0"/>
                  </a:lnTo>
                  <a:lnTo>
                    <a:pt x="2175528" y="3408959"/>
                  </a:lnTo>
                  <a:lnTo>
                    <a:pt x="0" y="3408959"/>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8"/>
            <p:cNvSpPr txBox="1"/>
            <p:nvPr/>
          </p:nvSpPr>
          <p:spPr>
            <a:xfrm>
              <a:off x="0" y="-47625"/>
              <a:ext cx="2175528" cy="34565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271" name="Google Shape;271;p8"/>
          <p:cNvSpPr txBox="1"/>
          <p:nvPr/>
        </p:nvSpPr>
        <p:spPr>
          <a:xfrm>
            <a:off x="3387131" y="3694048"/>
            <a:ext cx="4854350" cy="935962"/>
          </a:xfrm>
          <a:prstGeom prst="rect">
            <a:avLst/>
          </a:prstGeom>
          <a:noFill/>
          <a:ln>
            <a:noFill/>
          </a:ln>
        </p:spPr>
        <p:txBody>
          <a:bodyPr anchorCtr="0" anchor="t" bIns="0" lIns="0" spcFirstLastPara="1" rIns="0" wrap="square" tIns="0">
            <a:spAutoFit/>
          </a:bodyPr>
          <a:lstStyle/>
          <a:p>
            <a:pPr indent="0" lvl="0" marL="0" marR="0" rtl="0" algn="ctr">
              <a:lnSpc>
                <a:spcPct val="77777"/>
              </a:lnSpc>
              <a:spcBef>
                <a:spcPts val="0"/>
              </a:spcBef>
              <a:spcAft>
                <a:spcPts val="0"/>
              </a:spcAft>
              <a:buClr>
                <a:srgbClr val="FFFFFF"/>
              </a:buClr>
              <a:buSzPts val="9000"/>
              <a:buFont typeface="Arial"/>
              <a:buNone/>
            </a:pPr>
            <a:r>
              <a:rPr b="1" i="0" lang="vi-VN" sz="9000" u="none" cap="none" strike="noStrike">
                <a:solidFill>
                  <a:srgbClr val="FFFFFF"/>
                </a:solidFill>
                <a:latin typeface="Arial"/>
                <a:ea typeface="Arial"/>
                <a:cs typeface="Arial"/>
                <a:sym typeface="Arial"/>
              </a:rPr>
              <a:t>PHẦN I.</a:t>
            </a:r>
            <a:endParaRPr/>
          </a:p>
        </p:txBody>
      </p:sp>
      <p:grpSp>
        <p:nvGrpSpPr>
          <p:cNvPr id="272" name="Google Shape;272;p8"/>
          <p:cNvGrpSpPr/>
          <p:nvPr/>
        </p:nvGrpSpPr>
        <p:grpSpPr>
          <a:xfrm>
            <a:off x="1028700" y="8333459"/>
            <a:ext cx="3086100" cy="924841"/>
            <a:chOff x="0" y="-47625"/>
            <a:chExt cx="812800" cy="243580"/>
          </a:xfrm>
        </p:grpSpPr>
        <p:sp>
          <p:nvSpPr>
            <p:cNvPr id="273" name="Google Shape;273;p8"/>
            <p:cNvSpPr/>
            <p:nvPr/>
          </p:nvSpPr>
          <p:spPr>
            <a:xfrm>
              <a:off x="0" y="0"/>
              <a:ext cx="812800" cy="195955"/>
            </a:xfrm>
            <a:custGeom>
              <a:rect b="b" l="l" r="r" t="t"/>
              <a:pathLst>
                <a:path extrusionOk="0" h="195955" w="812800">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8"/>
            <p:cNvSpPr txBox="1"/>
            <p:nvPr/>
          </p:nvSpPr>
          <p:spPr>
            <a:xfrm>
              <a:off x="0" y="-47625"/>
              <a:ext cx="812800" cy="2435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275" name="Google Shape;275;p8"/>
          <p:cNvSpPr txBox="1"/>
          <p:nvPr/>
        </p:nvSpPr>
        <p:spPr>
          <a:xfrm>
            <a:off x="1455999" y="8494805"/>
            <a:ext cx="2231501" cy="626307"/>
          </a:xfrm>
          <a:prstGeom prst="rect">
            <a:avLst/>
          </a:prstGeom>
          <a:noFill/>
          <a:ln>
            <a:noFill/>
          </a:ln>
        </p:spPr>
        <p:txBody>
          <a:bodyPr anchorCtr="0" anchor="t" bIns="0" lIns="0" spcFirstLastPara="1" rIns="0" wrap="square" tIns="0">
            <a:spAutoFit/>
          </a:bodyPr>
          <a:lstStyle/>
          <a:p>
            <a:pPr indent="0" lvl="0" marL="0" marR="0" rtl="0" algn="ctr">
              <a:lnSpc>
                <a:spcPct val="179993"/>
              </a:lnSpc>
              <a:spcBef>
                <a:spcPts val="0"/>
              </a:spcBef>
              <a:spcAft>
                <a:spcPts val="0"/>
              </a:spcAft>
              <a:buClr>
                <a:srgbClr val="000000"/>
              </a:buClr>
              <a:buSzPts val="3029"/>
              <a:buFont typeface="Arial"/>
              <a:buNone/>
            </a:pPr>
            <a:r>
              <a:rPr b="0" i="0" lang="vi-VN" sz="3029" u="none" cap="none" strike="noStrike">
                <a:solidFill>
                  <a:srgbClr val="000000"/>
                </a:solidFill>
                <a:latin typeface="Arial"/>
                <a:ea typeface="Arial"/>
                <a:cs typeface="Arial"/>
                <a:sym typeface="Arial"/>
              </a:rPr>
              <a:t>NEXT</a:t>
            </a:r>
            <a:endParaRPr/>
          </a:p>
        </p:txBody>
      </p:sp>
      <p:sp>
        <p:nvSpPr>
          <p:cNvPr id="276" name="Google Shape;276;p8"/>
          <p:cNvSpPr/>
          <p:nvPr/>
        </p:nvSpPr>
        <p:spPr>
          <a:xfrm>
            <a:off x="-3353663" y="-4109715"/>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8"/>
          <p:cNvSpPr/>
          <p:nvPr/>
        </p:nvSpPr>
        <p:spPr>
          <a:xfrm>
            <a:off x="11728457" y="7135359"/>
            <a:ext cx="5486372" cy="3655296"/>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8"/>
          <p:cNvSpPr/>
          <p:nvPr/>
        </p:nvSpPr>
        <p:spPr>
          <a:xfrm>
            <a:off x="11738796" y="3301691"/>
            <a:ext cx="5520504" cy="3698739"/>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5">
              <a:alphaModFix/>
            </a:blip>
            <a:stretch>
              <a:fillRect b="-4196" l="0" r="0" t="-774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8"/>
          <p:cNvSpPr/>
          <p:nvPr/>
        </p:nvSpPr>
        <p:spPr>
          <a:xfrm>
            <a:off x="11728457" y="-536728"/>
            <a:ext cx="5520505" cy="3698739"/>
          </a:xfrm>
          <a:custGeom>
            <a:rect b="b" l="l" r="r" t="t"/>
            <a:pathLst>
              <a:path extrusionOk="0" h="8229600" w="12282985">
                <a:moveTo>
                  <a:pt x="0" y="0"/>
                </a:moveTo>
                <a:lnTo>
                  <a:pt x="12282985" y="0"/>
                </a:lnTo>
                <a:lnTo>
                  <a:pt x="12282985"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8"/>
          <p:cNvSpPr txBox="1"/>
          <p:nvPr/>
        </p:nvSpPr>
        <p:spPr>
          <a:xfrm>
            <a:off x="114296" y="5272326"/>
            <a:ext cx="1140002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5000">
                <a:solidFill>
                  <a:schemeClr val="lt1"/>
                </a:solidFill>
                <a:latin typeface="Arial"/>
                <a:ea typeface="Arial"/>
                <a:cs typeface="Arial"/>
                <a:sym typeface="Arial"/>
              </a:rPr>
              <a:t>VAI TRÒ CỦA LÂM NGHIỆP </a:t>
            </a:r>
            <a:endParaRPr/>
          </a:p>
        </p:txBody>
      </p:sp>
    </p:spTree>
  </p:cSld>
  <p:clrMapOvr>
    <a:masterClrMapping/>
  </p:clrMapOvr>
  <p:transition spd="slow" p14:dur="1500">
    <p:random/>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369" name="Shape 1369"/>
        <p:cNvGrpSpPr/>
        <p:nvPr/>
      </p:nvGrpSpPr>
      <p:grpSpPr>
        <a:xfrm>
          <a:off x="0" y="0"/>
          <a:ext cx="0" cy="0"/>
          <a:chOff x="0" y="0"/>
          <a:chExt cx="0" cy="0"/>
        </a:xfrm>
      </p:grpSpPr>
      <p:sp>
        <p:nvSpPr>
          <p:cNvPr id="1370" name="Google Shape;1370;p80"/>
          <p:cNvSpPr/>
          <p:nvPr/>
        </p:nvSpPr>
        <p:spPr>
          <a:xfrm>
            <a:off x="9684511" y="3357103"/>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1" name="Google Shape;1371;p80"/>
          <p:cNvSpPr/>
          <p:nvPr/>
        </p:nvSpPr>
        <p:spPr>
          <a:xfrm>
            <a:off x="-1162482" y="5224646"/>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72" name="Google Shape;1372;p80"/>
          <p:cNvGrpSpPr/>
          <p:nvPr/>
        </p:nvGrpSpPr>
        <p:grpSpPr>
          <a:xfrm>
            <a:off x="-1277574" y="4682032"/>
            <a:ext cx="21468694" cy="5048231"/>
            <a:chOff x="0" y="-47625"/>
            <a:chExt cx="5654306" cy="1329575"/>
          </a:xfrm>
        </p:grpSpPr>
        <p:sp>
          <p:nvSpPr>
            <p:cNvPr id="1373" name="Google Shape;1373;p80"/>
            <p:cNvSpPr/>
            <p:nvPr/>
          </p:nvSpPr>
          <p:spPr>
            <a:xfrm>
              <a:off x="0" y="0"/>
              <a:ext cx="5654306" cy="1281950"/>
            </a:xfrm>
            <a:custGeom>
              <a:rect b="b" l="l" r="r" t="t"/>
              <a:pathLst>
                <a:path extrusionOk="0" h="1281950" w="5654306">
                  <a:moveTo>
                    <a:pt x="0" y="0"/>
                  </a:moveTo>
                  <a:lnTo>
                    <a:pt x="5654306" y="0"/>
                  </a:lnTo>
                  <a:lnTo>
                    <a:pt x="5654306" y="1281950"/>
                  </a:lnTo>
                  <a:lnTo>
                    <a:pt x="0" y="1281950"/>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4" name="Google Shape;1374;p80"/>
            <p:cNvSpPr txBox="1"/>
            <p:nvPr/>
          </p:nvSpPr>
          <p:spPr>
            <a:xfrm>
              <a:off x="0" y="-47625"/>
              <a:ext cx="5654306" cy="13295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75" name="Google Shape;1375;p80"/>
          <p:cNvSpPr/>
          <p:nvPr/>
        </p:nvSpPr>
        <p:spPr>
          <a:xfrm>
            <a:off x="6973949" y="5701174"/>
            <a:ext cx="4341187" cy="3190772"/>
          </a:xfrm>
          <a:custGeom>
            <a:rect b="b" l="l" r="r" t="t"/>
            <a:pathLst>
              <a:path extrusionOk="0" h="3190772" w="4341187">
                <a:moveTo>
                  <a:pt x="0" y="0"/>
                </a:moveTo>
                <a:lnTo>
                  <a:pt x="4341187" y="0"/>
                </a:lnTo>
                <a:lnTo>
                  <a:pt x="4341187" y="3190773"/>
                </a:lnTo>
                <a:lnTo>
                  <a:pt x="0" y="31907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6" name="Google Shape;1376;p80"/>
          <p:cNvSpPr/>
          <p:nvPr/>
        </p:nvSpPr>
        <p:spPr>
          <a:xfrm>
            <a:off x="12443566" y="5701174"/>
            <a:ext cx="4789152" cy="3190772"/>
          </a:xfrm>
          <a:custGeom>
            <a:rect b="b" l="l" r="r" t="t"/>
            <a:pathLst>
              <a:path extrusionOk="0" h="3190772" w="4789152">
                <a:moveTo>
                  <a:pt x="0" y="0"/>
                </a:moveTo>
                <a:lnTo>
                  <a:pt x="4789152" y="0"/>
                </a:lnTo>
                <a:lnTo>
                  <a:pt x="4789152" y="3190773"/>
                </a:lnTo>
                <a:lnTo>
                  <a:pt x="0" y="319077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7" name="Google Shape;1377;p80"/>
          <p:cNvSpPr txBox="1"/>
          <p:nvPr/>
        </p:nvSpPr>
        <p:spPr>
          <a:xfrm>
            <a:off x="618591" y="952500"/>
            <a:ext cx="17050818" cy="290143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vi-VN" sz="5000" u="none" cap="none" strike="noStrike">
                <a:solidFill>
                  <a:srgbClr val="FFFFFF"/>
                </a:solidFill>
                <a:latin typeface="Arial"/>
                <a:ea typeface="Arial"/>
                <a:cs typeface="Arial"/>
                <a:sym typeface="Arial"/>
              </a:rPr>
              <a:t>NHIỆM</a:t>
            </a:r>
            <a:r>
              <a:rPr b="1" i="0" lang="vi-VN" sz="5000" u="none" cap="none" strike="noStrike">
                <a:solidFill>
                  <a:srgbClr val="FFFFFF"/>
                </a:solidFill>
                <a:latin typeface="Arial"/>
                <a:ea typeface="Arial"/>
                <a:cs typeface="Arial"/>
                <a:sym typeface="Arial"/>
              </a:rPr>
              <a:t> VỤ</a:t>
            </a:r>
            <a:endParaRPr/>
          </a:p>
          <a:p>
            <a:pPr indent="0" lvl="0" marL="0" marR="0" rtl="0" algn="just">
              <a:lnSpc>
                <a:spcPct val="150000"/>
              </a:lnSpc>
              <a:spcBef>
                <a:spcPts val="0"/>
              </a:spcBef>
              <a:spcAft>
                <a:spcPts val="0"/>
              </a:spcAft>
              <a:buNone/>
            </a:pPr>
            <a:r>
              <a:rPr lang="vi-VN" sz="4000">
                <a:solidFill>
                  <a:srgbClr val="FFFFF9"/>
                </a:solidFill>
                <a:latin typeface="Calibri"/>
                <a:ea typeface="Calibri"/>
                <a:cs typeface="Calibri"/>
                <a:sym typeface="Calibri"/>
              </a:rPr>
              <a:t>Liên hệ với bản thân và tự đánh giá em có phù hợp với ngành nghề trong lâm nghiệp không. Vì sao ?.</a:t>
            </a:r>
            <a:r>
              <a:rPr b="1" lang="vi-VN" sz="4000" u="none" cap="none" strike="noStrike">
                <a:solidFill>
                  <a:srgbClr val="FFFFF9"/>
                </a:solidFill>
                <a:latin typeface="Calibri"/>
                <a:ea typeface="Calibri"/>
                <a:cs typeface="Calibri"/>
                <a:sym typeface="Calibri"/>
              </a:rPr>
              <a:t> </a:t>
            </a:r>
            <a:endParaRPr b="1" sz="4000" u="none" cap="none" strike="noStrike">
              <a:solidFill>
                <a:srgbClr val="FFFFF9"/>
              </a:solidFill>
              <a:latin typeface="Calibri"/>
              <a:ea typeface="Calibri"/>
              <a:cs typeface="Calibri"/>
              <a:sym typeface="Calibri"/>
            </a:endParaRPr>
          </a:p>
        </p:txBody>
      </p:sp>
      <p:pic>
        <p:nvPicPr>
          <p:cNvPr descr="Chứng nhận dành cho Rừng và sản phẩm Lâm nghiệp" id="1378" name="Google Shape;1378;p80"/>
          <p:cNvPicPr preferRelativeResize="0"/>
          <p:nvPr/>
        </p:nvPicPr>
        <p:blipFill rotWithShape="1">
          <a:blip r:embed="rId6">
            <a:alphaModFix/>
          </a:blip>
          <a:srcRect b="0" l="0" r="10864" t="0"/>
          <a:stretch/>
        </p:blipFill>
        <p:spPr>
          <a:xfrm>
            <a:off x="1055283" y="5701174"/>
            <a:ext cx="4790236" cy="319077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
                                        <p:tgtEl>
                                          <p:spTgt spid="1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600E"/>
        </a:solidFill>
      </p:bgPr>
    </p:bg>
    <p:spTree>
      <p:nvGrpSpPr>
        <p:cNvPr id="1382" name="Shape 1382"/>
        <p:cNvGrpSpPr/>
        <p:nvPr/>
      </p:nvGrpSpPr>
      <p:grpSpPr>
        <a:xfrm>
          <a:off x="0" y="0"/>
          <a:ext cx="0" cy="0"/>
          <a:chOff x="0" y="0"/>
          <a:chExt cx="0" cy="0"/>
        </a:xfrm>
      </p:grpSpPr>
      <p:sp>
        <p:nvSpPr>
          <p:cNvPr id="1383" name="Google Shape;1383;p81"/>
          <p:cNvSpPr/>
          <p:nvPr/>
        </p:nvSpPr>
        <p:spPr>
          <a:xfrm>
            <a:off x="-4910585" y="3066188"/>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4" name="Google Shape;1384;p81"/>
          <p:cNvSpPr/>
          <p:nvPr/>
        </p:nvSpPr>
        <p:spPr>
          <a:xfrm>
            <a:off x="-4915988" y="6330577"/>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5" name="Google Shape;1385;p81"/>
          <p:cNvSpPr/>
          <p:nvPr/>
        </p:nvSpPr>
        <p:spPr>
          <a:xfrm>
            <a:off x="11500700" y="2606874"/>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6" name="Google Shape;1386;p81"/>
          <p:cNvSpPr/>
          <p:nvPr/>
        </p:nvSpPr>
        <p:spPr>
          <a:xfrm>
            <a:off x="11500700" y="6891277"/>
            <a:ext cx="9831976" cy="5284687"/>
          </a:xfrm>
          <a:custGeom>
            <a:rect b="b" l="l" r="r" t="t"/>
            <a:pathLst>
              <a:path extrusionOk="0" h="5284687" w="9831976">
                <a:moveTo>
                  <a:pt x="0" y="0"/>
                </a:moveTo>
                <a:lnTo>
                  <a:pt x="9831975" y="0"/>
                </a:lnTo>
                <a:lnTo>
                  <a:pt x="9831975"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87" name="Google Shape;1387;p81"/>
          <p:cNvGrpSpPr/>
          <p:nvPr/>
        </p:nvGrpSpPr>
        <p:grpSpPr>
          <a:xfrm>
            <a:off x="-1590347" y="3256837"/>
            <a:ext cx="21468694" cy="7410106"/>
            <a:chOff x="0" y="-47625"/>
            <a:chExt cx="5654306" cy="1951633"/>
          </a:xfrm>
        </p:grpSpPr>
        <p:sp>
          <p:nvSpPr>
            <p:cNvPr id="1388" name="Google Shape;1388;p81"/>
            <p:cNvSpPr/>
            <p:nvPr/>
          </p:nvSpPr>
          <p:spPr>
            <a:xfrm>
              <a:off x="0" y="0"/>
              <a:ext cx="5654306" cy="1904008"/>
            </a:xfrm>
            <a:custGeom>
              <a:rect b="b" l="l" r="r" t="t"/>
              <a:pathLst>
                <a:path extrusionOk="0" h="1904008" w="5654306">
                  <a:moveTo>
                    <a:pt x="0" y="0"/>
                  </a:moveTo>
                  <a:lnTo>
                    <a:pt x="5654306" y="0"/>
                  </a:lnTo>
                  <a:lnTo>
                    <a:pt x="5654306" y="1904008"/>
                  </a:lnTo>
                  <a:lnTo>
                    <a:pt x="0" y="1904008"/>
                  </a:lnTo>
                  <a:close/>
                </a:path>
              </a:pathLst>
            </a:custGeom>
            <a:solidFill>
              <a:srgbClr val="F7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9" name="Google Shape;1389;p81"/>
            <p:cNvSpPr txBox="1"/>
            <p:nvPr/>
          </p:nvSpPr>
          <p:spPr>
            <a:xfrm>
              <a:off x="0" y="-47625"/>
              <a:ext cx="5654306" cy="19516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90" name="Google Shape;1390;p81"/>
          <p:cNvSpPr/>
          <p:nvPr/>
        </p:nvSpPr>
        <p:spPr>
          <a:xfrm>
            <a:off x="14962359" y="-3595248"/>
            <a:ext cx="9831976" cy="5284687"/>
          </a:xfrm>
          <a:custGeom>
            <a:rect b="b" l="l" r="r" t="t"/>
            <a:pathLst>
              <a:path extrusionOk="0" h="5284687" w="9831976">
                <a:moveTo>
                  <a:pt x="0" y="0"/>
                </a:moveTo>
                <a:lnTo>
                  <a:pt x="9831976" y="0"/>
                </a:lnTo>
                <a:lnTo>
                  <a:pt x="9831976" y="5284687"/>
                </a:lnTo>
                <a:lnTo>
                  <a:pt x="0" y="52846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1" name="Google Shape;1391;p81"/>
          <p:cNvSpPr txBox="1"/>
          <p:nvPr/>
        </p:nvSpPr>
        <p:spPr>
          <a:xfrm>
            <a:off x="2177170" y="1497757"/>
            <a:ext cx="13933659" cy="89768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7000"/>
              <a:buFont typeface="Arial"/>
              <a:buNone/>
            </a:pPr>
            <a:r>
              <a:rPr b="1" i="0" lang="vi-VN" sz="7000" u="none" cap="none" strike="noStrike">
                <a:solidFill>
                  <a:srgbClr val="FFFFFF"/>
                </a:solidFill>
                <a:latin typeface="Arial"/>
                <a:ea typeface="Arial"/>
                <a:cs typeface="Arial"/>
                <a:sym typeface="Arial"/>
              </a:rPr>
              <a:t>HƯỚNG DẪN VỀ NHÀ </a:t>
            </a:r>
            <a:endParaRPr/>
          </a:p>
        </p:txBody>
      </p:sp>
      <p:sp>
        <p:nvSpPr>
          <p:cNvPr id="1392" name="Google Shape;1392;p81"/>
          <p:cNvSpPr txBox="1"/>
          <p:nvPr/>
        </p:nvSpPr>
        <p:spPr>
          <a:xfrm>
            <a:off x="1638299" y="4000500"/>
            <a:ext cx="15011400" cy="5157694"/>
          </a:xfrm>
          <a:prstGeom prst="rect">
            <a:avLst/>
          </a:prstGeom>
          <a:noFill/>
          <a:ln>
            <a:noFill/>
          </a:ln>
        </p:spPr>
        <p:txBody>
          <a:bodyPr anchorCtr="0" anchor="t" bIns="45700" lIns="91425" spcFirstLastPara="1" rIns="91425" wrap="square" tIns="45700">
            <a:spAutoFit/>
          </a:bodyPr>
          <a:lstStyle/>
          <a:p>
            <a:pPr indent="-685800" lvl="0" marL="685800" marR="0" rtl="0" algn="just">
              <a:lnSpc>
                <a:spcPct val="150000"/>
              </a:lnSpc>
              <a:spcBef>
                <a:spcPts val="0"/>
              </a:spcBef>
              <a:spcAft>
                <a:spcPts val="0"/>
              </a:spcAft>
              <a:buClr>
                <a:schemeClr val="dk1"/>
              </a:buClr>
              <a:buSzPts val="4500"/>
              <a:buFont typeface="Noto Sans Symbols"/>
              <a:buChar char="▪"/>
            </a:pPr>
            <a:r>
              <a:rPr lang="vi-VN" sz="4500">
                <a:solidFill>
                  <a:schemeClr val="dk1"/>
                </a:solidFill>
                <a:latin typeface="Arial"/>
                <a:ea typeface="Arial"/>
                <a:cs typeface="Arial"/>
                <a:sym typeface="Arial"/>
              </a:rPr>
              <a:t>Ôn tập lại nội dung chính của bài học ngày hôm nay</a:t>
            </a:r>
            <a:endParaRPr/>
          </a:p>
          <a:p>
            <a:pPr indent="-685800" lvl="0" marL="685800" marR="0" rtl="0" algn="just">
              <a:lnSpc>
                <a:spcPct val="150000"/>
              </a:lnSpc>
              <a:spcBef>
                <a:spcPts val="0"/>
              </a:spcBef>
              <a:spcAft>
                <a:spcPts val="0"/>
              </a:spcAft>
              <a:buClr>
                <a:schemeClr val="dk1"/>
              </a:buClr>
              <a:buSzPts val="4500"/>
              <a:buFont typeface="Noto Sans Symbols"/>
              <a:buChar char="▪"/>
            </a:pPr>
            <a:r>
              <a:rPr lang="vi-VN" sz="4500">
                <a:solidFill>
                  <a:schemeClr val="dk1"/>
                </a:solidFill>
                <a:latin typeface="Arial"/>
                <a:ea typeface="Arial"/>
                <a:cs typeface="Arial"/>
                <a:sym typeface="Arial"/>
              </a:rPr>
              <a:t>Hoàn thành các bài tập đã được giao về nhà. </a:t>
            </a:r>
            <a:endParaRPr/>
          </a:p>
          <a:p>
            <a:pPr indent="-685800" lvl="0" marL="685800" marR="0" rtl="0" algn="just">
              <a:lnSpc>
                <a:spcPct val="150000"/>
              </a:lnSpc>
              <a:spcBef>
                <a:spcPts val="0"/>
              </a:spcBef>
              <a:spcAft>
                <a:spcPts val="0"/>
              </a:spcAft>
              <a:buClr>
                <a:schemeClr val="dk1"/>
              </a:buClr>
              <a:buSzPts val="4500"/>
              <a:buFont typeface="Noto Sans Symbols"/>
              <a:buChar char="▪"/>
            </a:pPr>
            <a:r>
              <a:rPr lang="vi-VN" sz="4500">
                <a:solidFill>
                  <a:schemeClr val="dk1"/>
                </a:solidFill>
                <a:latin typeface="Arial"/>
                <a:ea typeface="Arial"/>
                <a:cs typeface="Arial"/>
                <a:sym typeface="Arial"/>
              </a:rPr>
              <a:t>Đọc trước, chuẩn bị cho bài mới, </a:t>
            </a:r>
            <a:r>
              <a:rPr b="1" i="1" lang="vi-VN" sz="4500">
                <a:solidFill>
                  <a:schemeClr val="dk1"/>
                </a:solidFill>
                <a:latin typeface="Calibri"/>
                <a:ea typeface="Calibri"/>
                <a:cs typeface="Calibri"/>
                <a:sym typeface="Calibri"/>
              </a:rPr>
              <a:t>Bài 2 – Các hoạt động lâm nghiệp cơ bản và nguyên nhân chủ yếu làm suy thoái tài nguyên rừng.</a:t>
            </a:r>
            <a:endParaRPr b="1" i="1" sz="4500">
              <a:solidFill>
                <a:schemeClr val="dk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500"/>
                                        <p:tgtEl>
                                          <p:spTgt spid="1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82"/>
          <p:cNvSpPr/>
          <p:nvPr/>
        </p:nvSpPr>
        <p:spPr>
          <a:xfrm>
            <a:off x="-533400" y="-4486901"/>
            <a:ext cx="19888200" cy="10135672"/>
          </a:xfrm>
          <a:custGeom>
            <a:rect b="b" l="l" r="r" t="t"/>
            <a:pathLst>
              <a:path extrusionOk="0" h="8229600" w="12386980">
                <a:moveTo>
                  <a:pt x="0" y="0"/>
                </a:moveTo>
                <a:lnTo>
                  <a:pt x="12386980" y="0"/>
                </a:lnTo>
                <a:lnTo>
                  <a:pt x="1238698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98" name="Google Shape;1398;p82"/>
          <p:cNvGrpSpPr/>
          <p:nvPr/>
        </p:nvGrpSpPr>
        <p:grpSpPr>
          <a:xfrm>
            <a:off x="7123507" y="4911050"/>
            <a:ext cx="4040983" cy="1188877"/>
            <a:chOff x="7160417" y="4890036"/>
            <a:chExt cx="4040983" cy="1188877"/>
          </a:xfrm>
        </p:grpSpPr>
        <p:grpSp>
          <p:nvGrpSpPr>
            <p:cNvPr id="1399" name="Google Shape;1399;p82"/>
            <p:cNvGrpSpPr/>
            <p:nvPr/>
          </p:nvGrpSpPr>
          <p:grpSpPr>
            <a:xfrm>
              <a:off x="7160417" y="4890036"/>
              <a:ext cx="3967163" cy="1188877"/>
              <a:chOff x="0" y="-47625"/>
              <a:chExt cx="812800" cy="243580"/>
            </a:xfrm>
          </p:grpSpPr>
          <p:sp>
            <p:nvSpPr>
              <p:cNvPr id="1400" name="Google Shape;1400;p82"/>
              <p:cNvSpPr/>
              <p:nvPr/>
            </p:nvSpPr>
            <p:spPr>
              <a:xfrm>
                <a:off x="0" y="0"/>
                <a:ext cx="812800" cy="195955"/>
              </a:xfrm>
              <a:custGeom>
                <a:rect b="b" l="l" r="r" t="t"/>
                <a:pathLst>
                  <a:path extrusionOk="0" h="195955" w="812800">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5F600E"/>
              </a:solidFill>
              <a:ln cap="flat" cmpd="sng" w="9525">
                <a:solidFill>
                  <a:srgbClr val="744C24"/>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01" name="Google Shape;1401;p82"/>
              <p:cNvSpPr txBox="1"/>
              <p:nvPr/>
            </p:nvSpPr>
            <p:spPr>
              <a:xfrm>
                <a:off x="0" y="-47625"/>
                <a:ext cx="812800" cy="2435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402" name="Google Shape;1402;p82"/>
            <p:cNvSpPr txBox="1"/>
            <p:nvPr/>
          </p:nvSpPr>
          <p:spPr>
            <a:xfrm>
              <a:off x="7234237" y="5273814"/>
              <a:ext cx="396716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Teko"/>
                <a:buNone/>
              </a:pPr>
              <a:r>
                <a:rPr b="1" lang="vi-VN" sz="4000">
                  <a:solidFill>
                    <a:srgbClr val="FFFFFF"/>
                  </a:solidFill>
                  <a:latin typeface="Teko"/>
                  <a:ea typeface="Teko"/>
                  <a:cs typeface="Teko"/>
                  <a:sym typeface="Teko"/>
                </a:rPr>
                <a:t>END</a:t>
              </a:r>
              <a:endParaRPr b="1" i="0" sz="4000" u="none" cap="none" strike="noStrike">
                <a:solidFill>
                  <a:srgbClr val="FFFFFF"/>
                </a:solidFill>
                <a:latin typeface="Teko"/>
                <a:ea typeface="Teko"/>
                <a:cs typeface="Teko"/>
                <a:sym typeface="Teko"/>
              </a:endParaRPr>
            </a:p>
          </p:txBody>
        </p:sp>
      </p:grpSp>
      <p:sp>
        <p:nvSpPr>
          <p:cNvPr id="1403" name="Google Shape;1403;p82"/>
          <p:cNvSpPr txBox="1"/>
          <p:nvPr/>
        </p:nvSpPr>
        <p:spPr>
          <a:xfrm>
            <a:off x="341708" y="6438900"/>
            <a:ext cx="17678400" cy="334097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744C24"/>
              </a:buClr>
              <a:buSzPts val="7500"/>
              <a:buFont typeface="Arial"/>
              <a:buNone/>
            </a:pPr>
            <a:r>
              <a:rPr b="1" i="0" lang="vi-VN" sz="7500" u="none" cap="none" strike="noStrike">
                <a:solidFill>
                  <a:srgbClr val="744C24"/>
                </a:solidFill>
                <a:latin typeface="Arial"/>
                <a:ea typeface="Arial"/>
                <a:cs typeface="Arial"/>
                <a:sym typeface="Arial"/>
              </a:rPr>
              <a:t>CẢM ƠN CÁC EM ĐÃ CHÚ Ý </a:t>
            </a:r>
            <a:endParaRPr/>
          </a:p>
          <a:p>
            <a:pPr indent="0" lvl="0" marL="0" marR="0" rtl="0" algn="ctr">
              <a:lnSpc>
                <a:spcPct val="150000"/>
              </a:lnSpc>
              <a:spcBef>
                <a:spcPts val="0"/>
              </a:spcBef>
              <a:spcAft>
                <a:spcPts val="0"/>
              </a:spcAft>
              <a:buClr>
                <a:srgbClr val="744C24"/>
              </a:buClr>
              <a:buSzPts val="7500"/>
              <a:buFont typeface="Arial"/>
              <a:buNone/>
            </a:pPr>
            <a:r>
              <a:rPr b="1" i="0" lang="vi-VN" sz="7500" u="none" cap="none" strike="noStrike">
                <a:solidFill>
                  <a:srgbClr val="744C24"/>
                </a:solidFill>
                <a:latin typeface="Arial"/>
                <a:ea typeface="Arial"/>
                <a:cs typeface="Arial"/>
                <a:sym typeface="Arial"/>
              </a:rPr>
              <a:t>LẮNG NGHE BÀI GIẢNG!</a:t>
            </a:r>
            <a:endParaRPr/>
          </a:p>
        </p:txBody>
      </p:sp>
    </p:spTree>
  </p:cSld>
  <p:clrMapOvr>
    <a:masterClrMapping/>
  </p:clrMapOvr>
  <p:transition spd="slow" p14:dur="1500">
    <p:random/>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9"/>
        </a:solidFill>
      </p:bgPr>
    </p:bg>
    <p:spTree>
      <p:nvGrpSpPr>
        <p:cNvPr id="284" name="Shape 284"/>
        <p:cNvGrpSpPr/>
        <p:nvPr/>
      </p:nvGrpSpPr>
      <p:grpSpPr>
        <a:xfrm>
          <a:off x="0" y="0"/>
          <a:ext cx="0" cy="0"/>
          <a:chOff x="0" y="0"/>
          <a:chExt cx="0" cy="0"/>
        </a:xfrm>
      </p:grpSpPr>
      <p:sp>
        <p:nvSpPr>
          <p:cNvPr id="285" name="Google Shape;285;p9"/>
          <p:cNvSpPr/>
          <p:nvPr/>
        </p:nvSpPr>
        <p:spPr>
          <a:xfrm>
            <a:off x="-862825" y="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9"/>
          <p:cNvSpPr/>
          <p:nvPr/>
        </p:nvSpPr>
        <p:spPr>
          <a:xfrm>
            <a:off x="17425175"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9"/>
          <p:cNvSpPr/>
          <p:nvPr/>
        </p:nvSpPr>
        <p:spPr>
          <a:xfrm rot="5400000">
            <a:off x="17282147" y="345130"/>
            <a:ext cx="1725651" cy="690260"/>
          </a:xfrm>
          <a:custGeom>
            <a:rect b="b" l="l" r="r" t="t"/>
            <a:pathLst>
              <a:path extrusionOk="0" h="690260" w="1725651">
                <a:moveTo>
                  <a:pt x="0" y="0"/>
                </a:moveTo>
                <a:lnTo>
                  <a:pt x="1725651" y="0"/>
                </a:lnTo>
                <a:lnTo>
                  <a:pt x="1725651"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9"/>
          <p:cNvSpPr/>
          <p:nvPr/>
        </p:nvSpPr>
        <p:spPr>
          <a:xfrm rot="5400000">
            <a:off x="-745377" y="9596740"/>
            <a:ext cx="1725651" cy="690260"/>
          </a:xfrm>
          <a:custGeom>
            <a:rect b="b" l="l" r="r" t="t"/>
            <a:pathLst>
              <a:path extrusionOk="0" h="690260" w="1725651">
                <a:moveTo>
                  <a:pt x="0" y="0"/>
                </a:moveTo>
                <a:lnTo>
                  <a:pt x="1725650" y="0"/>
                </a:lnTo>
                <a:lnTo>
                  <a:pt x="1725650" y="690260"/>
                </a:lnTo>
                <a:lnTo>
                  <a:pt x="0" y="69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9"/>
          <p:cNvSpPr txBox="1"/>
          <p:nvPr/>
        </p:nvSpPr>
        <p:spPr>
          <a:xfrm>
            <a:off x="862826" y="396270"/>
            <a:ext cx="1277911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500">
                <a:solidFill>
                  <a:srgbClr val="C00000"/>
                </a:solidFill>
                <a:latin typeface="Calibri"/>
                <a:ea typeface="Calibri"/>
                <a:cs typeface="Calibri"/>
                <a:sym typeface="Calibri"/>
              </a:rPr>
              <a:t>1. Vai trò đối với đời sống con người</a:t>
            </a:r>
            <a:endParaRPr b="1" sz="4500">
              <a:solidFill>
                <a:srgbClr val="C00000"/>
              </a:solidFill>
              <a:latin typeface="Calibri"/>
              <a:ea typeface="Calibri"/>
              <a:cs typeface="Calibri"/>
              <a:sym typeface="Calibri"/>
            </a:endParaRPr>
          </a:p>
        </p:txBody>
      </p:sp>
      <p:grpSp>
        <p:nvGrpSpPr>
          <p:cNvPr id="290" name="Google Shape;290;p9"/>
          <p:cNvGrpSpPr/>
          <p:nvPr/>
        </p:nvGrpSpPr>
        <p:grpSpPr>
          <a:xfrm>
            <a:off x="462579" y="1836567"/>
            <a:ext cx="17333270" cy="1752211"/>
            <a:chOff x="304800" y="4914900"/>
            <a:chExt cx="17333270" cy="1752211"/>
          </a:xfrm>
        </p:grpSpPr>
        <p:sp>
          <p:nvSpPr>
            <p:cNvPr id="291" name="Google Shape;291;p9"/>
            <p:cNvSpPr txBox="1"/>
            <p:nvPr/>
          </p:nvSpPr>
          <p:spPr>
            <a:xfrm>
              <a:off x="2438400" y="4914900"/>
              <a:ext cx="15199670" cy="175221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vi-VN" sz="3800">
                  <a:solidFill>
                    <a:schemeClr val="dk1"/>
                  </a:solidFill>
                  <a:latin typeface="Calibri"/>
                  <a:ea typeface="Calibri"/>
                  <a:cs typeface="Calibri"/>
                  <a:sym typeface="Calibri"/>
                </a:rPr>
                <a:t>Khai thác thông tin mục I.1 SGK tr.7 và trả lời câu hỏi: </a:t>
              </a:r>
              <a:r>
                <a:rPr lang="vi-VN" sz="3800">
                  <a:solidFill>
                    <a:schemeClr val="dk1"/>
                  </a:solidFill>
                  <a:latin typeface="Calibri"/>
                  <a:ea typeface="Calibri"/>
                  <a:cs typeface="Calibri"/>
                  <a:sym typeface="Calibri"/>
                </a:rPr>
                <a:t>Nêu vai trò của lâm nghiệp đối với đời sống con người.</a:t>
              </a:r>
              <a:endParaRPr sz="3800">
                <a:solidFill>
                  <a:schemeClr val="dk1"/>
                </a:solidFill>
                <a:latin typeface="Calibri"/>
                <a:ea typeface="Calibri"/>
                <a:cs typeface="Calibri"/>
                <a:sym typeface="Calibri"/>
              </a:endParaRPr>
            </a:p>
          </p:txBody>
        </p:sp>
        <p:sp>
          <p:nvSpPr>
            <p:cNvPr id="292" name="Google Shape;292;p9"/>
            <p:cNvSpPr/>
            <p:nvPr/>
          </p:nvSpPr>
          <p:spPr>
            <a:xfrm>
              <a:off x="304800" y="4914900"/>
              <a:ext cx="1939952" cy="1658659"/>
            </a:xfrm>
            <a:custGeom>
              <a:rect b="b" l="l" r="r" t="t"/>
              <a:pathLst>
                <a:path extrusionOk="0" h="4114800" w="4812632">
                  <a:moveTo>
                    <a:pt x="0" y="0"/>
                  </a:moveTo>
                  <a:lnTo>
                    <a:pt x="4812632" y="0"/>
                  </a:lnTo>
                  <a:lnTo>
                    <a:pt x="481263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descr="Cây thuốc nam quý: Phân loại, điều chế và cách sử dụng trị bệnh cho hiệu  quả cao" id="293" name="Google Shape;293;p9"/>
          <p:cNvPicPr preferRelativeResize="0"/>
          <p:nvPr/>
        </p:nvPicPr>
        <p:blipFill rotWithShape="1">
          <a:blip r:embed="rId6">
            <a:alphaModFix/>
          </a:blip>
          <a:srcRect b="0" l="0" r="0" t="0"/>
          <a:stretch/>
        </p:blipFill>
        <p:spPr>
          <a:xfrm>
            <a:off x="6505442" y="4511186"/>
            <a:ext cx="6096000" cy="4567825"/>
          </a:xfrm>
          <a:prstGeom prst="rect">
            <a:avLst/>
          </a:prstGeom>
          <a:noFill/>
          <a:ln>
            <a:noFill/>
          </a:ln>
        </p:spPr>
      </p:pic>
      <p:pic>
        <p:nvPicPr>
          <p:cNvPr descr="Địa Điểm Cung Cấp Gỗ Thông 2x10cm, 5x10cm, 10x10cm Dài 4-6m" id="294" name="Google Shape;294;p9"/>
          <p:cNvPicPr preferRelativeResize="0"/>
          <p:nvPr/>
        </p:nvPicPr>
        <p:blipFill rotWithShape="1">
          <a:blip r:embed="rId7">
            <a:alphaModFix/>
          </a:blip>
          <a:srcRect b="0" l="0" r="0" t="0"/>
          <a:stretch/>
        </p:blipFill>
        <p:spPr>
          <a:xfrm>
            <a:off x="214952" y="4478937"/>
            <a:ext cx="6096000" cy="4572000"/>
          </a:xfrm>
          <a:prstGeom prst="rect">
            <a:avLst/>
          </a:prstGeom>
          <a:noFill/>
          <a:ln>
            <a:noFill/>
          </a:ln>
        </p:spPr>
      </p:pic>
      <p:pic>
        <p:nvPicPr>
          <p:cNvPr descr="Các máy móc và phần mềm cần có cho xưởng gỗ công nghiệp | Nghề nội thất -  Trang thông tin ngành nội thất" id="295" name="Google Shape;295;p9"/>
          <p:cNvPicPr preferRelativeResize="0"/>
          <p:nvPr/>
        </p:nvPicPr>
        <p:blipFill rotWithShape="1">
          <a:blip r:embed="rId8">
            <a:alphaModFix/>
          </a:blip>
          <a:srcRect b="0" l="36818" r="0" t="0"/>
          <a:stretch/>
        </p:blipFill>
        <p:spPr>
          <a:xfrm>
            <a:off x="12801600" y="4507044"/>
            <a:ext cx="5210042" cy="4572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500"/>
                                        <p:tgtEl>
                                          <p:spTgt spid="2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cp:coreProperties>
</file>