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  <p:sldMasterId id="2147483732" r:id="rId6"/>
  </p:sldMasterIdLst>
  <p:sldIdLst>
    <p:sldId id="377" r:id="rId7"/>
    <p:sldId id="334" r:id="rId8"/>
    <p:sldId id="378" r:id="rId9"/>
    <p:sldId id="379" r:id="rId10"/>
    <p:sldId id="380" r:id="rId11"/>
    <p:sldId id="381" r:id="rId12"/>
    <p:sldId id="335" r:id="rId13"/>
    <p:sldId id="336" r:id="rId14"/>
    <p:sldId id="338" r:id="rId15"/>
    <p:sldId id="375" r:id="rId16"/>
    <p:sldId id="340" r:id="rId17"/>
    <p:sldId id="341" r:id="rId18"/>
    <p:sldId id="382" r:id="rId19"/>
    <p:sldId id="383" r:id="rId20"/>
    <p:sldId id="392" r:id="rId21"/>
    <p:sldId id="384" r:id="rId22"/>
    <p:sldId id="386" r:id="rId23"/>
    <p:sldId id="342" r:id="rId24"/>
    <p:sldId id="343" r:id="rId25"/>
    <p:sldId id="344" r:id="rId26"/>
    <p:sldId id="345" r:id="rId27"/>
    <p:sldId id="346" r:id="rId28"/>
    <p:sldId id="347" r:id="rId29"/>
    <p:sldId id="348" r:id="rId30"/>
    <p:sldId id="349" r:id="rId31"/>
    <p:sldId id="350" r:id="rId32"/>
    <p:sldId id="351" r:id="rId33"/>
    <p:sldId id="352" r:id="rId34"/>
    <p:sldId id="354" r:id="rId35"/>
    <p:sldId id="355" r:id="rId36"/>
    <p:sldId id="369" r:id="rId37"/>
    <p:sldId id="370" r:id="rId38"/>
    <p:sldId id="372" r:id="rId39"/>
    <p:sldId id="356" r:id="rId40"/>
    <p:sldId id="387" r:id="rId41"/>
    <p:sldId id="357" r:id="rId42"/>
    <p:sldId id="358" r:id="rId43"/>
    <p:sldId id="359" r:id="rId44"/>
    <p:sldId id="360" r:id="rId45"/>
    <p:sldId id="367" r:id="rId46"/>
    <p:sldId id="371" r:id="rId47"/>
    <p:sldId id="368" r:id="rId48"/>
    <p:sldId id="388" r:id="rId49"/>
    <p:sldId id="361" r:id="rId50"/>
    <p:sldId id="363" r:id="rId51"/>
    <p:sldId id="373" r:id="rId52"/>
    <p:sldId id="374" r:id="rId53"/>
    <p:sldId id="366" r:id="rId54"/>
    <p:sldId id="389" r:id="rId55"/>
    <p:sldId id="390" r:id="rId56"/>
    <p:sldId id="333" r:id="rId57"/>
  </p:sldIdLst>
  <p:sldSz cx="12188825" cy="68580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85CF106B-7D9F-4F18-9611-EE976F6C1A70}">
          <p14:sldIdLst>
            <p14:sldId id="377"/>
            <p14:sldId id="334"/>
            <p14:sldId id="378"/>
            <p14:sldId id="379"/>
            <p14:sldId id="380"/>
            <p14:sldId id="381"/>
            <p14:sldId id="335"/>
            <p14:sldId id="336"/>
            <p14:sldId id="338"/>
            <p14:sldId id="375"/>
            <p14:sldId id="340"/>
            <p14:sldId id="341"/>
            <p14:sldId id="382"/>
            <p14:sldId id="383"/>
            <p14:sldId id="392"/>
          </p14:sldIdLst>
        </p14:section>
        <p14:section name="Untitled Section" id="{73D22923-0166-4C9D-BE5F-4F21ED5FA4F0}">
          <p14:sldIdLst>
            <p14:sldId id="384"/>
            <p14:sldId id="386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4"/>
            <p14:sldId id="355"/>
            <p14:sldId id="369"/>
            <p14:sldId id="370"/>
            <p14:sldId id="372"/>
            <p14:sldId id="356"/>
            <p14:sldId id="387"/>
            <p14:sldId id="357"/>
            <p14:sldId id="358"/>
            <p14:sldId id="359"/>
            <p14:sldId id="360"/>
            <p14:sldId id="367"/>
            <p14:sldId id="371"/>
            <p14:sldId id="368"/>
            <p14:sldId id="388"/>
            <p14:sldId id="361"/>
            <p14:sldId id="363"/>
            <p14:sldId id="373"/>
            <p14:sldId id="374"/>
            <p14:sldId id="366"/>
            <p14:sldId id="389"/>
            <p14:sldId id="390"/>
            <p14:sldId id="3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FF"/>
    <a:srgbClr val="CCFFCC"/>
    <a:srgbClr val="FFFFE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10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tableStyles" Target="tableStyles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162" y="2130428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3BE54-BFB1-459F-86CD-79F3ECFC1CBB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27DA4-4F36-4E2B-A723-5CA32AE13B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486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3BE54-BFB1-459F-86CD-79F3ECFC1CBB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27DA4-4F36-4E2B-A723-5CA32AE13BA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3A5101-9BD6-479F-B2CA-9582CF4D46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1" y="5876677"/>
            <a:ext cx="11518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1838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6898" y="274641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441" y="274641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3BE54-BFB1-459F-86CD-79F3ECFC1CBB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27DA4-4F36-4E2B-A723-5CA32AE13BA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E291EF-BF07-4FDC-846F-6B65B0825E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1" y="5876677"/>
            <a:ext cx="11518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4202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162" y="2130428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6A2C0-2EF9-4D05-B575-2C81C414106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58DD8C-5CFF-4B08-9C18-26F5C7F38A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1" y="5876677"/>
            <a:ext cx="11518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495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1FCED-4355-42E6-9EF2-17D19FE1699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064032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2833" y="4406903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800D0-DA42-45AA-B04E-B7541D5309E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419080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441" y="1600203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5986" y="1600203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77E91-EC82-45D7-B316-657BB8930691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381995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B1C22-3CB8-4CB8-94C3-B060443C993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509159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08EFF-FC85-49FE-92E7-21AFDFCEFE2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083203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CEB59-3AA7-4514-B6D1-E47A83C2384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70860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443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5492" y="273053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443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6B806-D954-4B91-9227-8F19C3772CE1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46417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3BE54-BFB1-459F-86CD-79F3ECFC1CBB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27DA4-4F36-4E2B-A723-5CA32AE13BA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4327CE-C718-473F-8D1E-F810ADE219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1" y="5876677"/>
            <a:ext cx="11518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45558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0AB7E-91B1-47A9-AB9E-410742C6F9C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15812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C8024-C5A0-427D-96DE-3FF10ACFDCF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307088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6898" y="274641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441" y="274641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D574B-C522-4703-B9A2-525D4FC3B7EE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26991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BE54-BFB1-459F-86CD-79F3ECFC1CBB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7DA4-4F36-4E2B-A723-5CA32AE13B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20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BE54-BFB1-459F-86CD-79F3ECFC1CBB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7DA4-4F36-4E2B-A723-5CA32AE13B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515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BE54-BFB1-459F-86CD-79F3ECFC1CBB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7DA4-4F36-4E2B-A723-5CA32AE13B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957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BE54-BFB1-459F-86CD-79F3ECFC1CBB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7DA4-4F36-4E2B-A723-5CA32AE13B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722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BE54-BFB1-459F-86CD-79F3ECFC1CBB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7DA4-4F36-4E2B-A723-5CA32AE13B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609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BE54-BFB1-459F-86CD-79F3ECFC1CBB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7DA4-4F36-4E2B-A723-5CA32AE13B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864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BE54-BFB1-459F-86CD-79F3ECFC1CBB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7DA4-4F36-4E2B-A723-5CA32AE13B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073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2833" y="4406903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3BE54-BFB1-459F-86CD-79F3ECFC1CBB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27DA4-4F36-4E2B-A723-5CA32AE13B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88413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BE54-BFB1-459F-86CD-79F3ECFC1CBB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7DA4-4F36-4E2B-A723-5CA32AE13B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555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BE54-BFB1-459F-86CD-79F3ECFC1CBB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7DA4-4F36-4E2B-A723-5CA32AE13B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820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BE54-BFB1-459F-86CD-79F3ECFC1CBB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7DA4-4F36-4E2B-A723-5CA32AE13B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739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BE54-BFB1-459F-86CD-79F3ECFC1CBB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7DA4-4F36-4E2B-A723-5CA32AE13B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493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BE8A0-C9AE-436E-A9AA-BCAFB9F84C0C}"/>
              </a:ext>
            </a:extLst>
          </p:cNvPr>
          <p:cNvSpPr/>
          <p:nvPr/>
        </p:nvSpPr>
        <p:spPr bwMode="white">
          <a:xfrm>
            <a:off x="0" y="5970588"/>
            <a:ext cx="12188825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658DB0-A47A-484D-8954-8439EF9FC438}"/>
              </a:ext>
            </a:extLst>
          </p:cNvPr>
          <p:cNvSpPr/>
          <p:nvPr/>
        </p:nvSpPr>
        <p:spPr>
          <a:xfrm>
            <a:off x="-12697" y="6053141"/>
            <a:ext cx="2998536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5E58C5-C99F-4AFB-9A94-05ACB4DF6FDD}"/>
              </a:ext>
            </a:extLst>
          </p:cNvPr>
          <p:cNvSpPr/>
          <p:nvPr/>
        </p:nvSpPr>
        <p:spPr>
          <a:xfrm>
            <a:off x="3144550" y="6043616"/>
            <a:ext cx="9044277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8780" y="4038600"/>
            <a:ext cx="8633751" cy="1828800"/>
          </a:xfrm>
        </p:spPr>
        <p:txBody>
          <a:bodyPr anchor="b"/>
          <a:lstStyle>
            <a:lvl1pPr>
              <a:defRPr cap="all" baseline="0">
                <a:latin typeface="Arial" pitchFamily="34" charset="0"/>
                <a:ea typeface="AR Maokai Heavy Big5" pitchFamily="49" charset="-12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8780" y="6050037"/>
            <a:ext cx="8938472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27">
            <a:extLst>
              <a:ext uri="{FF2B5EF4-FFF2-40B4-BE49-F238E27FC236}">
                <a16:creationId xmlns:a16="http://schemas.microsoft.com/office/drawing/2014/main" id="{B4ED9E86-0FEA-4B24-9F8D-BFBD869EEC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573" y="6069013"/>
            <a:ext cx="2742486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4/11/2023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Footer Placeholder 16">
            <a:extLst>
              <a:ext uri="{FF2B5EF4-FFF2-40B4-BE49-F238E27FC236}">
                <a16:creationId xmlns:a16="http://schemas.microsoft.com/office/drawing/2014/main" id="{64A233DC-5E18-4930-B58D-9CF0E80E8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0576" y="236541"/>
            <a:ext cx="7821163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EBDDC3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Slide Number Placeholder 28">
            <a:extLst>
              <a:ext uri="{FF2B5EF4-FFF2-40B4-BE49-F238E27FC236}">
                <a16:creationId xmlns:a16="http://schemas.microsoft.com/office/drawing/2014/main" id="{CC219CC7-6729-43C5-81D0-A38A078EA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5222" y="228600"/>
            <a:ext cx="1117309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EBDDC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EBDDC3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416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29" y="228600"/>
            <a:ext cx="10262991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651" y="1600200"/>
            <a:ext cx="10868369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DCD1D82A-2675-4C3E-BD12-E9A0CF3EC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4/11/2023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6FF1729-76F0-42DF-937C-81659BA2E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EC0DA54A-4C5E-4F99-9616-D730EA7C6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5118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A291D2-FD25-4DFF-A29D-A4C0D22BEF5B}"/>
              </a:ext>
            </a:extLst>
          </p:cNvPr>
          <p:cNvSpPr/>
          <p:nvPr/>
        </p:nvSpPr>
        <p:spPr bwMode="white">
          <a:xfrm>
            <a:off x="0" y="1524000"/>
            <a:ext cx="12188825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AA9DAC-46A9-4E0E-AAC9-E30EE7998489}"/>
              </a:ext>
            </a:extLst>
          </p:cNvPr>
          <p:cNvSpPr/>
          <p:nvPr/>
        </p:nvSpPr>
        <p:spPr>
          <a:xfrm>
            <a:off x="0" y="1600200"/>
            <a:ext cx="172675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EEC2AE-7D04-4A7C-8294-45F5A11332B3}"/>
              </a:ext>
            </a:extLst>
          </p:cNvPr>
          <p:cNvSpPr/>
          <p:nvPr/>
        </p:nvSpPr>
        <p:spPr>
          <a:xfrm>
            <a:off x="1828324" y="1600200"/>
            <a:ext cx="10360501" cy="990600"/>
          </a:xfrm>
          <a:prstGeom prst="rect">
            <a:avLst/>
          </a:prstGeom>
          <a:solidFill>
            <a:srgbClr val="0066CC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6" y="2743200"/>
            <a:ext cx="9495011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600200"/>
            <a:ext cx="10157354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0782B1E9-BF40-4C77-9AF9-463E8D689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4/11/2023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6C3DEB13-EF79-4C13-9CA2-578B1447F8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3"/>
            <a:ext cx="172675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A26702CF-81BD-462F-A014-9B87873AF5C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270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588" y="1589567"/>
            <a:ext cx="5180251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8186" y="1589567"/>
            <a:ext cx="5180251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D608ECCD-69B4-44ED-A9D9-ABA50E1F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4/11/2023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EDA9E503-7AC2-4D7E-A1AA-8BD2B0FD37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2DE1CFBE-8D6F-430A-87C3-AE6E9F0492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56717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15" y="273050"/>
            <a:ext cx="10868369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588" y="2438400"/>
            <a:ext cx="5180251" cy="3581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399133" y="2438400"/>
            <a:ext cx="5180251" cy="3581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588" y="1752600"/>
            <a:ext cx="5180251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399133" y="1752600"/>
            <a:ext cx="5180251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00A7F362-A42A-460F-A5F4-C1A018E59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4/11/2023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FFC06CFC-4E84-4B2B-BE30-39116E4D18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BD0E05AE-E1A6-4DAE-8423-55C37165EC5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098122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3D197748-FF23-4D0B-8F57-DC250235C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4/11/2023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74E6B8E-574A-497E-9484-D57B46BC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AC42C684-ABF0-445D-8BF3-651A9A1AE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699690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441" y="1600203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5986" y="1600203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3BE54-BFB1-459F-86CD-79F3ECFC1CBB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27DA4-4F36-4E2B-A723-5CA32AE13BA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70AF1F-1070-4AD9-B4B2-9738386B48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1" y="5876677"/>
            <a:ext cx="11518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42348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AED13D-3294-4BCD-A4A2-DE8A4FC23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4/11/2023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062569-5CAE-4C6F-A6B1-CD9D3FFC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B4A5F-4BB2-4575-B4D7-52777677F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015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389257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273050"/>
            <a:ext cx="10766795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589" y="1752600"/>
            <a:ext cx="2133044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8780" y="1752600"/>
            <a:ext cx="8532178" cy="441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7D5F2FAA-F727-4475-8341-732D482EA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4/11/2023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AC67D54D-25F7-48A3-BF7A-B9C8A4592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B330F794-8CAD-434D-9343-610870B01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332193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DECF529-0524-4A8E-8ED1-BB8AD869E3E5}"/>
              </a:ext>
            </a:extLst>
          </p:cNvPr>
          <p:cNvSpPr/>
          <p:nvPr/>
        </p:nvSpPr>
        <p:spPr bwMode="white">
          <a:xfrm>
            <a:off x="-12697" y="4572003"/>
            <a:ext cx="12188825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A48702-E39A-46C2-ADA8-5D1A6EAC36C1}"/>
              </a:ext>
            </a:extLst>
          </p:cNvPr>
          <p:cNvSpPr/>
          <p:nvPr/>
        </p:nvSpPr>
        <p:spPr>
          <a:xfrm>
            <a:off x="-12694" y="4664075"/>
            <a:ext cx="1951058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3CC16B-FAEC-43D6-80A7-2FC0D9C52FB3}"/>
              </a:ext>
            </a:extLst>
          </p:cNvPr>
          <p:cNvSpPr/>
          <p:nvPr/>
        </p:nvSpPr>
        <p:spPr>
          <a:xfrm>
            <a:off x="2058981" y="4654550"/>
            <a:ext cx="10129844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8C6AAA-854F-4AD0-9771-56023A6B7A04}"/>
              </a:ext>
            </a:extLst>
          </p:cNvPr>
          <p:cNvSpPr/>
          <p:nvPr/>
        </p:nvSpPr>
        <p:spPr bwMode="white">
          <a:xfrm>
            <a:off x="1929899" y="3"/>
            <a:ext cx="133316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044" y="5486400"/>
            <a:ext cx="975106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044" y="4648200"/>
            <a:ext cx="975106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226" y="0"/>
            <a:ext cx="10108599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>
            <a:extLst>
              <a:ext uri="{FF2B5EF4-FFF2-40B4-BE49-F238E27FC236}">
                <a16:creationId xmlns:a16="http://schemas.microsoft.com/office/drawing/2014/main" id="{67F9195E-DC8E-48C3-8894-18F604A34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29030" y="6248403"/>
            <a:ext cx="3555074" cy="365125"/>
          </a:xfrm>
        </p:spPr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4/11/2023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734B8148-2CF9-4135-B5CA-3930281D3E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3"/>
            <a:ext cx="1929897" cy="663575"/>
          </a:xfrm>
        </p:spPr>
        <p:txBody>
          <a:bodyPr/>
          <a:lstStyle>
            <a:lvl1pPr>
              <a:defRPr sz="28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2C035631-1FBE-4C02-B339-7076FC51DC6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33044" y="6248403"/>
            <a:ext cx="6094413" cy="365125"/>
          </a:xfrm>
        </p:spPr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063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55CA051B-3332-444A-9FF4-61AEF99E9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4/11/2023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963B038-B31B-4817-AA52-5AF5E0B20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B5BAC7C5-734A-4E21-8DFB-E7E36EB69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328226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F52F46-8A3E-45F7-976C-DF5C46B234F3}"/>
              </a:ext>
            </a:extLst>
          </p:cNvPr>
          <p:cNvSpPr/>
          <p:nvPr/>
        </p:nvSpPr>
        <p:spPr bwMode="white">
          <a:xfrm>
            <a:off x="8125885" y="0"/>
            <a:ext cx="42745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58EEC6-4623-4593-B0B2-DD02A5AA2CCE}"/>
              </a:ext>
            </a:extLst>
          </p:cNvPr>
          <p:cNvSpPr/>
          <p:nvPr/>
        </p:nvSpPr>
        <p:spPr>
          <a:xfrm>
            <a:off x="8187251" y="609600"/>
            <a:ext cx="304721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36780D-E6C5-4CD1-A193-C5C5F376FFED}"/>
              </a:ext>
            </a:extLst>
          </p:cNvPr>
          <p:cNvSpPr/>
          <p:nvPr/>
        </p:nvSpPr>
        <p:spPr>
          <a:xfrm>
            <a:off x="8187251" y="0"/>
            <a:ext cx="304721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5324" y="609603"/>
            <a:ext cx="2742486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609600"/>
            <a:ext cx="7414869" cy="55165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9174211-2C7C-4710-8D37-523CF080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5324" y="6248403"/>
            <a:ext cx="2945633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4/11/2023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98CFAA1-5915-4B3A-A399-5A87F257B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443" y="6248403"/>
            <a:ext cx="7429682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5FB8226-1D16-4AD1-B834-81C0D00ED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8072912" y="103761"/>
            <a:ext cx="533400" cy="325882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971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4/11/2023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299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4/11/2023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3645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4/11/2023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7171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4/11/2023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3433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4/11/2023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664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3BE54-BFB1-459F-86CD-79F3ECFC1CBB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27DA4-4F36-4E2B-A723-5CA32AE13BA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51DBB9-EA25-48A5-AD7F-FE1FCF2B15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1" y="5876677"/>
            <a:ext cx="11518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44637"/>
      </p:ext>
    </p:extLst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4/11/2023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546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4/11/2023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1183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4/11/2023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8321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4/11/2023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5860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4/11/2023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2290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4/11/2023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0886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BE8A0-C9AE-436E-A9AA-BCAFB9F84C0C}"/>
              </a:ext>
            </a:extLst>
          </p:cNvPr>
          <p:cNvSpPr/>
          <p:nvPr/>
        </p:nvSpPr>
        <p:spPr bwMode="white">
          <a:xfrm>
            <a:off x="0" y="5970588"/>
            <a:ext cx="12188825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658DB0-A47A-484D-8954-8439EF9FC438}"/>
              </a:ext>
            </a:extLst>
          </p:cNvPr>
          <p:cNvSpPr/>
          <p:nvPr/>
        </p:nvSpPr>
        <p:spPr>
          <a:xfrm>
            <a:off x="-12697" y="6053141"/>
            <a:ext cx="2998536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5E58C5-C99F-4AFB-9A94-05ACB4DF6FDD}"/>
              </a:ext>
            </a:extLst>
          </p:cNvPr>
          <p:cNvSpPr/>
          <p:nvPr/>
        </p:nvSpPr>
        <p:spPr>
          <a:xfrm>
            <a:off x="3144550" y="6043616"/>
            <a:ext cx="9044277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8780" y="4038600"/>
            <a:ext cx="8633751" cy="1828800"/>
          </a:xfrm>
        </p:spPr>
        <p:txBody>
          <a:bodyPr anchor="b"/>
          <a:lstStyle>
            <a:lvl1pPr>
              <a:defRPr cap="all" baseline="0">
                <a:latin typeface="Arial" pitchFamily="34" charset="0"/>
                <a:ea typeface="AR Maokai Heavy Big5" pitchFamily="49" charset="-12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8780" y="6050037"/>
            <a:ext cx="8938472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27">
            <a:extLst>
              <a:ext uri="{FF2B5EF4-FFF2-40B4-BE49-F238E27FC236}">
                <a16:creationId xmlns:a16="http://schemas.microsoft.com/office/drawing/2014/main" id="{B4ED9E86-0FEA-4B24-9F8D-BFBD869EEC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573" y="6069013"/>
            <a:ext cx="2742486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4/11/2023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Footer Placeholder 16">
            <a:extLst>
              <a:ext uri="{FF2B5EF4-FFF2-40B4-BE49-F238E27FC236}">
                <a16:creationId xmlns:a16="http://schemas.microsoft.com/office/drawing/2014/main" id="{64A233DC-5E18-4930-B58D-9CF0E80E8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0576" y="236541"/>
            <a:ext cx="7821163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EBDDC3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Slide Number Placeholder 28">
            <a:extLst>
              <a:ext uri="{FF2B5EF4-FFF2-40B4-BE49-F238E27FC236}">
                <a16:creationId xmlns:a16="http://schemas.microsoft.com/office/drawing/2014/main" id="{CC219CC7-6729-43C5-81D0-A38A078EA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5222" y="228600"/>
            <a:ext cx="1117309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EBDDC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EBDDC3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91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429" y="749300"/>
            <a:ext cx="9233271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651" y="1600200"/>
            <a:ext cx="10868369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DCD1D82A-2675-4C3E-BD12-E9A0CF3EC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4/11/2023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6FF1729-76F0-42DF-937C-81659BA2E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EC0DA54A-4C5E-4F99-9616-D730EA7C6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9552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A291D2-FD25-4DFF-A29D-A4C0D22BEF5B}"/>
              </a:ext>
            </a:extLst>
          </p:cNvPr>
          <p:cNvSpPr/>
          <p:nvPr/>
        </p:nvSpPr>
        <p:spPr bwMode="white">
          <a:xfrm>
            <a:off x="0" y="1524000"/>
            <a:ext cx="12188825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AA9DAC-46A9-4E0E-AAC9-E30EE7998489}"/>
              </a:ext>
            </a:extLst>
          </p:cNvPr>
          <p:cNvSpPr/>
          <p:nvPr/>
        </p:nvSpPr>
        <p:spPr>
          <a:xfrm>
            <a:off x="0" y="1600200"/>
            <a:ext cx="172675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EEC2AE-7D04-4A7C-8294-45F5A11332B3}"/>
              </a:ext>
            </a:extLst>
          </p:cNvPr>
          <p:cNvSpPr/>
          <p:nvPr/>
        </p:nvSpPr>
        <p:spPr>
          <a:xfrm>
            <a:off x="1828324" y="1600200"/>
            <a:ext cx="10360501" cy="990600"/>
          </a:xfrm>
          <a:prstGeom prst="rect">
            <a:avLst/>
          </a:prstGeom>
          <a:solidFill>
            <a:srgbClr val="0066CC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6" y="2743200"/>
            <a:ext cx="9495011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600200"/>
            <a:ext cx="10157354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0782B1E9-BF40-4C77-9AF9-463E8D689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4/11/2023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6C3DEB13-EF79-4C13-9CA2-578B1447F8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3"/>
            <a:ext cx="172675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A26702CF-81BD-462F-A014-9B87873AF5C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737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588" y="1589567"/>
            <a:ext cx="5180251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8186" y="1589567"/>
            <a:ext cx="5180251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D608ECCD-69B4-44ED-A9D9-ABA50E1F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4/11/2023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EDA9E503-7AC2-4D7E-A1AA-8BD2B0FD37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2DE1CFBE-8D6F-430A-87C3-AE6E9F0492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94160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3BE54-BFB1-459F-86CD-79F3ECFC1CBB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27DA4-4F36-4E2B-A723-5CA32AE13BA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C160B5-01AF-487E-BD64-2ECAB4E219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1" y="5876677"/>
            <a:ext cx="11518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83308"/>
      </p:ext>
    </p:extLst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15" y="273050"/>
            <a:ext cx="10868369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588" y="2438400"/>
            <a:ext cx="5180251" cy="3581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399133" y="2438400"/>
            <a:ext cx="5180251" cy="3581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588" y="1752600"/>
            <a:ext cx="5180251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399133" y="1752600"/>
            <a:ext cx="5180251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00A7F362-A42A-460F-A5F4-C1A018E59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4/11/2023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FFC06CFC-4E84-4B2B-BE30-39116E4D18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BD0E05AE-E1A6-4DAE-8423-55C37165EC5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065756"/>
      </p:ext>
    </p:extLst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3D197748-FF23-4D0B-8F57-DC250235C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4/11/2023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74E6B8E-574A-497E-9484-D57B46BC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AC42C684-ABF0-445D-8BF3-651A9A1AE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182359"/>
      </p:ext>
    </p:extLst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AED13D-3294-4BCD-A4A2-DE8A4FC23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4/11/2023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062569-5CAE-4C6F-A6B1-CD9D3FFC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B4A5F-4BB2-4575-B4D7-52777677F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015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402003"/>
      </p:ext>
    </p:extLst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273050"/>
            <a:ext cx="10766795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589" y="1752600"/>
            <a:ext cx="2133044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8780" y="1752600"/>
            <a:ext cx="8532178" cy="441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7D5F2FAA-F727-4475-8341-732D482EA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4/11/2023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AC67D54D-25F7-48A3-BF7A-B9C8A4592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B330F794-8CAD-434D-9343-610870B01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465527"/>
      </p:ext>
    </p:extLst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DECF529-0524-4A8E-8ED1-BB8AD869E3E5}"/>
              </a:ext>
            </a:extLst>
          </p:cNvPr>
          <p:cNvSpPr/>
          <p:nvPr/>
        </p:nvSpPr>
        <p:spPr bwMode="white">
          <a:xfrm>
            <a:off x="-12697" y="4572003"/>
            <a:ext cx="12188825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A48702-E39A-46C2-ADA8-5D1A6EAC36C1}"/>
              </a:ext>
            </a:extLst>
          </p:cNvPr>
          <p:cNvSpPr/>
          <p:nvPr/>
        </p:nvSpPr>
        <p:spPr>
          <a:xfrm>
            <a:off x="-12694" y="4664075"/>
            <a:ext cx="1951058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3CC16B-FAEC-43D6-80A7-2FC0D9C52FB3}"/>
              </a:ext>
            </a:extLst>
          </p:cNvPr>
          <p:cNvSpPr/>
          <p:nvPr/>
        </p:nvSpPr>
        <p:spPr>
          <a:xfrm>
            <a:off x="2058981" y="4654550"/>
            <a:ext cx="10129844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8C6AAA-854F-4AD0-9771-56023A6B7A04}"/>
              </a:ext>
            </a:extLst>
          </p:cNvPr>
          <p:cNvSpPr/>
          <p:nvPr/>
        </p:nvSpPr>
        <p:spPr bwMode="white">
          <a:xfrm>
            <a:off x="1929899" y="3"/>
            <a:ext cx="133316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044" y="5486400"/>
            <a:ext cx="975106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044" y="4648200"/>
            <a:ext cx="975106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226" y="0"/>
            <a:ext cx="10108599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>
            <a:extLst>
              <a:ext uri="{FF2B5EF4-FFF2-40B4-BE49-F238E27FC236}">
                <a16:creationId xmlns:a16="http://schemas.microsoft.com/office/drawing/2014/main" id="{67F9195E-DC8E-48C3-8894-18F604A34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29030" y="6248403"/>
            <a:ext cx="3555074" cy="365125"/>
          </a:xfrm>
        </p:spPr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4/11/2023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734B8148-2CF9-4135-B5CA-3930281D3E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3"/>
            <a:ext cx="1929897" cy="663575"/>
          </a:xfrm>
        </p:spPr>
        <p:txBody>
          <a:bodyPr/>
          <a:lstStyle>
            <a:lvl1pPr>
              <a:defRPr sz="28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2C035631-1FBE-4C02-B339-7076FC51DC6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33044" y="6248403"/>
            <a:ext cx="6094413" cy="365125"/>
          </a:xfrm>
        </p:spPr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39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55CA051B-3332-444A-9FF4-61AEF99E9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4/11/2023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963B038-B31B-4817-AA52-5AF5E0B20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B5BAC7C5-734A-4E21-8DFB-E7E36EB69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385075"/>
      </p:ext>
    </p:extLst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F52F46-8A3E-45F7-976C-DF5C46B234F3}"/>
              </a:ext>
            </a:extLst>
          </p:cNvPr>
          <p:cNvSpPr/>
          <p:nvPr/>
        </p:nvSpPr>
        <p:spPr bwMode="white">
          <a:xfrm>
            <a:off x="8125885" y="0"/>
            <a:ext cx="42745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58EEC6-4623-4593-B0B2-DD02A5AA2CCE}"/>
              </a:ext>
            </a:extLst>
          </p:cNvPr>
          <p:cNvSpPr/>
          <p:nvPr/>
        </p:nvSpPr>
        <p:spPr>
          <a:xfrm>
            <a:off x="8187251" y="609600"/>
            <a:ext cx="304721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36780D-E6C5-4CD1-A193-C5C5F376FFED}"/>
              </a:ext>
            </a:extLst>
          </p:cNvPr>
          <p:cNvSpPr/>
          <p:nvPr/>
        </p:nvSpPr>
        <p:spPr>
          <a:xfrm>
            <a:off x="8187251" y="0"/>
            <a:ext cx="304721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5324" y="609603"/>
            <a:ext cx="2742486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609600"/>
            <a:ext cx="7414869" cy="55165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9174211-2C7C-4710-8D37-523CF080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5324" y="6248403"/>
            <a:ext cx="2945633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4/11/2023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98CFAA1-5915-4B3A-A399-5A87F257B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443" y="6248403"/>
            <a:ext cx="7429682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5FB8226-1D16-4AD1-B834-81C0D00ED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8072912" y="103761"/>
            <a:ext cx="533400" cy="325882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789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3BE54-BFB1-459F-86CD-79F3ECFC1CBB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27DA4-4F36-4E2B-A723-5CA32AE13BA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917828-CE60-4BA9-8235-5A7CBE1436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1" y="5876677"/>
            <a:ext cx="11518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565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443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5492" y="273053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443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3BE54-BFB1-459F-86CD-79F3ECFC1CBB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27DA4-4F36-4E2B-A723-5CA32AE13BA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3AD38B-8DED-4896-817A-13B36BCA49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1" y="5876677"/>
            <a:ext cx="11518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8849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3BE54-BFB1-459F-86CD-79F3ECFC1CBB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27DA4-4F36-4E2B-A723-5CA32AE13BA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01567D-D3C6-4123-8BFC-3CBBB4C283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1" y="5876677"/>
            <a:ext cx="11518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940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dirty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600203"/>
            <a:ext cx="1096994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dirty="0"/>
              <a:t>Haga clic para modificar el estilo de texto del patrón</a:t>
            </a:r>
          </a:p>
          <a:p>
            <a:pPr lvl="1"/>
            <a:r>
              <a:rPr lang="es-ES" altLang="en-US" dirty="0"/>
              <a:t>Segundo nivel</a:t>
            </a:r>
          </a:p>
          <a:p>
            <a:pPr lvl="2"/>
            <a:r>
              <a:rPr lang="es-ES" altLang="en-US" dirty="0"/>
              <a:t>Tercer nivel</a:t>
            </a:r>
          </a:p>
          <a:p>
            <a:pPr lvl="3"/>
            <a:r>
              <a:rPr lang="es-ES" altLang="en-US" dirty="0"/>
              <a:t>Cuarto nivel</a:t>
            </a:r>
          </a:p>
          <a:p>
            <a:pPr lvl="4"/>
            <a:r>
              <a:rPr lang="es-ES" altLang="en-US" dirty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5225"/>
            <a:ext cx="284405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fld id="{8183BE54-BFB1-459F-86CD-79F3ECFC1CBB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5225"/>
            <a:ext cx="385979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5" y="6245225"/>
            <a:ext cx="284405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9F27DA4-4F36-4E2B-A723-5CA32AE13B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6561376"/>
            <a:ext cx="911187" cy="25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5000"/>
                </a:schemeClr>
              </a:gs>
              <a:gs pos="91000">
                <a:schemeClr val="accent1">
                  <a:lumMod val="2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777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F2D492D-3F40-4D14-BEB7-905391CB6B0F}"/>
              </a:ext>
            </a:extLst>
          </p:cNvPr>
          <p:cNvSpPr/>
          <p:nvPr/>
        </p:nvSpPr>
        <p:spPr>
          <a:xfrm>
            <a:off x="0" y="6561376"/>
            <a:ext cx="911187" cy="25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5000"/>
                </a:schemeClr>
              </a:gs>
              <a:gs pos="91000">
                <a:schemeClr val="accent1">
                  <a:lumMod val="2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dirty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600203"/>
            <a:ext cx="1096994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dirty="0"/>
              <a:t>Haga clic para modificar el estilo de texto del patrón</a:t>
            </a:r>
          </a:p>
          <a:p>
            <a:pPr lvl="1"/>
            <a:r>
              <a:rPr lang="es-ES" altLang="en-US" dirty="0"/>
              <a:t>Segundo nivel</a:t>
            </a:r>
          </a:p>
          <a:p>
            <a:pPr lvl="2"/>
            <a:r>
              <a:rPr lang="es-ES" altLang="en-US" dirty="0"/>
              <a:t>Tercer nivel</a:t>
            </a:r>
          </a:p>
          <a:p>
            <a:pPr lvl="3"/>
            <a:r>
              <a:rPr lang="es-ES" altLang="en-US" dirty="0"/>
              <a:t>Cuarto nivel</a:t>
            </a:r>
          </a:p>
          <a:p>
            <a:pPr lvl="4"/>
            <a:r>
              <a:rPr lang="es-ES" altLang="en-US" dirty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5225"/>
            <a:ext cx="284405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5225"/>
            <a:ext cx="385979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5" y="6245225"/>
            <a:ext cx="284405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63484B9-C459-48D1-AAE7-896CDB6D07E1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C32082-569A-42BE-901A-7419C7D16E9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1" y="5876677"/>
            <a:ext cx="11518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7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3BE54-BFB1-459F-86CD-79F3ECFC1CBB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27DA4-4F36-4E2B-A723-5CA32AE13B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AutoShape 2" descr="Nhà xuất bản Giáo dục Việt Nam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0247"/>
            <a:ext cx="854407" cy="1134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95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>
            <a:extLst>
              <a:ext uri="{FF2B5EF4-FFF2-40B4-BE49-F238E27FC236}">
                <a16:creationId xmlns:a16="http://schemas.microsoft.com/office/drawing/2014/main" id="{9EAF842E-860A-4880-9293-82B0CBEB380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23603" y="228600"/>
            <a:ext cx="10157354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>
            <a:extLst>
              <a:ext uri="{FF2B5EF4-FFF2-40B4-BE49-F238E27FC236}">
                <a16:creationId xmlns:a16="http://schemas.microsoft.com/office/drawing/2014/main" id="{DDF3C967-D4B2-428F-A98D-21C7D8CBB8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16821" y="1600203"/>
            <a:ext cx="1086836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1B570EF5-0BCA-4C25-BA1A-4D572DEBFB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25883" y="6248403"/>
            <a:ext cx="3555074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4/11/2023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2BE853-C78C-41A8-A654-970039402C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590" y="6248403"/>
            <a:ext cx="7226535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C23A5F-93EC-4A28-84A4-FDBE6C9A0E9C}"/>
              </a:ext>
            </a:extLst>
          </p:cNvPr>
          <p:cNvSpPr/>
          <p:nvPr/>
        </p:nvSpPr>
        <p:spPr bwMode="white">
          <a:xfrm>
            <a:off x="0" y="1235075"/>
            <a:ext cx="12188825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105482-5EC2-454F-A890-42DB4B79736A}"/>
              </a:ext>
            </a:extLst>
          </p:cNvPr>
          <p:cNvSpPr/>
          <p:nvPr/>
        </p:nvSpPr>
        <p:spPr>
          <a:xfrm>
            <a:off x="0" y="1279525"/>
            <a:ext cx="711015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E34650-816C-44F9-ADC8-11406CA1BCA1}"/>
              </a:ext>
            </a:extLst>
          </p:cNvPr>
          <p:cNvSpPr/>
          <p:nvPr/>
        </p:nvSpPr>
        <p:spPr>
          <a:xfrm>
            <a:off x="787195" y="1279525"/>
            <a:ext cx="11401630" cy="228600"/>
          </a:xfrm>
          <a:prstGeom prst="rect">
            <a:avLst/>
          </a:prstGeom>
          <a:solidFill>
            <a:srgbClr val="0066CC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74F0A212-0505-46D5-92BE-28CF062CD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271591"/>
            <a:ext cx="711015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AutoShape 2" descr="Nhà xuất bản Giáo dục Việt Nam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0247"/>
            <a:ext cx="854407" cy="1134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34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4/11/2023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54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>
            <a:extLst>
              <a:ext uri="{FF2B5EF4-FFF2-40B4-BE49-F238E27FC236}">
                <a16:creationId xmlns:a16="http://schemas.microsoft.com/office/drawing/2014/main" id="{9EAF842E-860A-4880-9293-82B0CBEB380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03993" y="749299"/>
            <a:ext cx="10157354" cy="61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>
            <a:extLst>
              <a:ext uri="{FF2B5EF4-FFF2-40B4-BE49-F238E27FC236}">
                <a16:creationId xmlns:a16="http://schemas.microsoft.com/office/drawing/2014/main" id="{DDF3C967-D4B2-428F-A98D-21C7D8CBB8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16821" y="1600203"/>
            <a:ext cx="1086836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1B570EF5-0BCA-4C25-BA1A-4D572DEBFB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25883" y="6248403"/>
            <a:ext cx="3555074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3BE54-BFB1-459F-86CD-79F3ECFC1CBB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4/11/2023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2BE853-C78C-41A8-A654-970039402C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590" y="6248403"/>
            <a:ext cx="7226535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C23A5F-93EC-4A28-84A4-FDBE6C9A0E9C}"/>
              </a:ext>
            </a:extLst>
          </p:cNvPr>
          <p:cNvSpPr/>
          <p:nvPr/>
        </p:nvSpPr>
        <p:spPr bwMode="white">
          <a:xfrm>
            <a:off x="0" y="1235075"/>
            <a:ext cx="12188825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105482-5EC2-454F-A890-42DB4B79736A}"/>
              </a:ext>
            </a:extLst>
          </p:cNvPr>
          <p:cNvSpPr/>
          <p:nvPr/>
        </p:nvSpPr>
        <p:spPr>
          <a:xfrm>
            <a:off x="0" y="1393825"/>
            <a:ext cx="711015" cy="1143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E34650-816C-44F9-ADC8-11406CA1BCA1}"/>
              </a:ext>
            </a:extLst>
          </p:cNvPr>
          <p:cNvSpPr/>
          <p:nvPr/>
        </p:nvSpPr>
        <p:spPr>
          <a:xfrm>
            <a:off x="787195" y="1393825"/>
            <a:ext cx="11401630" cy="114300"/>
          </a:xfrm>
          <a:prstGeom prst="rect">
            <a:avLst/>
          </a:prstGeom>
          <a:solidFill>
            <a:srgbClr val="0066CC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74F0A212-0505-46D5-92BE-28CF062CD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393825"/>
            <a:ext cx="711015" cy="12224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0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27DA4-4F36-4E2B-A723-5CA32AE13BA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AutoShape 2" descr="Nhà xuất bản Giáo dục Việt Nam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29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94"/>
            <a:ext cx="12195107" cy="68562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CBFF0F-280B-43A7-8C33-B7CBB41B455A}"/>
              </a:ext>
            </a:extLst>
          </p:cNvPr>
          <p:cNvSpPr txBox="1"/>
          <p:nvPr/>
        </p:nvSpPr>
        <p:spPr>
          <a:xfrm>
            <a:off x="2508020" y="1038290"/>
            <a:ext cx="6763960" cy="83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 fontAlgn="auto">
              <a:spcBef>
                <a:spcPts val="0"/>
              </a:spcBef>
              <a:spcAft>
                <a:spcPts val="0"/>
              </a:spcAft>
            </a:pPr>
            <a:r>
              <a:rPr lang="en-US" sz="2399" dirty="0">
                <a:solidFill>
                  <a:srgbClr val="D0A95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BỘ SÁCH GIÁO KHOA</a:t>
            </a:r>
          </a:p>
          <a:p>
            <a:pPr algn="ctr" defTabSz="914126" fontAlgn="auto">
              <a:spcBef>
                <a:spcPts val="0"/>
              </a:spcBef>
              <a:spcAft>
                <a:spcPts val="0"/>
              </a:spcAft>
            </a:pPr>
            <a:r>
              <a:rPr lang="en-US" sz="2399" dirty="0">
                <a:solidFill>
                  <a:srgbClr val="72BE43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KẾT NỐI TRI THỨC VỚI CUỘC SỐNG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5C0F38-3988-40ED-A9FC-498110CEE9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51" y="1951392"/>
            <a:ext cx="1370899" cy="4949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F602BB-E207-4B94-9870-1007948A2EA5}"/>
              </a:ext>
            </a:extLst>
          </p:cNvPr>
          <p:cNvSpPr txBox="1"/>
          <p:nvPr/>
        </p:nvSpPr>
        <p:spPr>
          <a:xfrm>
            <a:off x="5340664" y="1983496"/>
            <a:ext cx="1098672" cy="430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 fontAlgn="auto">
              <a:spcBef>
                <a:spcPts val="0"/>
              </a:spcBef>
              <a:spcAft>
                <a:spcPts val="0"/>
              </a:spcAft>
            </a:pPr>
            <a:r>
              <a:rPr lang="en-US" sz="2199" dirty="0">
                <a:solidFill>
                  <a:prstClr val="whit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LỚP 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6BFF46-EDE0-4F27-AF39-5150467301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97" y="715953"/>
            <a:ext cx="9598295" cy="678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2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8" y="0"/>
            <a:ext cx="12197003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811588" y="3115382"/>
            <a:ext cx="1944303" cy="1944303"/>
          </a:xfrm>
          <a:prstGeom prst="ellipse">
            <a:avLst/>
          </a:prstGeom>
          <a:noFill/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MÔ HÌNH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SGK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CÔNG NGHỆ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4004" y="4257566"/>
            <a:ext cx="3118585" cy="731524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THÔNG ĐIỆP CHUNG</a:t>
            </a: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“Kết nối tri thức với cuộc sống”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4003" y="3202007"/>
            <a:ext cx="3118585" cy="731524"/>
          </a:xfrm>
          <a:prstGeom prst="roundRect">
            <a:avLst/>
          </a:prstGeom>
          <a:solidFill>
            <a:srgbClr val="CCFFFF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TIÊU CHUẨN</a:t>
            </a:r>
            <a:b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SGK phát triển PC, NL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4004" y="2146448"/>
            <a:ext cx="3118585" cy="731524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CHƯƠNG TRÌNH</a:t>
            </a: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CTTT, CT Công nghệ 2018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4004" y="5313125"/>
            <a:ext cx="3118585" cy="731524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YÊU CẦU RIÊNG </a:t>
            </a: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Nhẹ nhàng – Hấp dẫn – Thiết thực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0" name="Elbow Connector 9"/>
          <p:cNvCxnSpPr>
            <a:stCxn id="8" idx="3"/>
            <a:endCxn id="5" idx="0"/>
          </p:cNvCxnSpPr>
          <p:nvPr/>
        </p:nvCxnSpPr>
        <p:spPr>
          <a:xfrm>
            <a:off x="3272589" y="2512210"/>
            <a:ext cx="1511151" cy="60317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9" idx="3"/>
            <a:endCxn id="5" idx="4"/>
          </p:cNvCxnSpPr>
          <p:nvPr/>
        </p:nvCxnSpPr>
        <p:spPr>
          <a:xfrm flipV="1">
            <a:off x="3272589" y="5059685"/>
            <a:ext cx="1511151" cy="61920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7" idx="3"/>
            <a:endCxn id="5" idx="2"/>
          </p:cNvCxnSpPr>
          <p:nvPr/>
        </p:nvCxnSpPr>
        <p:spPr>
          <a:xfrm>
            <a:off x="3272588" y="3567769"/>
            <a:ext cx="539000" cy="51976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6" idx="3"/>
            <a:endCxn id="5" idx="2"/>
          </p:cNvCxnSpPr>
          <p:nvPr/>
        </p:nvCxnSpPr>
        <p:spPr>
          <a:xfrm flipV="1">
            <a:off x="3272589" y="4087534"/>
            <a:ext cx="538999" cy="53579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853187" y="1649138"/>
            <a:ext cx="4995512" cy="4876790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Điều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4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 8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thông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tư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 33/2017/TT-BGDĐT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về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biên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soạn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sách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giáo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khoa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; 40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chỉ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báo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Không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định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kiến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về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sắc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tộc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,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tôn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giáo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,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nghề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nghiệp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,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giới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,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lứa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tuổi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và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địa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vị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 (2.1  2.4).</a:t>
            </a: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kumimoji="0" lang="vi-V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hù 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hợp với nội dung giáo dục và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YCCĐ</a:t>
            </a:r>
            <a:r>
              <a:rPr kumimoji="0" lang="vi-V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về phẩm chất và năng lực của </a:t>
            </a:r>
            <a:r>
              <a:rPr kumimoji="0" lang="vi-V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(4.2).</a:t>
            </a: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</a:t>
            </a:r>
            <a:r>
              <a:rPr kumimoji="0" lang="vi-V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ó 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nội dung giáo dục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PTBV</a:t>
            </a:r>
            <a:r>
              <a:rPr kumimoji="0" lang="vi-V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BVMT</a:t>
            </a:r>
            <a:r>
              <a:rPr kumimoji="0" lang="vi-V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biến đổi khí hậu, giáo dục tài chính</a:t>
            </a:r>
            <a:r>
              <a:rPr kumimoji="0" lang="vi-V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…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(6.3).</a:t>
            </a: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hể hiện nội dung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GDHN (3.3).</a:t>
            </a: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</a:t>
            </a:r>
            <a:r>
              <a:rPr kumimoji="0" lang="vi-V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ạo 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cơ hội và khuyến khích HS tích cực, tự lực, chủ động, sáng tạo thông qua các hoạt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</a:t>
            </a:r>
            <a:r>
              <a:rPr kumimoji="0" lang="vi-V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ộng học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(7.1).</a:t>
            </a:r>
            <a:r>
              <a:rPr kumimoji="0" lang="vi-V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Cấu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trúc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bài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học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trong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SGK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gồm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mở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đầu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kiến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thức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mới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luyện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tập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vận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dụng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(10).</a:t>
            </a: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Kiến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thức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mới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được thể hiện thông qua kênh chữ, kênh hình nhằm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cấp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TT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để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HS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dựa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vào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đó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xử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lí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thực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hiện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các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HĐ (10.2)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Title 3"/>
          <p:cNvSpPr>
            <a:spLocks noGrp="1"/>
          </p:cNvSpPr>
          <p:nvPr>
            <p:ph type="title" idx="4294967295"/>
          </p:nvPr>
        </p:nvSpPr>
        <p:spPr>
          <a:xfrm>
            <a:off x="2113896" y="779330"/>
            <a:ext cx="10263187" cy="990600"/>
          </a:xfrm>
        </p:spPr>
        <p:txBody>
          <a:bodyPr/>
          <a:lstStyle/>
          <a:p>
            <a:r>
              <a:rPr lang="en-US" sz="3200" dirty="0" smtClean="0"/>
              <a:t>CƠ SỞ BIÊN SOẠN SGK CÔNG 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61503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8" y="0"/>
            <a:ext cx="12197003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811588" y="3115382"/>
            <a:ext cx="1944303" cy="1944303"/>
          </a:xfrm>
          <a:prstGeom prst="ellipse">
            <a:avLst/>
          </a:prstGeom>
          <a:noFill/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en-US" sz="1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MÔ HÌNH </a:t>
            </a:r>
          </a:p>
          <a:p>
            <a:pPr algn="ctr">
              <a:lnSpc>
                <a:spcPct val="150000"/>
              </a:lnSpc>
            </a:pPr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SGK</a:t>
            </a:r>
          </a:p>
          <a:p>
            <a:pPr algn="ctr">
              <a:lnSpc>
                <a:spcPct val="150000"/>
              </a:lnSpc>
            </a:pPr>
            <a:r>
              <a:rPr lang="en-US" sz="1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 NGHỆ</a:t>
            </a:r>
            <a:endParaRPr lang="en-US" sz="1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4004" y="4257566"/>
            <a:ext cx="3118585" cy="731524"/>
          </a:xfrm>
          <a:prstGeom prst="roundRect">
            <a:avLst/>
          </a:prstGeom>
          <a:solidFill>
            <a:srgbClr val="CCFFFF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1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THÔNG ĐIỆP CHUNG</a:t>
            </a:r>
            <a: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“Kết nối tri thức với cuộc sống”</a:t>
            </a:r>
            <a:endParaRPr lang="en-US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4003" y="3202007"/>
            <a:ext cx="3118585" cy="731524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1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TIÊU CHUẨN</a:t>
            </a:r>
            <a:br>
              <a:rPr lang="en-US" sz="1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SGK phát triển PC, NL</a:t>
            </a:r>
            <a:endParaRPr lang="en-US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4004" y="2146448"/>
            <a:ext cx="3118585" cy="731524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1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CHƯƠNG TRÌNH</a:t>
            </a:r>
          </a:p>
          <a:p>
            <a:pPr algn="ctr">
              <a:lnSpc>
                <a:spcPct val="130000"/>
              </a:lnSpc>
            </a:pPr>
            <a:r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CTTT, CT Công nghệ 2018</a:t>
            </a:r>
            <a:endParaRPr lang="en-US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4004" y="5313125"/>
            <a:ext cx="3118585" cy="731524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1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YÊU CẦU RIÊNG </a:t>
            </a:r>
            <a: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Nhẹ nhàng – Hấp dẫn – Thiết thực</a:t>
            </a:r>
            <a:endParaRPr lang="en-US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Elbow Connector 9"/>
          <p:cNvCxnSpPr>
            <a:stCxn id="8" idx="3"/>
            <a:endCxn id="5" idx="0"/>
          </p:cNvCxnSpPr>
          <p:nvPr/>
        </p:nvCxnSpPr>
        <p:spPr>
          <a:xfrm>
            <a:off x="3272589" y="2512210"/>
            <a:ext cx="1511151" cy="60317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9" idx="3"/>
            <a:endCxn id="5" idx="4"/>
          </p:cNvCxnSpPr>
          <p:nvPr/>
        </p:nvCxnSpPr>
        <p:spPr>
          <a:xfrm flipV="1">
            <a:off x="3272589" y="5059685"/>
            <a:ext cx="1511151" cy="61920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7" idx="3"/>
            <a:endCxn id="5" idx="2"/>
          </p:cNvCxnSpPr>
          <p:nvPr/>
        </p:nvCxnSpPr>
        <p:spPr>
          <a:xfrm>
            <a:off x="3272588" y="3567769"/>
            <a:ext cx="539000" cy="51976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6" idx="3"/>
            <a:endCxn id="5" idx="2"/>
          </p:cNvCxnSpPr>
          <p:nvPr/>
        </p:nvCxnSpPr>
        <p:spPr>
          <a:xfrm flipV="1">
            <a:off x="3272589" y="4087534"/>
            <a:ext cx="538999" cy="53579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853187" y="2249116"/>
            <a:ext cx="4995512" cy="3676834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dựa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liệu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kiến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SGK.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trải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nghiệm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cấp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tiểu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Phản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ánh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vấn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gần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gũi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cuộc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cập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tựu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khoa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nghệ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quyết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vấn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cuộc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cấp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diện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2046661" y="1075166"/>
            <a:ext cx="10263187" cy="990600"/>
          </a:xfrm>
        </p:spPr>
        <p:txBody>
          <a:bodyPr/>
          <a:lstStyle/>
          <a:p>
            <a:r>
              <a:rPr lang="en-US" sz="3200" dirty="0" smtClean="0"/>
              <a:t>CƠ SỞ BIÊN SOẠN SGK CÔNG 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5124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8" y="0"/>
            <a:ext cx="12197003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811588" y="3115382"/>
            <a:ext cx="1944303" cy="1944303"/>
          </a:xfrm>
          <a:prstGeom prst="ellipse">
            <a:avLst/>
          </a:prstGeom>
          <a:noFill/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en-US" sz="1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MÔ HÌNH </a:t>
            </a:r>
          </a:p>
          <a:p>
            <a:pPr algn="ctr">
              <a:lnSpc>
                <a:spcPct val="150000"/>
              </a:lnSpc>
            </a:pPr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SGK</a:t>
            </a:r>
          </a:p>
          <a:p>
            <a:pPr algn="ctr">
              <a:lnSpc>
                <a:spcPct val="150000"/>
              </a:lnSpc>
            </a:pPr>
            <a:r>
              <a:rPr lang="en-US" sz="1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 NGHỆ</a:t>
            </a:r>
            <a:endParaRPr lang="en-US" sz="1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4004" y="4257566"/>
            <a:ext cx="3118585" cy="731524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1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THÔNG ĐIỆP CHUNG</a:t>
            </a:r>
            <a: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“Kết nối tri thức với cuộc sống”</a:t>
            </a:r>
            <a:endParaRPr lang="en-US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4003" y="3202007"/>
            <a:ext cx="3118585" cy="731524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1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TIÊU CHUẨN</a:t>
            </a:r>
            <a:br>
              <a:rPr lang="en-US" sz="1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SGK phát triển PC, NL</a:t>
            </a:r>
            <a:endParaRPr lang="en-US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4004" y="2146448"/>
            <a:ext cx="3118585" cy="731524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1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CHƯƠNG TRÌNH</a:t>
            </a:r>
          </a:p>
          <a:p>
            <a:pPr algn="ctr">
              <a:lnSpc>
                <a:spcPct val="130000"/>
              </a:lnSpc>
            </a:pPr>
            <a:r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CTTT, CT Công nghệ 2018</a:t>
            </a:r>
            <a:endParaRPr lang="en-US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4004" y="5313125"/>
            <a:ext cx="3118585" cy="731524"/>
          </a:xfrm>
          <a:prstGeom prst="roundRect">
            <a:avLst/>
          </a:prstGeom>
          <a:solidFill>
            <a:srgbClr val="CCFFFF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1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YÊU CẦU RIÊNG </a:t>
            </a:r>
            <a: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Nhẹ nhàng – Hấp dẫn – Thiết thực</a:t>
            </a:r>
            <a:endParaRPr lang="en-US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Elbow Connector 9"/>
          <p:cNvCxnSpPr>
            <a:stCxn id="8" idx="3"/>
            <a:endCxn id="5" idx="0"/>
          </p:cNvCxnSpPr>
          <p:nvPr/>
        </p:nvCxnSpPr>
        <p:spPr>
          <a:xfrm>
            <a:off x="3272589" y="2512210"/>
            <a:ext cx="1511151" cy="60317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9" idx="3"/>
            <a:endCxn id="5" idx="4"/>
          </p:cNvCxnSpPr>
          <p:nvPr/>
        </p:nvCxnSpPr>
        <p:spPr>
          <a:xfrm flipV="1">
            <a:off x="3272589" y="5059685"/>
            <a:ext cx="1511151" cy="61920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7" idx="3"/>
            <a:endCxn id="5" idx="2"/>
          </p:cNvCxnSpPr>
          <p:nvPr/>
        </p:nvCxnSpPr>
        <p:spPr>
          <a:xfrm>
            <a:off x="3272588" y="3567769"/>
            <a:ext cx="539000" cy="51976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6" idx="3"/>
            <a:endCxn id="5" idx="2"/>
          </p:cNvCxnSpPr>
          <p:nvPr/>
        </p:nvCxnSpPr>
        <p:spPr>
          <a:xfrm flipV="1">
            <a:off x="3272589" y="4087534"/>
            <a:ext cx="538999" cy="53579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853187" y="2249116"/>
            <a:ext cx="4995512" cy="3676834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Thúc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đẩy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dục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STEM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dục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TC.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mở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rộng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tư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tưởng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sư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phạm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cực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cường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trải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nghiệm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Coi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trọng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kênh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nối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môn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dục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xuyên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2046661" y="1075166"/>
            <a:ext cx="10263187" cy="990600"/>
          </a:xfrm>
        </p:spPr>
        <p:txBody>
          <a:bodyPr/>
          <a:lstStyle/>
          <a:p>
            <a:r>
              <a:rPr lang="en-US" sz="3200" dirty="0" smtClean="0"/>
              <a:t>CƠ SỞ BIÊN SOẠN SGK CÔNG 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5124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CẤU TRÚC SGK CÔNG NGHỆ 4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79924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CẤU TRÚC SGK CÔNG NGHỆ 3</a:t>
            </a:r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52388" y="3115382"/>
            <a:ext cx="1944303" cy="1944303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CẤU TRÚC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SGK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CÔNG NGHỆ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81304" y="1564786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HƯỚNG DẪN SỬ DỤNG SÁCH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0" name="Elbow Connector 9"/>
          <p:cNvCxnSpPr>
            <a:stCxn id="3" idx="0"/>
          </p:cNvCxnSpPr>
          <p:nvPr/>
        </p:nvCxnSpPr>
        <p:spPr>
          <a:xfrm rot="5400000" flipH="1" flipV="1">
            <a:off x="1260506" y="1694584"/>
            <a:ext cx="1184833" cy="165676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290" y="1480339"/>
            <a:ext cx="3347402" cy="4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2529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CẤU TRÚC SGK CÔNG NGHỆ 3</a:t>
            </a:r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52388" y="3115382"/>
            <a:ext cx="1944303" cy="1944303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CẤU TRÚC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SGK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CÔNG NGHỆ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81304" y="1564786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HƯỚNG DẪN SỬ DỤNG SÁCH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655904" y="5876101"/>
            <a:ext cx="6246796" cy="7315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MỘT SỐ THUẬT NGỮ DÙNG TRONG SÁCH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0" name="Elbow Connector 9"/>
          <p:cNvCxnSpPr>
            <a:stCxn id="3" idx="0"/>
          </p:cNvCxnSpPr>
          <p:nvPr/>
        </p:nvCxnSpPr>
        <p:spPr>
          <a:xfrm rot="5400000" flipH="1" flipV="1">
            <a:off x="1260506" y="1694584"/>
            <a:ext cx="1184833" cy="165676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3" idx="4"/>
            <a:endCxn id="22" idx="1"/>
          </p:cNvCxnSpPr>
          <p:nvPr/>
        </p:nvCxnSpPr>
        <p:spPr>
          <a:xfrm rot="16200000" flipH="1">
            <a:off x="1249133" y="4835092"/>
            <a:ext cx="1182178" cy="163136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518" y="1725930"/>
            <a:ext cx="3590555" cy="472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028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CẤU TRÚC SGK CÔNG NGHỆ 3</a:t>
            </a:r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52388" y="3115382"/>
            <a:ext cx="1944303" cy="1944303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CẤU TRÚC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SGK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CÔNG NGHỆ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81304" y="1564786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HƯỚNG DẪN SỬ DỤNG SÁCH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655904" y="2427049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Phần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1: CÔNG NGHỆ VÀ ĐỜI SỐNG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06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bài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học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655904" y="5876101"/>
            <a:ext cx="6246796" cy="7315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MỘT SỐ THUẬT NGỮ DÙNG TRONG SÁCH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0" name="Elbow Connector 9"/>
          <p:cNvCxnSpPr>
            <a:stCxn id="3" idx="0"/>
          </p:cNvCxnSpPr>
          <p:nvPr/>
        </p:nvCxnSpPr>
        <p:spPr>
          <a:xfrm rot="5400000" flipH="1" flipV="1">
            <a:off x="1260506" y="1694584"/>
            <a:ext cx="1184833" cy="165676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3" idx="7"/>
            <a:endCxn id="16" idx="1"/>
          </p:cNvCxnSpPr>
          <p:nvPr/>
        </p:nvCxnSpPr>
        <p:spPr>
          <a:xfrm rot="5400000" flipH="1" flipV="1">
            <a:off x="1880275" y="2624490"/>
            <a:ext cx="607308" cy="9439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3" idx="4"/>
            <a:endCxn id="22" idx="1"/>
          </p:cNvCxnSpPr>
          <p:nvPr/>
        </p:nvCxnSpPr>
        <p:spPr>
          <a:xfrm rot="16200000" flipH="1">
            <a:off x="1249133" y="4835092"/>
            <a:ext cx="1182178" cy="163136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8407" y="1564786"/>
            <a:ext cx="3218793" cy="489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9069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CẤU TRÚC SGK CÔNG NGHỆ 3</a:t>
            </a:r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52388" y="3115382"/>
            <a:ext cx="1944303" cy="1944303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CẤU TRÚC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SGK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CÔNG NGHỆ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81304" y="1849761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HƯỚNG DẪN SỬ DỤNG SÁCH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655904" y="5723707"/>
            <a:ext cx="6246796" cy="7315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MỘT SỐ THUẬT NGỮ DÙNG TRONG SÁCH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0" name="Elbow Connector 9"/>
          <p:cNvCxnSpPr>
            <a:stCxn id="3" idx="0"/>
          </p:cNvCxnSpPr>
          <p:nvPr/>
        </p:nvCxnSpPr>
        <p:spPr>
          <a:xfrm rot="5400000" flipH="1" flipV="1">
            <a:off x="1381862" y="1841340"/>
            <a:ext cx="916720" cy="163136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3" idx="7"/>
          </p:cNvCxnSpPr>
          <p:nvPr/>
        </p:nvCxnSpPr>
        <p:spPr>
          <a:xfrm rot="5400000" flipH="1" flipV="1">
            <a:off x="2031203" y="2775416"/>
            <a:ext cx="305454" cy="94395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3" idx="5"/>
          </p:cNvCxnSpPr>
          <p:nvPr/>
        </p:nvCxnSpPr>
        <p:spPr>
          <a:xfrm rot="16200000" flipH="1">
            <a:off x="2031202" y="4455700"/>
            <a:ext cx="305454" cy="9439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3" idx="4"/>
          </p:cNvCxnSpPr>
          <p:nvPr/>
        </p:nvCxnSpPr>
        <p:spPr>
          <a:xfrm rot="16200000" flipH="1">
            <a:off x="1341010" y="4743215"/>
            <a:ext cx="998425" cy="163136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2681304" y="2898204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Phần 1: CÔNG NGHỆ VÀ ĐỜI SỐNG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06 bài học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55904" y="4859440"/>
            <a:ext cx="47735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Phần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2: THỦ CÔNG KĨ THUẬT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06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bài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học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4714" y="1968956"/>
            <a:ext cx="322897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3984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1086121" y="864080"/>
            <a:ext cx="10263187" cy="990600"/>
          </a:xfrm>
        </p:spPr>
        <p:txBody>
          <a:bodyPr/>
          <a:lstStyle/>
          <a:p>
            <a:r>
              <a:rPr lang="en-US" sz="3200" dirty="0" smtClean="0"/>
              <a:t>CẤU TRÚC BÀI HỌC TRONG SGK CÔNG NGHỆ 4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811588" y="3115382"/>
            <a:ext cx="1944303" cy="1944303"/>
          </a:xfrm>
          <a:prstGeom prst="ellipse">
            <a:avLst/>
          </a:prstGeom>
          <a:solidFill>
            <a:srgbClr val="CCFFFF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en-US" sz="1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MÔ HÌNH </a:t>
            </a:r>
          </a:p>
          <a:p>
            <a:pPr algn="ctr">
              <a:lnSpc>
                <a:spcPct val="150000"/>
              </a:lnSpc>
            </a:pPr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SGK</a:t>
            </a:r>
          </a:p>
          <a:p>
            <a:pPr algn="ctr">
              <a:lnSpc>
                <a:spcPct val="150000"/>
              </a:lnSpc>
            </a:pPr>
            <a:r>
              <a:rPr lang="en-US" sz="1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 NGHỆ</a:t>
            </a:r>
            <a:endParaRPr lang="en-US" sz="1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4004" y="4257566"/>
            <a:ext cx="3118585" cy="731524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1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THÔNG ĐIỆP CHUNG</a:t>
            </a:r>
            <a: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“Kết nối tri thức với cuộc sống”</a:t>
            </a:r>
            <a:endParaRPr lang="en-US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4003" y="3202007"/>
            <a:ext cx="3118585" cy="731524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1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TIÊU CHUẨN</a:t>
            </a:r>
            <a:br>
              <a:rPr lang="en-US" sz="1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SGK phát triển PC, NL</a:t>
            </a:r>
            <a:endParaRPr lang="en-US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4004" y="2146448"/>
            <a:ext cx="3118585" cy="731524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1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CHƯƠNG TRÌNH</a:t>
            </a:r>
          </a:p>
          <a:p>
            <a:pPr algn="ctr">
              <a:lnSpc>
                <a:spcPct val="130000"/>
              </a:lnSpc>
            </a:pPr>
            <a:r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CTTT, CT Công nghệ 2018</a:t>
            </a:r>
            <a:endParaRPr lang="en-US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4004" y="5313125"/>
            <a:ext cx="3118585" cy="731524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1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YÊU CẦU RIÊNG </a:t>
            </a:r>
            <a: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Nhẹ nhàng – Hấp dẫn – Thiết thực</a:t>
            </a:r>
            <a:endParaRPr lang="en-US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Elbow Connector 9"/>
          <p:cNvCxnSpPr>
            <a:stCxn id="8" idx="3"/>
            <a:endCxn id="5" idx="0"/>
          </p:cNvCxnSpPr>
          <p:nvPr/>
        </p:nvCxnSpPr>
        <p:spPr>
          <a:xfrm>
            <a:off x="3272589" y="2512210"/>
            <a:ext cx="1511151" cy="60317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9" idx="3"/>
            <a:endCxn id="5" idx="4"/>
          </p:cNvCxnSpPr>
          <p:nvPr/>
        </p:nvCxnSpPr>
        <p:spPr>
          <a:xfrm flipV="1">
            <a:off x="3272589" y="5059685"/>
            <a:ext cx="1511151" cy="61920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7" idx="3"/>
            <a:endCxn id="5" idx="2"/>
          </p:cNvCxnSpPr>
          <p:nvPr/>
        </p:nvCxnSpPr>
        <p:spPr>
          <a:xfrm>
            <a:off x="3272588" y="3567769"/>
            <a:ext cx="539000" cy="51976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6" idx="3"/>
            <a:endCxn id="5" idx="2"/>
          </p:cNvCxnSpPr>
          <p:nvPr/>
        </p:nvCxnSpPr>
        <p:spPr>
          <a:xfrm flipV="1">
            <a:off x="3272589" y="4087534"/>
            <a:ext cx="538999" cy="53579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5550965" y="2214061"/>
            <a:ext cx="1333500" cy="519514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HỌC LIỆU</a:t>
            </a:r>
            <a:endParaRPr lang="en-US" sz="16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777213" y="5237285"/>
            <a:ext cx="1654727" cy="535196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</a:t>
            </a:r>
            <a:endParaRPr lang="en-US" sz="1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526940" y="1854680"/>
            <a:ext cx="1905000" cy="5179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NỘI DUNG CHÍNH</a:t>
            </a:r>
            <a:endParaRPr lang="en-US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526940" y="2597406"/>
            <a:ext cx="1905000" cy="5179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NỘI DUNG BỔ TRỢ</a:t>
            </a:r>
            <a:endParaRPr lang="en-US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414291" y="2349600"/>
            <a:ext cx="1540273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Thuật ngữ</a:t>
            </a: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414291" y="2947891"/>
            <a:ext cx="1650709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414291" y="4245207"/>
            <a:ext cx="1540273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Khám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phá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414291" y="4779998"/>
            <a:ext cx="1540273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Luyện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tập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/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hành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414291" y="5314789"/>
            <a:ext cx="1540273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Vận dụng</a:t>
            </a: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414291" y="5849580"/>
            <a:ext cx="1540273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Ghi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nhớ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414291" y="6356228"/>
            <a:ext cx="1540273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Ý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tưởng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sáng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tạo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Elbow Connector 24"/>
          <p:cNvCxnSpPr>
            <a:stCxn id="17" idx="3"/>
            <a:endCxn id="18" idx="1"/>
          </p:cNvCxnSpPr>
          <p:nvPr/>
        </p:nvCxnSpPr>
        <p:spPr>
          <a:xfrm flipV="1">
            <a:off x="9431940" y="2540100"/>
            <a:ext cx="982351" cy="316294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7" idx="3"/>
            <a:endCxn id="19" idx="1"/>
          </p:cNvCxnSpPr>
          <p:nvPr/>
        </p:nvCxnSpPr>
        <p:spPr>
          <a:xfrm>
            <a:off x="9431940" y="2856394"/>
            <a:ext cx="982351" cy="281997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5" idx="3"/>
            <a:endCxn id="20" idx="1"/>
          </p:cNvCxnSpPr>
          <p:nvPr/>
        </p:nvCxnSpPr>
        <p:spPr>
          <a:xfrm flipV="1">
            <a:off x="9431940" y="4435707"/>
            <a:ext cx="982351" cy="1069176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5" idx="3"/>
            <a:endCxn id="21" idx="1"/>
          </p:cNvCxnSpPr>
          <p:nvPr/>
        </p:nvCxnSpPr>
        <p:spPr>
          <a:xfrm flipV="1">
            <a:off x="9431940" y="4970498"/>
            <a:ext cx="982351" cy="534385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5" idx="3"/>
            <a:endCxn id="22" idx="1"/>
          </p:cNvCxnSpPr>
          <p:nvPr/>
        </p:nvCxnSpPr>
        <p:spPr>
          <a:xfrm>
            <a:off x="9431940" y="5504883"/>
            <a:ext cx="982351" cy="406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15" idx="3"/>
            <a:endCxn id="23" idx="1"/>
          </p:cNvCxnSpPr>
          <p:nvPr/>
        </p:nvCxnSpPr>
        <p:spPr>
          <a:xfrm>
            <a:off x="9431940" y="5504883"/>
            <a:ext cx="982351" cy="535197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5" idx="3"/>
            <a:endCxn id="24" idx="1"/>
          </p:cNvCxnSpPr>
          <p:nvPr/>
        </p:nvCxnSpPr>
        <p:spPr>
          <a:xfrm>
            <a:off x="9431940" y="5504883"/>
            <a:ext cx="982351" cy="1041845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4" idx="3"/>
            <a:endCxn id="16" idx="1"/>
          </p:cNvCxnSpPr>
          <p:nvPr/>
        </p:nvCxnSpPr>
        <p:spPr>
          <a:xfrm flipV="1">
            <a:off x="6884465" y="2113668"/>
            <a:ext cx="642475" cy="3601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14" idx="3"/>
            <a:endCxn id="17" idx="1"/>
          </p:cNvCxnSpPr>
          <p:nvPr/>
        </p:nvCxnSpPr>
        <p:spPr>
          <a:xfrm>
            <a:off x="6884465" y="2473818"/>
            <a:ext cx="642475" cy="3825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5550965" y="5152652"/>
            <a:ext cx="1333500" cy="705274"/>
          </a:xfrm>
          <a:prstGeom prst="roundRect">
            <a:avLst/>
          </a:prstGeom>
          <a:solidFill>
            <a:srgbClr val="00B0F0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 HỌC</a:t>
            </a:r>
            <a:endParaRPr lang="en-US" sz="16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Arrow Connector 34"/>
          <p:cNvCxnSpPr>
            <a:stCxn id="34" idx="0"/>
            <a:endCxn id="14" idx="2"/>
          </p:cNvCxnSpPr>
          <p:nvPr/>
        </p:nvCxnSpPr>
        <p:spPr>
          <a:xfrm flipV="1">
            <a:off x="6217715" y="2733575"/>
            <a:ext cx="0" cy="24190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4" idx="3"/>
            <a:endCxn id="15" idx="1"/>
          </p:cNvCxnSpPr>
          <p:nvPr/>
        </p:nvCxnSpPr>
        <p:spPr>
          <a:xfrm flipV="1">
            <a:off x="6884465" y="5504883"/>
            <a:ext cx="892748" cy="4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10414291" y="3752613"/>
            <a:ext cx="1540273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Elbow Connector 37"/>
          <p:cNvCxnSpPr>
            <a:stCxn id="15" idx="3"/>
            <a:endCxn id="37" idx="1"/>
          </p:cNvCxnSpPr>
          <p:nvPr/>
        </p:nvCxnSpPr>
        <p:spPr>
          <a:xfrm flipV="1">
            <a:off x="9431940" y="3943113"/>
            <a:ext cx="982351" cy="1561770"/>
          </a:xfrm>
          <a:prstGeom prst="bentConnector3">
            <a:avLst>
              <a:gd name="adj1" fmla="val 50000"/>
            </a:avLst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5124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34" grpId="0" animBg="1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1454993" y="887507"/>
            <a:ext cx="10263187" cy="990600"/>
          </a:xfrm>
        </p:spPr>
        <p:txBody>
          <a:bodyPr/>
          <a:lstStyle/>
          <a:p>
            <a:r>
              <a:rPr lang="en-US" sz="3200" dirty="0"/>
              <a:t>HỘP CHỨC NĂNG TRONG SGK </a:t>
            </a:r>
            <a:r>
              <a:rPr lang="en-US" sz="3200"/>
              <a:t>CÔNG </a:t>
            </a:r>
            <a:r>
              <a:rPr lang="en-US" sz="3200" smtClean="0"/>
              <a:t>NGHỆ 4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933651" y="3210353"/>
            <a:ext cx="3493971" cy="1857678"/>
          </a:xfrm>
          <a:prstGeom prst="roundRect">
            <a:avLst>
              <a:gd name="adj" fmla="val 5786"/>
            </a:avLst>
          </a:prstGeom>
          <a:solidFill>
            <a:srgbClr val="CCFFCC"/>
          </a:solidFill>
          <a:ln w="31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thuật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ngữ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</a:t>
            </a:r>
            <a:endParaRPr lang="en-US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nổi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bật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khái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niệm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”.</a:t>
            </a:r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1193" y="2222407"/>
            <a:ext cx="1333500" cy="519514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HỌC LIỆU</a:t>
            </a:r>
            <a:endParaRPr lang="en-US" sz="16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77441" y="5245631"/>
            <a:ext cx="1654727" cy="535196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</a:t>
            </a:r>
            <a:endParaRPr lang="en-US" sz="1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27168" y="1863026"/>
            <a:ext cx="1905000" cy="5179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NỘI DUNG CHÍNH</a:t>
            </a:r>
            <a:endParaRPr lang="en-US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27168" y="2605752"/>
            <a:ext cx="1905000" cy="5179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NỘI DUNG BỔ TRỢ</a:t>
            </a:r>
            <a:endParaRPr lang="en-US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14519" y="2408746"/>
            <a:ext cx="1540273" cy="381000"/>
          </a:xfrm>
          <a:prstGeom prst="roundRect">
            <a:avLst/>
          </a:prstGeom>
          <a:solidFill>
            <a:srgbClr val="CCFFCC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Thuật ngữ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014519" y="2930837"/>
            <a:ext cx="2077942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014519" y="4259148"/>
            <a:ext cx="1540273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Khám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phá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014519" y="4785504"/>
            <a:ext cx="2483465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Luyện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tập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/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hành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21528" y="5395407"/>
            <a:ext cx="1540273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Vận dụng</a:t>
            </a: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14518" y="5838216"/>
            <a:ext cx="2077943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Ghi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nhớ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14519" y="6364574"/>
            <a:ext cx="1540273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Ý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tưởng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sáng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tạo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Elbow Connector 16"/>
          <p:cNvCxnSpPr>
            <a:stCxn id="9" idx="3"/>
            <a:endCxn id="10" idx="1"/>
          </p:cNvCxnSpPr>
          <p:nvPr/>
        </p:nvCxnSpPr>
        <p:spPr>
          <a:xfrm flipV="1">
            <a:off x="4032168" y="2599246"/>
            <a:ext cx="982351" cy="265494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9" idx="3"/>
            <a:endCxn id="11" idx="1"/>
          </p:cNvCxnSpPr>
          <p:nvPr/>
        </p:nvCxnSpPr>
        <p:spPr>
          <a:xfrm>
            <a:off x="4032168" y="2864740"/>
            <a:ext cx="982351" cy="256597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7" idx="3"/>
            <a:endCxn id="12" idx="1"/>
          </p:cNvCxnSpPr>
          <p:nvPr/>
        </p:nvCxnSpPr>
        <p:spPr>
          <a:xfrm flipV="1">
            <a:off x="4032168" y="4449648"/>
            <a:ext cx="982351" cy="1063581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7" idx="3"/>
            <a:endCxn id="13" idx="1"/>
          </p:cNvCxnSpPr>
          <p:nvPr/>
        </p:nvCxnSpPr>
        <p:spPr>
          <a:xfrm flipV="1">
            <a:off x="4032168" y="4976004"/>
            <a:ext cx="982351" cy="537225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7" idx="3"/>
            <a:endCxn id="14" idx="1"/>
          </p:cNvCxnSpPr>
          <p:nvPr/>
        </p:nvCxnSpPr>
        <p:spPr>
          <a:xfrm>
            <a:off x="4032168" y="5513229"/>
            <a:ext cx="789360" cy="72678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7" idx="3"/>
            <a:endCxn id="15" idx="1"/>
          </p:cNvCxnSpPr>
          <p:nvPr/>
        </p:nvCxnSpPr>
        <p:spPr>
          <a:xfrm>
            <a:off x="4032168" y="5513229"/>
            <a:ext cx="982350" cy="515487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7" idx="3"/>
            <a:endCxn id="16" idx="1"/>
          </p:cNvCxnSpPr>
          <p:nvPr/>
        </p:nvCxnSpPr>
        <p:spPr>
          <a:xfrm>
            <a:off x="4032168" y="5513229"/>
            <a:ext cx="982351" cy="1041845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6" idx="3"/>
            <a:endCxn id="8" idx="1"/>
          </p:cNvCxnSpPr>
          <p:nvPr/>
        </p:nvCxnSpPr>
        <p:spPr>
          <a:xfrm flipV="1">
            <a:off x="1484693" y="2122014"/>
            <a:ext cx="642475" cy="3601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6" idx="3"/>
            <a:endCxn id="9" idx="1"/>
          </p:cNvCxnSpPr>
          <p:nvPr/>
        </p:nvCxnSpPr>
        <p:spPr>
          <a:xfrm>
            <a:off x="1484693" y="2482164"/>
            <a:ext cx="642475" cy="3825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151193" y="5160998"/>
            <a:ext cx="1333500" cy="705274"/>
          </a:xfrm>
          <a:prstGeom prst="roundRect">
            <a:avLst/>
          </a:prstGeom>
          <a:solidFill>
            <a:srgbClr val="00B0F0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 HỌC</a:t>
            </a:r>
            <a:endParaRPr lang="en-US" sz="16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Arrow Connector 26"/>
          <p:cNvCxnSpPr>
            <a:stCxn id="26" idx="0"/>
            <a:endCxn id="6" idx="2"/>
          </p:cNvCxnSpPr>
          <p:nvPr/>
        </p:nvCxnSpPr>
        <p:spPr>
          <a:xfrm flipV="1">
            <a:off x="817943" y="2741921"/>
            <a:ext cx="0" cy="24190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6" idx="3"/>
            <a:endCxn id="7" idx="1"/>
          </p:cNvCxnSpPr>
          <p:nvPr/>
        </p:nvCxnSpPr>
        <p:spPr>
          <a:xfrm flipV="1">
            <a:off x="1484693" y="5513229"/>
            <a:ext cx="892748" cy="4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5014519" y="3732792"/>
            <a:ext cx="1540273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Elbow Connector 29"/>
          <p:cNvCxnSpPr>
            <a:stCxn id="7" idx="3"/>
            <a:endCxn id="29" idx="1"/>
          </p:cNvCxnSpPr>
          <p:nvPr/>
        </p:nvCxnSpPr>
        <p:spPr>
          <a:xfrm flipV="1">
            <a:off x="4032168" y="3923292"/>
            <a:ext cx="982351" cy="1589937"/>
          </a:xfrm>
          <a:prstGeom prst="bentConnector3">
            <a:avLst>
              <a:gd name="adj1" fmla="val 50000"/>
            </a:avLst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586" y="2169415"/>
            <a:ext cx="5181600" cy="695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507" y="3760216"/>
            <a:ext cx="5078413" cy="49893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8996" y="5330908"/>
            <a:ext cx="51054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124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7"/>
            <a:ext cx="12197003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269F244-C5F8-4C8C-939D-1C5BAEB05716}"/>
              </a:ext>
            </a:extLst>
          </p:cNvPr>
          <p:cNvSpPr txBox="1">
            <a:spLocks/>
          </p:cNvSpPr>
          <p:nvPr/>
        </p:nvSpPr>
        <p:spPr bwMode="auto">
          <a:xfrm>
            <a:off x="740444" y="871090"/>
            <a:ext cx="6410325" cy="381521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3EB8EB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CÔNG NGHỆ </a:t>
            </a:r>
            <a:r>
              <a:rPr lang="en-US" sz="3200" b="1" dirty="0">
                <a:solidFill>
                  <a:srgbClr val="3EB8EB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4</a:t>
            </a:r>
            <a:endParaRPr lang="en-US" sz="3200" b="1" dirty="0" smtClean="0">
              <a:solidFill>
                <a:srgbClr val="3EB8EB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  <a:p>
            <a:endParaRPr lang="en-US" sz="3200" b="1" dirty="0" smtClean="0">
              <a:solidFill>
                <a:srgbClr val="3EB8EB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  <a:p>
            <a:r>
              <a:rPr lang="en-US" sz="3200" b="1" dirty="0" err="1" smtClean="0">
                <a:solidFill>
                  <a:schemeClr val="tx1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Tác</a:t>
            </a:r>
            <a:r>
              <a:rPr lang="en-US" sz="3200" b="1" dirty="0" smtClean="0">
                <a:solidFill>
                  <a:schemeClr val="tx1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giả</a:t>
            </a:r>
            <a:endParaRPr lang="en-US" sz="3200" b="1" dirty="0" smtClean="0">
              <a:solidFill>
                <a:schemeClr val="tx1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7030A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PGS.TS.  </a:t>
            </a:r>
            <a:r>
              <a:rPr lang="en-US" sz="2000" b="1" dirty="0" err="1" smtClean="0">
                <a:solidFill>
                  <a:srgbClr val="7030A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Lê</a:t>
            </a:r>
            <a:r>
              <a:rPr lang="en-US" sz="2000" b="1" dirty="0" smtClean="0">
                <a:solidFill>
                  <a:srgbClr val="7030A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Huy</a:t>
            </a:r>
            <a:r>
              <a:rPr lang="en-US" sz="2000" b="1" dirty="0" smtClean="0">
                <a:solidFill>
                  <a:srgbClr val="7030A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Hoàng</a:t>
            </a:r>
            <a:r>
              <a:rPr lang="en-US" sz="2000" b="1" dirty="0" smtClean="0">
                <a:solidFill>
                  <a:srgbClr val="7030A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(</a:t>
            </a:r>
            <a:r>
              <a:rPr lang="en-US" sz="2000" b="1" dirty="0" err="1" smtClean="0">
                <a:solidFill>
                  <a:srgbClr val="7030A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Tổng</a:t>
            </a:r>
            <a:r>
              <a:rPr lang="en-US" sz="2000" b="1" dirty="0" smtClean="0">
                <a:solidFill>
                  <a:srgbClr val="7030A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Chủ</a:t>
            </a:r>
            <a:r>
              <a:rPr lang="en-US" sz="2000" b="1" dirty="0" smtClean="0">
                <a:solidFill>
                  <a:srgbClr val="7030A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biên</a:t>
            </a:r>
            <a:r>
              <a:rPr lang="en-US" sz="2000" b="1" dirty="0" smtClean="0">
                <a:solidFill>
                  <a:srgbClr val="7030A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)</a:t>
            </a:r>
            <a:endParaRPr lang="en-US" sz="2000" b="1" dirty="0">
              <a:solidFill>
                <a:srgbClr val="7030A0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7030A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PGS.TS. </a:t>
            </a:r>
            <a:r>
              <a:rPr lang="en-US" sz="2000" b="1" dirty="0" err="1" smtClean="0">
                <a:solidFill>
                  <a:srgbClr val="7030A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Đặng</a:t>
            </a:r>
            <a:r>
              <a:rPr lang="en-US" sz="2000" b="1" dirty="0" smtClean="0">
                <a:solidFill>
                  <a:srgbClr val="7030A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Văn</a:t>
            </a:r>
            <a:r>
              <a:rPr lang="en-US" sz="2000" b="1" dirty="0" smtClean="0">
                <a:solidFill>
                  <a:srgbClr val="7030A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Nghĩa</a:t>
            </a:r>
            <a:r>
              <a:rPr lang="en-US" sz="2000" b="1" dirty="0" smtClean="0">
                <a:solidFill>
                  <a:srgbClr val="7030A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(</a:t>
            </a:r>
            <a:r>
              <a:rPr lang="en-US" sz="2000" b="1" dirty="0" err="1" smtClean="0">
                <a:solidFill>
                  <a:srgbClr val="7030A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Chủ</a:t>
            </a:r>
            <a:r>
              <a:rPr lang="en-US" sz="2000" b="1" dirty="0" smtClean="0">
                <a:solidFill>
                  <a:srgbClr val="7030A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biên</a:t>
            </a:r>
            <a:r>
              <a:rPr lang="en-US" sz="2000" b="1" dirty="0" smtClean="0">
                <a:solidFill>
                  <a:srgbClr val="7030A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)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7030A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PGS.TS. </a:t>
            </a:r>
            <a:r>
              <a:rPr lang="en-US" sz="2000" b="1" dirty="0" err="1" smtClean="0">
                <a:solidFill>
                  <a:srgbClr val="7030A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Đồng</a:t>
            </a:r>
            <a:r>
              <a:rPr lang="en-US" sz="2000" b="1" dirty="0" smtClean="0">
                <a:solidFill>
                  <a:srgbClr val="7030A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Huy</a:t>
            </a:r>
            <a:r>
              <a:rPr lang="en-US" sz="2000" b="1" dirty="0" smtClean="0">
                <a:solidFill>
                  <a:srgbClr val="7030A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Giới</a:t>
            </a:r>
            <a:endParaRPr lang="en-US" sz="2000" b="1" dirty="0" smtClean="0">
              <a:solidFill>
                <a:srgbClr val="7030A0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7030A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PGS.TS. </a:t>
            </a:r>
            <a:r>
              <a:rPr lang="en-US" sz="2000" b="1" dirty="0" err="1" smtClean="0">
                <a:solidFill>
                  <a:srgbClr val="7030A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Dương</a:t>
            </a:r>
            <a:r>
              <a:rPr lang="en-US" sz="2000" b="1" dirty="0" smtClean="0">
                <a:solidFill>
                  <a:srgbClr val="7030A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Giáng</a:t>
            </a:r>
            <a:r>
              <a:rPr lang="en-US" sz="2000" b="1" dirty="0" smtClean="0">
                <a:solidFill>
                  <a:srgbClr val="7030A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Thiên</a:t>
            </a:r>
            <a:r>
              <a:rPr lang="en-US" sz="2000" b="1" dirty="0" smtClean="0">
                <a:solidFill>
                  <a:srgbClr val="7030A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Hương</a:t>
            </a:r>
            <a:endParaRPr lang="en-US" sz="2000" b="1" dirty="0" smtClean="0">
              <a:solidFill>
                <a:srgbClr val="7030A0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7030A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PGS.TS. </a:t>
            </a:r>
            <a:r>
              <a:rPr lang="en-US" sz="2000" b="1" dirty="0" err="1" smtClean="0">
                <a:solidFill>
                  <a:srgbClr val="7030A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Bùi</a:t>
            </a:r>
            <a:r>
              <a:rPr lang="en-US" sz="2000" b="1" dirty="0" smtClean="0">
                <a:solidFill>
                  <a:srgbClr val="7030A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Thị</a:t>
            </a:r>
            <a:r>
              <a:rPr lang="en-US" sz="2000" b="1" dirty="0" smtClean="0">
                <a:solidFill>
                  <a:srgbClr val="7030A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Thu </a:t>
            </a:r>
            <a:r>
              <a:rPr lang="en-US" sz="2000" b="1" dirty="0" err="1" smtClean="0">
                <a:solidFill>
                  <a:srgbClr val="7030A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Hương</a:t>
            </a:r>
            <a:endParaRPr lang="en-US" sz="2000" b="1" dirty="0" smtClean="0">
              <a:solidFill>
                <a:srgbClr val="7030A0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7030A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CN. </a:t>
            </a:r>
            <a:r>
              <a:rPr lang="en-US" sz="2000" b="1" dirty="0" err="1" smtClean="0">
                <a:solidFill>
                  <a:srgbClr val="7030A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Nguyễn</a:t>
            </a:r>
            <a:r>
              <a:rPr lang="en-US" sz="2000" b="1" dirty="0" smtClean="0">
                <a:solidFill>
                  <a:srgbClr val="7030A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Bích</a:t>
            </a:r>
            <a:r>
              <a:rPr lang="en-US" sz="2000" b="1" dirty="0" smtClean="0">
                <a:solidFill>
                  <a:srgbClr val="7030A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Thảo</a:t>
            </a:r>
            <a:endParaRPr lang="en-US" sz="2000" b="1" dirty="0" smtClean="0">
              <a:solidFill>
                <a:srgbClr val="7030A0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  <a:p>
            <a:endParaRPr lang="en-US" sz="2000" b="1" dirty="0" smtClean="0">
              <a:solidFill>
                <a:srgbClr val="7030A0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sp>
        <p:nvSpPr>
          <p:cNvPr id="7" name="AutoShape 2" descr="Nhà xuất bản Giáo dục Việt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EC8B4D-E1BA-4F3D-B12E-0B438DCE21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1294949"/>
            <a:ext cx="4754880" cy="406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1898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697" y="-201057"/>
            <a:ext cx="12541522" cy="705905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33651" y="3210353"/>
            <a:ext cx="3493971" cy="1857678"/>
          </a:xfrm>
          <a:prstGeom prst="roundRect">
            <a:avLst>
              <a:gd name="adj" fmla="val 5786"/>
            </a:avLst>
          </a:prstGeom>
          <a:solidFill>
            <a:srgbClr val="CCFFCC"/>
          </a:solidFill>
          <a:ln w="31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bổ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ích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hấp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tới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</a:t>
            </a:r>
            <a:endParaRPr lang="en-US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bổ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sung,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mở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rộng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so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”.</a:t>
            </a:r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1193" y="2222407"/>
            <a:ext cx="1333500" cy="519514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HỌC LIỆU</a:t>
            </a:r>
            <a:endParaRPr lang="en-US" sz="16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77441" y="5245631"/>
            <a:ext cx="1654727" cy="535196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</a:t>
            </a:r>
            <a:endParaRPr lang="en-US" sz="1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27168" y="1863026"/>
            <a:ext cx="1905000" cy="5179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NỘI DUNG CHÍNH</a:t>
            </a:r>
            <a:endParaRPr lang="en-US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27168" y="2605752"/>
            <a:ext cx="1905000" cy="5179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NỘI DUNG BỔ TRỢ</a:t>
            </a:r>
            <a:endParaRPr lang="en-US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14519" y="2408746"/>
            <a:ext cx="1540273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Thuật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ngữ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04387" y="2990400"/>
            <a:ext cx="2193582" cy="381000"/>
          </a:xfrm>
          <a:prstGeom prst="roundRect">
            <a:avLst/>
          </a:prstGeom>
          <a:solidFill>
            <a:srgbClr val="CCFFCC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014519" y="4259148"/>
            <a:ext cx="1540273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Khám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phá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014519" y="4785504"/>
            <a:ext cx="2547475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Luyện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tập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/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hành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14519" y="5311860"/>
            <a:ext cx="1540273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Vận dụng</a:t>
            </a: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14519" y="5838216"/>
            <a:ext cx="1540273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Ghi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nhớ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14519" y="6364574"/>
            <a:ext cx="2300681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Ý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tưởng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sáng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tạo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Elbow Connector 16"/>
          <p:cNvCxnSpPr>
            <a:stCxn id="9" idx="3"/>
            <a:endCxn id="10" idx="1"/>
          </p:cNvCxnSpPr>
          <p:nvPr/>
        </p:nvCxnSpPr>
        <p:spPr>
          <a:xfrm flipV="1">
            <a:off x="4032168" y="2599246"/>
            <a:ext cx="982351" cy="265494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9" idx="3"/>
            <a:endCxn id="11" idx="1"/>
          </p:cNvCxnSpPr>
          <p:nvPr/>
        </p:nvCxnSpPr>
        <p:spPr>
          <a:xfrm>
            <a:off x="4032168" y="2864740"/>
            <a:ext cx="972219" cy="316160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7" idx="3"/>
            <a:endCxn id="12" idx="1"/>
          </p:cNvCxnSpPr>
          <p:nvPr/>
        </p:nvCxnSpPr>
        <p:spPr>
          <a:xfrm flipV="1">
            <a:off x="4032168" y="4449648"/>
            <a:ext cx="982351" cy="1063581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7" idx="3"/>
            <a:endCxn id="13" idx="1"/>
          </p:cNvCxnSpPr>
          <p:nvPr/>
        </p:nvCxnSpPr>
        <p:spPr>
          <a:xfrm flipV="1">
            <a:off x="4032168" y="4976004"/>
            <a:ext cx="982351" cy="537225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7" idx="3"/>
            <a:endCxn id="14" idx="1"/>
          </p:cNvCxnSpPr>
          <p:nvPr/>
        </p:nvCxnSpPr>
        <p:spPr>
          <a:xfrm flipV="1">
            <a:off x="4032168" y="5502360"/>
            <a:ext cx="982351" cy="10869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7" idx="3"/>
            <a:endCxn id="15" idx="1"/>
          </p:cNvCxnSpPr>
          <p:nvPr/>
        </p:nvCxnSpPr>
        <p:spPr>
          <a:xfrm>
            <a:off x="4032168" y="5513229"/>
            <a:ext cx="982351" cy="515487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7" idx="3"/>
            <a:endCxn id="16" idx="1"/>
          </p:cNvCxnSpPr>
          <p:nvPr/>
        </p:nvCxnSpPr>
        <p:spPr>
          <a:xfrm>
            <a:off x="4032168" y="5513229"/>
            <a:ext cx="982351" cy="1041845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6" idx="3"/>
            <a:endCxn id="8" idx="1"/>
          </p:cNvCxnSpPr>
          <p:nvPr/>
        </p:nvCxnSpPr>
        <p:spPr>
          <a:xfrm flipV="1">
            <a:off x="1484693" y="2122014"/>
            <a:ext cx="642475" cy="3601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6" idx="3"/>
            <a:endCxn id="9" idx="1"/>
          </p:cNvCxnSpPr>
          <p:nvPr/>
        </p:nvCxnSpPr>
        <p:spPr>
          <a:xfrm>
            <a:off x="1484693" y="2482164"/>
            <a:ext cx="642475" cy="3825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151193" y="5160998"/>
            <a:ext cx="1333500" cy="705274"/>
          </a:xfrm>
          <a:prstGeom prst="roundRect">
            <a:avLst/>
          </a:prstGeom>
          <a:solidFill>
            <a:srgbClr val="00B0F0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 HỌC</a:t>
            </a:r>
            <a:endParaRPr lang="en-US" sz="16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Arrow Connector 26"/>
          <p:cNvCxnSpPr>
            <a:stCxn id="26" idx="0"/>
            <a:endCxn id="6" idx="2"/>
          </p:cNvCxnSpPr>
          <p:nvPr/>
        </p:nvCxnSpPr>
        <p:spPr>
          <a:xfrm flipV="1">
            <a:off x="817943" y="2741921"/>
            <a:ext cx="0" cy="24190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6" idx="3"/>
            <a:endCxn id="7" idx="1"/>
          </p:cNvCxnSpPr>
          <p:nvPr/>
        </p:nvCxnSpPr>
        <p:spPr>
          <a:xfrm flipV="1">
            <a:off x="1484693" y="5513229"/>
            <a:ext cx="892748" cy="4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5014519" y="3732792"/>
            <a:ext cx="1540273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Elbow Connector 29"/>
          <p:cNvCxnSpPr>
            <a:stCxn id="7" idx="3"/>
            <a:endCxn id="29" idx="1"/>
          </p:cNvCxnSpPr>
          <p:nvPr/>
        </p:nvCxnSpPr>
        <p:spPr>
          <a:xfrm flipV="1">
            <a:off x="4032168" y="3923292"/>
            <a:ext cx="982351" cy="1589937"/>
          </a:xfrm>
          <a:prstGeom prst="bentConnector3">
            <a:avLst>
              <a:gd name="adj1" fmla="val 50000"/>
            </a:avLst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3"/>
          <p:cNvSpPr>
            <a:spLocks noGrp="1"/>
          </p:cNvSpPr>
          <p:nvPr>
            <p:ph type="title"/>
          </p:nvPr>
        </p:nvSpPr>
        <p:spPr>
          <a:xfrm>
            <a:off x="1454993" y="887507"/>
            <a:ext cx="10263187" cy="990600"/>
          </a:xfrm>
        </p:spPr>
        <p:txBody>
          <a:bodyPr/>
          <a:lstStyle/>
          <a:p>
            <a:r>
              <a:rPr lang="en-US" sz="3200" dirty="0"/>
              <a:t>HỘP CHỨC NĂNG TRONG SGK CÔNG NGHỆ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285" y="3408448"/>
            <a:ext cx="5560962" cy="146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124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152" y="-4963"/>
            <a:ext cx="12586446" cy="720988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33651" y="3210353"/>
            <a:ext cx="3493971" cy="1857678"/>
          </a:xfrm>
          <a:prstGeom prst="roundRect">
            <a:avLst>
              <a:gd name="adj" fmla="val 5786"/>
            </a:avLst>
          </a:prstGeom>
          <a:solidFill>
            <a:srgbClr val="CCFFCC"/>
          </a:solidFill>
          <a:ln w="31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tò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mò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hứng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kiến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tri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”.</a:t>
            </a:r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1193" y="2222407"/>
            <a:ext cx="1333500" cy="519514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HỌC LIỆU</a:t>
            </a:r>
            <a:endParaRPr lang="en-US" sz="16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77441" y="5245631"/>
            <a:ext cx="1654727" cy="535196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</a:t>
            </a:r>
            <a:endParaRPr lang="en-US" sz="1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27168" y="1863026"/>
            <a:ext cx="1905000" cy="5179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NỘI DUNG CHÍNH</a:t>
            </a:r>
            <a:endParaRPr lang="en-US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27168" y="2605752"/>
            <a:ext cx="1905000" cy="5179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NỘI DUNG BỔ TRỢ</a:t>
            </a:r>
            <a:endParaRPr lang="en-US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14519" y="2408746"/>
            <a:ext cx="1540273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Thuật ngữ</a:t>
            </a: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14519" y="2930837"/>
            <a:ext cx="2031050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014519" y="4259148"/>
            <a:ext cx="1540273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Khám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phá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014519" y="4785504"/>
            <a:ext cx="2426411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Luyện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tập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/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hành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14519" y="5311860"/>
            <a:ext cx="1540273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Vận dụng</a:t>
            </a: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14519" y="5838216"/>
            <a:ext cx="1540273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Ghi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nhớ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14519" y="6364574"/>
            <a:ext cx="2171727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Ý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tưởng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sáng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tạo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Elbow Connector 16"/>
          <p:cNvCxnSpPr>
            <a:stCxn id="9" idx="3"/>
            <a:endCxn id="10" idx="1"/>
          </p:cNvCxnSpPr>
          <p:nvPr/>
        </p:nvCxnSpPr>
        <p:spPr>
          <a:xfrm flipV="1">
            <a:off x="4032168" y="2599246"/>
            <a:ext cx="982351" cy="265494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9" idx="3"/>
            <a:endCxn id="11" idx="1"/>
          </p:cNvCxnSpPr>
          <p:nvPr/>
        </p:nvCxnSpPr>
        <p:spPr>
          <a:xfrm>
            <a:off x="4032168" y="2864740"/>
            <a:ext cx="982351" cy="256597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7" idx="3"/>
            <a:endCxn id="12" idx="1"/>
          </p:cNvCxnSpPr>
          <p:nvPr/>
        </p:nvCxnSpPr>
        <p:spPr>
          <a:xfrm flipV="1">
            <a:off x="4032168" y="4449648"/>
            <a:ext cx="982351" cy="1063581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7" idx="3"/>
            <a:endCxn id="13" idx="1"/>
          </p:cNvCxnSpPr>
          <p:nvPr/>
        </p:nvCxnSpPr>
        <p:spPr>
          <a:xfrm flipV="1">
            <a:off x="4032168" y="4976004"/>
            <a:ext cx="982351" cy="537225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7" idx="3"/>
            <a:endCxn id="14" idx="1"/>
          </p:cNvCxnSpPr>
          <p:nvPr/>
        </p:nvCxnSpPr>
        <p:spPr>
          <a:xfrm flipV="1">
            <a:off x="4032168" y="5502360"/>
            <a:ext cx="982351" cy="10869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7" idx="3"/>
            <a:endCxn id="15" idx="1"/>
          </p:cNvCxnSpPr>
          <p:nvPr/>
        </p:nvCxnSpPr>
        <p:spPr>
          <a:xfrm>
            <a:off x="4032168" y="5513229"/>
            <a:ext cx="982351" cy="515487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7" idx="3"/>
            <a:endCxn id="16" idx="1"/>
          </p:cNvCxnSpPr>
          <p:nvPr/>
        </p:nvCxnSpPr>
        <p:spPr>
          <a:xfrm>
            <a:off x="4032168" y="5513229"/>
            <a:ext cx="982351" cy="1041845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6" idx="3"/>
            <a:endCxn id="8" idx="1"/>
          </p:cNvCxnSpPr>
          <p:nvPr/>
        </p:nvCxnSpPr>
        <p:spPr>
          <a:xfrm flipV="1">
            <a:off x="1484693" y="2122014"/>
            <a:ext cx="642475" cy="3601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6" idx="3"/>
            <a:endCxn id="9" idx="1"/>
          </p:cNvCxnSpPr>
          <p:nvPr/>
        </p:nvCxnSpPr>
        <p:spPr>
          <a:xfrm>
            <a:off x="1484693" y="2482164"/>
            <a:ext cx="642475" cy="3825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151193" y="5160998"/>
            <a:ext cx="1333500" cy="705274"/>
          </a:xfrm>
          <a:prstGeom prst="roundRect">
            <a:avLst/>
          </a:prstGeom>
          <a:solidFill>
            <a:srgbClr val="00B0F0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 HỌC</a:t>
            </a:r>
            <a:endParaRPr lang="en-US" sz="16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Arrow Connector 26"/>
          <p:cNvCxnSpPr>
            <a:stCxn id="26" idx="0"/>
            <a:endCxn id="6" idx="2"/>
          </p:cNvCxnSpPr>
          <p:nvPr/>
        </p:nvCxnSpPr>
        <p:spPr>
          <a:xfrm flipV="1">
            <a:off x="817943" y="2741921"/>
            <a:ext cx="0" cy="24190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6" idx="3"/>
            <a:endCxn id="7" idx="1"/>
          </p:cNvCxnSpPr>
          <p:nvPr/>
        </p:nvCxnSpPr>
        <p:spPr>
          <a:xfrm flipV="1">
            <a:off x="1484693" y="5513229"/>
            <a:ext cx="892748" cy="4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5014519" y="3732790"/>
            <a:ext cx="1540273" cy="381000"/>
          </a:xfrm>
          <a:prstGeom prst="roundRect">
            <a:avLst/>
          </a:prstGeom>
          <a:solidFill>
            <a:srgbClr val="CCFFCC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Elbow Connector 29"/>
          <p:cNvCxnSpPr>
            <a:stCxn id="7" idx="3"/>
            <a:endCxn id="29" idx="1"/>
          </p:cNvCxnSpPr>
          <p:nvPr/>
        </p:nvCxnSpPr>
        <p:spPr>
          <a:xfrm flipV="1">
            <a:off x="4032168" y="3923290"/>
            <a:ext cx="982351" cy="1589939"/>
          </a:xfrm>
          <a:prstGeom prst="bentConnector3">
            <a:avLst>
              <a:gd name="adj1" fmla="val 50000"/>
            </a:avLst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3"/>
          <p:cNvSpPr>
            <a:spLocks noGrp="1"/>
          </p:cNvSpPr>
          <p:nvPr>
            <p:ph type="title"/>
          </p:nvPr>
        </p:nvSpPr>
        <p:spPr>
          <a:xfrm>
            <a:off x="1454993" y="887507"/>
            <a:ext cx="10263187" cy="990600"/>
          </a:xfrm>
        </p:spPr>
        <p:txBody>
          <a:bodyPr/>
          <a:lstStyle/>
          <a:p>
            <a:r>
              <a:rPr lang="en-US" sz="3200" dirty="0"/>
              <a:t>HỘP CHỨC NĂNG TRONG SGK CÔNG NGHỆ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246" y="3121337"/>
            <a:ext cx="5538811" cy="17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124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1967" y="0"/>
            <a:ext cx="13457049" cy="6858000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933651" y="3210353"/>
            <a:ext cx="3493971" cy="1857678"/>
          </a:xfrm>
          <a:prstGeom prst="roundRect">
            <a:avLst>
              <a:gd name="adj" fmla="val 5786"/>
            </a:avLst>
          </a:prstGeom>
          <a:solidFill>
            <a:srgbClr val="CCFFCC"/>
          </a:solidFill>
          <a:ln w="31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kiến</a:t>
            </a:r>
            <a:r>
              <a:rPr lang="en-US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gắn</a:t>
            </a:r>
            <a:r>
              <a:rPr lang="en-US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tiễn</a:t>
            </a:r>
            <a:r>
              <a:rPr lang="en-US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51193" y="2222407"/>
            <a:ext cx="1333500" cy="519514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HỌC LIỆU</a:t>
            </a:r>
            <a:endParaRPr lang="en-US" sz="16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377441" y="5245631"/>
            <a:ext cx="1654727" cy="535196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</a:t>
            </a:r>
            <a:endParaRPr lang="en-US" sz="1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127168" y="1863026"/>
            <a:ext cx="1905000" cy="5179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NỘI DUNG CHÍNH</a:t>
            </a:r>
            <a:endParaRPr lang="en-US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127168" y="2605752"/>
            <a:ext cx="1905000" cy="5179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NỘI DUNG BỔ TRỢ</a:t>
            </a:r>
            <a:endParaRPr lang="en-US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014519" y="2408746"/>
            <a:ext cx="1540273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Thuật ngữ</a:t>
            </a: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014519" y="2930837"/>
            <a:ext cx="2054496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014519" y="4259148"/>
            <a:ext cx="1540273" cy="381000"/>
          </a:xfrm>
          <a:prstGeom prst="roundRect">
            <a:avLst/>
          </a:prstGeom>
          <a:solidFill>
            <a:srgbClr val="CCFFCC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Khám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phá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014519" y="4785504"/>
            <a:ext cx="2511620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Luyện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tập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/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hành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014519" y="5311860"/>
            <a:ext cx="1540273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Vận dụng</a:t>
            </a: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014519" y="5838216"/>
            <a:ext cx="1540273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Ghi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nhớ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014519" y="6364574"/>
            <a:ext cx="2054496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Ý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tưởng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sáng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tạo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Elbow Connector 44"/>
          <p:cNvCxnSpPr>
            <a:stCxn id="37" idx="3"/>
            <a:endCxn id="38" idx="1"/>
          </p:cNvCxnSpPr>
          <p:nvPr/>
        </p:nvCxnSpPr>
        <p:spPr>
          <a:xfrm flipV="1">
            <a:off x="4032168" y="2599246"/>
            <a:ext cx="982351" cy="265494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37" idx="3"/>
            <a:endCxn id="39" idx="1"/>
          </p:cNvCxnSpPr>
          <p:nvPr/>
        </p:nvCxnSpPr>
        <p:spPr>
          <a:xfrm>
            <a:off x="4032168" y="2864740"/>
            <a:ext cx="982351" cy="256597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35" idx="3"/>
            <a:endCxn id="40" idx="1"/>
          </p:cNvCxnSpPr>
          <p:nvPr/>
        </p:nvCxnSpPr>
        <p:spPr>
          <a:xfrm flipV="1">
            <a:off x="4032168" y="4449648"/>
            <a:ext cx="982351" cy="1063581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35" idx="3"/>
            <a:endCxn id="41" idx="1"/>
          </p:cNvCxnSpPr>
          <p:nvPr/>
        </p:nvCxnSpPr>
        <p:spPr>
          <a:xfrm flipV="1">
            <a:off x="4032168" y="4976004"/>
            <a:ext cx="982351" cy="537225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35" idx="3"/>
            <a:endCxn id="42" idx="1"/>
          </p:cNvCxnSpPr>
          <p:nvPr/>
        </p:nvCxnSpPr>
        <p:spPr>
          <a:xfrm flipV="1">
            <a:off x="4032168" y="5502360"/>
            <a:ext cx="982351" cy="10869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35" idx="3"/>
            <a:endCxn id="43" idx="1"/>
          </p:cNvCxnSpPr>
          <p:nvPr/>
        </p:nvCxnSpPr>
        <p:spPr>
          <a:xfrm>
            <a:off x="4032168" y="5513229"/>
            <a:ext cx="982351" cy="515487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35" idx="3"/>
            <a:endCxn id="44" idx="1"/>
          </p:cNvCxnSpPr>
          <p:nvPr/>
        </p:nvCxnSpPr>
        <p:spPr>
          <a:xfrm>
            <a:off x="4032168" y="5513229"/>
            <a:ext cx="982351" cy="1041845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34" idx="3"/>
            <a:endCxn id="36" idx="1"/>
          </p:cNvCxnSpPr>
          <p:nvPr/>
        </p:nvCxnSpPr>
        <p:spPr>
          <a:xfrm flipV="1">
            <a:off x="1484693" y="2122014"/>
            <a:ext cx="642475" cy="3601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34" idx="3"/>
            <a:endCxn id="37" idx="1"/>
          </p:cNvCxnSpPr>
          <p:nvPr/>
        </p:nvCxnSpPr>
        <p:spPr>
          <a:xfrm>
            <a:off x="1484693" y="2482164"/>
            <a:ext cx="642475" cy="3825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151193" y="5160998"/>
            <a:ext cx="1333500" cy="705274"/>
          </a:xfrm>
          <a:prstGeom prst="roundRect">
            <a:avLst/>
          </a:prstGeom>
          <a:solidFill>
            <a:srgbClr val="00B0F0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 HỌC</a:t>
            </a:r>
            <a:endParaRPr lang="en-US" sz="16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Straight Arrow Connector 54"/>
          <p:cNvCxnSpPr>
            <a:stCxn id="54" idx="0"/>
            <a:endCxn id="34" idx="2"/>
          </p:cNvCxnSpPr>
          <p:nvPr/>
        </p:nvCxnSpPr>
        <p:spPr>
          <a:xfrm flipV="1">
            <a:off x="817943" y="2741921"/>
            <a:ext cx="0" cy="24190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4" idx="3"/>
            <a:endCxn id="35" idx="1"/>
          </p:cNvCxnSpPr>
          <p:nvPr/>
        </p:nvCxnSpPr>
        <p:spPr>
          <a:xfrm flipV="1">
            <a:off x="1484693" y="5513229"/>
            <a:ext cx="892748" cy="4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5014519" y="3732792"/>
            <a:ext cx="1540273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8" name="Elbow Connector 57"/>
          <p:cNvCxnSpPr>
            <a:stCxn id="35" idx="3"/>
            <a:endCxn id="57" idx="1"/>
          </p:cNvCxnSpPr>
          <p:nvPr/>
        </p:nvCxnSpPr>
        <p:spPr>
          <a:xfrm flipV="1">
            <a:off x="4032168" y="3923292"/>
            <a:ext cx="982351" cy="1589937"/>
          </a:xfrm>
          <a:prstGeom prst="bentConnector3">
            <a:avLst>
              <a:gd name="adj1" fmla="val 50000"/>
            </a:avLst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3"/>
          <p:cNvSpPr>
            <a:spLocks noGrp="1"/>
          </p:cNvSpPr>
          <p:nvPr>
            <p:ph type="title"/>
          </p:nvPr>
        </p:nvSpPr>
        <p:spPr>
          <a:xfrm>
            <a:off x="1454993" y="887507"/>
            <a:ext cx="10263187" cy="990600"/>
          </a:xfrm>
        </p:spPr>
        <p:txBody>
          <a:bodyPr/>
          <a:lstStyle/>
          <a:p>
            <a:r>
              <a:rPr lang="en-US" sz="3200" dirty="0"/>
              <a:t>HỘP CHỨC NĂNG TRONG SGK CÔNG NGHỆ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302" y="2181078"/>
            <a:ext cx="5362370" cy="363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124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4828" y="-112426"/>
            <a:ext cx="13179655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33651" y="3210353"/>
            <a:ext cx="3493971" cy="1857678"/>
          </a:xfrm>
          <a:prstGeom prst="roundRect">
            <a:avLst>
              <a:gd name="adj" fmla="val 5786"/>
            </a:avLst>
          </a:prstGeom>
          <a:solidFill>
            <a:srgbClr val="CCFFCC"/>
          </a:solidFill>
          <a:ln w="31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kiến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khắc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kiến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thao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liệu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cụ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rèn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”.</a:t>
            </a:r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1193" y="2222407"/>
            <a:ext cx="1333500" cy="519514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HỌC LIỆU</a:t>
            </a:r>
            <a:endParaRPr lang="en-US" sz="16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77441" y="5245631"/>
            <a:ext cx="1654727" cy="535196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</a:t>
            </a:r>
            <a:endParaRPr lang="en-US" sz="1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27168" y="1863026"/>
            <a:ext cx="1905000" cy="5179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NỘI DUNG CHÍNH</a:t>
            </a:r>
            <a:endParaRPr lang="en-US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27168" y="2605752"/>
            <a:ext cx="1905000" cy="5179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NỘI DUNG BỔ TRỢ</a:t>
            </a:r>
            <a:endParaRPr lang="en-US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14519" y="2408746"/>
            <a:ext cx="1540273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Thuật ngữ</a:t>
            </a: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14519" y="2930837"/>
            <a:ext cx="2121741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014519" y="4259148"/>
            <a:ext cx="1540273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Khám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phá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014519" y="4785504"/>
            <a:ext cx="2547475" cy="381000"/>
          </a:xfrm>
          <a:prstGeom prst="roundRect">
            <a:avLst/>
          </a:prstGeom>
          <a:solidFill>
            <a:srgbClr val="CCFFCC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Luyện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tập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/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hành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14519" y="5311860"/>
            <a:ext cx="1540273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Vận dụng</a:t>
            </a: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14519" y="5838216"/>
            <a:ext cx="1540273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Ghi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nhớ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14519" y="6364574"/>
            <a:ext cx="2121741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Ý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tưởng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sáng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tạo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Elbow Connector 16"/>
          <p:cNvCxnSpPr>
            <a:stCxn id="9" idx="3"/>
            <a:endCxn id="10" idx="1"/>
          </p:cNvCxnSpPr>
          <p:nvPr/>
        </p:nvCxnSpPr>
        <p:spPr>
          <a:xfrm flipV="1">
            <a:off x="4032168" y="2599246"/>
            <a:ext cx="982351" cy="265494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9" idx="3"/>
            <a:endCxn id="11" idx="1"/>
          </p:cNvCxnSpPr>
          <p:nvPr/>
        </p:nvCxnSpPr>
        <p:spPr>
          <a:xfrm>
            <a:off x="4032168" y="2864740"/>
            <a:ext cx="982351" cy="256597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7" idx="3"/>
            <a:endCxn id="12" idx="1"/>
          </p:cNvCxnSpPr>
          <p:nvPr/>
        </p:nvCxnSpPr>
        <p:spPr>
          <a:xfrm flipV="1">
            <a:off x="4032168" y="4449648"/>
            <a:ext cx="982351" cy="1063581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7" idx="3"/>
            <a:endCxn id="13" idx="1"/>
          </p:cNvCxnSpPr>
          <p:nvPr/>
        </p:nvCxnSpPr>
        <p:spPr>
          <a:xfrm flipV="1">
            <a:off x="4032168" y="4976004"/>
            <a:ext cx="982351" cy="537225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7" idx="3"/>
            <a:endCxn id="14" idx="1"/>
          </p:cNvCxnSpPr>
          <p:nvPr/>
        </p:nvCxnSpPr>
        <p:spPr>
          <a:xfrm flipV="1">
            <a:off x="4032168" y="5502360"/>
            <a:ext cx="982351" cy="10869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7" idx="3"/>
            <a:endCxn id="15" idx="1"/>
          </p:cNvCxnSpPr>
          <p:nvPr/>
        </p:nvCxnSpPr>
        <p:spPr>
          <a:xfrm>
            <a:off x="4032168" y="5513229"/>
            <a:ext cx="982351" cy="515487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7" idx="3"/>
            <a:endCxn id="16" idx="1"/>
          </p:cNvCxnSpPr>
          <p:nvPr/>
        </p:nvCxnSpPr>
        <p:spPr>
          <a:xfrm>
            <a:off x="4032168" y="5513229"/>
            <a:ext cx="982351" cy="1041845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6" idx="3"/>
            <a:endCxn id="8" idx="1"/>
          </p:cNvCxnSpPr>
          <p:nvPr/>
        </p:nvCxnSpPr>
        <p:spPr>
          <a:xfrm flipV="1">
            <a:off x="1484693" y="2122014"/>
            <a:ext cx="642475" cy="3601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6" idx="3"/>
            <a:endCxn id="9" idx="1"/>
          </p:cNvCxnSpPr>
          <p:nvPr/>
        </p:nvCxnSpPr>
        <p:spPr>
          <a:xfrm>
            <a:off x="1484693" y="2482164"/>
            <a:ext cx="642475" cy="3825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151193" y="5160998"/>
            <a:ext cx="1333500" cy="705274"/>
          </a:xfrm>
          <a:prstGeom prst="roundRect">
            <a:avLst/>
          </a:prstGeom>
          <a:solidFill>
            <a:srgbClr val="00B0F0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 HỌC</a:t>
            </a:r>
            <a:endParaRPr lang="en-US" sz="16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Arrow Connector 26"/>
          <p:cNvCxnSpPr>
            <a:stCxn id="26" idx="0"/>
            <a:endCxn id="6" idx="2"/>
          </p:cNvCxnSpPr>
          <p:nvPr/>
        </p:nvCxnSpPr>
        <p:spPr>
          <a:xfrm flipV="1">
            <a:off x="817943" y="2741921"/>
            <a:ext cx="0" cy="24190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6" idx="3"/>
            <a:endCxn id="7" idx="1"/>
          </p:cNvCxnSpPr>
          <p:nvPr/>
        </p:nvCxnSpPr>
        <p:spPr>
          <a:xfrm flipV="1">
            <a:off x="1484693" y="5513229"/>
            <a:ext cx="892748" cy="4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5014519" y="3732792"/>
            <a:ext cx="1540273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Elbow Connector 29"/>
          <p:cNvCxnSpPr>
            <a:stCxn id="7" idx="3"/>
            <a:endCxn id="29" idx="1"/>
          </p:cNvCxnSpPr>
          <p:nvPr/>
        </p:nvCxnSpPr>
        <p:spPr>
          <a:xfrm flipV="1">
            <a:off x="4032168" y="3923292"/>
            <a:ext cx="982351" cy="1589937"/>
          </a:xfrm>
          <a:prstGeom prst="bentConnector3">
            <a:avLst>
              <a:gd name="adj1" fmla="val 50000"/>
            </a:avLst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3"/>
          <p:cNvSpPr>
            <a:spLocks noGrp="1"/>
          </p:cNvSpPr>
          <p:nvPr>
            <p:ph type="title"/>
          </p:nvPr>
        </p:nvSpPr>
        <p:spPr>
          <a:xfrm>
            <a:off x="1454993" y="887507"/>
            <a:ext cx="10263187" cy="990600"/>
          </a:xfrm>
        </p:spPr>
        <p:txBody>
          <a:bodyPr/>
          <a:lstStyle/>
          <a:p>
            <a:r>
              <a:rPr lang="en-US" sz="3200" dirty="0"/>
              <a:t>HỘP CHỨC NĂNG TRONG SGK CÔNG NGHỆ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684" y="3423773"/>
            <a:ext cx="5833141" cy="72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124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6633" y="303792"/>
            <a:ext cx="13132844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42702" y="3156804"/>
            <a:ext cx="3493971" cy="1857678"/>
          </a:xfrm>
          <a:prstGeom prst="roundRect">
            <a:avLst>
              <a:gd name="adj" fmla="val 5786"/>
            </a:avLst>
          </a:prstGeom>
          <a:solidFill>
            <a:srgbClr val="CCFFCC"/>
          </a:solidFill>
          <a:ln w="31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</a:pP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nhằm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kiến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tiễn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cuộc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”.</a:t>
            </a:r>
            <a:endParaRPr lang="en-US" sz="2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1193" y="2222407"/>
            <a:ext cx="1333500" cy="519514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HỌC LIỆU</a:t>
            </a:r>
            <a:endParaRPr lang="en-US" sz="16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77441" y="5245631"/>
            <a:ext cx="1654727" cy="535196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</a:t>
            </a:r>
            <a:endParaRPr lang="en-US" sz="1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27168" y="1863026"/>
            <a:ext cx="1905000" cy="5179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NỘI DUNG CHÍNH</a:t>
            </a:r>
            <a:endParaRPr lang="en-US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27168" y="2605752"/>
            <a:ext cx="1905000" cy="5179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NỘI DUNG BỔ TRỢ</a:t>
            </a:r>
            <a:endParaRPr lang="en-US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14519" y="2408746"/>
            <a:ext cx="1540273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Thuật ngữ</a:t>
            </a: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14519" y="2930837"/>
            <a:ext cx="1677001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014519" y="4259148"/>
            <a:ext cx="1540273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Khám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phá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014519" y="4785504"/>
            <a:ext cx="2511620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Luyện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tập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/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hành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14519" y="5311860"/>
            <a:ext cx="1540273" cy="381000"/>
          </a:xfrm>
          <a:prstGeom prst="roundRect">
            <a:avLst/>
          </a:prstGeom>
          <a:solidFill>
            <a:srgbClr val="CCFFCC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Vận dụng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014519" y="5838216"/>
            <a:ext cx="1540273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Ghi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nhớ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14519" y="6364574"/>
            <a:ext cx="2242066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Ý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tưởng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sáng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tạo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Elbow Connector 16"/>
          <p:cNvCxnSpPr>
            <a:stCxn id="9" idx="3"/>
            <a:endCxn id="10" idx="1"/>
          </p:cNvCxnSpPr>
          <p:nvPr/>
        </p:nvCxnSpPr>
        <p:spPr>
          <a:xfrm flipV="1">
            <a:off x="4032168" y="2599246"/>
            <a:ext cx="982351" cy="265494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9" idx="3"/>
            <a:endCxn id="11" idx="1"/>
          </p:cNvCxnSpPr>
          <p:nvPr/>
        </p:nvCxnSpPr>
        <p:spPr>
          <a:xfrm>
            <a:off x="4032168" y="2864740"/>
            <a:ext cx="982351" cy="256597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7" idx="3"/>
            <a:endCxn id="12" idx="1"/>
          </p:cNvCxnSpPr>
          <p:nvPr/>
        </p:nvCxnSpPr>
        <p:spPr>
          <a:xfrm flipV="1">
            <a:off x="4032168" y="4449648"/>
            <a:ext cx="982351" cy="1063581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7" idx="3"/>
            <a:endCxn id="13" idx="1"/>
          </p:cNvCxnSpPr>
          <p:nvPr/>
        </p:nvCxnSpPr>
        <p:spPr>
          <a:xfrm flipV="1">
            <a:off x="4032168" y="4976004"/>
            <a:ext cx="982351" cy="537225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7" idx="3"/>
            <a:endCxn id="14" idx="1"/>
          </p:cNvCxnSpPr>
          <p:nvPr/>
        </p:nvCxnSpPr>
        <p:spPr>
          <a:xfrm flipV="1">
            <a:off x="4032168" y="5502360"/>
            <a:ext cx="982351" cy="10869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7" idx="3"/>
            <a:endCxn id="15" idx="1"/>
          </p:cNvCxnSpPr>
          <p:nvPr/>
        </p:nvCxnSpPr>
        <p:spPr>
          <a:xfrm>
            <a:off x="4032168" y="5513229"/>
            <a:ext cx="982351" cy="515487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7" idx="3"/>
            <a:endCxn id="16" idx="1"/>
          </p:cNvCxnSpPr>
          <p:nvPr/>
        </p:nvCxnSpPr>
        <p:spPr>
          <a:xfrm>
            <a:off x="4032168" y="5513229"/>
            <a:ext cx="982351" cy="1041845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6" idx="3"/>
            <a:endCxn id="8" idx="1"/>
          </p:cNvCxnSpPr>
          <p:nvPr/>
        </p:nvCxnSpPr>
        <p:spPr>
          <a:xfrm flipV="1">
            <a:off x="1484693" y="2122014"/>
            <a:ext cx="642475" cy="3601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6" idx="3"/>
            <a:endCxn id="9" idx="1"/>
          </p:cNvCxnSpPr>
          <p:nvPr/>
        </p:nvCxnSpPr>
        <p:spPr>
          <a:xfrm>
            <a:off x="1484693" y="2482164"/>
            <a:ext cx="642475" cy="3825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151193" y="5160998"/>
            <a:ext cx="1333500" cy="705274"/>
          </a:xfrm>
          <a:prstGeom prst="roundRect">
            <a:avLst/>
          </a:prstGeom>
          <a:solidFill>
            <a:srgbClr val="00B0F0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 HỌC</a:t>
            </a:r>
            <a:endParaRPr lang="en-US" sz="16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Arrow Connector 26"/>
          <p:cNvCxnSpPr>
            <a:stCxn id="26" idx="0"/>
            <a:endCxn id="6" idx="2"/>
          </p:cNvCxnSpPr>
          <p:nvPr/>
        </p:nvCxnSpPr>
        <p:spPr>
          <a:xfrm flipV="1">
            <a:off x="817943" y="2741921"/>
            <a:ext cx="0" cy="24190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6" idx="3"/>
            <a:endCxn id="7" idx="1"/>
          </p:cNvCxnSpPr>
          <p:nvPr/>
        </p:nvCxnSpPr>
        <p:spPr>
          <a:xfrm flipV="1">
            <a:off x="1484693" y="5513229"/>
            <a:ext cx="892748" cy="4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5014519" y="3732792"/>
            <a:ext cx="1540273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Elbow Connector 29"/>
          <p:cNvCxnSpPr>
            <a:stCxn id="7" idx="3"/>
            <a:endCxn id="29" idx="1"/>
          </p:cNvCxnSpPr>
          <p:nvPr/>
        </p:nvCxnSpPr>
        <p:spPr>
          <a:xfrm flipV="1">
            <a:off x="4032168" y="3923292"/>
            <a:ext cx="982351" cy="1589937"/>
          </a:xfrm>
          <a:prstGeom prst="bentConnector3">
            <a:avLst>
              <a:gd name="adj1" fmla="val 50000"/>
            </a:avLst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3"/>
          <p:cNvSpPr>
            <a:spLocks noGrp="1"/>
          </p:cNvSpPr>
          <p:nvPr>
            <p:ph type="title"/>
          </p:nvPr>
        </p:nvSpPr>
        <p:spPr>
          <a:xfrm>
            <a:off x="1454993" y="887507"/>
            <a:ext cx="10263187" cy="990600"/>
          </a:xfrm>
        </p:spPr>
        <p:txBody>
          <a:bodyPr/>
          <a:lstStyle/>
          <a:p>
            <a:r>
              <a:rPr lang="en-US" sz="3200" dirty="0"/>
              <a:t>HỘP CHỨC NĂNG TRONG SGK CÔNG NGHỆ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594" y="3043849"/>
            <a:ext cx="612549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124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735" y="-226487"/>
            <a:ext cx="13155560" cy="707664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33651" y="3210353"/>
            <a:ext cx="3493971" cy="1857678"/>
          </a:xfrm>
          <a:prstGeom prst="roundRect">
            <a:avLst>
              <a:gd name="adj" fmla="val 5786"/>
            </a:avLst>
          </a:prstGeom>
          <a:solidFill>
            <a:srgbClr val="CCFFCC"/>
          </a:solidFill>
          <a:ln w="31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kiến</a:t>
            </a:r>
            <a:r>
              <a:rPr lang="en-US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đọng</a:t>
            </a:r>
            <a:r>
              <a:rPr lang="en-US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kiến</a:t>
            </a:r>
            <a:r>
              <a:rPr lang="en-US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cốt</a:t>
            </a:r>
            <a:r>
              <a:rPr lang="en-US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lõi</a:t>
            </a:r>
            <a:r>
              <a:rPr lang="en-US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”.</a:t>
            </a:r>
            <a:endParaRPr lang="en-US" sz="2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1193" y="2222407"/>
            <a:ext cx="1333500" cy="519514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HỌC LIỆU</a:t>
            </a:r>
            <a:endParaRPr lang="en-US" sz="16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77441" y="5245631"/>
            <a:ext cx="1654727" cy="535196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</a:t>
            </a:r>
            <a:endParaRPr lang="en-US" sz="1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27168" y="1863026"/>
            <a:ext cx="1905000" cy="5179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NỘI DUNG CHÍNH</a:t>
            </a:r>
            <a:endParaRPr lang="en-US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27168" y="2605752"/>
            <a:ext cx="1905000" cy="5179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NỘI DUNG BỔ TRỢ</a:t>
            </a:r>
            <a:endParaRPr lang="en-US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14519" y="2408746"/>
            <a:ext cx="1540273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Thuật ngữ</a:t>
            </a: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14519" y="2930837"/>
            <a:ext cx="2171727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014519" y="4259148"/>
            <a:ext cx="1540273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Khám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phá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014519" y="4785504"/>
            <a:ext cx="2511620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Luyện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tập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/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hành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14519" y="5311860"/>
            <a:ext cx="1540273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Vận dụng</a:t>
            </a: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14519" y="5838216"/>
            <a:ext cx="2083511" cy="381000"/>
          </a:xfrm>
          <a:prstGeom prst="roundRect">
            <a:avLst/>
          </a:prstGeom>
          <a:solidFill>
            <a:srgbClr val="CCFFCC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Ghi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nhớ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14519" y="6364574"/>
            <a:ext cx="2239863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Ý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tưởng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sáng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tạo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Elbow Connector 16"/>
          <p:cNvCxnSpPr>
            <a:stCxn id="9" idx="3"/>
            <a:endCxn id="10" idx="1"/>
          </p:cNvCxnSpPr>
          <p:nvPr/>
        </p:nvCxnSpPr>
        <p:spPr>
          <a:xfrm flipV="1">
            <a:off x="4032168" y="2599246"/>
            <a:ext cx="982351" cy="265494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9" idx="3"/>
            <a:endCxn id="11" idx="1"/>
          </p:cNvCxnSpPr>
          <p:nvPr/>
        </p:nvCxnSpPr>
        <p:spPr>
          <a:xfrm>
            <a:off x="4032168" y="2864740"/>
            <a:ext cx="982351" cy="256597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7" idx="3"/>
            <a:endCxn id="12" idx="1"/>
          </p:cNvCxnSpPr>
          <p:nvPr/>
        </p:nvCxnSpPr>
        <p:spPr>
          <a:xfrm flipV="1">
            <a:off x="4032168" y="4449648"/>
            <a:ext cx="982351" cy="1063581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7" idx="3"/>
            <a:endCxn id="13" idx="1"/>
          </p:cNvCxnSpPr>
          <p:nvPr/>
        </p:nvCxnSpPr>
        <p:spPr>
          <a:xfrm flipV="1">
            <a:off x="4032168" y="4976004"/>
            <a:ext cx="982351" cy="537225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7" idx="3"/>
            <a:endCxn id="14" idx="1"/>
          </p:cNvCxnSpPr>
          <p:nvPr/>
        </p:nvCxnSpPr>
        <p:spPr>
          <a:xfrm flipV="1">
            <a:off x="4032168" y="5502360"/>
            <a:ext cx="982351" cy="10869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7" idx="3"/>
            <a:endCxn id="15" idx="1"/>
          </p:cNvCxnSpPr>
          <p:nvPr/>
        </p:nvCxnSpPr>
        <p:spPr>
          <a:xfrm>
            <a:off x="4032168" y="5513229"/>
            <a:ext cx="982351" cy="515487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7" idx="3"/>
            <a:endCxn id="16" idx="1"/>
          </p:cNvCxnSpPr>
          <p:nvPr/>
        </p:nvCxnSpPr>
        <p:spPr>
          <a:xfrm>
            <a:off x="4032168" y="5513229"/>
            <a:ext cx="982351" cy="1041845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6" idx="3"/>
            <a:endCxn id="8" idx="1"/>
          </p:cNvCxnSpPr>
          <p:nvPr/>
        </p:nvCxnSpPr>
        <p:spPr>
          <a:xfrm flipV="1">
            <a:off x="1484693" y="2122014"/>
            <a:ext cx="642475" cy="3601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6" idx="3"/>
            <a:endCxn id="9" idx="1"/>
          </p:cNvCxnSpPr>
          <p:nvPr/>
        </p:nvCxnSpPr>
        <p:spPr>
          <a:xfrm>
            <a:off x="1484693" y="2482164"/>
            <a:ext cx="642475" cy="3825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151193" y="5160998"/>
            <a:ext cx="1333500" cy="705274"/>
          </a:xfrm>
          <a:prstGeom prst="roundRect">
            <a:avLst/>
          </a:prstGeom>
          <a:solidFill>
            <a:srgbClr val="00B0F0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 HỌC</a:t>
            </a:r>
            <a:endParaRPr lang="en-US" sz="16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Arrow Connector 26"/>
          <p:cNvCxnSpPr>
            <a:stCxn id="26" idx="0"/>
            <a:endCxn id="6" idx="2"/>
          </p:cNvCxnSpPr>
          <p:nvPr/>
        </p:nvCxnSpPr>
        <p:spPr>
          <a:xfrm flipV="1">
            <a:off x="817943" y="2741921"/>
            <a:ext cx="0" cy="24190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6" idx="3"/>
            <a:endCxn id="7" idx="1"/>
          </p:cNvCxnSpPr>
          <p:nvPr/>
        </p:nvCxnSpPr>
        <p:spPr>
          <a:xfrm flipV="1">
            <a:off x="1484693" y="5513229"/>
            <a:ext cx="892748" cy="4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5014519" y="3732792"/>
            <a:ext cx="1540273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Elbow Connector 29"/>
          <p:cNvCxnSpPr>
            <a:stCxn id="7" idx="3"/>
            <a:endCxn id="29" idx="1"/>
          </p:cNvCxnSpPr>
          <p:nvPr/>
        </p:nvCxnSpPr>
        <p:spPr>
          <a:xfrm flipV="1">
            <a:off x="4032168" y="3923292"/>
            <a:ext cx="982351" cy="1589937"/>
          </a:xfrm>
          <a:prstGeom prst="bentConnector3">
            <a:avLst>
              <a:gd name="adj1" fmla="val 50000"/>
            </a:avLst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3"/>
          <p:cNvSpPr>
            <a:spLocks noGrp="1"/>
          </p:cNvSpPr>
          <p:nvPr>
            <p:ph type="title"/>
          </p:nvPr>
        </p:nvSpPr>
        <p:spPr>
          <a:xfrm>
            <a:off x="1454993" y="887507"/>
            <a:ext cx="10263187" cy="990600"/>
          </a:xfrm>
        </p:spPr>
        <p:txBody>
          <a:bodyPr/>
          <a:lstStyle/>
          <a:p>
            <a:r>
              <a:rPr lang="en-US" sz="3200" dirty="0"/>
              <a:t>HỘP CHỨC NĂNG TRONG SGK CÔNG NGHỆ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622" y="3008050"/>
            <a:ext cx="57540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124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9902" y="317971"/>
            <a:ext cx="13398727" cy="682964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87252" y="3210353"/>
            <a:ext cx="3493971" cy="1316243"/>
          </a:xfrm>
          <a:prstGeom prst="roundRect">
            <a:avLst>
              <a:gd name="adj" fmla="val 5786"/>
            </a:avLst>
          </a:prstGeom>
          <a:solidFill>
            <a:srgbClr val="CCFFCC"/>
          </a:solidFill>
          <a:ln w="31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Gợi</a:t>
            </a:r>
            <a:r>
              <a:rPr lang="en-US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suy</a:t>
            </a:r>
            <a:r>
              <a:rPr lang="en-US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nghĩ</a:t>
            </a:r>
            <a:r>
              <a:rPr lang="en-US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mới</a:t>
            </a:r>
            <a:endParaRPr lang="en-US" sz="2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1193" y="2222407"/>
            <a:ext cx="1333500" cy="519514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HỌC LIỆU</a:t>
            </a:r>
            <a:endParaRPr lang="en-US" sz="16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77441" y="5245631"/>
            <a:ext cx="1654727" cy="535196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</a:t>
            </a:r>
            <a:endParaRPr lang="en-US" sz="1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27168" y="1863026"/>
            <a:ext cx="1905000" cy="5179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NỘI DUNG CHÍNH</a:t>
            </a:r>
            <a:endParaRPr lang="en-US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27168" y="2605752"/>
            <a:ext cx="1905000" cy="5179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NỘI DUNG BỔ TRỢ</a:t>
            </a:r>
            <a:endParaRPr lang="en-US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14519" y="2408746"/>
            <a:ext cx="1540273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Thuật ngữ</a:t>
            </a: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14519" y="2930837"/>
            <a:ext cx="2266391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014519" y="4259148"/>
            <a:ext cx="1540273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Khám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phá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014519" y="4785504"/>
            <a:ext cx="2511620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Luyện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tập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/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hành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14519" y="5311860"/>
            <a:ext cx="1540273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Vận dụng</a:t>
            </a: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14519" y="5838216"/>
            <a:ext cx="1540273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Ghi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nhớ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14519" y="6364574"/>
            <a:ext cx="2043246" cy="381000"/>
          </a:xfrm>
          <a:prstGeom prst="roundRect">
            <a:avLst/>
          </a:prstGeom>
          <a:solidFill>
            <a:srgbClr val="CCFFCC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Ý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tưởng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sáng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tạo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Elbow Connector 16"/>
          <p:cNvCxnSpPr>
            <a:stCxn id="9" idx="3"/>
            <a:endCxn id="10" idx="1"/>
          </p:cNvCxnSpPr>
          <p:nvPr/>
        </p:nvCxnSpPr>
        <p:spPr>
          <a:xfrm flipV="1">
            <a:off x="4032168" y="2599246"/>
            <a:ext cx="982351" cy="265494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9" idx="3"/>
            <a:endCxn id="11" idx="1"/>
          </p:cNvCxnSpPr>
          <p:nvPr/>
        </p:nvCxnSpPr>
        <p:spPr>
          <a:xfrm>
            <a:off x="4032168" y="2864740"/>
            <a:ext cx="982351" cy="256597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7" idx="3"/>
            <a:endCxn id="12" idx="1"/>
          </p:cNvCxnSpPr>
          <p:nvPr/>
        </p:nvCxnSpPr>
        <p:spPr>
          <a:xfrm flipV="1">
            <a:off x="4032168" y="4449648"/>
            <a:ext cx="982351" cy="1063581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7" idx="3"/>
            <a:endCxn id="13" idx="1"/>
          </p:cNvCxnSpPr>
          <p:nvPr/>
        </p:nvCxnSpPr>
        <p:spPr>
          <a:xfrm flipV="1">
            <a:off x="4032168" y="4976004"/>
            <a:ext cx="982351" cy="537225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7" idx="3"/>
            <a:endCxn id="14" idx="1"/>
          </p:cNvCxnSpPr>
          <p:nvPr/>
        </p:nvCxnSpPr>
        <p:spPr>
          <a:xfrm flipV="1">
            <a:off x="4032168" y="5502360"/>
            <a:ext cx="982351" cy="10869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7" idx="3"/>
            <a:endCxn id="15" idx="1"/>
          </p:cNvCxnSpPr>
          <p:nvPr/>
        </p:nvCxnSpPr>
        <p:spPr>
          <a:xfrm>
            <a:off x="4032168" y="5513229"/>
            <a:ext cx="982351" cy="515487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7" idx="3"/>
            <a:endCxn id="16" idx="1"/>
          </p:cNvCxnSpPr>
          <p:nvPr/>
        </p:nvCxnSpPr>
        <p:spPr>
          <a:xfrm>
            <a:off x="4032168" y="5513229"/>
            <a:ext cx="982351" cy="1041845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6" idx="3"/>
            <a:endCxn id="8" idx="1"/>
          </p:cNvCxnSpPr>
          <p:nvPr/>
        </p:nvCxnSpPr>
        <p:spPr>
          <a:xfrm flipV="1">
            <a:off x="1484693" y="2122014"/>
            <a:ext cx="642475" cy="3601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6" idx="3"/>
            <a:endCxn id="9" idx="1"/>
          </p:cNvCxnSpPr>
          <p:nvPr/>
        </p:nvCxnSpPr>
        <p:spPr>
          <a:xfrm>
            <a:off x="1484693" y="2482164"/>
            <a:ext cx="642475" cy="3825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151193" y="5160998"/>
            <a:ext cx="1333500" cy="705274"/>
          </a:xfrm>
          <a:prstGeom prst="roundRect">
            <a:avLst/>
          </a:prstGeom>
          <a:solidFill>
            <a:srgbClr val="00B0F0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 HỌC</a:t>
            </a:r>
            <a:endParaRPr lang="en-US" sz="16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Arrow Connector 26"/>
          <p:cNvCxnSpPr>
            <a:stCxn id="26" idx="0"/>
            <a:endCxn id="6" idx="2"/>
          </p:cNvCxnSpPr>
          <p:nvPr/>
        </p:nvCxnSpPr>
        <p:spPr>
          <a:xfrm flipV="1">
            <a:off x="817943" y="2741921"/>
            <a:ext cx="0" cy="24190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6" idx="3"/>
            <a:endCxn id="7" idx="1"/>
          </p:cNvCxnSpPr>
          <p:nvPr/>
        </p:nvCxnSpPr>
        <p:spPr>
          <a:xfrm flipV="1">
            <a:off x="1484693" y="5513229"/>
            <a:ext cx="892748" cy="4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5014519" y="3732792"/>
            <a:ext cx="1540273" cy="381000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Elbow Connector 29"/>
          <p:cNvCxnSpPr>
            <a:stCxn id="7" idx="3"/>
            <a:endCxn id="29" idx="1"/>
          </p:cNvCxnSpPr>
          <p:nvPr/>
        </p:nvCxnSpPr>
        <p:spPr>
          <a:xfrm flipV="1">
            <a:off x="4032168" y="3923292"/>
            <a:ext cx="982351" cy="1589937"/>
          </a:xfrm>
          <a:prstGeom prst="bentConnector3">
            <a:avLst>
              <a:gd name="adj1" fmla="val 50000"/>
            </a:avLst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3"/>
          <p:cNvSpPr>
            <a:spLocks noGrp="1"/>
          </p:cNvSpPr>
          <p:nvPr>
            <p:ph type="title"/>
          </p:nvPr>
        </p:nvSpPr>
        <p:spPr>
          <a:xfrm>
            <a:off x="1454993" y="887507"/>
            <a:ext cx="10263187" cy="990600"/>
          </a:xfrm>
        </p:spPr>
        <p:txBody>
          <a:bodyPr/>
          <a:lstStyle/>
          <a:p>
            <a:r>
              <a:rPr lang="en-US" sz="3200" dirty="0"/>
              <a:t>HỘP CHỨC NĂNG TRONG SGK CÔNG NGHỆ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425" y="3271042"/>
            <a:ext cx="5161125" cy="23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124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8" y="11430"/>
            <a:ext cx="12197003" cy="6858000"/>
          </a:xfrm>
          <a:prstGeom prst="rect">
            <a:avLst/>
          </a:prstGeom>
        </p:spPr>
      </p:pic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2032000" y="1600200"/>
            <a:ext cx="10156825" cy="990600"/>
          </a:xfrm>
        </p:spPr>
        <p:txBody>
          <a:bodyPr/>
          <a:lstStyle/>
          <a:p>
            <a:r>
              <a:rPr lang="en-US" sz="2800" dirty="0" smtClean="0"/>
              <a:t>ĐIỂM MỚI CỦA SGK CÔNG NGHỆ </a:t>
            </a:r>
            <a:r>
              <a:rPr lang="en-US" sz="2800" dirty="0" smtClean="0"/>
              <a:t>4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655124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003" cy="6858000"/>
          </a:xfrm>
          <a:prstGeom prst="rect">
            <a:avLst/>
          </a:prstGeom>
        </p:spPr>
      </p:pic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2490415" y="687763"/>
            <a:ext cx="10263187" cy="990600"/>
          </a:xfrm>
        </p:spPr>
        <p:txBody>
          <a:bodyPr/>
          <a:lstStyle/>
          <a:p>
            <a:r>
              <a:rPr lang="en-US" sz="3200" dirty="0" smtClean="0"/>
              <a:t>PHÁT TRIỂN PHẨM CHẤT, NĂNG LỰC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23" y="1603041"/>
            <a:ext cx="7200900" cy="1162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6493" y="3261870"/>
            <a:ext cx="6231761" cy="30993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772" y="3702915"/>
            <a:ext cx="466725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124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10" y="0"/>
            <a:ext cx="12188825" cy="6992471"/>
          </a:xfrm>
          <a:prstGeom prst="rect">
            <a:avLst/>
          </a:prstGeom>
        </p:spPr>
      </p:pic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2619620" y="706644"/>
            <a:ext cx="7744900" cy="99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CÁC TÌNH HUỐNG ĐƯỢC THIẾT KẾ GẦN GŨI VÀ HẤP DẪN, </a:t>
            </a:r>
            <a:br>
              <a:rPr lang="en-US" sz="2400" dirty="0" smtClean="0"/>
            </a:br>
            <a:r>
              <a:rPr lang="en-US" sz="2400" dirty="0" smtClean="0"/>
              <a:t>GẮN VỚI THỰC TIỄN VÀ ĐỜI SỐNG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9155" y="2083394"/>
            <a:ext cx="6323557" cy="3191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6209" y="2626429"/>
            <a:ext cx="644842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124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GIỚI THIỆU KHÓA TẬP HUẤN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7488403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7" y="0"/>
            <a:ext cx="12188826" cy="6858000"/>
          </a:xfrm>
          <a:prstGeom prst="rect">
            <a:avLst/>
          </a:prstGeom>
        </p:spPr>
      </p:pic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3326187" y="653976"/>
            <a:ext cx="7061607" cy="99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CÁC HÌNH ẢNH MANG TÍNH SƯ PHẠM VÀ TINH GIẢN</a:t>
            </a:r>
            <a:br>
              <a:rPr lang="en-US" sz="2400" dirty="0" smtClean="0"/>
            </a:br>
            <a:r>
              <a:rPr lang="en-US" sz="2400" dirty="0" smtClean="0"/>
              <a:t> PHÙ HỢP VỚI ĐỐI TƯƠNG HỌC SINH.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238" y="1662915"/>
            <a:ext cx="6520554" cy="4460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93" y="2740729"/>
            <a:ext cx="5555891" cy="176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124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97435" cy="6858000"/>
          </a:xfrm>
          <a:prstGeom prst="rect">
            <a:avLst/>
          </a:prstGeom>
        </p:spPr>
      </p:pic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3597685" y="519254"/>
            <a:ext cx="6878727" cy="94689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HOẠT ĐỘNG TƯƠNG TÁC HẤP DẪN VÀ VUI NHỘN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624" y="1719262"/>
            <a:ext cx="650557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0566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503"/>
            <a:ext cx="12188825" cy="6858000"/>
          </a:xfrm>
          <a:prstGeom prst="rect">
            <a:avLst/>
          </a:prstGeom>
        </p:spPr>
      </p:pic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3340759" y="628938"/>
            <a:ext cx="6750888" cy="94689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THÚC ĐẨY VÀ KHUYẾN KHÍCH Ý TƯỞNG SÁNG TẠO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136" y="4254874"/>
            <a:ext cx="6355689" cy="6601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109" y="2387442"/>
            <a:ext cx="6104156" cy="6854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0708" y="1922926"/>
            <a:ext cx="6024498" cy="369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3255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4" y="0"/>
            <a:ext cx="12067801" cy="6858000"/>
          </a:xfrm>
          <a:prstGeom prst="rect">
            <a:avLst/>
          </a:prstGeom>
        </p:spPr>
      </p:pic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3749039" y="317131"/>
            <a:ext cx="4611189" cy="94689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KẾT NỐI GIÁO DỤC TÀI CHÍNH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612" y="1871662"/>
            <a:ext cx="67056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51629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9" y="0"/>
            <a:ext cx="12197003" cy="6858000"/>
          </a:xfrm>
          <a:prstGeom prst="rect">
            <a:avLst/>
          </a:prstGeom>
        </p:spPr>
      </p:pic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2032000" y="1600200"/>
            <a:ext cx="10156825" cy="990600"/>
          </a:xfrm>
        </p:spPr>
        <p:txBody>
          <a:bodyPr/>
          <a:lstStyle/>
          <a:p>
            <a:r>
              <a:rPr lang="en-US" sz="2800" dirty="0" smtClean="0"/>
              <a:t>THIẾT KẾ BÀI DẠY VỚI SGK CÔNG NGHỆ </a:t>
            </a:r>
            <a:r>
              <a:rPr lang="en-US" sz="2800" dirty="0" smtClean="0"/>
              <a:t>4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655124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618" y="-697230"/>
            <a:ext cx="12197003" cy="6858000"/>
          </a:xfrm>
          <a:prstGeom prst="rect">
            <a:avLst/>
          </a:prstGeom>
        </p:spPr>
      </p:pic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1940560" y="914400"/>
            <a:ext cx="10156825" cy="990600"/>
          </a:xfrm>
        </p:spPr>
        <p:txBody>
          <a:bodyPr/>
          <a:lstStyle/>
          <a:p>
            <a:r>
              <a:rPr lang="en-US" sz="2800" dirty="0" smtClean="0"/>
              <a:t>THIẾT KẾ BÀI DẠY VỚI SGK CÔNG NGHỆ 4</a:t>
            </a:r>
            <a:endParaRPr lang="en-US" sz="4000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789940" y="2236470"/>
            <a:ext cx="1015682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365250" y="1905000"/>
            <a:ext cx="10156825" cy="289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dạy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571500" marR="0" lvl="0" indent="-571500" algn="l" defTabSz="91412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Xác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định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mục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tiêu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học</a:t>
            </a: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marR="0" lvl="0" indent="-457200" algn="l" defTabSz="91412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Xác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định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phát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triển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phẩm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chất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lực</a:t>
            </a: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marR="0" lvl="0" indent="-457200" algn="l" defTabSz="91412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Phân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tích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cấu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trúc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đặc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điểm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nội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dung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học</a:t>
            </a: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marR="0" lvl="0" indent="-457200" algn="l" defTabSz="91412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Thiết bị dạy học/Vật liệu và dụng </a:t>
            </a:r>
            <a:r>
              <a:rPr kumimoji="0" lang="vi-VN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cụ</a:t>
            </a: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marR="0" lvl="0" indent="-457200" algn="l" defTabSz="91412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Thiết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kế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các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hoạt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động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dạy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65235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8" y="0"/>
            <a:ext cx="12197003" cy="6858000"/>
          </a:xfrm>
          <a:prstGeom prst="rect">
            <a:avLst/>
          </a:prstGeom>
        </p:spPr>
      </p:pic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2812256" y="632012"/>
            <a:ext cx="10263187" cy="990600"/>
          </a:xfrm>
        </p:spPr>
        <p:txBody>
          <a:bodyPr/>
          <a:lstStyle/>
          <a:p>
            <a:r>
              <a:rPr lang="en-US" sz="3200" dirty="0" smtClean="0"/>
              <a:t>THIẾT KẾ BÀI DẠY CÔNG NGHỆ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00200"/>
            <a:ext cx="4595813" cy="685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khởi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418" y="2286000"/>
            <a:ext cx="63627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124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8" y="0"/>
            <a:ext cx="12197003" cy="6858000"/>
          </a:xfrm>
          <a:prstGeom prst="rect">
            <a:avLst/>
          </a:prstGeom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2812256" y="632012"/>
            <a:ext cx="10263187" cy="990600"/>
          </a:xfrm>
        </p:spPr>
        <p:txBody>
          <a:bodyPr/>
          <a:lstStyle/>
          <a:p>
            <a:r>
              <a:rPr lang="en-US" sz="3200" dirty="0" smtClean="0"/>
              <a:t>THIẾT KẾ BÀI DẠY CÔNG NGHỆ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00200"/>
            <a:ext cx="6010275" cy="685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khám</a:t>
            </a:r>
            <a:r>
              <a:rPr lang="en-US" dirty="0" smtClean="0"/>
              <a:t> </a:t>
            </a:r>
            <a:r>
              <a:rPr lang="en-US" dirty="0" err="1" smtClean="0"/>
              <a:t>phá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943" y="2439545"/>
            <a:ext cx="73342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124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8" y="0"/>
            <a:ext cx="12197003" cy="6858000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2812256" y="632012"/>
            <a:ext cx="10263187" cy="990600"/>
          </a:xfrm>
        </p:spPr>
        <p:txBody>
          <a:bodyPr/>
          <a:lstStyle/>
          <a:p>
            <a:r>
              <a:rPr lang="en-US" sz="3200" dirty="0" smtClean="0"/>
              <a:t>THIẾT KẾ BÀI DẠY CÔNG NGHỆ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00200"/>
            <a:ext cx="5889625" cy="685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luyện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-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135" y="3478192"/>
            <a:ext cx="6026179" cy="1125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671" y="2278705"/>
            <a:ext cx="5465954" cy="392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124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8" y="0"/>
            <a:ext cx="12197003" cy="6858000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2812256" y="632012"/>
            <a:ext cx="10263187" cy="990600"/>
          </a:xfrm>
        </p:spPr>
        <p:txBody>
          <a:bodyPr/>
          <a:lstStyle/>
          <a:p>
            <a:r>
              <a:rPr lang="en-US" sz="3200" dirty="0" smtClean="0"/>
              <a:t>THIẾT KẾ BÀI DẠY CÔNG NGHỆ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00200"/>
            <a:ext cx="4202113" cy="685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vận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488" y="2032790"/>
            <a:ext cx="7143750" cy="95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8021" y="3638550"/>
            <a:ext cx="717232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124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8" y="0"/>
            <a:ext cx="12197003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B742C79-4522-4BFB-8033-C365733E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425" y="674586"/>
            <a:ext cx="3377882" cy="990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609775-AFC1-4A05-A364-458C1501E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941" y="1665186"/>
            <a:ext cx="11144250" cy="4495800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GDPT 2018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29687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8" y="0"/>
            <a:ext cx="12197003" cy="6858000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2812256" y="632012"/>
            <a:ext cx="10263187" cy="990600"/>
          </a:xfrm>
        </p:spPr>
        <p:txBody>
          <a:bodyPr/>
          <a:lstStyle/>
          <a:p>
            <a:r>
              <a:rPr lang="en-US" sz="3200" dirty="0" smtClean="0"/>
              <a:t>THIẾT KẾ BÀI DẠY CÔNG NGHỆ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00200"/>
            <a:ext cx="4202113" cy="685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ghi</a:t>
            </a:r>
            <a:r>
              <a:rPr lang="en-US" dirty="0" smtClean="0"/>
              <a:t> </a:t>
            </a:r>
            <a:r>
              <a:rPr lang="en-US" dirty="0" err="1" smtClean="0"/>
              <a:t>nhớ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062" y="2528887"/>
            <a:ext cx="8544060" cy="215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7014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643"/>
            <a:ext cx="12197003" cy="6858000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2812256" y="632012"/>
            <a:ext cx="10263187" cy="990600"/>
          </a:xfrm>
        </p:spPr>
        <p:txBody>
          <a:bodyPr/>
          <a:lstStyle/>
          <a:p>
            <a:r>
              <a:rPr lang="en-US" sz="3200" dirty="0" smtClean="0"/>
              <a:t>THIẾT KẾ BÀI DẠY CÔNG NGHỆ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00200"/>
            <a:ext cx="4202113" cy="685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err="1" smtClean="0"/>
              <a:t>Thông</a:t>
            </a:r>
            <a:r>
              <a:rPr lang="en-US" dirty="0" smtClean="0"/>
              <a:t> tin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755" y="1333244"/>
            <a:ext cx="6629662" cy="506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5479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8" y="-133350"/>
            <a:ext cx="12197003" cy="6858000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2812256" y="632012"/>
            <a:ext cx="10263187" cy="990600"/>
          </a:xfrm>
        </p:spPr>
        <p:txBody>
          <a:bodyPr/>
          <a:lstStyle/>
          <a:p>
            <a:r>
              <a:rPr lang="en-US" sz="3200" dirty="0" smtClean="0"/>
              <a:t>THIẾT KẾ BÀI DẠY CÔNG NGHỆ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00200"/>
            <a:ext cx="4202113" cy="685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Ý </a:t>
            </a:r>
            <a:r>
              <a:rPr lang="en-US" dirty="0" err="1" smtClean="0"/>
              <a:t>tưởng</a:t>
            </a:r>
            <a:r>
              <a:rPr lang="en-US" dirty="0" smtClean="0"/>
              <a:t> </a:t>
            </a:r>
            <a:r>
              <a:rPr lang="en-US" dirty="0" err="1" smtClean="0"/>
              <a:t>sáng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441" y="1600200"/>
            <a:ext cx="74295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4512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8" y="0"/>
            <a:ext cx="12197003" cy="6858000"/>
          </a:xfrm>
          <a:prstGeom prst="rect">
            <a:avLst/>
          </a:prstGeom>
        </p:spPr>
      </p:pic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683260" y="1314450"/>
            <a:ext cx="10156825" cy="99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 smtClean="0"/>
              <a:t>Nguồn</a:t>
            </a:r>
            <a:r>
              <a:rPr lang="en-US" sz="3600" b="1" dirty="0" smtClean="0"/>
              <a:t> </a:t>
            </a:r>
            <a:r>
              <a:rPr lang="en-US" sz="3600" b="1" dirty="0" err="1"/>
              <a:t>tài</a:t>
            </a:r>
            <a:r>
              <a:rPr lang="en-US" sz="3600" b="1" dirty="0"/>
              <a:t> </a:t>
            </a:r>
            <a:r>
              <a:rPr lang="en-US" sz="3600" b="1" dirty="0" err="1"/>
              <a:t>nguyên</a:t>
            </a:r>
            <a:r>
              <a:rPr lang="en-US" sz="3600" b="1" dirty="0"/>
              <a:t>, </a:t>
            </a:r>
            <a:r>
              <a:rPr lang="en-US" sz="3600" b="1" dirty="0" err="1"/>
              <a:t>tài</a:t>
            </a:r>
            <a:r>
              <a:rPr lang="en-US" sz="3600" b="1" dirty="0"/>
              <a:t> </a:t>
            </a:r>
            <a:r>
              <a:rPr lang="en-US" sz="3600" b="1" dirty="0" err="1"/>
              <a:t>liệu</a:t>
            </a:r>
            <a:r>
              <a:rPr lang="en-US" sz="3600" b="1" dirty="0"/>
              <a:t> </a:t>
            </a:r>
            <a:r>
              <a:rPr lang="en-US" sz="3600" b="1" dirty="0" err="1"/>
              <a:t>bổ</a:t>
            </a:r>
            <a:r>
              <a:rPr lang="en-US" sz="3600" b="1" dirty="0"/>
              <a:t> </a:t>
            </a:r>
            <a:r>
              <a:rPr lang="en-US" sz="3600" b="1" dirty="0" err="1"/>
              <a:t>trợ</a:t>
            </a:r>
            <a:r>
              <a:rPr lang="en-US" sz="3600" b="1" dirty="0"/>
              <a:t> </a:t>
            </a:r>
            <a:r>
              <a:rPr lang="en-US" sz="3600" b="1" dirty="0" err="1"/>
              <a:t>Công</a:t>
            </a:r>
            <a:r>
              <a:rPr lang="en-US" sz="3600" b="1" dirty="0"/>
              <a:t> </a:t>
            </a:r>
            <a:r>
              <a:rPr lang="en-US" sz="3600" b="1" dirty="0" err="1"/>
              <a:t>nghệ</a:t>
            </a:r>
            <a:r>
              <a:rPr lang="en-US" sz="3600" b="1" dirty="0"/>
              <a:t> </a:t>
            </a:r>
            <a:r>
              <a:rPr lang="en-US" sz="3600" b="1" dirty="0" smtClean="0"/>
              <a:t>4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107863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8" y="0"/>
            <a:ext cx="12197003" cy="6858000"/>
          </a:xfrm>
          <a:prstGeom prst="rect">
            <a:avLst/>
          </a:prstGeom>
        </p:spPr>
      </p:pic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2032000" y="1600200"/>
            <a:ext cx="10156825" cy="990600"/>
          </a:xfrm>
        </p:spPr>
        <p:txBody>
          <a:bodyPr/>
          <a:lstStyle/>
          <a:p>
            <a:r>
              <a:rPr lang="en-US" sz="2800" dirty="0" smtClean="0"/>
              <a:t>SÁCH GIÁO VIÊN VÀ VỞ BÀI TẬP CÔNG NGHỆ 4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655124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8" y="0"/>
            <a:ext cx="12197003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680215" y="609600"/>
            <a:ext cx="7652505" cy="72281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775F55"/>
                </a:solidFill>
              </a:rPr>
              <a:t>SÁCH GIÁO VIÊN CÔNG NGHỆ </a:t>
            </a:r>
            <a:r>
              <a:rPr lang="en-US" sz="2400" dirty="0" smtClean="0">
                <a:solidFill>
                  <a:srgbClr val="775F55"/>
                </a:solidFill>
              </a:rPr>
              <a:t>4</a:t>
            </a:r>
            <a:r>
              <a:rPr lang="en-US" sz="2400" dirty="0" smtClean="0">
                <a:solidFill>
                  <a:srgbClr val="0000FF"/>
                </a:solidFill>
              </a:rPr>
              <a:t>_Định </a:t>
            </a:r>
            <a:r>
              <a:rPr lang="en-US" sz="2400" dirty="0" err="1" smtClean="0">
                <a:solidFill>
                  <a:srgbClr val="0000FF"/>
                </a:solidFill>
              </a:rPr>
              <a:t>hướng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chung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19213" y="1600200"/>
            <a:ext cx="10869612" cy="44958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30000"/>
              </a:lnSpc>
              <a:spcBef>
                <a:spcPts val="1200"/>
              </a:spcBef>
            </a:pPr>
            <a:r>
              <a:rPr lang="en-US" sz="2000" dirty="0" err="1" smtClean="0"/>
              <a:t>Làm</a:t>
            </a:r>
            <a:r>
              <a:rPr lang="en-US" sz="2000" dirty="0" smtClean="0"/>
              <a:t> </a:t>
            </a:r>
            <a:r>
              <a:rPr lang="en-US" sz="2000" dirty="0" err="1" smtClean="0"/>
              <a:t>rõ</a:t>
            </a:r>
            <a:r>
              <a:rPr lang="vi-VN" sz="2000" dirty="0" smtClean="0"/>
              <a:t> </a:t>
            </a:r>
            <a:r>
              <a:rPr lang="en-US" sz="2000" dirty="0" smtClean="0"/>
              <a:t>CHƯƠNG TRÌNH</a:t>
            </a:r>
            <a:r>
              <a:rPr lang="vi-VN" sz="2000" dirty="0" smtClean="0"/>
              <a:t> </a:t>
            </a:r>
            <a:r>
              <a:rPr lang="vi-VN" sz="2000" dirty="0"/>
              <a:t>môn Công nghệ </a:t>
            </a:r>
            <a:r>
              <a:rPr lang="en-US" sz="2000" dirty="0"/>
              <a:t>4</a:t>
            </a:r>
            <a:r>
              <a:rPr lang="en-US" sz="2000" dirty="0" smtClean="0"/>
              <a:t>;</a:t>
            </a:r>
            <a:r>
              <a:rPr lang="vi-VN" sz="2000" dirty="0" smtClean="0"/>
              <a:t> </a:t>
            </a:r>
            <a:r>
              <a:rPr lang="vi-VN" sz="2000" dirty="0"/>
              <a:t>phát triển PC, NL trong DH công nghệ; giáo dục STEM </a:t>
            </a:r>
            <a:r>
              <a:rPr lang="vi-VN" sz="2000" dirty="0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giáo</a:t>
            </a:r>
            <a:r>
              <a:rPr lang="en-US" sz="2000" dirty="0" smtClean="0"/>
              <a:t> </a:t>
            </a:r>
            <a:r>
              <a:rPr lang="en-US" sz="2000" dirty="0" err="1" smtClean="0"/>
              <a:t>dục</a:t>
            </a:r>
            <a:r>
              <a:rPr lang="en-US" sz="2000" dirty="0" smtClean="0"/>
              <a:t> </a:t>
            </a:r>
            <a:r>
              <a:rPr lang="en-US" sz="2000" dirty="0" err="1" smtClean="0"/>
              <a:t>tài</a:t>
            </a:r>
            <a:r>
              <a:rPr lang="en-US" sz="2000" dirty="0" smtClean="0"/>
              <a:t> </a:t>
            </a:r>
            <a:r>
              <a:rPr lang="en-US" sz="2000" dirty="0" err="1" smtClean="0"/>
              <a:t>chính</a:t>
            </a:r>
            <a:r>
              <a:rPr lang="vi-VN" sz="2000" dirty="0" smtClean="0"/>
              <a:t> trong </a:t>
            </a:r>
            <a:r>
              <a:rPr lang="vi-VN" sz="2000" dirty="0"/>
              <a:t>DH công </a:t>
            </a:r>
            <a:r>
              <a:rPr lang="vi-VN" sz="2000" dirty="0" smtClean="0"/>
              <a:t>nghệ. Trên </a:t>
            </a:r>
            <a:r>
              <a:rPr lang="vi-VN" sz="2000" dirty="0"/>
              <a:t>cơ sở đó, GV sẽ chủ động hơn trong việc lập kế hoạch dạy học bám sát CT, tính </a:t>
            </a:r>
            <a:r>
              <a:rPr lang="vi-VN" sz="2000" dirty="0" smtClean="0"/>
              <a:t>đặc </a:t>
            </a:r>
            <a:r>
              <a:rPr lang="vi-VN" sz="2000" dirty="0"/>
              <a:t>thù của môn Công </a:t>
            </a:r>
            <a:r>
              <a:rPr lang="vi-VN" sz="2000" dirty="0" smtClean="0"/>
              <a:t>nghệ</a:t>
            </a:r>
            <a:r>
              <a:rPr lang="en-US" sz="2000" dirty="0" smtClean="0"/>
              <a:t> 3 ở TH</a:t>
            </a:r>
            <a:r>
              <a:rPr lang="vi-VN" sz="2000" dirty="0" smtClean="0"/>
              <a:t>.</a:t>
            </a:r>
            <a:endParaRPr lang="en-US" sz="2000" dirty="0" smtClean="0"/>
          </a:p>
          <a:p>
            <a:pPr algn="just">
              <a:lnSpc>
                <a:spcPct val="130000"/>
              </a:lnSpc>
              <a:spcBef>
                <a:spcPts val="1200"/>
              </a:spcBef>
            </a:pPr>
            <a:r>
              <a:rPr lang="en-US" sz="2000" dirty="0" err="1" smtClean="0"/>
              <a:t>Giới</a:t>
            </a:r>
            <a:r>
              <a:rPr lang="en-US" sz="2000" dirty="0" smtClean="0"/>
              <a:t> </a:t>
            </a:r>
            <a:r>
              <a:rPr lang="en-US" sz="2000" dirty="0" err="1" smtClean="0"/>
              <a:t>thiệu</a:t>
            </a:r>
            <a:r>
              <a:rPr lang="vi-VN" sz="2000" dirty="0" smtClean="0"/>
              <a:t> </a:t>
            </a:r>
            <a:r>
              <a:rPr lang="en-US" sz="2000" dirty="0" smtClean="0"/>
              <a:t>MÔ HÌNH </a:t>
            </a:r>
            <a:r>
              <a:rPr lang="vi-VN" sz="2000" dirty="0" smtClean="0"/>
              <a:t>SGK </a:t>
            </a:r>
            <a:r>
              <a:rPr lang="vi-VN" sz="2000" dirty="0"/>
              <a:t>Công nghệ </a:t>
            </a:r>
            <a:r>
              <a:rPr lang="en-US" sz="2000" dirty="0"/>
              <a:t>4</a:t>
            </a:r>
            <a:r>
              <a:rPr lang="en-US" sz="2000" dirty="0" smtClean="0"/>
              <a:t>;</a:t>
            </a:r>
            <a:r>
              <a:rPr lang="vi-VN" sz="2000" dirty="0" smtClean="0"/>
              <a:t> hướng </a:t>
            </a:r>
            <a:r>
              <a:rPr lang="vi-VN" sz="2000" dirty="0"/>
              <a:t>dẫn </a:t>
            </a:r>
            <a:r>
              <a:rPr lang="vi-VN" sz="2000" dirty="0" smtClean="0"/>
              <a:t>PP </a:t>
            </a:r>
            <a:r>
              <a:rPr lang="vi-VN" sz="2000" dirty="0"/>
              <a:t>khai thác, </a:t>
            </a:r>
            <a:r>
              <a:rPr lang="vi-VN" sz="2000" dirty="0" smtClean="0"/>
              <a:t>sử </a:t>
            </a:r>
            <a:r>
              <a:rPr lang="vi-VN" sz="2000" dirty="0"/>
              <a:t>dụng SGK Công nghệ </a:t>
            </a:r>
            <a:r>
              <a:rPr lang="en-US" sz="2000" dirty="0"/>
              <a:t>4</a:t>
            </a:r>
            <a:r>
              <a:rPr lang="vi-VN" sz="2000" dirty="0" smtClean="0"/>
              <a:t> </a:t>
            </a:r>
            <a:r>
              <a:rPr lang="vi-VN" sz="2000" dirty="0"/>
              <a:t>để lập kế hoạch bài dạy từ việc xác định mục tiêu, phân tích </a:t>
            </a:r>
            <a:r>
              <a:rPr lang="vi-VN" sz="2000" dirty="0" smtClean="0"/>
              <a:t>cấu </a:t>
            </a:r>
            <a:r>
              <a:rPr lang="vi-VN" sz="2000" dirty="0"/>
              <a:t>trúc và đặc điểm nội dung, thiết kế các hoạt động DH, cũng như các hoạt động </a:t>
            </a:r>
            <a:r>
              <a:rPr lang="vi-VN" sz="2000" dirty="0" smtClean="0"/>
              <a:t>đánh </a:t>
            </a:r>
            <a:r>
              <a:rPr lang="vi-VN" sz="2000" dirty="0"/>
              <a:t>giá</a:t>
            </a:r>
            <a:r>
              <a:rPr lang="vi-VN" sz="2000" dirty="0" smtClean="0"/>
              <a:t>.</a:t>
            </a:r>
            <a:endParaRPr lang="en-US" sz="2000" dirty="0" smtClean="0"/>
          </a:p>
          <a:p>
            <a:pPr algn="just">
              <a:lnSpc>
                <a:spcPct val="130000"/>
              </a:lnSpc>
              <a:spcBef>
                <a:spcPts val="1200"/>
              </a:spcBef>
            </a:pPr>
            <a:r>
              <a:rPr lang="en-US" sz="2000" dirty="0"/>
              <a:t>T</a:t>
            </a:r>
            <a:r>
              <a:rPr lang="vi-VN" sz="2000" dirty="0"/>
              <a:t>ập trung làm rõ mục tiêu của</a:t>
            </a:r>
            <a:r>
              <a:rPr lang="en-US" sz="2000" dirty="0"/>
              <a:t> </a:t>
            </a:r>
            <a:r>
              <a:rPr lang="en-US" sz="2000" dirty="0" err="1"/>
              <a:t>từng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vi-VN" sz="2000" dirty="0"/>
              <a:t> trên cơ sở yêu cầu cần đạt trong CT; phân tích nội dung các bài học và ý nghĩa của chúng trong đời sống; làm rõ những môn học có liên quan cũng những lưu ý khi </a:t>
            </a:r>
            <a:r>
              <a:rPr lang="en-US" sz="2000" dirty="0" err="1"/>
              <a:t>dạy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vi-VN" sz="2000" dirty="0"/>
              <a:t>.</a:t>
            </a:r>
            <a:endParaRPr lang="en-US" sz="2000" dirty="0"/>
          </a:p>
          <a:p>
            <a:pPr algn="just">
              <a:lnSpc>
                <a:spcPct val="130000"/>
              </a:lnSpc>
              <a:spcBef>
                <a:spcPts val="1200"/>
              </a:spcBef>
            </a:pPr>
            <a:r>
              <a:rPr lang="en-US" sz="2000" dirty="0"/>
              <a:t>G</a:t>
            </a:r>
            <a:r>
              <a:rPr lang="vi-VN" sz="2000" dirty="0"/>
              <a:t>ợi ý cụ thể về mục tiêu </a:t>
            </a:r>
            <a:r>
              <a:rPr lang="en-US" sz="2000" dirty="0"/>
              <a:t>BÀI HỌC</a:t>
            </a:r>
            <a:r>
              <a:rPr lang="vi-VN" sz="2000" dirty="0"/>
              <a:t>; cấu trúc và đặc điểm nội dung bài học; công việc chuẩn bị; gợi ý tổ chức các hoạt động DH; gợi ý các câu hỏi, bài tập đánh giá; và những thông tin bổ sung cần thiết và bổ sung cho bài học.</a:t>
            </a:r>
            <a:endParaRPr lang="en-US" sz="2000" dirty="0"/>
          </a:p>
          <a:p>
            <a:pPr algn="just">
              <a:lnSpc>
                <a:spcPct val="130000"/>
              </a:lnSpc>
              <a:spcBef>
                <a:spcPts val="1200"/>
              </a:spcBef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655124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8" y="0"/>
            <a:ext cx="12197003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03666" y="820270"/>
            <a:ext cx="10263187" cy="990600"/>
          </a:xfrm>
        </p:spPr>
        <p:txBody>
          <a:bodyPr/>
          <a:lstStyle/>
          <a:p>
            <a:r>
              <a:rPr lang="en-US" sz="3200" dirty="0">
                <a:solidFill>
                  <a:srgbClr val="775F55"/>
                </a:solidFill>
              </a:rPr>
              <a:t>SÁCH GIÁO VIÊN CÔNG NGHỆ 4</a:t>
            </a:r>
            <a:r>
              <a:rPr lang="en-US" sz="2800" dirty="0" smtClean="0">
                <a:solidFill>
                  <a:srgbClr val="0000FF"/>
                </a:solidFill>
              </a:rPr>
              <a:t>_ </a:t>
            </a:r>
            <a:r>
              <a:rPr lang="en-US" sz="2800" dirty="0" err="1" smtClean="0">
                <a:solidFill>
                  <a:srgbClr val="0000FF"/>
                </a:solidFill>
              </a:rPr>
              <a:t>Cấu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trúc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19213" y="1600200"/>
            <a:ext cx="10869612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err="1"/>
              <a:t>Phần</a:t>
            </a:r>
            <a:r>
              <a:rPr lang="en-US" b="1" i="1" dirty="0"/>
              <a:t> </a:t>
            </a:r>
            <a:r>
              <a:rPr lang="en-US" b="1" i="1" dirty="0" err="1"/>
              <a:t>M</a:t>
            </a:r>
            <a:r>
              <a:rPr lang="en-US" b="1" i="1" dirty="0" err="1" smtClean="0"/>
              <a:t>ột</a:t>
            </a:r>
            <a:r>
              <a:rPr lang="en-US" b="1" i="1" dirty="0" smtClean="0"/>
              <a:t>: </a:t>
            </a:r>
            <a:r>
              <a:rPr lang="en-US" b="1" i="1" dirty="0" err="1" smtClean="0"/>
              <a:t>Hướng</a:t>
            </a:r>
            <a:r>
              <a:rPr lang="en-US" b="1" i="1" dirty="0" smtClean="0"/>
              <a:t> </a:t>
            </a:r>
            <a:r>
              <a:rPr lang="en-US" b="1" i="1" dirty="0" err="1"/>
              <a:t>dẫn</a:t>
            </a:r>
            <a:r>
              <a:rPr lang="en-US" b="1" i="1" dirty="0"/>
              <a:t> </a:t>
            </a:r>
            <a:r>
              <a:rPr lang="en-US" b="1" i="1" dirty="0" err="1"/>
              <a:t>chung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G</a:t>
            </a:r>
            <a:r>
              <a:rPr lang="en-US" dirty="0" err="1" smtClean="0"/>
              <a:t>iúp</a:t>
            </a:r>
            <a:r>
              <a:rPr lang="en-US" dirty="0" smtClean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:</a:t>
            </a:r>
          </a:p>
          <a:p>
            <a:pPr lvl="0" fontAlgn="base"/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môn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r>
              <a:rPr lang="en-US" dirty="0"/>
              <a:t> </a:t>
            </a:r>
            <a:r>
              <a:rPr lang="vi-VN" dirty="0"/>
              <a:t>nói chung và môn Công nghệ </a:t>
            </a:r>
            <a:r>
              <a:rPr lang="en-US" dirty="0" err="1" smtClean="0"/>
              <a:t>lớp</a:t>
            </a:r>
            <a:r>
              <a:rPr lang="vi-VN" dirty="0" smtClean="0"/>
              <a:t> </a:t>
            </a:r>
            <a:r>
              <a:rPr lang="en-US" dirty="0" smtClean="0"/>
              <a:t>4</a:t>
            </a:r>
            <a:r>
              <a:rPr lang="vi-VN" dirty="0" smtClean="0"/>
              <a:t> </a:t>
            </a:r>
            <a:r>
              <a:rPr lang="vi-VN" dirty="0"/>
              <a:t>nói riêng</a:t>
            </a:r>
            <a:r>
              <a:rPr lang="en-US" dirty="0"/>
              <a:t>: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,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,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.</a:t>
            </a:r>
          </a:p>
          <a:p>
            <a:pPr lvl="0" fontAlgn="base"/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khoa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r>
              <a:rPr lang="en-US" dirty="0"/>
              <a:t> 4</a:t>
            </a:r>
            <a:r>
              <a:rPr lang="en-US" dirty="0" smtClean="0"/>
              <a:t>: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biên</a:t>
            </a:r>
            <a:r>
              <a:rPr lang="en-US" dirty="0"/>
              <a:t> </a:t>
            </a:r>
            <a:r>
              <a:rPr lang="en-US" dirty="0" err="1"/>
              <a:t>soạn</a:t>
            </a:r>
            <a:r>
              <a:rPr lang="en-US" dirty="0"/>
              <a:t>,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trúc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99289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8" y="0"/>
            <a:ext cx="12197003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03666" y="820270"/>
            <a:ext cx="10263187" cy="990600"/>
          </a:xfrm>
        </p:spPr>
        <p:txBody>
          <a:bodyPr/>
          <a:lstStyle/>
          <a:p>
            <a:r>
              <a:rPr lang="en-US" sz="3200" dirty="0">
                <a:solidFill>
                  <a:srgbClr val="775F55"/>
                </a:solidFill>
              </a:rPr>
              <a:t>SÁCH GIÁO VIÊN CÔNG NGHỆ 4</a:t>
            </a:r>
            <a:r>
              <a:rPr lang="en-US" sz="2800" dirty="0" smtClean="0">
                <a:solidFill>
                  <a:srgbClr val="0000FF"/>
                </a:solidFill>
              </a:rPr>
              <a:t>_ </a:t>
            </a:r>
            <a:r>
              <a:rPr lang="en-US" sz="2800" dirty="0" err="1" smtClean="0">
                <a:solidFill>
                  <a:srgbClr val="0000FF"/>
                </a:solidFill>
              </a:rPr>
              <a:t>Cấu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trúc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19213" y="1600200"/>
            <a:ext cx="10869612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 err="1"/>
              <a:t>Phần</a:t>
            </a:r>
            <a:r>
              <a:rPr lang="en-US" b="1" i="1" dirty="0"/>
              <a:t> </a:t>
            </a:r>
            <a:r>
              <a:rPr lang="en-US" b="1" i="1" dirty="0" smtClean="0"/>
              <a:t>Hai</a:t>
            </a:r>
            <a:r>
              <a:rPr lang="en-US" b="1" i="1" dirty="0"/>
              <a:t>:</a:t>
            </a:r>
            <a:r>
              <a:rPr lang="en-US" b="1" i="1" dirty="0" smtClean="0"/>
              <a:t> </a:t>
            </a:r>
            <a:r>
              <a:rPr lang="en-US" b="1" i="1" dirty="0" err="1"/>
              <a:t>Hướng</a:t>
            </a:r>
            <a:r>
              <a:rPr lang="en-US" b="1" i="1" dirty="0"/>
              <a:t> </a:t>
            </a:r>
            <a:r>
              <a:rPr lang="en-US" b="1" i="1" dirty="0" err="1"/>
              <a:t>dẫn</a:t>
            </a:r>
            <a:r>
              <a:rPr lang="en-US" b="1" i="1" dirty="0"/>
              <a:t> </a:t>
            </a:r>
            <a:r>
              <a:rPr lang="en-US" b="1" i="1" dirty="0" err="1"/>
              <a:t>dạy</a:t>
            </a:r>
            <a:r>
              <a:rPr lang="en-US" b="1" i="1" dirty="0"/>
              <a:t> </a:t>
            </a:r>
            <a:r>
              <a:rPr lang="en-US" b="1" i="1" dirty="0" err="1"/>
              <a:t>học</a:t>
            </a:r>
            <a:r>
              <a:rPr lang="en-US" b="1" i="1" dirty="0"/>
              <a:t> </a:t>
            </a:r>
            <a:r>
              <a:rPr lang="en-US" b="1" i="1" dirty="0" err="1"/>
              <a:t>các</a:t>
            </a:r>
            <a:r>
              <a:rPr lang="en-US" b="1" i="1" dirty="0"/>
              <a:t> </a:t>
            </a:r>
            <a:r>
              <a:rPr lang="en-US" b="1" i="1" dirty="0" err="1"/>
              <a:t>bài</a:t>
            </a:r>
            <a:r>
              <a:rPr lang="en-US" b="1" i="1" dirty="0"/>
              <a:t> </a:t>
            </a:r>
            <a:r>
              <a:rPr lang="en-US" b="1" i="1" dirty="0" err="1"/>
              <a:t>cụ</a:t>
            </a:r>
            <a:r>
              <a:rPr lang="en-US" b="1" i="1" dirty="0"/>
              <a:t> </a:t>
            </a:r>
            <a:r>
              <a:rPr lang="en-US" b="1" i="1" dirty="0" err="1"/>
              <a:t>thể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G</a:t>
            </a:r>
            <a:r>
              <a:rPr lang="en-US" dirty="0" err="1" smtClean="0"/>
              <a:t>iới</a:t>
            </a:r>
            <a:r>
              <a:rPr lang="en-US" dirty="0" smtClean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trúc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:</a:t>
            </a:r>
          </a:p>
          <a:p>
            <a:pPr lvl="0" fontAlgn="base"/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endParaRPr lang="en-US" dirty="0"/>
          </a:p>
          <a:p>
            <a:pPr lvl="0" fontAlgn="base"/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lực</a:t>
            </a:r>
            <a:endParaRPr lang="en-US" dirty="0"/>
          </a:p>
          <a:p>
            <a:pPr lvl="0" fontAlgn="base"/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trúc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</a:t>
            </a:r>
          </a:p>
          <a:p>
            <a:pPr lvl="0" fontAlgn="base"/>
            <a:r>
              <a:rPr lang="vi-VN" dirty="0"/>
              <a:t>Thiết bị dạy học/Vật liệu và dụng cụ</a:t>
            </a:r>
            <a:endParaRPr lang="en-US" dirty="0"/>
          </a:p>
          <a:p>
            <a:pPr lvl="0" fontAlgn="base"/>
            <a:r>
              <a:rPr lang="en-US" dirty="0" err="1"/>
              <a:t>Gợi</a:t>
            </a:r>
            <a:r>
              <a:rPr lang="en-US" dirty="0"/>
              <a:t> ý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dạy</a:t>
            </a:r>
            <a:r>
              <a:rPr lang="en-US" dirty="0"/>
              <a:t>, </a:t>
            </a:r>
            <a:r>
              <a:rPr lang="en-US" dirty="0" err="1"/>
              <a:t>học</a:t>
            </a:r>
            <a:endParaRPr lang="en-US" dirty="0"/>
          </a:p>
          <a:p>
            <a:pPr lvl="0" fontAlgn="base"/>
            <a:r>
              <a:rPr lang="en-US" dirty="0" err="1"/>
              <a:t>Gợi</a:t>
            </a:r>
            <a:r>
              <a:rPr lang="en-US" dirty="0"/>
              <a:t> ý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/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giá</a:t>
            </a:r>
            <a:endParaRPr lang="en-US" dirty="0"/>
          </a:p>
          <a:p>
            <a:pPr lvl="0" fontAlgn="base"/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bổ</a:t>
            </a:r>
            <a:r>
              <a:rPr lang="en-US" dirty="0"/>
              <a:t> sung</a:t>
            </a:r>
          </a:p>
        </p:txBody>
      </p:sp>
    </p:spTree>
    <p:extLst>
      <p:ext uri="{BB962C8B-B14F-4D97-AF65-F5344CB8AC3E}">
        <p14:creationId xmlns:p14="http://schemas.microsoft.com/office/powerpoint/2010/main" val="202691920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8" y="0"/>
            <a:ext cx="12197003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25638" y="779930"/>
            <a:ext cx="10263187" cy="990600"/>
          </a:xfrm>
        </p:spPr>
        <p:txBody>
          <a:bodyPr/>
          <a:lstStyle/>
          <a:p>
            <a:r>
              <a:rPr lang="en-US" sz="3200" dirty="0" smtClean="0">
                <a:solidFill>
                  <a:srgbClr val="775F55"/>
                </a:solidFill>
              </a:rPr>
              <a:t>VỞ </a:t>
            </a:r>
            <a:r>
              <a:rPr lang="en-US" sz="3200" dirty="0">
                <a:solidFill>
                  <a:srgbClr val="775F55"/>
                </a:solidFill>
              </a:rPr>
              <a:t>BÀI TẬP CÔNG NGHỆ 4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19213" y="1600200"/>
            <a:ext cx="10869612" cy="44958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30000"/>
              </a:lnSpc>
              <a:spcBef>
                <a:spcPts val="1200"/>
              </a:spcBef>
            </a:pPr>
            <a:r>
              <a:rPr lang="en-US" sz="2800" dirty="0" err="1" smtClean="0"/>
              <a:t>Vở</a:t>
            </a:r>
            <a:r>
              <a:rPr lang="vi-VN" sz="2800" dirty="0" smtClean="0"/>
              <a:t> </a:t>
            </a:r>
            <a:r>
              <a:rPr lang="en-US" sz="2800" dirty="0" smtClean="0"/>
              <a:t>BT </a:t>
            </a:r>
            <a:r>
              <a:rPr lang="vi-VN" sz="2800" dirty="0" smtClean="0"/>
              <a:t>Công </a:t>
            </a:r>
            <a:r>
              <a:rPr lang="vi-VN" sz="2800" dirty="0"/>
              <a:t>nghệ </a:t>
            </a:r>
            <a:r>
              <a:rPr lang="en-US" sz="2800" dirty="0"/>
              <a:t>4</a:t>
            </a:r>
            <a:r>
              <a:rPr lang="vi-VN" sz="2800" dirty="0" smtClean="0"/>
              <a:t> </a:t>
            </a:r>
            <a:r>
              <a:rPr lang="vi-VN" sz="2800" dirty="0"/>
              <a:t>bao gồm hệ thống câu hỏi, </a:t>
            </a:r>
            <a:r>
              <a:rPr lang="vi-VN" sz="2800" dirty="0" smtClean="0"/>
              <a:t>bài </a:t>
            </a:r>
            <a:r>
              <a:rPr lang="vi-VN" sz="2800" dirty="0"/>
              <a:t>tập bám sát nội dung và nâng cao vai trò các bài học trong SGK; phản ánh đầy đủ </a:t>
            </a:r>
            <a:r>
              <a:rPr lang="vi-VN" sz="2800" dirty="0" smtClean="0"/>
              <a:t>các </a:t>
            </a:r>
            <a:r>
              <a:rPr lang="vi-VN" sz="2800" dirty="0"/>
              <a:t>mặt hoạt động của NL công nghệ; gắn với thực tiễn và đảm bảo tính khả thi</a:t>
            </a:r>
            <a:r>
              <a:rPr lang="vi-VN" sz="2800" dirty="0" smtClean="0"/>
              <a:t>.</a:t>
            </a:r>
            <a:endParaRPr lang="en-US" sz="2800" dirty="0" smtClean="0"/>
          </a:p>
          <a:p>
            <a:pPr algn="just">
              <a:lnSpc>
                <a:spcPct val="130000"/>
              </a:lnSpc>
              <a:spcBef>
                <a:spcPts val="1200"/>
              </a:spcBef>
            </a:pPr>
            <a:r>
              <a:rPr lang="en-US" sz="2800" dirty="0" err="1" smtClean="0"/>
              <a:t>Vở</a:t>
            </a:r>
            <a:r>
              <a:rPr lang="en-US" sz="2800" dirty="0" smtClean="0"/>
              <a:t> </a:t>
            </a:r>
            <a:r>
              <a:rPr lang="vi-VN" sz="2800" dirty="0" smtClean="0"/>
              <a:t>BT </a:t>
            </a:r>
            <a:r>
              <a:rPr lang="vi-VN" sz="2800" dirty="0"/>
              <a:t>Công nghệ </a:t>
            </a:r>
            <a:r>
              <a:rPr lang="en-US" sz="2800" dirty="0"/>
              <a:t>4</a:t>
            </a:r>
            <a:r>
              <a:rPr lang="vi-VN" sz="2800" dirty="0" smtClean="0"/>
              <a:t>, </a:t>
            </a:r>
            <a:r>
              <a:rPr lang="vi-VN" sz="2800" dirty="0"/>
              <a:t>có năm dạng bài tập phát triển </a:t>
            </a:r>
            <a:r>
              <a:rPr lang="en-US" sz="2800" dirty="0" err="1" smtClean="0"/>
              <a:t>bước</a:t>
            </a:r>
            <a:r>
              <a:rPr lang="en-US" sz="2800" dirty="0" smtClean="0"/>
              <a:t> </a:t>
            </a:r>
            <a:r>
              <a:rPr lang="en-US" sz="2800" dirty="0" err="1" smtClean="0"/>
              <a:t>đầu</a:t>
            </a:r>
            <a:r>
              <a:rPr lang="en-US" sz="2800" dirty="0" smtClean="0"/>
              <a:t> </a:t>
            </a:r>
            <a:r>
              <a:rPr lang="vi-VN" sz="2800" dirty="0" smtClean="0"/>
              <a:t>năm </a:t>
            </a:r>
            <a:r>
              <a:rPr lang="vi-VN" sz="2800" dirty="0"/>
              <a:t>NL thành phần của NL </a:t>
            </a:r>
            <a:r>
              <a:rPr lang="vi-VN" sz="2800" dirty="0" smtClean="0"/>
              <a:t>công nghệ</a:t>
            </a:r>
            <a:r>
              <a:rPr lang="en-US" sz="2800" dirty="0" smtClean="0"/>
              <a:t>: (1) BT </a:t>
            </a:r>
            <a:r>
              <a:rPr lang="en-US" sz="2800" dirty="0" err="1" smtClean="0"/>
              <a:t>nhận</a:t>
            </a:r>
            <a:r>
              <a:rPr lang="en-US" sz="2800" dirty="0" smtClean="0"/>
              <a:t> </a:t>
            </a:r>
            <a:r>
              <a:rPr lang="en-US" sz="2800" dirty="0" err="1" smtClean="0"/>
              <a:t>thức</a:t>
            </a:r>
            <a:r>
              <a:rPr lang="en-US" sz="2800" dirty="0" smtClean="0"/>
              <a:t> </a:t>
            </a:r>
            <a:r>
              <a:rPr lang="en-US" sz="2800" dirty="0" err="1" smtClean="0"/>
              <a:t>công</a:t>
            </a:r>
            <a:r>
              <a:rPr lang="en-US" sz="2800" dirty="0" smtClean="0"/>
              <a:t> </a:t>
            </a:r>
            <a:r>
              <a:rPr lang="en-US" sz="2800" dirty="0" err="1" smtClean="0"/>
              <a:t>nghệ</a:t>
            </a:r>
            <a:r>
              <a:rPr lang="en-US" sz="2800" dirty="0" smtClean="0"/>
              <a:t>; (2) BT </a:t>
            </a:r>
            <a:r>
              <a:rPr lang="en-US" sz="2800" dirty="0" err="1" smtClean="0"/>
              <a:t>giao</a:t>
            </a:r>
            <a:r>
              <a:rPr lang="en-US" sz="2800" dirty="0" smtClean="0"/>
              <a:t> </a:t>
            </a:r>
            <a:r>
              <a:rPr lang="en-US" sz="2800" dirty="0" err="1" smtClean="0"/>
              <a:t>tiếp</a:t>
            </a:r>
            <a:r>
              <a:rPr lang="en-US" sz="2800" dirty="0" smtClean="0"/>
              <a:t> </a:t>
            </a:r>
            <a:r>
              <a:rPr lang="en-US" sz="2800" dirty="0" err="1" smtClean="0"/>
              <a:t>công</a:t>
            </a:r>
            <a:r>
              <a:rPr lang="en-US" sz="2800" dirty="0" smtClean="0"/>
              <a:t> </a:t>
            </a:r>
            <a:r>
              <a:rPr lang="en-US" sz="2800" dirty="0" err="1" smtClean="0"/>
              <a:t>nghệ</a:t>
            </a:r>
            <a:r>
              <a:rPr lang="en-US" sz="2800" dirty="0" smtClean="0"/>
              <a:t>; (3) BT </a:t>
            </a:r>
            <a:r>
              <a:rPr lang="en-US" sz="2800" dirty="0" err="1" smtClean="0"/>
              <a:t>sử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 </a:t>
            </a:r>
            <a:r>
              <a:rPr lang="en-US" sz="2800" dirty="0" err="1" smtClean="0"/>
              <a:t>công</a:t>
            </a:r>
            <a:r>
              <a:rPr lang="en-US" sz="2800" dirty="0" smtClean="0"/>
              <a:t> </a:t>
            </a:r>
            <a:r>
              <a:rPr lang="en-US" sz="2800" dirty="0" err="1" smtClean="0"/>
              <a:t>nghệ</a:t>
            </a:r>
            <a:r>
              <a:rPr lang="en-US" sz="2800" dirty="0" smtClean="0"/>
              <a:t>; (4) BT </a:t>
            </a:r>
            <a:r>
              <a:rPr lang="en-US" sz="2800" dirty="0" err="1" smtClean="0"/>
              <a:t>đánh</a:t>
            </a:r>
            <a:r>
              <a:rPr lang="en-US" sz="2800" dirty="0" smtClean="0"/>
              <a:t> </a:t>
            </a:r>
            <a:r>
              <a:rPr lang="en-US" sz="2800" dirty="0" err="1" smtClean="0"/>
              <a:t>giá</a:t>
            </a:r>
            <a:r>
              <a:rPr lang="en-US" sz="2800" dirty="0" smtClean="0"/>
              <a:t> </a:t>
            </a:r>
            <a:r>
              <a:rPr lang="en-US" sz="2800" dirty="0" err="1" smtClean="0"/>
              <a:t>công</a:t>
            </a:r>
            <a:r>
              <a:rPr lang="en-US" sz="2800" dirty="0" smtClean="0"/>
              <a:t> </a:t>
            </a:r>
            <a:r>
              <a:rPr lang="en-US" sz="2800" dirty="0" err="1" smtClean="0"/>
              <a:t>nghệ</a:t>
            </a:r>
            <a:r>
              <a:rPr lang="en-US" sz="2800" dirty="0" smtClean="0"/>
              <a:t>; (5) BT </a:t>
            </a:r>
            <a:r>
              <a:rPr lang="en-US" sz="2800" dirty="0" err="1" smtClean="0"/>
              <a:t>thiết</a:t>
            </a:r>
            <a:r>
              <a:rPr lang="en-US" sz="2800" dirty="0" smtClean="0"/>
              <a:t> </a:t>
            </a:r>
            <a:r>
              <a:rPr lang="en-US" sz="2800" dirty="0" err="1" smtClean="0"/>
              <a:t>kế</a:t>
            </a:r>
            <a:r>
              <a:rPr lang="en-US" sz="2800" dirty="0" smtClean="0"/>
              <a:t> </a:t>
            </a:r>
            <a:r>
              <a:rPr lang="en-US" sz="2800" dirty="0" err="1" smtClean="0"/>
              <a:t>kĩ</a:t>
            </a:r>
            <a:r>
              <a:rPr lang="en-US" sz="2800" dirty="0" smtClean="0"/>
              <a:t> </a:t>
            </a:r>
            <a:r>
              <a:rPr lang="en-US" sz="2800" dirty="0" err="1" smtClean="0"/>
              <a:t>thuật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55124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8" y="0"/>
            <a:ext cx="12197003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25638" y="779930"/>
            <a:ext cx="10263187" cy="990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775F55"/>
                </a:solidFill>
              </a:rPr>
              <a:t>HÀNH TRANG SỐ</a:t>
            </a:r>
            <a:endParaRPr lang="en-US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19213" y="1600200"/>
            <a:ext cx="9962197" cy="4069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00B0F0"/>
                </a:solidFill>
              </a:rPr>
              <a:t>Hành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trang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số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là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nền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tảng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sách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điện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tử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của</a:t>
            </a:r>
            <a:r>
              <a:rPr lang="en-US" sz="3200" dirty="0">
                <a:solidFill>
                  <a:srgbClr val="00B0F0"/>
                </a:solidFill>
              </a:rPr>
              <a:t> NXBGDVN, </a:t>
            </a:r>
            <a:r>
              <a:rPr lang="en-US" sz="3200" dirty="0" err="1">
                <a:solidFill>
                  <a:srgbClr val="00B0F0"/>
                </a:solidFill>
              </a:rPr>
              <a:t>được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truy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cập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tại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tên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miền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u="sng" dirty="0">
                <a:solidFill>
                  <a:srgbClr val="00B0F0"/>
                </a:solidFill>
              </a:rPr>
              <a:t>hanhtrangso.nxbgd.vn</a:t>
            </a:r>
            <a:r>
              <a:rPr lang="en-US" sz="3200" dirty="0">
                <a:solidFill>
                  <a:srgbClr val="00B0F0"/>
                </a:solidFill>
              </a:rPr>
              <a:t>. </a:t>
            </a:r>
            <a:r>
              <a:rPr lang="en-US" sz="3200" b="1" dirty="0" err="1">
                <a:solidFill>
                  <a:srgbClr val="00B0F0"/>
                </a:solidFill>
              </a:rPr>
              <a:t>Hành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trang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số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cung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cấp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phiên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bản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số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hoá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của</a:t>
            </a:r>
            <a:r>
              <a:rPr lang="en-US" sz="3200" dirty="0">
                <a:solidFill>
                  <a:srgbClr val="00B0F0"/>
                </a:solidFill>
              </a:rPr>
              <a:t> SGK </a:t>
            </a:r>
            <a:r>
              <a:rPr lang="en-US" sz="3200" dirty="0" err="1">
                <a:solidFill>
                  <a:srgbClr val="00B0F0"/>
                </a:solidFill>
              </a:rPr>
              <a:t>theo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Chương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trình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Giáo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dục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phổ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thông</a:t>
            </a:r>
            <a:r>
              <a:rPr lang="en-US" sz="3200" dirty="0">
                <a:solidFill>
                  <a:srgbClr val="00B0F0"/>
                </a:solidFill>
              </a:rPr>
              <a:t> 2018 </a:t>
            </a:r>
            <a:r>
              <a:rPr lang="en-US" sz="3200" dirty="0" err="1">
                <a:solidFill>
                  <a:srgbClr val="00B0F0"/>
                </a:solidFill>
              </a:rPr>
              <a:t>và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cung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cấp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các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học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liệu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điện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tử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hỗ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trợ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nội</a:t>
            </a:r>
            <a:r>
              <a:rPr lang="en-US" sz="3200" dirty="0">
                <a:solidFill>
                  <a:srgbClr val="00B0F0"/>
                </a:solidFill>
              </a:rPr>
              <a:t> dung SGK </a:t>
            </a:r>
            <a:r>
              <a:rPr lang="en-US" sz="3200" dirty="0" err="1">
                <a:solidFill>
                  <a:srgbClr val="00B0F0"/>
                </a:solidFill>
              </a:rPr>
              <a:t>và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các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công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cụ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hỗ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trợ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việc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giảng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dạy</a:t>
            </a:r>
            <a:r>
              <a:rPr lang="en-US" sz="3200" dirty="0">
                <a:solidFill>
                  <a:srgbClr val="00B0F0"/>
                </a:solidFill>
              </a:rPr>
              <a:t>, </a:t>
            </a:r>
            <a:r>
              <a:rPr lang="en-US" sz="3200" dirty="0" err="1">
                <a:solidFill>
                  <a:srgbClr val="00B0F0"/>
                </a:solidFill>
              </a:rPr>
              <a:t>học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tập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của</a:t>
            </a:r>
            <a:r>
              <a:rPr lang="en-US" sz="3200" dirty="0">
                <a:solidFill>
                  <a:srgbClr val="00B0F0"/>
                </a:solidFill>
              </a:rPr>
              <a:t> GV </a:t>
            </a:r>
            <a:r>
              <a:rPr lang="en-US" sz="3200" dirty="0" err="1">
                <a:solidFill>
                  <a:srgbClr val="00B0F0"/>
                </a:solidFill>
              </a:rPr>
              <a:t>và</a:t>
            </a:r>
            <a:r>
              <a:rPr lang="en-US" sz="3200" dirty="0">
                <a:solidFill>
                  <a:srgbClr val="00B0F0"/>
                </a:solidFill>
              </a:rPr>
              <a:t> HS. </a:t>
            </a:r>
            <a:r>
              <a:rPr lang="en-US" sz="3200" b="1" dirty="0" err="1">
                <a:solidFill>
                  <a:srgbClr val="00B0F0"/>
                </a:solidFill>
              </a:rPr>
              <a:t>Hành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trang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số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bao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gồm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ba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tính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năng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chính</a:t>
            </a:r>
            <a:r>
              <a:rPr lang="en-US" sz="3200" dirty="0">
                <a:solidFill>
                  <a:srgbClr val="00B0F0"/>
                </a:solidFill>
              </a:rPr>
              <a:t>: </a:t>
            </a:r>
            <a:r>
              <a:rPr lang="en-US" sz="3200" dirty="0" err="1">
                <a:solidFill>
                  <a:srgbClr val="00B0F0"/>
                </a:solidFill>
              </a:rPr>
              <a:t>Sách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điện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tử</a:t>
            </a:r>
            <a:r>
              <a:rPr lang="en-US" sz="3200" dirty="0">
                <a:solidFill>
                  <a:srgbClr val="00B0F0"/>
                </a:solidFill>
              </a:rPr>
              <a:t>; </a:t>
            </a:r>
            <a:r>
              <a:rPr lang="en-US" sz="3200" dirty="0" err="1">
                <a:solidFill>
                  <a:srgbClr val="00B0F0"/>
                </a:solidFill>
              </a:rPr>
              <a:t>Luyện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tập</a:t>
            </a:r>
            <a:r>
              <a:rPr lang="en-US" sz="3200" dirty="0">
                <a:solidFill>
                  <a:srgbClr val="00B0F0"/>
                </a:solidFill>
              </a:rPr>
              <a:t>; </a:t>
            </a:r>
            <a:r>
              <a:rPr lang="en-US" sz="3200" dirty="0" err="1">
                <a:solidFill>
                  <a:srgbClr val="00B0F0"/>
                </a:solidFill>
              </a:rPr>
              <a:t>Thư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viện</a:t>
            </a:r>
            <a:r>
              <a:rPr lang="en-US" sz="3200" dirty="0">
                <a:solidFill>
                  <a:srgbClr val="00B0F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894794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8" y="0"/>
            <a:ext cx="12197003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B742C79-4522-4BFB-8033-C365733E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0616" y="351620"/>
            <a:ext cx="5566411" cy="9906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 TẬP HUẤN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7542999" y="1867708"/>
            <a:ext cx="27846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72324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8" y="0"/>
            <a:ext cx="12197003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25638" y="779930"/>
            <a:ext cx="10263187" cy="990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775F55"/>
                </a:solidFill>
              </a:rPr>
              <a:t>TẬP HUẤN</a:t>
            </a:r>
            <a:endParaRPr lang="en-US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09224" y="1885950"/>
            <a:ext cx="9962197" cy="260604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Tập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huấn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nền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tảng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tập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huấn</a:t>
            </a:r>
            <a:r>
              <a:rPr lang="en-US" dirty="0">
                <a:solidFill>
                  <a:srgbClr val="FF0000"/>
                </a:solidFill>
              </a:rPr>
              <a:t> GV </a:t>
            </a:r>
            <a:r>
              <a:rPr lang="en-US" dirty="0" err="1">
                <a:solidFill>
                  <a:srgbClr val="FF0000"/>
                </a:solidFill>
              </a:rPr>
              <a:t>trực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tuyến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của</a:t>
            </a:r>
            <a:r>
              <a:rPr lang="en-US" dirty="0">
                <a:solidFill>
                  <a:srgbClr val="FF0000"/>
                </a:solidFill>
              </a:rPr>
              <a:t> NXBGDVN, </a:t>
            </a:r>
            <a:r>
              <a:rPr lang="en-US" dirty="0" err="1">
                <a:solidFill>
                  <a:srgbClr val="FF0000"/>
                </a:solidFill>
              </a:rPr>
              <a:t>được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truy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cập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tại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tên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miền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u="sng" dirty="0">
                <a:solidFill>
                  <a:srgbClr val="FF0000"/>
                </a:solidFill>
              </a:rPr>
              <a:t>taphuan.nxbgd.vn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b="1" dirty="0" err="1">
                <a:solidFill>
                  <a:srgbClr val="FF0000"/>
                </a:solidFill>
              </a:rPr>
              <a:t>Tập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huấn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cung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cấp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tài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liệu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tập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huấn</a:t>
            </a:r>
            <a:r>
              <a:rPr lang="en-US" dirty="0">
                <a:solidFill>
                  <a:srgbClr val="FF0000"/>
                </a:solidFill>
              </a:rPr>
              <a:t> GV </a:t>
            </a:r>
            <a:r>
              <a:rPr lang="en-US" dirty="0" err="1">
                <a:solidFill>
                  <a:srgbClr val="FF0000"/>
                </a:solidFill>
              </a:rPr>
              <a:t>với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dạng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nội</a:t>
            </a:r>
            <a:r>
              <a:rPr lang="en-US" dirty="0">
                <a:solidFill>
                  <a:srgbClr val="FF0000"/>
                </a:solidFill>
              </a:rPr>
              <a:t> dung </a:t>
            </a:r>
            <a:r>
              <a:rPr lang="en-US" dirty="0" err="1">
                <a:solidFill>
                  <a:srgbClr val="FF0000"/>
                </a:solidFill>
              </a:rPr>
              <a:t>và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định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dạng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nhằm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hỗ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trợ</a:t>
            </a:r>
            <a:r>
              <a:rPr lang="en-US" dirty="0">
                <a:solidFill>
                  <a:srgbClr val="FF0000"/>
                </a:solidFill>
              </a:rPr>
              <a:t> GV </a:t>
            </a:r>
            <a:r>
              <a:rPr lang="en-US" dirty="0" err="1">
                <a:solidFill>
                  <a:srgbClr val="FF0000"/>
                </a:solidFill>
              </a:rPr>
              <a:t>toàn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quốc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trong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việc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tiếp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cận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tài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liệu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tập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huấn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hỗ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trợ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hướng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dẫn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giảng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dạy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Chương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trình</a:t>
            </a:r>
            <a:r>
              <a:rPr lang="en-US" dirty="0">
                <a:solidFill>
                  <a:srgbClr val="FF0000"/>
                </a:solidFill>
              </a:rPr>
              <a:t>, SGK </a:t>
            </a:r>
            <a:r>
              <a:rPr lang="en-US" dirty="0" err="1">
                <a:solidFill>
                  <a:srgbClr val="FF0000"/>
                </a:solidFill>
              </a:rPr>
              <a:t>mới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bất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kì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thời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điểm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trong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năm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học</a:t>
            </a:r>
            <a:r>
              <a:rPr lang="en-US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568765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0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522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8" y="0"/>
            <a:ext cx="12197003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B742C79-4522-4BFB-8033-C365733E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979" y="511547"/>
            <a:ext cx="3915092" cy="990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LIỆU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609775-AFC1-4A05-A364-458C1501E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003" y="1932173"/>
            <a:ext cx="10869612" cy="4495800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huấn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taphuan.nxbgd.vn</a:t>
            </a:r>
          </a:p>
          <a:p>
            <a:pPr marL="457200" lvl="1" indent="-457200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huấn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-457200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-457200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531" lvl="1">
              <a:lnSpc>
                <a:spcPct val="13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hanhtrangso.nxbgd.vn</a:t>
            </a:r>
          </a:p>
          <a:p>
            <a:pPr marL="457200" lvl="1" indent="-457200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-457200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7427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8" y="0"/>
            <a:ext cx="12197003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B742C79-4522-4BFB-8033-C365733E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1156443"/>
            <a:ext cx="10263187" cy="990600"/>
          </a:xfrm>
        </p:spPr>
        <p:txBody>
          <a:bodyPr/>
          <a:lstStyle/>
          <a:p>
            <a:r>
              <a:rPr lang="en-US" dirty="0" smtClean="0"/>
              <a:t>NỘI DUNG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609775-AFC1-4A05-A364-458C1501E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9213" y="2070843"/>
            <a:ext cx="10869612" cy="4495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/>
              <a:t>Mô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SGK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nghệ</a:t>
            </a:r>
            <a:r>
              <a:rPr lang="en-US" dirty="0" smtClean="0"/>
              <a:t> 4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mới</a:t>
            </a:r>
            <a:r>
              <a:rPr lang="en-US" dirty="0" smtClean="0"/>
              <a:t> SGK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nghệ</a:t>
            </a:r>
            <a:r>
              <a:rPr lang="en-US" dirty="0" smtClean="0"/>
              <a:t> 4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dạy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SGK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nghệ</a:t>
            </a:r>
            <a:r>
              <a:rPr lang="en-US" dirty="0" smtClean="0"/>
              <a:t> </a:t>
            </a:r>
            <a:r>
              <a:rPr lang="en-US" dirty="0"/>
              <a:t>4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Giới</a:t>
            </a:r>
            <a:r>
              <a:rPr lang="en-US" dirty="0" smtClean="0"/>
              <a:t> </a:t>
            </a:r>
            <a:r>
              <a:rPr lang="en-US" dirty="0" err="1" smtClean="0"/>
              <a:t>thiệu</a:t>
            </a:r>
            <a:r>
              <a:rPr lang="en-US" dirty="0" smtClean="0"/>
              <a:t> SGV </a:t>
            </a:r>
            <a:r>
              <a:rPr lang="en-US" dirty="0" err="1" smtClean="0"/>
              <a:t>và</a:t>
            </a:r>
            <a:r>
              <a:rPr lang="en-US" dirty="0" smtClean="0"/>
              <a:t> VBT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nghệ</a:t>
            </a:r>
            <a:r>
              <a:rPr lang="en-US" dirty="0" smtClean="0"/>
              <a:t> 4, </a:t>
            </a:r>
            <a:r>
              <a:rPr lang="en-US" dirty="0" err="1" smtClean="0"/>
              <a:t>nguồn</a:t>
            </a:r>
            <a:r>
              <a:rPr lang="en-US" dirty="0" smtClean="0"/>
              <a:t> </a:t>
            </a:r>
            <a:r>
              <a:rPr lang="en-US" dirty="0" err="1" smtClean="0"/>
              <a:t>tài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bổ</a:t>
            </a:r>
            <a:r>
              <a:rPr lang="en-US" dirty="0" smtClean="0"/>
              <a:t> </a:t>
            </a:r>
            <a:r>
              <a:rPr lang="en-US" dirty="0" err="1" smtClean="0"/>
              <a:t>trợ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11830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8" y="0"/>
            <a:ext cx="12197003" cy="6858000"/>
          </a:xfrm>
          <a:prstGeom prst="rect">
            <a:avLst/>
          </a:prstGeom>
        </p:spPr>
      </p:pic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2032000" y="1600200"/>
            <a:ext cx="10156825" cy="990600"/>
          </a:xfrm>
        </p:spPr>
        <p:txBody>
          <a:bodyPr/>
          <a:lstStyle/>
          <a:p>
            <a:r>
              <a:rPr lang="en-US" sz="3600" dirty="0" smtClean="0"/>
              <a:t>MÔ HÌNH SGK CÔNG NGHỆ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5124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003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811588" y="3115382"/>
            <a:ext cx="1944303" cy="1944303"/>
          </a:xfrm>
          <a:prstGeom prst="ellipse">
            <a:avLst/>
          </a:prstGeom>
          <a:noFill/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en-US" sz="1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MÔ HÌNH </a:t>
            </a:r>
          </a:p>
          <a:p>
            <a:pPr algn="ctr">
              <a:lnSpc>
                <a:spcPct val="150000"/>
              </a:lnSpc>
            </a:pPr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SGK</a:t>
            </a:r>
          </a:p>
          <a:p>
            <a:pPr algn="ctr">
              <a:lnSpc>
                <a:spcPct val="150000"/>
              </a:lnSpc>
            </a:pPr>
            <a:r>
              <a:rPr lang="en-US" sz="1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 NGHỆ</a:t>
            </a:r>
            <a:endParaRPr lang="en-US" sz="1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4004" y="4257566"/>
            <a:ext cx="3118585" cy="731524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1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THÔNG ĐIỆP CHUNG</a:t>
            </a:r>
            <a: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“Kết nối tri thức với cuộc sống”</a:t>
            </a:r>
            <a:endParaRPr lang="en-US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4003" y="3202007"/>
            <a:ext cx="3118585" cy="731524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TIÊU CHUẨN</a:t>
            </a:r>
            <a:b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SGK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PC, NL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4004" y="2146448"/>
            <a:ext cx="3118585" cy="731524"/>
          </a:xfrm>
          <a:prstGeom prst="roundRect">
            <a:avLst/>
          </a:prstGeom>
          <a:solidFill>
            <a:srgbClr val="CCFFFF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1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CHƯƠNG TRÌNH</a:t>
            </a:r>
          </a:p>
          <a:p>
            <a:pPr algn="ctr">
              <a:lnSpc>
                <a:spcPct val="130000"/>
              </a:lnSpc>
            </a:pPr>
            <a:r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CTTT, CT Công nghệ 2018</a:t>
            </a:r>
            <a:endParaRPr lang="en-US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4004" y="5313125"/>
            <a:ext cx="3118585" cy="731524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1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YÊU CẦU RIÊNG </a:t>
            </a:r>
            <a: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Nhẹ nhàng – Hấp dẫn – Thiết thực</a:t>
            </a:r>
            <a:endParaRPr lang="en-US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Elbow Connector 9"/>
          <p:cNvCxnSpPr>
            <a:stCxn id="8" idx="3"/>
            <a:endCxn id="5" idx="0"/>
          </p:cNvCxnSpPr>
          <p:nvPr/>
        </p:nvCxnSpPr>
        <p:spPr>
          <a:xfrm>
            <a:off x="3272589" y="2512210"/>
            <a:ext cx="1511151" cy="60317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9" idx="3"/>
            <a:endCxn id="5" idx="4"/>
          </p:cNvCxnSpPr>
          <p:nvPr/>
        </p:nvCxnSpPr>
        <p:spPr>
          <a:xfrm flipV="1">
            <a:off x="3272589" y="5059685"/>
            <a:ext cx="1511151" cy="61920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7" idx="3"/>
            <a:endCxn id="5" idx="2"/>
          </p:cNvCxnSpPr>
          <p:nvPr/>
        </p:nvCxnSpPr>
        <p:spPr>
          <a:xfrm>
            <a:off x="3272588" y="3567769"/>
            <a:ext cx="539000" cy="51976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6" idx="3"/>
            <a:endCxn id="5" idx="2"/>
          </p:cNvCxnSpPr>
          <p:nvPr/>
        </p:nvCxnSpPr>
        <p:spPr>
          <a:xfrm flipV="1">
            <a:off x="3272589" y="4087534"/>
            <a:ext cx="538999" cy="53579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725274" y="2065766"/>
            <a:ext cx="4995512" cy="422365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Mục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tiêu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chủ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yếu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chung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cốt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lõi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Mục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tiêu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dục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nghệ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Mô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nghệ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cấp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tiểu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dung,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nghệ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3;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pháp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tổ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chức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dạy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kiểm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dạy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nghệ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2046661" y="1075166"/>
            <a:ext cx="10263187" cy="990600"/>
          </a:xfrm>
        </p:spPr>
        <p:txBody>
          <a:bodyPr/>
          <a:lstStyle/>
          <a:p>
            <a:r>
              <a:rPr lang="en-US" sz="3200" dirty="0" smtClean="0"/>
              <a:t>CƠ SỞ BIÊN SOẠN SGK CÔNG 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5124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emp_HNUE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1.potx" id="{4947AE79-0319-4AF2-B650-62A78847CF12}" vid="{E64D9C41-E9A3-4FF4-9577-140438A134FE}"/>
    </a:ext>
  </a:extLst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1.potx" id="{4947AE79-0319-4AF2-B650-62A78847CF12}" vid="{20E1F546-B8CA-4860-B712-8ABD6360D43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1.potx" id="{4947AE79-0319-4AF2-B650-62A78847CF12}" vid="{571817C2-1D4F-4D75-B70E-59E6FBD59C62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1.potx" id="{4947AE79-0319-4AF2-B650-62A78847CF12}" vid="{571817C2-1D4F-4D75-B70E-59E6FBD59C62}"/>
    </a:ext>
  </a:extLst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Temp_HNUE</Template>
  <TotalTime>3800</TotalTime>
  <Words>2490</Words>
  <Application>Microsoft Office PowerPoint</Application>
  <PresentationFormat>Custom</PresentationFormat>
  <Paragraphs>331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51</vt:i4>
      </vt:variant>
    </vt:vector>
  </HeadingPairs>
  <TitlesOfParts>
    <vt:vector size="70" baseType="lpstr">
      <vt:lpstr>AR Maokai Heavy Big5</vt:lpstr>
      <vt:lpstr>Arial</vt:lpstr>
      <vt:lpstr>Calibri</vt:lpstr>
      <vt:lpstr>Calibri Light</vt:lpstr>
      <vt:lpstr>Courier New</vt:lpstr>
      <vt:lpstr>HY얕은샘물M</vt:lpstr>
      <vt:lpstr>Myriad Arabic</vt:lpstr>
      <vt:lpstr>Myriad Pro</vt:lpstr>
      <vt:lpstr>Open Sans Extrabold</vt:lpstr>
      <vt:lpstr>Times New Roman</vt:lpstr>
      <vt:lpstr>Tw Cen MT</vt:lpstr>
      <vt:lpstr>Wingdings</vt:lpstr>
      <vt:lpstr>Wingdings 2</vt:lpstr>
      <vt:lpstr>Temp_HNUE</vt:lpstr>
      <vt:lpstr>1_Diseño predeterminado</vt:lpstr>
      <vt:lpstr>Office Theme</vt:lpstr>
      <vt:lpstr>Median</vt:lpstr>
      <vt:lpstr>1_Office Theme</vt:lpstr>
      <vt:lpstr>7_Median</vt:lpstr>
      <vt:lpstr>PowerPoint Presentation</vt:lpstr>
      <vt:lpstr>PowerPoint Presentation</vt:lpstr>
      <vt:lpstr>GIỚI THIỆU KHÓA TẬP HUẤN</vt:lpstr>
      <vt:lpstr>MỤC TIÊU</vt:lpstr>
      <vt:lpstr>CHƯƠNG TRÌNH TẬP HUẤN</vt:lpstr>
      <vt:lpstr>HỌC LIỆU</vt:lpstr>
      <vt:lpstr>NỘI DUNG</vt:lpstr>
      <vt:lpstr>MÔ HÌNH SGK CÔNG NGHỆ 4</vt:lpstr>
      <vt:lpstr>CƠ SỞ BIÊN SOẠN SGK CÔNG NGHỆ</vt:lpstr>
      <vt:lpstr>CƠ SỞ BIÊN SOẠN SGK CÔNG NGHỆ</vt:lpstr>
      <vt:lpstr>CƠ SỞ BIÊN SOẠN SGK CÔNG NGHỆ</vt:lpstr>
      <vt:lpstr>CƠ SỞ BIÊN SOẠN SGK CÔNG NGHỆ</vt:lpstr>
      <vt:lpstr>CẤU TRÚC SGK CÔNG NGHỆ 4</vt:lpstr>
      <vt:lpstr>CẤU TRÚC SGK CÔNG NGHỆ 3</vt:lpstr>
      <vt:lpstr>CẤU TRÚC SGK CÔNG NGHỆ 3</vt:lpstr>
      <vt:lpstr>CẤU TRÚC SGK CÔNG NGHỆ 3</vt:lpstr>
      <vt:lpstr>CẤU TRÚC SGK CÔNG NGHỆ 3</vt:lpstr>
      <vt:lpstr>CẤU TRÚC BÀI HỌC TRONG SGK CÔNG NGHỆ 4</vt:lpstr>
      <vt:lpstr>HỘP CHỨC NĂNG TRONG SGK CÔNG NGHỆ 4</vt:lpstr>
      <vt:lpstr>HỘP CHỨC NĂNG TRONG SGK CÔNG NGHỆ</vt:lpstr>
      <vt:lpstr>HỘP CHỨC NĂNG TRONG SGK CÔNG NGHỆ</vt:lpstr>
      <vt:lpstr>HỘP CHỨC NĂNG TRONG SGK CÔNG NGHỆ</vt:lpstr>
      <vt:lpstr>HỘP CHỨC NĂNG TRONG SGK CÔNG NGHỆ</vt:lpstr>
      <vt:lpstr>HỘP CHỨC NĂNG TRONG SGK CÔNG NGHỆ</vt:lpstr>
      <vt:lpstr>HỘP CHỨC NĂNG TRONG SGK CÔNG NGHỆ</vt:lpstr>
      <vt:lpstr>HỘP CHỨC NĂNG TRONG SGK CÔNG NGHỆ</vt:lpstr>
      <vt:lpstr>ĐIỂM MỚI CỦA SGK CÔNG NGHỆ 4</vt:lpstr>
      <vt:lpstr>PHÁT TRIỂN PHẨM CHẤT, NĂNG LỰC</vt:lpstr>
      <vt:lpstr>CÁC TÌNH HUỐNG ĐƯỢC THIẾT KẾ GẦN GŨI VÀ HẤP DẪN,  GẮN VỚI THỰC TIỄN VÀ ĐỜI SỐNG</vt:lpstr>
      <vt:lpstr>CÁC HÌNH ẢNH MANG TÍNH SƯ PHẠM VÀ TINH GIẢN  PHÙ HỢP VỚI ĐỐI TƯƠNG HỌC SINH.</vt:lpstr>
      <vt:lpstr>HOẠT ĐỘNG TƯƠNG TÁC HẤP DẪN VÀ VUI NHỘN</vt:lpstr>
      <vt:lpstr>THÚC ĐẨY VÀ KHUYẾN KHÍCH Ý TƯỞNG SÁNG TẠO</vt:lpstr>
      <vt:lpstr>KẾT NỐI GIÁO DỤC TÀI CHÍNH</vt:lpstr>
      <vt:lpstr>THIẾT KẾ BÀI DẠY VỚI SGK CÔNG NGHỆ 4</vt:lpstr>
      <vt:lpstr>THIẾT KẾ BÀI DẠY VỚI SGK CÔNG NGHỆ 4</vt:lpstr>
      <vt:lpstr>THIẾT KẾ BÀI DẠY CÔNG NGHỆ 4</vt:lpstr>
      <vt:lpstr>THIẾT KẾ BÀI DẠY CÔNG NGHỆ 4</vt:lpstr>
      <vt:lpstr>THIẾT KẾ BÀI DẠY CÔNG NGHỆ 4</vt:lpstr>
      <vt:lpstr>THIẾT KẾ BÀI DẠY CÔNG NGHỆ 4</vt:lpstr>
      <vt:lpstr>THIẾT KẾ BÀI DẠY CÔNG NGHỆ 4</vt:lpstr>
      <vt:lpstr>THIẾT KẾ BÀI DẠY CÔNG NGHỆ 4</vt:lpstr>
      <vt:lpstr>THIẾT KẾ BÀI DẠY CÔNG NGHỆ 4</vt:lpstr>
      <vt:lpstr>Nguồn tài nguyên, tài liệu bổ trợ Công nghệ 4</vt:lpstr>
      <vt:lpstr>SÁCH GIÁO VIÊN VÀ VỞ BÀI TẬP CÔNG NGHỆ 4</vt:lpstr>
      <vt:lpstr>SÁCH GIÁO VIÊN CÔNG NGHỆ 4_Định hướng chung</vt:lpstr>
      <vt:lpstr>SÁCH GIÁO VIÊN CÔNG NGHỆ 4_ Cấu trúc</vt:lpstr>
      <vt:lpstr>SÁCH GIÁO VIÊN CÔNG NGHỆ 4_ Cấu trúc</vt:lpstr>
      <vt:lpstr>VỞ BÀI TẬP CÔNG NGHỆ 4</vt:lpstr>
      <vt:lpstr>HÀNH TRANG SỐ</vt:lpstr>
      <vt:lpstr>TẬP HUẤN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trình bồi dưỡng  dành cho giáo viên tin học ở tiểu học dạy môn tin học và công nghệ</dc:title>
  <dc:creator>Le Huy Hoang</dc:creator>
  <cp:lastModifiedBy>Dang Van Nghia</cp:lastModifiedBy>
  <cp:revision>225</cp:revision>
  <dcterms:created xsi:type="dcterms:W3CDTF">2018-10-02T14:53:53Z</dcterms:created>
  <dcterms:modified xsi:type="dcterms:W3CDTF">2023-04-11T04:39:03Z</dcterms:modified>
</cp:coreProperties>
</file>