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385" r:id="rId3"/>
    <p:sldId id="302" r:id="rId4"/>
    <p:sldId id="292" r:id="rId5"/>
    <p:sldId id="360" r:id="rId6"/>
    <p:sldId id="334" r:id="rId7"/>
    <p:sldId id="381" r:id="rId8"/>
    <p:sldId id="383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66" r:id="rId18"/>
    <p:sldId id="315" r:id="rId19"/>
    <p:sldId id="380" r:id="rId20"/>
    <p:sldId id="331" r:id="rId21"/>
    <p:sldId id="295" r:id="rId22"/>
    <p:sldId id="329" r:id="rId23"/>
    <p:sldId id="343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5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1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17982" y="22234"/>
            <a:ext cx="1719262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1a - Reading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7.mp3"/><Relationship Id="rId16" Type="http://schemas.openxmlformats.org/officeDocument/2006/relationships/image" Target="../media/image12.png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72075" y="2092325"/>
            <a:ext cx="63436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1a: Reading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14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950" y="1089025"/>
            <a:ext cx="102235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624013" y="968375"/>
            <a:ext cx="101568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Listen and read the interview. Then match the five sections</a:t>
            </a:r>
            <a:br>
              <a:rPr lang="en-US" sz="3200" b="1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(1-5) to the headings in the list. One heading is extra.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185" y="2208213"/>
            <a:ext cx="61626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185" y="3036888"/>
            <a:ext cx="399891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3185" y="4783138"/>
            <a:ext cx="3711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3185" y="5616575"/>
            <a:ext cx="560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50363" y="2228850"/>
            <a:ext cx="106203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96388" y="2836863"/>
            <a:ext cx="923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50363" y="3500438"/>
            <a:ext cx="174783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267825" y="4194175"/>
            <a:ext cx="22717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8" name="Picture 1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74175" y="4792663"/>
            <a:ext cx="141763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9" name="Picture 1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269413" y="5619750"/>
            <a:ext cx="2922587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Text Box 18"/>
          <p:cNvSpPr txBox="1">
            <a:spLocks noChangeArrowheads="1"/>
          </p:cNvSpPr>
          <p:nvPr/>
        </p:nvSpPr>
        <p:spPr bwMode="auto">
          <a:xfrm>
            <a:off x="207963" y="442913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While-reading</a:t>
            </a:r>
          </a:p>
        </p:txBody>
      </p:sp>
      <p:pic>
        <p:nvPicPr>
          <p:cNvPr id="16398" name="Picture 1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3185" y="3946525"/>
            <a:ext cx="61753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D1 - TRACK 04">
            <a:hlinkClick r:id="" action="ppaction://media"/>
            <a:extLst>
              <a:ext uri="{FF2B5EF4-FFF2-40B4-BE49-F238E27FC236}">
                <a16:creationId xmlns:a16="http://schemas.microsoft.com/office/drawing/2014/main" id="{248382C1-7CBA-4F15-19AB-85D186196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30705" y="1591393"/>
            <a:ext cx="492351" cy="492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2293 -0.17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 -0.01088 L -0.39961 -0.36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7.40741E-7 L -0.22617 0.171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43178 0.1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27279 0.131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/>
          <p:cNvSpPr txBox="1">
            <a:spLocks noChangeArrowheads="1"/>
          </p:cNvSpPr>
          <p:nvPr/>
        </p:nvSpPr>
        <p:spPr bwMode="auto">
          <a:xfrm>
            <a:off x="1885950" y="498475"/>
            <a:ext cx="8589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hlink"/>
                </a:solidFill>
                <a:latin typeface="Calibri" pitchFamily="34" charset="0"/>
              </a:rPr>
              <a:t>Read the task and underline the key words.</a:t>
            </a:r>
          </a:p>
        </p:txBody>
      </p:sp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8" y="1398588"/>
            <a:ext cx="1035843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1717675" y="1911350"/>
            <a:ext cx="13160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4211638" y="1897063"/>
            <a:ext cx="1454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V="1">
            <a:off x="2299494" y="2589213"/>
            <a:ext cx="1716882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4376738" y="2547938"/>
            <a:ext cx="20367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flipV="1">
            <a:off x="7567212" y="2589213"/>
            <a:ext cx="691264" cy="37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>
            <a:off x="8405813" y="2578418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 flipV="1">
            <a:off x="9545638" y="2562225"/>
            <a:ext cx="105251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 flipV="1">
            <a:off x="2354263" y="3148013"/>
            <a:ext cx="846137" cy="11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 flipV="1">
            <a:off x="4337050" y="3144838"/>
            <a:ext cx="638175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 flipV="1">
            <a:off x="5194300" y="3146425"/>
            <a:ext cx="388938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6867525" y="3144838"/>
            <a:ext cx="15382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>
            <a:off x="2354263" y="3725863"/>
            <a:ext cx="679450" cy="15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3643313" y="3740150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2327275" y="4308475"/>
            <a:ext cx="1689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V="1">
            <a:off x="4349751" y="4308474"/>
            <a:ext cx="1569786" cy="142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>
            <a:off x="8353425" y="4322763"/>
            <a:ext cx="19129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 flipV="1">
            <a:off x="2354263" y="4905375"/>
            <a:ext cx="858837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 flipV="1">
            <a:off x="4337050" y="4889500"/>
            <a:ext cx="665163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6" name="Line 26"/>
          <p:cNvSpPr>
            <a:spLocks noChangeShapeType="1"/>
          </p:cNvSpPr>
          <p:nvPr/>
        </p:nvSpPr>
        <p:spPr bwMode="auto">
          <a:xfrm flipV="1">
            <a:off x="5237163" y="4918075"/>
            <a:ext cx="955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89" grpId="0" animBg="1"/>
      <p:bldP spid="46090" grpId="0" animBg="1"/>
      <p:bldP spid="46091" grpId="0" animBg="1"/>
      <p:bldP spid="46092" grpId="0" animBg="1"/>
      <p:bldP spid="46093" grpId="0" animBg="1"/>
      <p:bldP spid="46094" grpId="0" animBg="1"/>
      <p:bldP spid="46095" grpId="0" animBg="1"/>
      <p:bldP spid="46096" grpId="0" animBg="1"/>
      <p:bldP spid="46097" grpId="0" animBg="1"/>
      <p:bldP spid="46098" grpId="0" animBg="1"/>
      <p:bldP spid="46099" grpId="0" animBg="1"/>
      <p:bldP spid="46100" grpId="0" animBg="1"/>
      <p:bldP spid="46101" grpId="0" animBg="1"/>
      <p:bldP spid="46102" grpId="0" animBg="1"/>
      <p:bldP spid="46103" grpId="0" animBg="1"/>
      <p:bldP spid="46104" grpId="0" animBg="1"/>
      <p:bldP spid="46105" grpId="0" animBg="1"/>
      <p:bldP spid="461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1357313" y="434975"/>
            <a:ext cx="983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Calibri" pitchFamily="34" charset="0"/>
              </a:rPr>
              <a:t>Now, read the text again and check the answers.</a:t>
            </a:r>
          </a:p>
        </p:txBody>
      </p:sp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54125"/>
            <a:ext cx="927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92125" y="1747838"/>
            <a:ext cx="6967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=&gt; He goes to school five days a week.</a:t>
            </a:r>
          </a:p>
        </p:txBody>
      </p:sp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" y="2489200"/>
            <a:ext cx="601345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5" y="3543300"/>
            <a:ext cx="69675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34963" y="4103688"/>
            <a:ext cx="106314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=&gt; He plays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fooball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 volleyball and computer games.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663" y="4845050"/>
            <a:ext cx="10053637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7" name="Line 13"/>
          <p:cNvSpPr>
            <a:spLocks noChangeShapeType="1"/>
          </p:cNvSpPr>
          <p:nvPr/>
        </p:nvSpPr>
        <p:spPr bwMode="auto">
          <a:xfrm>
            <a:off x="3900488" y="3357563"/>
            <a:ext cx="2314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1381125" y="5738813"/>
            <a:ext cx="2900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>
            <a:off x="4395788" y="6167438"/>
            <a:ext cx="2314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5" grpId="0"/>
      <p:bldP spid="47117" grpId="0" animBg="1"/>
      <p:bldP spid="47118" grpId="0" animBg="1"/>
      <p:bldP spid="471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523875"/>
            <a:ext cx="3817937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2703513"/>
            <a:ext cx="859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363" y="4660900"/>
            <a:ext cx="547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247650" y="855663"/>
            <a:ext cx="11277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=&gt; He’s a great footballer.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47650" y="3043238"/>
            <a:ext cx="11277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=&gt; There are six members in his family.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236538" y="4964113"/>
            <a:ext cx="12443764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100" dirty="0">
                <a:solidFill>
                  <a:srgbClr val="FF0000"/>
                </a:solidFill>
                <a:latin typeface="Calibri" pitchFamily="34" charset="0"/>
              </a:rPr>
              <a:t>=&gt; He worries about his future. He doesn’t know what job he wants to do.</a:t>
            </a:r>
          </a:p>
        </p:txBody>
      </p:sp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5" y="1382713"/>
            <a:ext cx="9983788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150" y="3643313"/>
            <a:ext cx="985361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3" y="5568950"/>
            <a:ext cx="7834312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2784474" y="2617788"/>
            <a:ext cx="2057349" cy="269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V="1">
            <a:off x="4424909" y="4502150"/>
            <a:ext cx="387964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V="1">
            <a:off x="623888" y="6264275"/>
            <a:ext cx="2757487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 flipV="1">
            <a:off x="3676650" y="6264275"/>
            <a:ext cx="4235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/>
      <p:bldP spid="48137" grpId="0"/>
      <p:bldP spid="48138" grpId="0"/>
      <p:bldP spid="48142" grpId="0" animBg="1"/>
      <p:bldP spid="48143" grpId="0" animBg="1"/>
      <p:bldP spid="48144" grpId="0" animBg="1"/>
      <p:bldP spid="481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19250" y="328613"/>
            <a:ext cx="90757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Read the text again and choose the correct option.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87350" y="1241425"/>
            <a:ext cx="11458575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en-US" sz="3000" dirty="0">
                <a:latin typeface="Calibri" pitchFamily="34" charset="0"/>
              </a:rPr>
              <a:t>1. How many hours a day is Filip at school?</a:t>
            </a:r>
          </a:p>
          <a:p>
            <a:pPr marL="342900" indent="-342900">
              <a:spcBef>
                <a:spcPts val="600"/>
              </a:spcBef>
            </a:pPr>
            <a:r>
              <a:rPr lang="en-US" sz="3000" dirty="0">
                <a:latin typeface="Calibri" pitchFamily="34" charset="0"/>
              </a:rPr>
              <a:t>	A. 6 hours		B. 8 hours			C. 10 hours</a:t>
            </a:r>
          </a:p>
          <a:p>
            <a:pPr marL="342900" indent="-342900">
              <a:spcBef>
                <a:spcPts val="600"/>
              </a:spcBef>
            </a:pPr>
            <a:r>
              <a:rPr lang="en-US" sz="3000" dirty="0">
                <a:latin typeface="Calibri" pitchFamily="34" charset="0"/>
              </a:rPr>
              <a:t>2. What does Filip do after break time?</a:t>
            </a:r>
          </a:p>
          <a:p>
            <a:pPr marL="342900" indent="-342900">
              <a:spcBef>
                <a:spcPts val="600"/>
              </a:spcBef>
            </a:pPr>
            <a:r>
              <a:rPr lang="en-US" sz="3000" dirty="0">
                <a:latin typeface="Calibri" pitchFamily="34" charset="0"/>
              </a:rPr>
              <a:t>	A. plays football	B. plays volleyball		C. does homework</a:t>
            </a:r>
          </a:p>
          <a:p>
            <a:pPr marL="342900" indent="-342900">
              <a:spcBef>
                <a:spcPts val="600"/>
              </a:spcBef>
            </a:pPr>
            <a:r>
              <a:rPr lang="en-US" sz="3000" dirty="0">
                <a:latin typeface="Calibri" pitchFamily="34" charset="0"/>
              </a:rPr>
              <a:t>3. Where’s Lionel Messi from?</a:t>
            </a:r>
          </a:p>
          <a:p>
            <a:pPr marL="342900" indent="-342900">
              <a:spcBef>
                <a:spcPts val="600"/>
              </a:spcBef>
            </a:pPr>
            <a:r>
              <a:rPr lang="en-US" sz="3000" dirty="0">
                <a:latin typeface="Calibri" pitchFamily="34" charset="0"/>
              </a:rPr>
              <a:t>	A. Brazil			B. Argentina		C. Peru</a:t>
            </a:r>
          </a:p>
          <a:p>
            <a:pPr marL="342900" indent="-342900">
              <a:spcBef>
                <a:spcPts val="600"/>
              </a:spcBef>
            </a:pPr>
            <a:r>
              <a:rPr lang="en-US" sz="3000" dirty="0">
                <a:latin typeface="Calibri" pitchFamily="34" charset="0"/>
              </a:rPr>
              <a:t>4. How many bedrooms are there in </a:t>
            </a:r>
            <a:r>
              <a:rPr lang="en-US" sz="3000" dirty="0" err="1">
                <a:latin typeface="Calibri" pitchFamily="34" charset="0"/>
              </a:rPr>
              <a:t>FIlip’s</a:t>
            </a:r>
            <a:r>
              <a:rPr lang="en-US" sz="3000" dirty="0">
                <a:latin typeface="Calibri" pitchFamily="34" charset="0"/>
              </a:rPr>
              <a:t> flat?</a:t>
            </a:r>
          </a:p>
          <a:p>
            <a:pPr marL="342900" indent="-342900">
              <a:spcBef>
                <a:spcPts val="600"/>
              </a:spcBef>
            </a:pPr>
            <a:r>
              <a:rPr lang="en-US" sz="3000" dirty="0">
                <a:latin typeface="Calibri" pitchFamily="34" charset="0"/>
              </a:rPr>
              <a:t>	A. 2			B. 3				C. 4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595438" y="831850"/>
            <a:ext cx="105965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chemeClr val="hlink"/>
                </a:solidFill>
                <a:latin typeface="Calibri" pitchFamily="34" charset="0"/>
              </a:rPr>
              <a:t>First, underline the key words, then choose the correct answers.</a:t>
            </a: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V="1">
            <a:off x="955675" y="1676400"/>
            <a:ext cx="3338513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4752975" y="1700309"/>
            <a:ext cx="637172" cy="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V="1">
            <a:off x="6027738" y="1674813"/>
            <a:ext cx="830262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928688" y="2751667"/>
            <a:ext cx="690562" cy="555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2624931" y="2750343"/>
            <a:ext cx="583936" cy="87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V="1">
            <a:off x="3810001" y="2750343"/>
            <a:ext cx="2424112" cy="238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V="1">
            <a:off x="3330575" y="2758804"/>
            <a:ext cx="369358" cy="39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V="1">
            <a:off x="928688" y="3818205"/>
            <a:ext cx="969962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2206096" y="3842271"/>
            <a:ext cx="1907117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V="1">
            <a:off x="4225925" y="3833811"/>
            <a:ext cx="667808" cy="100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V="1">
            <a:off x="928688" y="4923349"/>
            <a:ext cx="31575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V="1">
            <a:off x="6096001" y="4917562"/>
            <a:ext cx="1497012" cy="95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85" grpId="0" animBg="1"/>
      <p:bldP spid="50186" grpId="0" animBg="1"/>
      <p:bldP spid="50189" grpId="0" animBg="1"/>
      <p:bldP spid="50190" grpId="0" animBg="1"/>
      <p:bldP spid="50192" grpId="0" animBg="1"/>
      <p:bldP spid="50193" grpId="0" animBg="1"/>
      <p:bldP spid="50194" grpId="0" animBg="1"/>
      <p:bldP spid="50195" grpId="0" animBg="1"/>
      <p:bldP spid="50196" grpId="0" animBg="1"/>
      <p:bldP spid="50197" grpId="0" animBg="1"/>
      <p:bldP spid="501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/>
          <p:cNvSpPr txBox="1">
            <a:spLocks noChangeArrowheads="1"/>
          </p:cNvSpPr>
          <p:nvPr/>
        </p:nvSpPr>
        <p:spPr bwMode="auto">
          <a:xfrm>
            <a:off x="2578100" y="430213"/>
            <a:ext cx="676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1062038"/>
            <a:ext cx="1159668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1. How many hours a day is Filip at school?</a:t>
            </a:r>
          </a:p>
          <a:p>
            <a:r>
              <a:rPr lang="en-US" sz="3200" dirty="0">
                <a:latin typeface="Calibri" pitchFamily="34" charset="0"/>
              </a:rPr>
              <a:t>	A. 6 hours		B. 8 hours			C. 10 hours</a:t>
            </a:r>
          </a:p>
          <a:p>
            <a:endParaRPr lang="en-US" sz="3200" dirty="0">
              <a:latin typeface="Calibri" pitchFamily="34" charset="0"/>
            </a:endParaRPr>
          </a:p>
          <a:p>
            <a:endParaRPr lang="en-US" sz="3200" dirty="0">
              <a:latin typeface="Calibri" pitchFamily="34" charset="0"/>
            </a:endParaRPr>
          </a:p>
          <a:p>
            <a:endParaRPr lang="en-US" sz="3200" dirty="0">
              <a:latin typeface="Calibri" pitchFamily="34" charset="0"/>
            </a:endParaRPr>
          </a:p>
          <a:p>
            <a:r>
              <a:rPr lang="en-US" sz="3200" dirty="0">
                <a:latin typeface="Calibri" pitchFamily="34" charset="0"/>
              </a:rPr>
              <a:t>2. What does Filip do after </a:t>
            </a:r>
            <a:r>
              <a:rPr lang="en-US" sz="3200" dirty="0" err="1">
                <a:latin typeface="Calibri" pitchFamily="34" charset="0"/>
              </a:rPr>
              <a:t>breaktime</a:t>
            </a:r>
            <a:r>
              <a:rPr lang="en-US" sz="3200" dirty="0">
                <a:latin typeface="Calibri" pitchFamily="34" charset="0"/>
              </a:rPr>
              <a:t>?</a:t>
            </a:r>
          </a:p>
          <a:p>
            <a:r>
              <a:rPr lang="en-US" sz="3200" dirty="0">
                <a:latin typeface="Calibri" pitchFamily="34" charset="0"/>
              </a:rPr>
              <a:t>	A. plays football	B. plays volleyball	C. does homework</a:t>
            </a:r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858838" y="1579563"/>
            <a:ext cx="512762" cy="539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>
            <a:off x="7272338" y="3989388"/>
            <a:ext cx="512762" cy="539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2219" y="2351625"/>
            <a:ext cx="636270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1080169" y="3227164"/>
            <a:ext cx="30480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127" y="4870450"/>
            <a:ext cx="86820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6849414" y="5640388"/>
            <a:ext cx="30480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/>
      <p:bldP spid="51207" grpId="0" animBg="1"/>
      <p:bldP spid="51209" grpId="0" animBg="1"/>
      <p:bldP spid="512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247650" y="647700"/>
            <a:ext cx="10710863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3. Where’s Lionel Messi from?</a:t>
            </a:r>
          </a:p>
          <a:p>
            <a:r>
              <a:rPr lang="en-US" sz="3200">
                <a:latin typeface="Calibri" pitchFamily="34" charset="0"/>
              </a:rPr>
              <a:t>	A. Brazil		B. Argentina		C. Peru</a:t>
            </a:r>
          </a:p>
          <a:p>
            <a:endParaRPr lang="en-US" sz="3200">
              <a:latin typeface="Calibri" pitchFamily="34" charset="0"/>
            </a:endParaRPr>
          </a:p>
          <a:p>
            <a:endParaRPr lang="en-US" sz="3200">
              <a:latin typeface="Calibri" pitchFamily="34" charset="0"/>
            </a:endParaRPr>
          </a:p>
          <a:p>
            <a:endParaRPr lang="en-US" sz="3200">
              <a:latin typeface="Calibri" pitchFamily="34" charset="0"/>
            </a:endParaRPr>
          </a:p>
          <a:p>
            <a:endParaRPr lang="en-US" sz="3200">
              <a:latin typeface="Calibri" pitchFamily="34" charset="0"/>
            </a:endParaRPr>
          </a:p>
          <a:p>
            <a:r>
              <a:rPr lang="en-US" sz="3200">
                <a:latin typeface="Calibri" pitchFamily="34" charset="0"/>
              </a:rPr>
              <a:t>4. How many bedrooms are there in FIlip’s flat?</a:t>
            </a:r>
          </a:p>
          <a:p>
            <a:r>
              <a:rPr lang="en-US" sz="3200">
                <a:latin typeface="Calibri" pitchFamily="34" charset="0"/>
              </a:rPr>
              <a:t>	A. 2			B. 3				C. 4</a:t>
            </a: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3836988" y="1150938"/>
            <a:ext cx="512762" cy="539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7535863" y="4098925"/>
            <a:ext cx="512762" cy="539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1946275"/>
            <a:ext cx="10063162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81550"/>
            <a:ext cx="104298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Line 9"/>
          <p:cNvSpPr>
            <a:spLocks noChangeShapeType="1"/>
          </p:cNvSpPr>
          <p:nvPr/>
        </p:nvSpPr>
        <p:spPr bwMode="auto">
          <a:xfrm flipV="1">
            <a:off x="8950325" y="2854325"/>
            <a:ext cx="1439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V="1">
            <a:off x="360363" y="3287862"/>
            <a:ext cx="1439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V="1">
            <a:off x="1081088" y="5690708"/>
            <a:ext cx="2368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  <p:bldP spid="52233" grpId="0" animBg="1"/>
      <p:bldP spid="52234" grpId="0" animBg="1"/>
      <p:bldP spid="522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174750"/>
            <a:ext cx="10844213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0" y="282575"/>
            <a:ext cx="60372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1384300" y="2827338"/>
            <a:ext cx="1620838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Example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1477963" y="3762564"/>
            <a:ext cx="100044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My life is very similar to Filip’s. The only difference is that I live in a house with a garden, and I don’t like computer games. I like listening to music and going to the cinema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879475" y="1296988"/>
            <a:ext cx="104140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Calibri" pitchFamily="34" charset="0"/>
              </a:rPr>
              <a:t>Write a paragraph (60-80 words) about yourself by answering these questions.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When does school start and finish?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What are your hobbies?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Who is your </a:t>
            </a:r>
            <a:r>
              <a:rPr lang="en-US" sz="3200" i="1" dirty="0" err="1">
                <a:solidFill>
                  <a:schemeClr val="hlink"/>
                </a:solidFill>
                <a:latin typeface="Calibri" pitchFamily="34" charset="0"/>
              </a:rPr>
              <a:t>favourite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famous person?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Where do you live?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What do you like about being 13?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661143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2914492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10210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262207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59019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75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issue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beard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respect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opinion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argue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worry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7" y="1827019"/>
            <a:ext cx="451157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Question words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grammar points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10)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15 SB)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scan a text, to listen and read for gist and specific information.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learn and use some vocabulary related to the topic.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1038225" y="1246188"/>
            <a:ext cx="98234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Calibri" pitchFamily="34" charset="0"/>
              </a:rPr>
              <a:t>Answer the questions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- How old are you?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 How is your life at thirteen?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674" y="2287758"/>
            <a:ext cx="2091452" cy="342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81000"/>
            <a:ext cx="6821488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66688" y="1144588"/>
            <a:ext cx="48498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chemeClr val="hlink"/>
                </a:solidFill>
                <a:latin typeface="Calibri" pitchFamily="34" charset="0"/>
              </a:rPr>
              <a:t>Find these words in the text, try to guess what are their meanings.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304800" y="527050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Pre-reading</a:t>
            </a:r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10363200" y="3270250"/>
            <a:ext cx="539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6635750" y="4835525"/>
            <a:ext cx="539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8983660" y="4835525"/>
            <a:ext cx="76994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>
            <a:off x="11430000" y="4842504"/>
            <a:ext cx="47413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>
            <a:off x="5510213" y="6388100"/>
            <a:ext cx="539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8" grpId="0" animBg="1"/>
      <p:bldP spid="58379" grpId="0" animBg="1"/>
      <p:bldP spid="58380" grpId="0" animBg="1"/>
      <p:bldP spid="58381" grpId="0" animBg="1"/>
      <p:bldP spid="583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49212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225" y="418941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argue</a:t>
            </a:r>
            <a:r>
              <a:rPr lang="en-US" sz="3200" dirty="0"/>
              <a:t> 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ɑːɡju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ː/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(v)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tranh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cãi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tranh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luận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404813" y="1500188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issue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ɪʃu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ː/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chủ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đề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bàn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luận</a:t>
            </a:r>
            <a:r>
              <a:rPr lang="en-US" sz="3200" dirty="0"/>
              <a:t> 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388938" y="2139950"/>
            <a:ext cx="11363325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beard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bɪəd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râu</a:t>
            </a:r>
            <a:r>
              <a:rPr lang="en-US" sz="3200" dirty="0">
                <a:latin typeface="Calibri" pitchFamily="34" charset="0"/>
              </a:rPr>
              <a:t> </a:t>
            </a:r>
            <a:endParaRPr lang="en-US" sz="3200" dirty="0"/>
          </a:p>
        </p:txBody>
      </p:sp>
      <p:sp>
        <p:nvSpPr>
          <p:cNvPr id="5" name="TextBox 13"/>
          <p:cNvSpPr txBox="1"/>
          <p:nvPr/>
        </p:nvSpPr>
        <p:spPr>
          <a:xfrm>
            <a:off x="388938" y="352266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opinion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əˈpinjən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quan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điểm</a:t>
            </a:r>
            <a:r>
              <a:rPr lang="en-US" sz="3200" dirty="0">
                <a:latin typeface="Calibri" pitchFamily="34" charset="0"/>
              </a:rPr>
              <a:t>, ý </a:t>
            </a:r>
            <a:r>
              <a:rPr lang="en-US" sz="3200" dirty="0" err="1">
                <a:latin typeface="Calibri" pitchFamily="34" charset="0"/>
              </a:rPr>
              <a:t>kiến</a:t>
            </a:r>
            <a:r>
              <a:rPr lang="en-US" sz="3200" dirty="0"/>
              <a:t> 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403225" y="281781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" pitchFamily="34" charset="0"/>
              </a:rPr>
              <a:t>respect</a:t>
            </a:r>
            <a:r>
              <a:rPr lang="en-US" sz="3200" b="1">
                <a:latin typeface="Calibri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/riˈspekt/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(v)</a:t>
            </a:r>
            <a:r>
              <a:rPr lang="en-US" sz="3200">
                <a:latin typeface="Calibri" pitchFamily="34" charset="0"/>
              </a:rPr>
              <a:t> tôn trọng</a:t>
            </a:r>
            <a:r>
              <a:rPr lang="en-US" sz="3200"/>
              <a:t> 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00050" y="4891088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" pitchFamily="34" charset="0"/>
              </a:rPr>
              <a:t>worry</a:t>
            </a:r>
            <a:r>
              <a:rPr lang="en-US" sz="3200" b="1">
                <a:latin typeface="Calibri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/ˈwʌri/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(v)</a:t>
            </a:r>
            <a:r>
              <a:rPr lang="en-US" sz="3200">
                <a:latin typeface="Calibri" pitchFamily="34" charset="0"/>
              </a:rPr>
              <a:t> lo lắng </a:t>
            </a:r>
          </a:p>
        </p:txBody>
      </p:sp>
      <p:pic>
        <p:nvPicPr>
          <p:cNvPr id="9" name="issue">
            <a:hlinkClick r:id="" action="ppaction://media"/>
            <a:extLst>
              <a:ext uri="{FF2B5EF4-FFF2-40B4-BE49-F238E27FC236}">
                <a16:creationId xmlns:a16="http://schemas.microsoft.com/office/drawing/2014/main" id="{21670DA5-AA83-47EA-B714-CCC0C8739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51332" y="7034213"/>
            <a:ext cx="609600" cy="609600"/>
          </a:xfrm>
          <a:prstGeom prst="rect">
            <a:avLst/>
          </a:prstGeom>
        </p:spPr>
      </p:pic>
      <p:pic>
        <p:nvPicPr>
          <p:cNvPr id="10" name="beard">
            <a:hlinkClick r:id="" action="ppaction://media"/>
            <a:extLst>
              <a:ext uri="{FF2B5EF4-FFF2-40B4-BE49-F238E27FC236}">
                <a16:creationId xmlns:a16="http://schemas.microsoft.com/office/drawing/2014/main" id="{F031669A-AD12-4EF6-AE56-1E9F198762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91479" y="7034213"/>
            <a:ext cx="609600" cy="609600"/>
          </a:xfrm>
          <a:prstGeom prst="rect">
            <a:avLst/>
          </a:prstGeom>
        </p:spPr>
      </p:pic>
      <p:pic>
        <p:nvPicPr>
          <p:cNvPr id="11" name="respect">
            <a:hlinkClick r:id="" action="ppaction://media"/>
            <a:extLst>
              <a:ext uri="{FF2B5EF4-FFF2-40B4-BE49-F238E27FC236}">
                <a16:creationId xmlns:a16="http://schemas.microsoft.com/office/drawing/2014/main" id="{A802937E-166B-4322-9EDB-47744CA4C6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31626" y="7044319"/>
            <a:ext cx="609600" cy="609600"/>
          </a:xfrm>
          <a:prstGeom prst="rect">
            <a:avLst/>
          </a:prstGeom>
        </p:spPr>
      </p:pic>
      <p:pic>
        <p:nvPicPr>
          <p:cNvPr id="12" name="opinion">
            <a:hlinkClick r:id="" action="ppaction://media"/>
            <a:extLst>
              <a:ext uri="{FF2B5EF4-FFF2-40B4-BE49-F238E27FC236}">
                <a16:creationId xmlns:a16="http://schemas.microsoft.com/office/drawing/2014/main" id="{D485F02B-96CD-4213-928F-30E2293BE9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46900" y="7034213"/>
            <a:ext cx="609600" cy="609600"/>
          </a:xfrm>
          <a:prstGeom prst="rect">
            <a:avLst/>
          </a:prstGeom>
        </p:spPr>
      </p:pic>
      <p:pic>
        <p:nvPicPr>
          <p:cNvPr id="13" name="argue">
            <a:hlinkClick r:id="" action="ppaction://media"/>
            <a:extLst>
              <a:ext uri="{FF2B5EF4-FFF2-40B4-BE49-F238E27FC236}">
                <a16:creationId xmlns:a16="http://schemas.microsoft.com/office/drawing/2014/main" id="{520F71BC-A079-4349-8A8D-522DB4FDAD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29262" y="7034213"/>
            <a:ext cx="609600" cy="609600"/>
          </a:xfrm>
          <a:prstGeom prst="rect">
            <a:avLst/>
          </a:prstGeom>
        </p:spPr>
      </p:pic>
      <p:pic>
        <p:nvPicPr>
          <p:cNvPr id="15" name="worry">
            <a:hlinkClick r:id="" action="ppaction://media"/>
            <a:extLst>
              <a:ext uri="{FF2B5EF4-FFF2-40B4-BE49-F238E27FC236}">
                <a16:creationId xmlns:a16="http://schemas.microsoft.com/office/drawing/2014/main" id="{9C52532F-11F8-4AEC-AF8B-5E788179267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6973" y="704431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67127" y="774441"/>
            <a:ext cx="441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+mj-lt"/>
              </a:rPr>
              <a:t>Click on each word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409575"/>
            <a:ext cx="1112361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942393"/>
            <a:ext cx="621188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941388" y="1441450"/>
            <a:ext cx="4170362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latin typeface="Calibri" pitchFamily="34" charset="0"/>
              </a:rPr>
              <a:t>Two sports: 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=&gt; volleyball, football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latin typeface="Calibri" pitchFamily="34" charset="0"/>
              </a:rPr>
              <a:t>A pet: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=&gt; cat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6477000" y="2445379"/>
            <a:ext cx="1931988" cy="2871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11582400" y="4156075"/>
            <a:ext cx="401638" cy="3058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6" grpId="0" animBg="1"/>
      <p:bldP spid="6349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9575</TotalTime>
  <Words>674</Words>
  <Application>Microsoft Office PowerPoint</Application>
  <PresentationFormat>Widescreen</PresentationFormat>
  <Paragraphs>97</Paragraphs>
  <Slides>23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 (body)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185</cp:revision>
  <dcterms:created xsi:type="dcterms:W3CDTF">2020-12-08T03:17:05Z</dcterms:created>
  <dcterms:modified xsi:type="dcterms:W3CDTF">2022-12-17T16:49:37Z</dcterms:modified>
</cp:coreProperties>
</file>