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07" r:id="rId2"/>
    <p:sldId id="376" r:id="rId3"/>
    <p:sldId id="369" r:id="rId4"/>
    <p:sldId id="379" r:id="rId5"/>
    <p:sldId id="311" r:id="rId6"/>
    <p:sldId id="308" r:id="rId7"/>
    <p:sldId id="382" r:id="rId8"/>
    <p:sldId id="388" r:id="rId9"/>
    <p:sldId id="380" r:id="rId10"/>
    <p:sldId id="368" r:id="rId11"/>
    <p:sldId id="313" r:id="rId12"/>
    <p:sldId id="312" r:id="rId13"/>
    <p:sldId id="358" r:id="rId14"/>
    <p:sldId id="371" r:id="rId15"/>
    <p:sldId id="365" r:id="rId16"/>
    <p:sldId id="361" r:id="rId17"/>
    <p:sldId id="324" r:id="rId18"/>
    <p:sldId id="389" r:id="rId19"/>
    <p:sldId id="328" r:id="rId20"/>
    <p:sldId id="391" r:id="rId21"/>
    <p:sldId id="359" r:id="rId22"/>
    <p:sldId id="392" r:id="rId23"/>
    <p:sldId id="257" r:id="rId24"/>
    <p:sldId id="326" r:id="rId25"/>
    <p:sldId id="393" r:id="rId26"/>
    <p:sldId id="395" r:id="rId27"/>
    <p:sldId id="396" r:id="rId28"/>
    <p:sldId id="372" r:id="rId29"/>
    <p:sldId id="373" r:id="rId30"/>
    <p:sldId id="350" r:id="rId31"/>
    <p:sldId id="377" r:id="rId32"/>
    <p:sldId id="352" r:id="rId33"/>
    <p:sldId id="35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00FF"/>
    <a:srgbClr val="FFFF66"/>
    <a:srgbClr val="CCCC00"/>
    <a:srgbClr val="FF66FF"/>
    <a:srgbClr val="FFCCFF"/>
    <a:srgbClr val="CCFFCC"/>
    <a:srgbClr val="CC33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DB1FC-2A0D-45A8-A2D3-07DECA68E130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09C0-7EAB-4FF6-AA13-3DCEEB0AE6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  <a:t>14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  <a:t>28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  <a:t>29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>
            <a:fillRect/>
          </a:stretch>
        </p:blipFill>
        <p:spPr>
          <a:xfrm rot="5400000">
            <a:off x="2856750" y="-2473463"/>
            <a:ext cx="6478500" cy="11804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7802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49357" y="189750"/>
            <a:ext cx="1367644" cy="21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>
              <a:fillRect/>
            </a:stretch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27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6.png"/><Relationship Id="rId5" Type="http://schemas.openxmlformats.org/officeDocument/2006/relationships/image" Target="../media/image17.em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7.emf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2.emf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3285883" y="1496878"/>
            <a:ext cx="6413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7474" y="-297956"/>
            <a:ext cx="2322777" cy="1963082"/>
          </a:xfrm>
          <a:prstGeom prst="rect">
            <a:avLst/>
          </a:prstGeom>
        </p:spPr>
      </p:pic>
      <p:pic>
        <p:nvPicPr>
          <p:cNvPr id="15" name="图片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05" y="362369"/>
            <a:ext cx="4750038" cy="8484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b="15625"/>
          <a:stretch>
            <a:fillRect/>
          </a:stretch>
        </p:blipFill>
        <p:spPr>
          <a:xfrm>
            <a:off x="1258013" y="1617520"/>
            <a:ext cx="12191647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385">
            <a:off x="-499116" y="4346181"/>
            <a:ext cx="2411081" cy="23508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39972" y="653190"/>
            <a:ext cx="5661383" cy="60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65"/>
              </a:lnSpc>
            </a:pPr>
            <a:r>
              <a:rPr lang="en-US" sz="43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05791" y="1401275"/>
            <a:ext cx="11180415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4154" y="5359400"/>
            <a:ext cx="4354922" cy="18617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85570" y="5771696"/>
            <a:ext cx="549695" cy="10371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52669" y="4548689"/>
            <a:ext cx="333538" cy="9956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42562" y="5832241"/>
            <a:ext cx="270600" cy="8077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05115" y="5511119"/>
            <a:ext cx="2456058" cy="1249556"/>
          </a:xfrm>
          <a:prstGeom prst="rect">
            <a:avLst/>
          </a:prstGeom>
        </p:spPr>
      </p:pic>
      <p:sp>
        <p:nvSpPr>
          <p:cNvPr id="24" name="Pentagon 23"/>
          <p:cNvSpPr/>
          <p:nvPr/>
        </p:nvSpPr>
        <p:spPr>
          <a:xfrm>
            <a:off x="1740565" y="1452219"/>
            <a:ext cx="5123874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LÝ THUYẾT</a:t>
            </a:r>
          </a:p>
        </p:txBody>
      </p:sp>
      <p:sp>
        <p:nvSpPr>
          <p:cNvPr id="25" name="Pentagon 24"/>
          <p:cNvSpPr/>
          <p:nvPr/>
        </p:nvSpPr>
        <p:spPr>
          <a:xfrm>
            <a:off x="3310829" y="2994563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4" name="Pentagon 13"/>
          <p:cNvSpPr/>
          <p:nvPr/>
        </p:nvSpPr>
        <p:spPr>
          <a:xfrm>
            <a:off x="5102492" y="4561527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grpSp>
        <p:nvGrpSpPr>
          <p:cNvPr id="66" name="组合 23"/>
          <p:cNvGrpSpPr/>
          <p:nvPr/>
        </p:nvGrpSpPr>
        <p:grpSpPr>
          <a:xfrm>
            <a:off x="2874052" y="4430332"/>
            <a:ext cx="6544122" cy="2382595"/>
            <a:chOff x="3084810" y="-335112"/>
            <a:chExt cx="5809496" cy="5760000"/>
          </a:xfrm>
        </p:grpSpPr>
        <p:grpSp>
          <p:nvGrpSpPr>
            <p:cNvPr id="6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0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68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1" name="图片 6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6146112" y="2051467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>
            <a:fillRect/>
          </a:stretch>
        </p:blipFill>
        <p:spPr>
          <a:xfrm>
            <a:off x="834983" y="720498"/>
            <a:ext cx="4255412" cy="3386747"/>
          </a:xfrm>
          <a:prstGeom prst="rect">
            <a:avLst/>
          </a:prstGeom>
        </p:spPr>
      </p:pic>
      <p:sp>
        <p:nvSpPr>
          <p:cNvPr id="78" name="文本框 1"/>
          <p:cNvSpPr txBox="1"/>
          <p:nvPr/>
        </p:nvSpPr>
        <p:spPr>
          <a:xfrm>
            <a:off x="918192" y="1530096"/>
            <a:ext cx="4076917" cy="1307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67471" y="3897266"/>
            <a:ext cx="3986726" cy="38244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65" grpId="1"/>
      <p:bldP spid="76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630919" y="1686942"/>
            <a:ext cx="732080" cy="608831"/>
            <a:chOff x="3959623" y="1220645"/>
            <a:chExt cx="640492" cy="658134"/>
          </a:xfrm>
        </p:grpSpPr>
        <p:sp>
          <p:nvSpPr>
            <p:cNvPr id="2" name="菱形 1"/>
            <p:cNvSpPr/>
            <p:nvPr/>
          </p:nvSpPr>
          <p:spPr>
            <a:xfrm>
              <a:off x="3959623" y="1238287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227550" y="1220645"/>
              <a:ext cx="161620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2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45" y="4562227"/>
            <a:ext cx="8422689" cy="191613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05988" y="937250"/>
            <a:ext cx="2054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46112" y="2051467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" y="3045534"/>
            <a:ext cx="3033385" cy="3033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705987" y="937250"/>
            <a:ext cx="2748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6146111" y="2051467"/>
            <a:ext cx="5103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667720" y="2497838"/>
            <a:ext cx="5401516" cy="5181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5" grpId="0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 dirty="0">
                <a:latin typeface="+mj-ea"/>
                <a:ea typeface="+mj-ea"/>
              </a:rPr>
              <a:t>03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86558" y="2210082"/>
            <a:ext cx="4951710" cy="1935254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 66.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328576" y="1923568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TIẾP SỨC</a:t>
            </a:r>
            <a:endParaRPr 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8334" y="2516127"/>
            <a:ext cx="86331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t="29645"/>
          <a:stretch>
            <a:fillRect/>
          </a:stretch>
        </p:blipFill>
        <p:spPr>
          <a:xfrm>
            <a:off x="4328577" y="4849642"/>
            <a:ext cx="3311483" cy="173180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6327" y="-33519"/>
            <a:ext cx="4051188" cy="282752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6" grpId="0"/>
      <p:bldP spid="2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949745" y="453866"/>
            <a:ext cx="9189063" cy="184954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983" y="5229260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 66.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07340"/>
              </p:ext>
            </p:extLst>
          </p:nvPr>
        </p:nvGraphicFramePr>
        <p:xfrm>
          <a:off x="1389115" y="1960585"/>
          <a:ext cx="9460805" cy="4098676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03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4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STT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Yếu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tố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Hán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Việt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ghép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Hán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Việt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Vô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không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Vô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tình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,..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Hữu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Hữu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duyên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,…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Hữu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bạn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Thân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hữu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,...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Lạm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quá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Lạm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quyền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,…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Tuyệt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tột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độ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hết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Tuyệt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sắc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…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86525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7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Gia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thêm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vào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Gia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vị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8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Gia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nhà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Gia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phong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9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Chinh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đánh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dẹp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Chinh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phạt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6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10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82360"/>
                  </a:ext>
                </a:extLst>
              </a:tr>
            </a:tbl>
          </a:graphicData>
        </a:graphic>
      </p:graphicFrame>
      <p:pic>
        <p:nvPicPr>
          <p:cNvPr id="27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748" y="-61878"/>
            <a:ext cx="1574841" cy="46048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2" grpId="0" animBg="1"/>
      <p:bldP spid="22" grpId="1" animBg="1"/>
      <p:bldP spid="23" grpId="0" animBg="1"/>
      <p:bldP spid="23" grpId="1" animBg="1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653018"/>
              </p:ext>
            </p:extLst>
          </p:nvPr>
        </p:nvGraphicFramePr>
        <p:xfrm>
          <a:off x="181910" y="42078"/>
          <a:ext cx="11875043" cy="6662781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609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02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đ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8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duyên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duyên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Thu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 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cớ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3150333386"/>
                  </a:ext>
                </a:extLst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Ng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2643799350"/>
                  </a:ext>
                </a:extLst>
              </a:tr>
            </a:tbl>
          </a:graphicData>
        </a:graphic>
      </p:graphicFrame>
      <p:pic>
        <p:nvPicPr>
          <p:cNvPr id="18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954" y="2126296"/>
            <a:ext cx="5219660" cy="38775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620625" y="2664859"/>
            <a:ext cx="41442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2517" y="2032127"/>
            <a:ext cx="376019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1" y="5404152"/>
            <a:ext cx="8422689" cy="1916134"/>
          </a:xfrm>
          <a:prstGeom prst="rect">
            <a:avLst/>
          </a:prstGeom>
        </p:spPr>
      </p:pic>
      <p:sp>
        <p:nvSpPr>
          <p:cNvPr id="24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83" y="2973417"/>
            <a:ext cx="3743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79732" y="1175431"/>
            <a:ext cx="7450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4159876" y="2676057"/>
            <a:ext cx="7183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210141" y="4046205"/>
            <a:ext cx="70828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596" y="215304"/>
            <a:ext cx="3173461" cy="217759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7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59" grpId="0"/>
      <p:bldP spid="1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0939" y="473934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426" y="5397275"/>
            <a:ext cx="1345950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1234393" y="352469"/>
            <a:ext cx="1022073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fontAlgn="base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thu từ những gì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 hình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(hương, gió), từ ngõ hẹp (ngõ) chuyên sang những nét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hữu hình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cụ th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(sông, chim, mây) với một không gian vừa dài rộng, vừa cao vời.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(Vũ Nho,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và 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người lúc sang thu)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có 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khi sang thu, khi nửa đời nhìn lại thì người ta một mặt 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thêm, chín chắn thêm,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thâm trầm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điềm đạm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thêm, mặt khác người ta phải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khẩn trương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thêm, 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gáp thêm.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(Vũ Nho,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và 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người lúc sang thu)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rừng đang bị thu hẹp từng ngày, diện tích rừng tự nhiên che phu gi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do khai thác trái phép, 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rừng bị chuyên qua 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nông, công nghiệp, các loài sinh vật quý hiếm thì đứng trước nguy cơ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tuyệt chủng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(Phan Anh Hải,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trạng tài nguyên thiên nhiên ờ Việt Nam và thế giới)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ào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tôi, 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tấc đất là thiêng liêng, 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lủ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óng ánh, 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hạt sương long lanh trong 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rừng rậm rạp, mỗi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đất hoang và tiếng thì th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của côn trùng là những 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thiêng liêng trong k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ức và kinh nghiệm 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bào tôi.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(Xi-át-tô,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thư của thủ lĩnh da đỏ)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6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9881" y="2791357"/>
            <a:ext cx="1247331" cy="1621087"/>
          </a:xfrm>
          <a:prstGeom prst="rect">
            <a:avLst/>
          </a:prstGeom>
        </p:spPr>
      </p:pic>
      <p:pic>
        <p:nvPicPr>
          <p:cNvPr id="67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17359"/>
            <a:ext cx="1247331" cy="1621087"/>
          </a:xfrm>
          <a:prstGeom prst="rect">
            <a:avLst/>
          </a:prstGeom>
        </p:spPr>
      </p:pic>
      <p:pic>
        <p:nvPicPr>
          <p:cNvPr id="68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52" y="3023089"/>
            <a:ext cx="1247331" cy="16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426" y="4973"/>
            <a:ext cx="1052482" cy="8894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A1BADA-0C8D-481F-B6E4-8D06A04BDD05}"/>
              </a:ext>
            </a:extLst>
          </p:cNvPr>
          <p:cNvSpPr/>
          <p:nvPr/>
        </p:nvSpPr>
        <p:spPr>
          <a:xfrm>
            <a:off x="899435" y="-56945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2"/>
          <p:cNvSpPr txBox="1"/>
          <p:nvPr/>
        </p:nvSpPr>
        <p:spPr>
          <a:xfrm>
            <a:off x="2711624" y="836712"/>
            <a:ext cx="5829329" cy="646290"/>
          </a:xfrm>
          <a:prstGeom prst="rect">
            <a:avLst/>
          </a:prstGeom>
          <a:solidFill>
            <a:srgbClr val="DAE5F1"/>
          </a:solidFill>
          <a:ln w="28575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YÊU CẦU CẦN ĐẠT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5" name="图片 7" descr="8691fc963511599ce3dc24771297d54e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4790940"/>
            <a:ext cx="3661372" cy="2067059"/>
          </a:xfrm>
          <a:prstGeom prst="rect">
            <a:avLst/>
          </a:prstGeom>
        </p:spPr>
      </p:pic>
      <p:pic>
        <p:nvPicPr>
          <p:cNvPr id="6" name="图片 2" descr="999ba5066198f2db59d550c4dbd2090b"/>
          <p:cNvPicPr>
            <a:picLocks noChangeAspect="1"/>
          </p:cNvPicPr>
          <p:nvPr/>
        </p:nvPicPr>
        <p:blipFill rotWithShape="1">
          <a:blip r:embed="rId4" cstate="screen"/>
          <a:srcRect r="33437"/>
          <a:stretch>
            <a:fillRect/>
          </a:stretch>
        </p:blipFill>
        <p:spPr>
          <a:xfrm rot="5400000">
            <a:off x="5235200" y="1092789"/>
            <a:ext cx="4778186" cy="6439435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5338355" y="2334232"/>
            <a:ext cx="48419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5338355" y="4672149"/>
            <a:ext cx="4056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63" y="2278289"/>
            <a:ext cx="3614311" cy="2716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46" y="797510"/>
            <a:ext cx="5546521" cy="523220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3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58" y="105315"/>
            <a:ext cx="1956356" cy="1384390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644" y="-58167"/>
            <a:ext cx="1956356" cy="1384390"/>
          </a:xfrm>
          <a:prstGeom prst="rect">
            <a:avLst/>
          </a:prstGeom>
        </p:spPr>
      </p:pic>
      <p:pic>
        <p:nvPicPr>
          <p:cNvPr id="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87" y="2458307"/>
            <a:ext cx="1247331" cy="1621087"/>
          </a:xfrm>
          <a:prstGeom prst="rect">
            <a:avLst/>
          </a:prstGeom>
        </p:spPr>
      </p:pic>
      <p:pic>
        <p:nvPicPr>
          <p:cNvPr id="6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2284" y="2458306"/>
            <a:ext cx="1247331" cy="1621087"/>
          </a:xfrm>
          <a:prstGeom prst="rect">
            <a:avLst/>
          </a:prstGeom>
        </p:spPr>
      </p:pic>
      <p:pic>
        <p:nvPicPr>
          <p:cNvPr id="7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65123"/>
            <a:ext cx="1698016" cy="1201579"/>
          </a:xfrm>
          <a:prstGeom prst="rect">
            <a:avLst/>
          </a:prstGeom>
        </p:spPr>
      </p:pic>
      <p:pic>
        <p:nvPicPr>
          <p:cNvPr id="8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1599" y="4865123"/>
            <a:ext cx="1698016" cy="1201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61449" y="3491349"/>
            <a:ext cx="5974195" cy="707886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           3 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E07A4B-E06B-46DB-99DA-7DA4E9519324}"/>
              </a:ext>
            </a:extLst>
          </p:cNvPr>
          <p:cNvSpPr/>
          <p:nvPr/>
        </p:nvSpPr>
        <p:spPr>
          <a:xfrm>
            <a:off x="1967749" y="735955"/>
            <a:ext cx="5824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NHANH HƠN</a:t>
            </a:r>
            <a:endParaRPr lang="en-US" sz="3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57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367928"/>
              </p:ext>
            </p:extLst>
          </p:nvPr>
        </p:nvGraphicFramePr>
        <p:xfrm>
          <a:off x="315338" y="62539"/>
          <a:ext cx="11561324" cy="7074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1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6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33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8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gỏng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7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48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689188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511655"/>
              </p:ext>
            </p:extLst>
          </p:nvPr>
        </p:nvGraphicFramePr>
        <p:xfrm>
          <a:off x="370936" y="62539"/>
          <a:ext cx="11505726" cy="7074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5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6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33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8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gỏng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7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48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689188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66891B4-DBF5-4A90-A02E-08EE4540B1B7}"/>
              </a:ext>
            </a:extLst>
          </p:cNvPr>
          <p:cNvSpPr/>
          <p:nvPr/>
        </p:nvSpPr>
        <p:spPr>
          <a:xfrm>
            <a:off x="3906920" y="1196770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1-c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8D730F-E6B4-420E-AD7D-BA19EF4D5524}"/>
              </a:ext>
            </a:extLst>
          </p:cNvPr>
          <p:cNvSpPr/>
          <p:nvPr/>
        </p:nvSpPr>
        <p:spPr>
          <a:xfrm>
            <a:off x="3906920" y="1976875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2-f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BC4C5E-E570-4CF4-82FA-C5794BB5A225}"/>
              </a:ext>
            </a:extLst>
          </p:cNvPr>
          <p:cNvSpPr/>
          <p:nvPr/>
        </p:nvSpPr>
        <p:spPr>
          <a:xfrm>
            <a:off x="3978139" y="2990145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3-d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1007B2-1D5B-4325-8D82-14FCB8DD58B3}"/>
              </a:ext>
            </a:extLst>
          </p:cNvPr>
          <p:cNvSpPr/>
          <p:nvPr/>
        </p:nvSpPr>
        <p:spPr>
          <a:xfrm>
            <a:off x="4037843" y="3807781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4-b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0B155A-7E77-4019-AB5A-3AF3702EF1AA}"/>
              </a:ext>
            </a:extLst>
          </p:cNvPr>
          <p:cNvSpPr/>
          <p:nvPr/>
        </p:nvSpPr>
        <p:spPr>
          <a:xfrm>
            <a:off x="4037843" y="4625417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5-e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A38337-E3E5-4EE6-9418-918918282F9D}"/>
              </a:ext>
            </a:extLst>
          </p:cNvPr>
          <p:cNvSpPr/>
          <p:nvPr/>
        </p:nvSpPr>
        <p:spPr>
          <a:xfrm>
            <a:off x="4015160" y="5266281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6-a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63E7E3-00D0-4984-8E38-442E16AAD45A}"/>
              </a:ext>
            </a:extLst>
          </p:cNvPr>
          <p:cNvSpPr/>
          <p:nvPr/>
        </p:nvSpPr>
        <p:spPr>
          <a:xfrm>
            <a:off x="4037843" y="6128923"/>
            <a:ext cx="1071676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7-g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651261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8" grpId="0"/>
      <p:bldP spid="20" grpId="0"/>
      <p:bldP spid="24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7" y="2189277"/>
            <a:ext cx="1769892" cy="4645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68675" y="1605012"/>
            <a:ext cx="732080" cy="592511"/>
            <a:chOff x="4517592" y="1132079"/>
            <a:chExt cx="640492" cy="640492"/>
          </a:xfrm>
        </p:grpSpPr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4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5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53" y="95575"/>
            <a:ext cx="2800253" cy="9792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2180" y="354362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 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1846" y="1123803"/>
            <a:ext cx="10031188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500" marR="0" indent="215900" algn="just">
              <a:lnSpc>
                <a:spcPct val="15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Tôi là k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ẻ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hoang d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tôi không hi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ể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u bất cứ một cách s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ố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 nào khác. Tôi 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ã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chứng kiến 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ả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ngàn con trâu rừng bị chết d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ầ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n, chết mòn trên 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ữ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 cánh đồng trơ trọi vì bị người da tr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ắ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bắ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 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ỗ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i khi có đo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à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 tàu chạy qua. 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ô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i là k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ẻ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hoang d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tôi không hi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ểu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ổ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i tại sao một con ngựa sắt 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ã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khói lại quan trọng hơn nhiều con trâu rừng mà 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ú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 tôi 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ỉ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giết 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ể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duy trì cuộc s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ố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ng.</a:t>
            </a:r>
            <a:endParaRPr lang="en-US" sz="2800" dirty="0">
              <a:latin typeface="Helvetica Neue"/>
              <a:ea typeface="Helvetica Neue"/>
              <a:cs typeface="Helvetica Neue"/>
            </a:endParaRPr>
          </a:p>
          <a:p>
            <a:pPr marL="3810000" marR="0" algn="just">
              <a:lnSpc>
                <a:spcPct val="15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(Xi-át-t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ô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Bức thư của thủ lĩnh da đỏ)</a:t>
            </a:r>
            <a:endParaRPr lang="en-US" sz="2800" dirty="0">
              <a:latin typeface="Helvetica Neue"/>
              <a:ea typeface="Helvetica Neue"/>
              <a:cs typeface="Helvetica Neue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4993" y="2359004"/>
            <a:ext cx="74803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 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0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3035" y="0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03219" y="2751189"/>
            <a:ext cx="89914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ý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0" name="文本框 17"/>
          <p:cNvSpPr txBox="1"/>
          <p:nvPr/>
        </p:nvSpPr>
        <p:spPr>
          <a:xfrm>
            <a:off x="3486169" y="262002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78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2517" y="2032127"/>
            <a:ext cx="376019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1" y="5404152"/>
            <a:ext cx="8422689" cy="1916134"/>
          </a:xfrm>
          <a:prstGeom prst="rect">
            <a:avLst/>
          </a:prstGeom>
        </p:spPr>
      </p:pic>
      <p:sp>
        <p:nvSpPr>
          <p:cNvPr id="24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83" y="2973417"/>
            <a:ext cx="37430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41721" y="926338"/>
            <a:ext cx="7450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4278048" y="2162150"/>
            <a:ext cx="718336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356922" y="4553856"/>
            <a:ext cx="7082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596" y="215304"/>
            <a:ext cx="3173461" cy="217759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4A044E5-81FB-4A2B-AE9E-B8AC8E2C255D}"/>
              </a:ext>
            </a:extLst>
          </p:cNvPr>
          <p:cNvSpPr/>
          <p:nvPr/>
        </p:nvSpPr>
        <p:spPr>
          <a:xfrm>
            <a:off x="4341721" y="1654134"/>
            <a:ext cx="5546521" cy="523220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lo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BF5A27-C708-47B0-B603-D7386A65012F}"/>
              </a:ext>
            </a:extLst>
          </p:cNvPr>
          <p:cNvSpPr/>
          <p:nvPr/>
        </p:nvSpPr>
        <p:spPr>
          <a:xfrm>
            <a:off x="4356922" y="3429101"/>
            <a:ext cx="7025622" cy="954107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rõ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0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1" grpId="0"/>
      <p:bldP spid="159" grpId="0"/>
      <p:bldP spid="160" grpId="0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2517" y="2032127"/>
            <a:ext cx="376019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1" y="5404152"/>
            <a:ext cx="8422689" cy="1916134"/>
          </a:xfrm>
          <a:prstGeom prst="rect">
            <a:avLst/>
          </a:prstGeom>
        </p:spPr>
      </p:pic>
      <p:sp>
        <p:nvSpPr>
          <p:cNvPr id="24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83" y="2973417"/>
            <a:ext cx="37430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56922" y="831601"/>
            <a:ext cx="7450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4240385" y="2425782"/>
            <a:ext cx="7183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262032" y="4309530"/>
            <a:ext cx="70828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645" y="211932"/>
            <a:ext cx="3173461" cy="217759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4A044E5-81FB-4A2B-AE9E-B8AC8E2C255D}"/>
              </a:ext>
            </a:extLst>
          </p:cNvPr>
          <p:cNvSpPr/>
          <p:nvPr/>
        </p:nvSpPr>
        <p:spPr>
          <a:xfrm>
            <a:off x="4388029" y="1613623"/>
            <a:ext cx="7867482" cy="483017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BF5A27-C708-47B0-B603-D7386A65012F}"/>
              </a:ext>
            </a:extLst>
          </p:cNvPr>
          <p:cNvSpPr/>
          <p:nvPr/>
        </p:nvSpPr>
        <p:spPr>
          <a:xfrm>
            <a:off x="4510041" y="3201238"/>
            <a:ext cx="7183369" cy="907749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64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1" grpId="0"/>
      <p:bldP spid="159" grpId="0"/>
      <p:bldP spid="160" grpId="0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>
                <a:latin typeface="+mj-ea"/>
                <a:ea typeface="+mj-ea"/>
              </a:rPr>
              <a:t>04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92692" y="1524230"/>
            <a:ext cx="4951710" cy="1319701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VIẾT NGẮN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1563995" y="462697"/>
            <a:ext cx="4875530" cy="827259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4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  <a:endParaRPr lang="en-US" sz="4800" spc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4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67026" y="701470"/>
            <a:ext cx="2852084" cy="1196943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" y="1446187"/>
            <a:ext cx="4484318" cy="3783710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5" y="3826401"/>
            <a:ext cx="2911869" cy="2343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35" y="1441601"/>
            <a:ext cx="6352832" cy="5388695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 bwMode="auto">
          <a:xfrm>
            <a:off x="5683594" y="3167822"/>
            <a:ext cx="4903514" cy="2062075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97693" y="253335"/>
            <a:ext cx="7215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82"/>
            <a:ext cx="4024319" cy="6085238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473521"/>
            <a:ext cx="6413548" cy="1004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3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693" y="1946067"/>
            <a:ext cx="7350550" cy="3116721"/>
          </a:xfrm>
          <a:prstGeom prst="rect">
            <a:avLst/>
          </a:prstGeom>
        </p:spPr>
      </p:pic>
      <p:sp>
        <p:nvSpPr>
          <p:cNvPr id="14" name="文本框 17"/>
          <p:cNvSpPr txBox="1"/>
          <p:nvPr/>
        </p:nvSpPr>
        <p:spPr>
          <a:xfrm>
            <a:off x="3505342" y="2697668"/>
            <a:ext cx="7215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NHÌN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HÌNH ĐOÁN 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8" grpId="0"/>
      <p:bldP spid="22" grpId="0" animBg="1"/>
      <p:bldP spid="22" grpId="1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46" y="79751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58" y="105315"/>
            <a:ext cx="1956356" cy="1384390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644" y="-58167"/>
            <a:ext cx="1956356" cy="1384390"/>
          </a:xfrm>
          <a:prstGeom prst="rect">
            <a:avLst/>
          </a:prstGeom>
        </p:spPr>
      </p:pic>
      <p:pic>
        <p:nvPicPr>
          <p:cNvPr id="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87" y="2458307"/>
            <a:ext cx="1247331" cy="1621087"/>
          </a:xfrm>
          <a:prstGeom prst="rect">
            <a:avLst/>
          </a:prstGeom>
        </p:spPr>
      </p:pic>
      <p:pic>
        <p:nvPicPr>
          <p:cNvPr id="6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2284" y="2458306"/>
            <a:ext cx="1247331" cy="1621087"/>
          </a:xfrm>
          <a:prstGeom prst="rect">
            <a:avLst/>
          </a:prstGeom>
        </p:spPr>
      </p:pic>
      <p:pic>
        <p:nvPicPr>
          <p:cNvPr id="7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65123"/>
            <a:ext cx="1698016" cy="1201579"/>
          </a:xfrm>
          <a:prstGeom prst="rect">
            <a:avLst/>
          </a:prstGeom>
        </p:spPr>
      </p:pic>
      <p:pic>
        <p:nvPicPr>
          <p:cNvPr id="8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1599" y="4865123"/>
            <a:ext cx="1698016" cy="1201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3490" y="342900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vi-VN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 đề tự chọn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sử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38411" y="1611602"/>
            <a:ext cx="9050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b="1" dirty="0"/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16200000">
            <a:off x="6986822" y="-2613526"/>
            <a:ext cx="861774" cy="66692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5857" y="1560734"/>
            <a:ext cx="7910429" cy="1002161"/>
            <a:chOff x="4389120" y="1084217"/>
            <a:chExt cx="6309360" cy="736216"/>
          </a:xfrm>
          <a:solidFill>
            <a:srgbClr val="92D050"/>
          </a:solidFill>
        </p:grpSpPr>
        <p:sp>
          <p:nvSpPr>
            <p:cNvPr id="8" name="五边形 7"/>
            <p:cNvSpPr/>
            <p:nvPr/>
          </p:nvSpPr>
          <p:spPr>
            <a:xfrm flipH="1">
              <a:off x="4389120" y="1084217"/>
              <a:ext cx="6309360" cy="73621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五边形 29"/>
          <p:cNvSpPr/>
          <p:nvPr/>
        </p:nvSpPr>
        <p:spPr>
          <a:xfrm flipH="1">
            <a:off x="3532535" y="3022429"/>
            <a:ext cx="7955418" cy="1723716"/>
          </a:xfrm>
          <a:prstGeom prst="homePlat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XXI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(Theo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ChươngThâu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35857" y="3825025"/>
            <a:ext cx="5401516" cy="3257841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08" y="1151987"/>
            <a:ext cx="3974123" cy="3974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6697" y="16352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lại kiến thức về từ Hán Việt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và xem lại các bài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3142446" y="1172415"/>
            <a:ext cx="8512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CHÚC CÁC EM </a:t>
            </a:r>
            <a:endParaRPr kumimoji="0" lang="vi-VN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 TẬP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NHÉ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1911" y="431216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7350681" y="216490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HƯU CAO CỔ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026535" y="5151549"/>
            <a:ext cx="5561780" cy="20310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8" name="图片 16" descr="2223be3d229db37d30f334096b91514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40290" y="1265266"/>
            <a:ext cx="2936886" cy="2763713"/>
          </a:xfrm>
          <a:prstGeom prst="rect">
            <a:avLst/>
          </a:prstGeom>
        </p:spPr>
      </p:pic>
      <p:pic>
        <p:nvPicPr>
          <p:cNvPr id="29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522" y="1443917"/>
            <a:ext cx="3086766" cy="2868247"/>
          </a:xfrm>
          <a:prstGeom prst="rect">
            <a:avLst/>
          </a:prstGeom>
        </p:spPr>
      </p:pic>
      <p:sp>
        <p:nvSpPr>
          <p:cNvPr id="30" name="文本框 17"/>
          <p:cNvSpPr txBox="1"/>
          <p:nvPr/>
        </p:nvSpPr>
        <p:spPr>
          <a:xfrm>
            <a:off x="2467441" y="237017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 LONG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05" y="0"/>
            <a:ext cx="2212909" cy="2871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2" y="4197912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CHINH PHU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380661" y="2796542"/>
            <a:ext cx="512380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4"/>
          <p:cNvSpPr txBox="1">
            <a:spLocks noChangeArrowheads="1"/>
          </p:cNvSpPr>
          <p:nvPr/>
        </p:nvSpPr>
        <p:spPr bwMode="auto">
          <a:xfrm>
            <a:off x="6790929" y="246243"/>
            <a:ext cx="2469235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1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2D618F-45DE-4610-861A-17B367C6A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50" y="379640"/>
            <a:ext cx="4806506" cy="33210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5720CF-4E78-4BDE-871C-CF9A15548DED}"/>
              </a:ext>
            </a:extLst>
          </p:cNvPr>
          <p:cNvSpPr/>
          <p:nvPr/>
        </p:nvSpPr>
        <p:spPr>
          <a:xfrm rot="10800000" flipV="1">
            <a:off x="856391" y="3729179"/>
            <a:ext cx="6676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>
                <a:solidFill>
                  <a:srgbClr val="000000"/>
                </a:solidFill>
                <a:latin typeface="Open Sans" panose="020B0606030504020204" pitchFamily="34" charset="0"/>
              </a:rPr>
              <a:t>Chinh phu tử sỹ mấy người</a:t>
            </a:r>
            <a:br>
              <a:rPr lang="vi-VN" b="1" dirty="0"/>
            </a:br>
            <a:r>
              <a:rPr lang="vi-VN" b="1" i="1" dirty="0">
                <a:solidFill>
                  <a:srgbClr val="000000"/>
                </a:solidFill>
                <a:latin typeface="Open Sans" panose="020B0606030504020204" pitchFamily="34" charset="0"/>
              </a:rPr>
              <a:t>Nào ai mạc mặc nào ai gọi hồn!</a:t>
            </a:r>
            <a: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</a:p>
          <a:p>
            <a:pPr algn="r"/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(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Đặng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Trần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Côn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Đoàn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Điểm</a:t>
            </a:r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 , </a:t>
            </a:r>
            <a:r>
              <a:rPr lang="en-US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Chinh</a:t>
            </a:r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phụ</a:t>
            </a:r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ngâm</a:t>
            </a:r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)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82"/>
            <a:ext cx="1416676" cy="6085238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5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241" y="1089668"/>
            <a:ext cx="6632986" cy="346397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189406" y="1603205"/>
            <a:ext cx="495836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400" noProof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45914" y="2029229"/>
            <a:ext cx="526429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2800" noProof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85547" y="2035484"/>
            <a:ext cx="205313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1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2897413" y="276219"/>
            <a:ext cx="432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TUYỆT BÚT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1124747" y="210874"/>
            <a:ext cx="2283913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2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 descr="Truyện Kiều qua cái nhìn Phật học - Chùa Bửu Châu - Giáo Hội Phật Giáo Việt  Nam">
            <a:extLst>
              <a:ext uri="{FF2B5EF4-FFF2-40B4-BE49-F238E27FC236}">
                <a16:creationId xmlns:a16="http://schemas.microsoft.com/office/drawing/2014/main" id="{0A479F04-0CEF-458E-BC59-DB7B67BB1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666" y="379639"/>
            <a:ext cx="3429000" cy="45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/>
      <p:bldP spid="27" grpId="0"/>
      <p:bldP spid="28" grpId="0"/>
      <p:bldP spid="2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LẠM PHÁT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253848" y="2860484"/>
            <a:ext cx="6413548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sụt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09" y="271666"/>
            <a:ext cx="2633779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3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BB355E-B1F8-4C27-A2EB-FA584C1FC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02" y="589086"/>
            <a:ext cx="4526095" cy="36583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82"/>
            <a:ext cx="1416676" cy="6085238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189406" y="1603205"/>
            <a:ext cx="495836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2897413" y="276219"/>
            <a:ext cx="432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VÔ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TẬN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1124747" y="210874"/>
            <a:ext cx="2283913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SVN-Manus" pitchFamily="2" charset="77"/>
                <a:ea typeface="黑体"/>
                <a:cs typeface="+mn-ea"/>
                <a:sym typeface="+mn-lt"/>
              </a:rPr>
              <a:t>Câu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SVN-Manus" pitchFamily="2" charset="77"/>
                <a:ea typeface="黑体"/>
                <a:cs typeface="+mn-ea"/>
                <a:sym typeface="+mn-lt"/>
              </a:rPr>
              <a:t> 4</a:t>
            </a:r>
            <a:endParaRPr kumimoji="0" lang="zh-CN" altLang="en-US" sz="5400" b="1" i="0" u="sng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SVN-Manus" pitchFamily="2" charset="77"/>
              <a:ea typeface="黑体"/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4C0072-3073-436D-AE4A-F239BA03BAFD}"/>
              </a:ext>
            </a:extLst>
          </p:cNvPr>
          <p:cNvSpPr/>
          <p:nvPr/>
        </p:nvSpPr>
        <p:spPr>
          <a:xfrm>
            <a:off x="1267119" y="1942634"/>
            <a:ext cx="5593064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A0A81FB-70AC-4422-9CE7-668E7F8E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38" y="210875"/>
            <a:ext cx="4782517" cy="47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3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/>
      <p:bldP spid="24" grpId="0"/>
      <p:bldP spid="2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37458" y="2283980"/>
            <a:ext cx="598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KIẾN THỨC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9" y="798942"/>
            <a:ext cx="2212909" cy="2871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2280</Words>
  <PresentationFormat>Widescreen</PresentationFormat>
  <Paragraphs>249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微软雅黑</vt:lpstr>
      <vt:lpstr>Arial</vt:lpstr>
      <vt:lpstr>Arial Unicode MS</vt:lpstr>
      <vt:lpstr>Calibri</vt:lpstr>
      <vt:lpstr>Helvetica Neue</vt:lpstr>
      <vt:lpstr>Open Sans</vt:lpstr>
      <vt:lpstr>SVN-Manus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2021-11-30T14:57:00Z</dcterms:created>
  <dcterms:modified xsi:type="dcterms:W3CDTF">2023-07-10T12:33:21Z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A49981BDEDAC4970B7058E2129BC671F</vt:lpwstr>
  </property>
  <property fmtid="{D5CDD505-2E9C-101B-9397-08002B2CF9AE}" pid="3" name="KSOProductBuildVer">
    <vt:lpwstr>1033-11.2.0.11537</vt:lpwstr>
  </property>
</Properties>
</file>