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66" r:id="rId3"/>
    <p:sldId id="264" r:id="rId4"/>
    <p:sldId id="274" r:id="rId5"/>
    <p:sldId id="315" r:id="rId6"/>
    <p:sldId id="316" r:id="rId7"/>
    <p:sldId id="318" r:id="rId8"/>
    <p:sldId id="319" r:id="rId9"/>
    <p:sldId id="320" r:id="rId10"/>
    <p:sldId id="321" r:id="rId11"/>
    <p:sldId id="323" r:id="rId12"/>
    <p:sldId id="324" r:id="rId13"/>
    <p:sldId id="329" r:id="rId14"/>
    <p:sldId id="325" r:id="rId15"/>
    <p:sldId id="326" r:id="rId16"/>
    <p:sldId id="327" r:id="rId17"/>
    <p:sldId id="328" r:id="rId18"/>
    <p:sldId id="331" r:id="rId19"/>
    <p:sldId id="332" r:id="rId20"/>
    <p:sldId id="330"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6" r:id="rId34"/>
    <p:sldId id="345" r:id="rId35"/>
    <p:sldId id="347" r:id="rId36"/>
    <p:sldId id="348" r:id="rId37"/>
    <p:sldId id="349" r:id="rId38"/>
    <p:sldId id="350" r:id="rId39"/>
    <p:sldId id="351" r:id="rId40"/>
    <p:sldId id="352" r:id="rId41"/>
    <p:sldId id="353" r:id="rId42"/>
    <p:sldId id="354" r:id="rId43"/>
    <p:sldId id="355" r:id="rId44"/>
    <p:sldId id="356" r:id="rId45"/>
    <p:sldId id="357" r:id="rId46"/>
  </p:sldIdLst>
  <p:sldSz cx="18288000" cy="10287000"/>
  <p:notesSz cx="6858000" cy="9144000"/>
  <p:embeddedFontLs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B"/>
    <a:srgbClr val="CDE8EF"/>
    <a:srgbClr val="E4EAFC"/>
    <a:srgbClr val="F5F8EE"/>
    <a:srgbClr val="FFF5D5"/>
    <a:srgbClr val="EEEAF2"/>
    <a:srgbClr val="FCD9BC"/>
    <a:srgbClr val="FDEFE3"/>
    <a:srgbClr val="FFEFEF"/>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22" autoAdjust="0"/>
  </p:normalViewPr>
  <p:slideViewPr>
    <p:cSldViewPr>
      <p:cViewPr varScale="1">
        <p:scale>
          <a:sx n="33" d="100"/>
          <a:sy n="33" d="100"/>
        </p:scale>
        <p:origin x="102" y="15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9.svg"/><Relationship Id="rId3" Type="http://schemas.openxmlformats.org/officeDocument/2006/relationships/image" Target="../media/image4.svg"/><Relationship Id="rId7" Type="http://schemas.openxmlformats.org/officeDocument/2006/relationships/image" Target="../media/image53.svg"/><Relationship Id="rId12"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55.sv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4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svg"/><Relationship Id="rId4" Type="http://schemas.openxmlformats.org/officeDocument/2006/relationships/image" Target="../media/image16.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3.svg"/><Relationship Id="rId7" Type="http://schemas.openxmlformats.org/officeDocument/2006/relationships/image" Target="../media/image6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68.svg"/><Relationship Id="rId4" Type="http://schemas.openxmlformats.org/officeDocument/2006/relationships/image" Target="../media/image18.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0.svg"/><Relationship Id="rId7" Type="http://schemas.openxmlformats.org/officeDocument/2006/relationships/image" Target="../media/image7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9.png"/><Relationship Id="rId4" Type="http://schemas.openxmlformats.org/officeDocument/2006/relationships/image" Target="../media/image35.sv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9.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svg"/><Relationship Id="rId7" Type="http://schemas.openxmlformats.org/officeDocument/2006/relationships/image" Target="../media/image70.svg"/><Relationship Id="rId12"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6.svg"/><Relationship Id="rId5" Type="http://schemas.openxmlformats.org/officeDocument/2006/relationships/image" Target="../media/image22.svg"/><Relationship Id="rId10"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55.sv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svg"/><Relationship Id="rId7" Type="http://schemas.openxmlformats.org/officeDocument/2006/relationships/image" Target="../media/image5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9.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svg"/><Relationship Id="rId7" Type="http://schemas.openxmlformats.org/officeDocument/2006/relationships/image" Target="../media/image5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9.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8.svg"/><Relationship Id="rId7" Type="http://schemas.openxmlformats.org/officeDocument/2006/relationships/image" Target="../media/image4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82.sv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svg"/><Relationship Id="rId7" Type="http://schemas.openxmlformats.org/officeDocument/2006/relationships/image" Target="../media/image8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1.svg"/><Relationship Id="rId10" Type="http://schemas.openxmlformats.org/officeDocument/2006/relationships/image" Target="../media/image68.svg"/><Relationship Id="rId4" Type="http://schemas.openxmlformats.org/officeDocument/2006/relationships/image" Target="../media/image27.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0.svg"/><Relationship Id="rId7" Type="http://schemas.openxmlformats.org/officeDocument/2006/relationships/image" Target="../media/image7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2.svg"/><Relationship Id="rId10" Type="http://schemas.openxmlformats.org/officeDocument/2006/relationships/image" Target="../media/image56.png"/><Relationship Id="rId4" Type="http://schemas.openxmlformats.org/officeDocument/2006/relationships/image" Target="../media/image11.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0.svg"/><Relationship Id="rId7" Type="http://schemas.openxmlformats.org/officeDocument/2006/relationships/image" Target="../media/image9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90.svg"/><Relationship Id="rId10" Type="http://schemas.openxmlformats.org/officeDocument/2006/relationships/image" Target="../media/image46.png"/><Relationship Id="rId4" Type="http://schemas.openxmlformats.org/officeDocument/2006/relationships/image" Target="../media/image57.png"/><Relationship Id="rId9" Type="http://schemas.openxmlformats.org/officeDocument/2006/relationships/image" Target="../media/image94.sv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0.svg"/><Relationship Id="rId3" Type="http://schemas.openxmlformats.org/officeDocument/2006/relationships/image" Target="../media/image20.svg"/><Relationship Id="rId7" Type="http://schemas.openxmlformats.org/officeDocument/2006/relationships/image" Target="../media/image96.svg"/><Relationship Id="rId12"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00.svg"/><Relationship Id="rId5" Type="http://schemas.openxmlformats.org/officeDocument/2006/relationships/image" Target="../media/image22.svg"/><Relationship Id="rId10" Type="http://schemas.openxmlformats.org/officeDocument/2006/relationships/image" Target="../media/image62.png"/><Relationship Id="rId4" Type="http://schemas.openxmlformats.org/officeDocument/2006/relationships/image" Target="../media/image11.png"/><Relationship Id="rId9" Type="http://schemas.openxmlformats.org/officeDocument/2006/relationships/image" Target="../media/image9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1.svg"/><Relationship Id="rId7"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9.sv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1.svg"/><Relationship Id="rId7"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9.sv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6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7.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6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7.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28.sv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1.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0.svg"/><Relationship Id="rId7" Type="http://schemas.openxmlformats.org/officeDocument/2006/relationships/image" Target="../media/image7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2.sv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0.svg"/><Relationship Id="rId7" Type="http://schemas.openxmlformats.org/officeDocument/2006/relationships/image" Target="../media/image7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8.svg"/><Relationship Id="rId7" Type="http://schemas.openxmlformats.org/officeDocument/2006/relationships/image" Target="../media/image3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48.svg"/></Relationships>
</file>

<file path=ppt/slides/_rels/slide3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8.svg"/><Relationship Id="rId7" Type="http://schemas.openxmlformats.org/officeDocument/2006/relationships/image" Target="../media/image6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08.sv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5.svg"/><Relationship Id="rId7" Type="http://schemas.openxmlformats.org/officeDocument/2006/relationships/image" Target="../media/image6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7.svg"/><Relationship Id="rId4" Type="http://schemas.openxmlformats.org/officeDocument/2006/relationships/image" Target="../media/image19.png"/><Relationship Id="rId9" Type="http://schemas.openxmlformats.org/officeDocument/2006/relationships/image" Target="../media/image111.svg"/></Relationships>
</file>

<file path=ppt/slides/_rels/slide3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0.png"/><Relationship Id="rId10" Type="http://schemas.openxmlformats.org/officeDocument/2006/relationships/image" Target="../media/image114.svg"/><Relationship Id="rId4" Type="http://schemas.openxmlformats.org/officeDocument/2006/relationships/image" Target="../media/image22.svg"/><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svg"/><Relationship Id="rId7" Type="http://schemas.openxmlformats.org/officeDocument/2006/relationships/image" Target="../media/image4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16.svg"/><Relationship Id="rId4" Type="http://schemas.openxmlformats.org/officeDocument/2006/relationships/image" Target="../media/image77.png"/><Relationship Id="rId9" Type="http://schemas.openxmlformats.org/officeDocument/2006/relationships/image" Target="../media/image118.svg"/></Relationships>
</file>

<file path=ppt/slides/_rels/slide41.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40.svg"/><Relationship Id="rId7" Type="http://schemas.openxmlformats.org/officeDocument/2006/relationships/image" Target="../media/image8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18.sv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42.svg"/><Relationship Id="rId12"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6.svg"/><Relationship Id="rId5" Type="http://schemas.openxmlformats.org/officeDocument/2006/relationships/image" Target="../media/image30.sv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44.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0.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23.sv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svg"/><Relationship Id="rId7" Type="http://schemas.openxmlformats.org/officeDocument/2006/relationships/image" Target="../media/image3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0.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7.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rot="145399">
            <a:off x="3605242" y="5434958"/>
            <a:ext cx="6893935" cy="1734184"/>
          </a:xfrm>
          <a:prstGeom prst="rect">
            <a:avLst/>
          </a:prstGeom>
        </p:spPr>
        <p:txBody>
          <a:bodyPr lIns="0" tIns="0" rIns="0" bIns="0" rtlCol="0" anchor="t">
            <a:spAutoFit/>
          </a:bodyPr>
          <a:lstStyle/>
          <a:p>
            <a:pPr>
              <a:lnSpc>
                <a:spcPts val="14140"/>
              </a:lnSpc>
              <a:spcBef>
                <a:spcPct val="0"/>
              </a:spcBef>
            </a:pPr>
            <a:r>
              <a:rPr lang="en-US" sz="10100" spc="595" dirty="0">
                <a:solidFill>
                  <a:srgbClr val="FFFFFF"/>
                </a:solidFill>
                <a:latin typeface="Fredoka One Bold"/>
              </a:rPr>
              <a:t>SESSION</a:t>
            </a:r>
          </a:p>
        </p:txBody>
      </p:sp>
      <p:sp>
        <p:nvSpPr>
          <p:cNvPr id="17" name="TextBox 17"/>
          <p:cNvSpPr txBox="1"/>
          <p:nvPr/>
        </p:nvSpPr>
        <p:spPr>
          <a:xfrm rot="-504351">
            <a:off x="1838801" y="3362124"/>
            <a:ext cx="9491935" cy="1682115"/>
          </a:xfrm>
          <a:prstGeom prst="rect">
            <a:avLst/>
          </a:prstGeom>
        </p:spPr>
        <p:txBody>
          <a:bodyPr lIns="0" tIns="0" rIns="0" bIns="0" rtlCol="0" anchor="t">
            <a:spAutoFit/>
          </a:bodyPr>
          <a:lstStyle/>
          <a:p>
            <a:pPr>
              <a:lnSpc>
                <a:spcPts val="13860"/>
              </a:lnSpc>
              <a:spcBef>
                <a:spcPct val="0"/>
              </a:spcBef>
            </a:pPr>
            <a:r>
              <a:rPr lang="en-US" sz="9900" spc="326" dirty="0">
                <a:solidFill>
                  <a:srgbClr val="FFFFFF"/>
                </a:solidFill>
                <a:latin typeface="Fredoka One Bold"/>
              </a:rPr>
              <a:t>BRAINSTORM</a:t>
            </a:r>
          </a:p>
        </p:txBody>
      </p:sp>
      <p:sp>
        <p:nvSpPr>
          <p:cNvPr id="19" name="Freeform 19"/>
          <p:cNvSpPr/>
          <p:nvPr/>
        </p:nvSpPr>
        <p:spPr>
          <a:xfrm rot="-646527">
            <a:off x="277318" y="105661"/>
            <a:ext cx="1374759" cy="1357262"/>
          </a:xfrm>
          <a:custGeom>
            <a:avLst/>
            <a:gdLst/>
            <a:ahLst/>
            <a:cxnLst/>
            <a:rect l="l" t="t" r="r" b="b"/>
            <a:pathLst>
              <a:path w="1374759" h="1357262">
                <a:moveTo>
                  <a:pt x="0" y="0"/>
                </a:moveTo>
                <a:lnTo>
                  <a:pt x="1374759" y="0"/>
                </a:lnTo>
                <a:lnTo>
                  <a:pt x="1374759" y="1357262"/>
                </a:lnTo>
                <a:lnTo>
                  <a:pt x="0" y="13572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22" name="Freeform 22"/>
          <p:cNvSpPr/>
          <p:nvPr/>
        </p:nvSpPr>
        <p:spPr>
          <a:xfrm rot="6825658">
            <a:off x="16957345" y="8755291"/>
            <a:ext cx="1053090" cy="1661736"/>
          </a:xfrm>
          <a:custGeom>
            <a:avLst/>
            <a:gdLst/>
            <a:ahLst/>
            <a:cxnLst/>
            <a:rect l="l" t="t" r="r" b="b"/>
            <a:pathLst>
              <a:path w="1219384" h="2250541">
                <a:moveTo>
                  <a:pt x="0" y="0"/>
                </a:moveTo>
                <a:lnTo>
                  <a:pt x="1219384" y="0"/>
                </a:lnTo>
                <a:lnTo>
                  <a:pt x="1219384" y="2250541"/>
                </a:lnTo>
                <a:lnTo>
                  <a:pt x="0" y="2250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grpSp>
        <p:nvGrpSpPr>
          <p:cNvPr id="27" name="Group 26">
            <a:extLst>
              <a:ext uri="{FF2B5EF4-FFF2-40B4-BE49-F238E27FC236}">
                <a16:creationId xmlns:a16="http://schemas.microsoft.com/office/drawing/2014/main" id="{484082DD-965A-2A6D-1FB4-CF3B104A8C95}"/>
              </a:ext>
            </a:extLst>
          </p:cNvPr>
          <p:cNvGrpSpPr/>
          <p:nvPr/>
        </p:nvGrpSpPr>
        <p:grpSpPr>
          <a:xfrm>
            <a:off x="15678344" y="-3068796"/>
            <a:ext cx="2778142" cy="6172200"/>
            <a:chOff x="13223858" y="-3314700"/>
            <a:chExt cx="5478518" cy="11508598"/>
          </a:xfrm>
        </p:grpSpPr>
        <p:sp>
          <p:nvSpPr>
            <p:cNvPr id="20" name="AutoShape 20"/>
            <p:cNvSpPr/>
            <p:nvPr/>
          </p:nvSpPr>
          <p:spPr>
            <a:xfrm>
              <a:off x="15963363" y="-3314700"/>
              <a:ext cx="0" cy="8849727"/>
            </a:xfrm>
            <a:prstGeom prst="line">
              <a:avLst/>
            </a:prstGeom>
            <a:ln w="142875" cap="flat">
              <a:solidFill>
                <a:srgbClr val="000000"/>
              </a:solidFill>
              <a:prstDash val="solid"/>
              <a:headEnd type="none" w="sm" len="sm"/>
              <a:tailEnd type="none" w="sm" len="sm"/>
            </a:ln>
          </p:spPr>
          <p:txBody>
            <a:bodyPr/>
            <a:lstStyle/>
            <a:p>
              <a:endParaRPr lang="en-US" dirty="0"/>
            </a:p>
          </p:txBody>
        </p:sp>
        <p:sp>
          <p:nvSpPr>
            <p:cNvPr id="21" name="Freeform 21"/>
            <p:cNvSpPr/>
            <p:nvPr/>
          </p:nvSpPr>
          <p:spPr>
            <a:xfrm rot="-10800000">
              <a:off x="14551010" y="4072973"/>
              <a:ext cx="2824707" cy="4120925"/>
            </a:xfrm>
            <a:custGeom>
              <a:avLst/>
              <a:gdLst/>
              <a:ahLst/>
              <a:cxnLst/>
              <a:rect l="l" t="t" r="r" b="b"/>
              <a:pathLst>
                <a:path w="2824707" h="4120925">
                  <a:moveTo>
                    <a:pt x="0" y="0"/>
                  </a:moveTo>
                  <a:lnTo>
                    <a:pt x="2824707" y="0"/>
                  </a:lnTo>
                  <a:lnTo>
                    <a:pt x="2824707" y="4120925"/>
                  </a:lnTo>
                  <a:lnTo>
                    <a:pt x="0" y="41209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sp>
          <p:nvSpPr>
            <p:cNvPr id="23" name="Freeform 23"/>
            <p:cNvSpPr/>
            <p:nvPr/>
          </p:nvSpPr>
          <p:spPr>
            <a:xfrm>
              <a:off x="13223858" y="5865198"/>
              <a:ext cx="1279527" cy="1837441"/>
            </a:xfrm>
            <a:custGeom>
              <a:avLst/>
              <a:gdLst/>
              <a:ahLst/>
              <a:cxnLst/>
              <a:rect l="l" t="t" r="r" b="b"/>
              <a:pathLst>
                <a:path w="1279527" h="1837441">
                  <a:moveTo>
                    <a:pt x="0" y="0"/>
                  </a:moveTo>
                  <a:lnTo>
                    <a:pt x="1279527" y="0"/>
                  </a:lnTo>
                  <a:lnTo>
                    <a:pt x="1279527" y="1837441"/>
                  </a:lnTo>
                  <a:lnTo>
                    <a:pt x="0" y="18374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p>
          </p:txBody>
        </p:sp>
        <p:sp>
          <p:nvSpPr>
            <p:cNvPr id="24" name="Freeform 24"/>
            <p:cNvSpPr/>
            <p:nvPr/>
          </p:nvSpPr>
          <p:spPr>
            <a:xfrm rot="-10800000">
              <a:off x="17422849" y="5690117"/>
              <a:ext cx="1279527" cy="1837441"/>
            </a:xfrm>
            <a:custGeom>
              <a:avLst/>
              <a:gdLst/>
              <a:ahLst/>
              <a:cxnLst/>
              <a:rect l="l" t="t" r="r" b="b"/>
              <a:pathLst>
                <a:path w="1279527" h="1837441">
                  <a:moveTo>
                    <a:pt x="0" y="0"/>
                  </a:moveTo>
                  <a:lnTo>
                    <a:pt x="1279527" y="0"/>
                  </a:lnTo>
                  <a:lnTo>
                    <a:pt x="1279527" y="1837440"/>
                  </a:lnTo>
                  <a:lnTo>
                    <a:pt x="0" y="18374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p>
          </p:txBody>
        </p:sp>
      </p:grpSp>
      <p:sp>
        <p:nvSpPr>
          <p:cNvPr id="26" name="Freeform 26"/>
          <p:cNvSpPr/>
          <p:nvPr/>
        </p:nvSpPr>
        <p:spPr>
          <a:xfrm rot="1790096">
            <a:off x="230679" y="8898946"/>
            <a:ext cx="1678180" cy="1374426"/>
          </a:xfrm>
          <a:custGeom>
            <a:avLst/>
            <a:gdLst/>
            <a:ahLst/>
            <a:cxnLst/>
            <a:rect l="l" t="t" r="r" b="b"/>
            <a:pathLst>
              <a:path w="2038653" h="1871854">
                <a:moveTo>
                  <a:pt x="0" y="0"/>
                </a:moveTo>
                <a:lnTo>
                  <a:pt x="2038654" y="0"/>
                </a:lnTo>
                <a:lnTo>
                  <a:pt x="2038654" y="1871855"/>
                </a:lnTo>
                <a:lnTo>
                  <a:pt x="0" y="18718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28" name="TextBox 12">
            <a:extLst>
              <a:ext uri="{FF2B5EF4-FFF2-40B4-BE49-F238E27FC236}">
                <a16:creationId xmlns:a16="http://schemas.microsoft.com/office/drawing/2014/main" id="{589D3717-5327-DDFE-9A63-C9BF8830F86D}"/>
              </a:ext>
            </a:extLst>
          </p:cNvPr>
          <p:cNvSpPr txBox="1"/>
          <p:nvPr/>
        </p:nvSpPr>
        <p:spPr>
          <a:xfrm>
            <a:off x="1371600" y="3687336"/>
            <a:ext cx="15544800" cy="3205301"/>
          </a:xfrm>
          <a:prstGeom prst="rect">
            <a:avLst/>
          </a:prstGeom>
        </p:spPr>
        <p:txBody>
          <a:bodyPr wrap="square" lIns="0" tIns="0" rIns="0" bIns="0" rtlCol="0" anchor="t">
            <a:spAutoFit/>
          </a:bodyPr>
          <a:lstStyle/>
          <a:p>
            <a:pPr algn="ctr">
              <a:lnSpc>
                <a:spcPct val="150000"/>
              </a:lnSpc>
            </a:pPr>
            <a:r>
              <a:rPr lang="en-US" sz="7400" b="1" dirty="0">
                <a:latin typeface="Arial" panose="020B0604020202020204" pitchFamily="34" charset="0"/>
                <a:cs typeface="Arial" panose="020B0604020202020204" pitchFamily="34" charset="0"/>
              </a:rPr>
              <a:t>NHIỆT LIỆT CHÀO MỪNG TẤT CẢ CÁC EM ĐẾN VỚI BÀI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rot="4306895">
            <a:off x="17157553" y="282694"/>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18">
            <a:extLst>
              <a:ext uri="{FF2B5EF4-FFF2-40B4-BE49-F238E27FC236}">
                <a16:creationId xmlns:a16="http://schemas.microsoft.com/office/drawing/2014/main" id="{09F8302C-F49B-370F-4A5D-D3AAF63F88EE}"/>
              </a:ext>
            </a:extLst>
          </p:cNvPr>
          <p:cNvSpPr/>
          <p:nvPr/>
        </p:nvSpPr>
        <p:spPr>
          <a:xfrm>
            <a:off x="17280249" y="9009977"/>
            <a:ext cx="792969" cy="811222"/>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1457D9D-FF0B-65F4-99E0-C14DF67565DF}"/>
              </a:ext>
            </a:extLst>
          </p:cNvPr>
          <p:cNvSpPr txBox="1"/>
          <p:nvPr/>
        </p:nvSpPr>
        <p:spPr>
          <a:xfrm>
            <a:off x="1905000" y="640776"/>
            <a:ext cx="152019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Lựa chọn một vấn đề văn hóa mạng xã hội và xây dựng kế hoạch truyền thông</a:t>
            </a:r>
          </a:p>
        </p:txBody>
      </p:sp>
      <p:grpSp>
        <p:nvGrpSpPr>
          <p:cNvPr id="17" name="Group 16">
            <a:extLst>
              <a:ext uri="{FF2B5EF4-FFF2-40B4-BE49-F238E27FC236}">
                <a16:creationId xmlns:a16="http://schemas.microsoft.com/office/drawing/2014/main" id="{771F8DB7-B72D-FC27-2C0F-F769A09C8534}"/>
              </a:ext>
            </a:extLst>
          </p:cNvPr>
          <p:cNvGrpSpPr/>
          <p:nvPr/>
        </p:nvGrpSpPr>
        <p:grpSpPr>
          <a:xfrm>
            <a:off x="7769244" y="3050727"/>
            <a:ext cx="8930031" cy="6447047"/>
            <a:chOff x="747369" y="2889381"/>
            <a:chExt cx="8930031" cy="6447047"/>
          </a:xfrm>
        </p:grpSpPr>
        <p:sp>
          <p:nvSpPr>
            <p:cNvPr id="18" name="Freeform 4">
              <a:extLst>
                <a:ext uri="{FF2B5EF4-FFF2-40B4-BE49-F238E27FC236}">
                  <a16:creationId xmlns:a16="http://schemas.microsoft.com/office/drawing/2014/main" id="{48B1B152-5BBB-755F-DEC6-B7A6AEEDE5F5}"/>
                </a:ext>
              </a:extLst>
            </p:cNvPr>
            <p:cNvSpPr/>
            <p:nvPr/>
          </p:nvSpPr>
          <p:spPr>
            <a:xfrm>
              <a:off x="747369"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9E086C54-AE5E-4761-01CB-02F9456D9957}"/>
                </a:ext>
              </a:extLst>
            </p:cNvPr>
            <p:cNvGrpSpPr/>
            <p:nvPr/>
          </p:nvGrpSpPr>
          <p:grpSpPr>
            <a:xfrm>
              <a:off x="1517594" y="2889381"/>
              <a:ext cx="7329092" cy="1142938"/>
              <a:chOff x="1805556" y="2902746"/>
              <a:chExt cx="7329092" cy="1142938"/>
            </a:xfrm>
          </p:grpSpPr>
          <p:pic>
            <p:nvPicPr>
              <p:cNvPr id="22" name="Picture 9">
                <a:extLst>
                  <a:ext uri="{FF2B5EF4-FFF2-40B4-BE49-F238E27FC236}">
                    <a16:creationId xmlns:a16="http://schemas.microsoft.com/office/drawing/2014/main" id="{24E4F47C-E086-913E-B35C-02C1749F43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05556" y="2902746"/>
                <a:ext cx="7329092" cy="1142938"/>
              </a:xfrm>
              <a:prstGeom prst="rect">
                <a:avLst/>
              </a:prstGeom>
            </p:spPr>
          </p:pic>
          <p:sp>
            <p:nvSpPr>
              <p:cNvPr id="23" name="TextBox 22">
                <a:extLst>
                  <a:ext uri="{FF2B5EF4-FFF2-40B4-BE49-F238E27FC236}">
                    <a16:creationId xmlns:a16="http://schemas.microsoft.com/office/drawing/2014/main" id="{2B68C0D7-BF01-2EEC-7172-B9B5C15BC7C5}"/>
                  </a:ext>
                </a:extLst>
              </p:cNvPr>
              <p:cNvSpPr txBox="1"/>
              <p:nvPr/>
            </p:nvSpPr>
            <p:spPr>
              <a:xfrm>
                <a:off x="2264290" y="3038149"/>
                <a:ext cx="641162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Làm việc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21" name="TextBox 9">
              <a:extLst>
                <a:ext uri="{FF2B5EF4-FFF2-40B4-BE49-F238E27FC236}">
                  <a16:creationId xmlns:a16="http://schemas.microsoft.com/office/drawing/2014/main" id="{CDFBD7D6-9FD4-64E6-118C-365DE029CAAC}"/>
                </a:ext>
              </a:extLst>
            </p:cNvPr>
            <p:cNvSpPr txBox="1"/>
            <p:nvPr/>
          </p:nvSpPr>
          <p:spPr>
            <a:xfrm>
              <a:off x="1667903" y="4292114"/>
              <a:ext cx="7088961" cy="450257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Các em hãy thảo luận, lựa chọn một vấn đề về văn hóa mạng xã hội và xây dựng kế hoạch truyền thông dựa theo gợi ý tham khảo (SGK – tr.51)</a:t>
              </a:r>
              <a:endParaRPr lang="vi-VN" sz="4000" i="1" dirty="0">
                <a:solidFill>
                  <a:srgbClr val="FF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EFB5C5D7-3F3C-C833-006C-7930F44A7D3E}"/>
              </a:ext>
            </a:extLst>
          </p:cNvPr>
          <p:cNvGrpSpPr/>
          <p:nvPr/>
        </p:nvGrpSpPr>
        <p:grpSpPr>
          <a:xfrm>
            <a:off x="1733400" y="3159358"/>
            <a:ext cx="5703018" cy="6597013"/>
            <a:chOff x="2069466" y="2794472"/>
            <a:chExt cx="5703018" cy="6597013"/>
          </a:xfrm>
        </p:grpSpPr>
        <p:sp>
          <p:nvSpPr>
            <p:cNvPr id="25" name="Freeform 5">
              <a:extLst>
                <a:ext uri="{FF2B5EF4-FFF2-40B4-BE49-F238E27FC236}">
                  <a16:creationId xmlns:a16="http://schemas.microsoft.com/office/drawing/2014/main" id="{E2436612-BD46-8146-965F-64A04D213DC3}"/>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12">
              <a:extLst>
                <a:ext uri="{FF2B5EF4-FFF2-40B4-BE49-F238E27FC236}">
                  <a16:creationId xmlns:a16="http://schemas.microsoft.com/office/drawing/2014/main" id="{659FBDA3-EF9A-15CD-2FA9-58A85FBD0CFB}"/>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7" name="Picture 26" descr="Cartoon of kids with hats&#10;&#10;Description automatically generated">
            <a:extLst>
              <a:ext uri="{FF2B5EF4-FFF2-40B4-BE49-F238E27FC236}">
                <a16:creationId xmlns:a16="http://schemas.microsoft.com/office/drawing/2014/main" id="{56428791-19B2-42EA-F880-46A4A0362E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9800" y="4128329"/>
            <a:ext cx="4150688" cy="4150688"/>
          </a:xfrm>
          <a:prstGeom prst="rect">
            <a:avLst/>
          </a:prstGeom>
        </p:spPr>
      </p:pic>
    </p:spTree>
    <p:extLst>
      <p:ext uri="{BB962C8B-B14F-4D97-AF65-F5344CB8AC3E}">
        <p14:creationId xmlns:p14="http://schemas.microsoft.com/office/powerpoint/2010/main" val="62903347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8CE93B-F2B5-8F56-C6BA-176204C2CFCB}"/>
              </a:ext>
            </a:extLst>
          </p:cNvPr>
          <p:cNvSpPr/>
          <p:nvPr/>
        </p:nvSpPr>
        <p:spPr>
          <a:xfrm>
            <a:off x="642255" y="381000"/>
            <a:ext cx="16992600" cy="9525000"/>
          </a:xfrm>
          <a:prstGeom prst="rect">
            <a:avLst/>
          </a:prstGeom>
          <a:solidFill>
            <a:srgbClr val="FFEFEF"/>
          </a:solidFill>
          <a:ln w="28575">
            <a:noFill/>
            <a:prstDash val="solid"/>
            <a:extLst>
              <a:ext uri="{C807C97D-BFC1-408E-A445-0C87EB9F89A2}">
                <ask:lineSketchStyleProps xmlns:ask="http://schemas.microsoft.com/office/drawing/2018/sketchyshapes" xmlns="" sd="3630300465">
                  <a:custGeom>
                    <a:avLst/>
                    <a:gdLst>
                      <a:gd name="connsiteX0" fmla="*/ 0 w 15925800"/>
                      <a:gd name="connsiteY0" fmla="*/ 0 h 8060979"/>
                      <a:gd name="connsiteX1" fmla="*/ 589844 w 15925800"/>
                      <a:gd name="connsiteY1" fmla="*/ 0 h 8060979"/>
                      <a:gd name="connsiteX2" fmla="*/ 1020431 w 15925800"/>
                      <a:gd name="connsiteY2" fmla="*/ 0 h 8060979"/>
                      <a:gd name="connsiteX3" fmla="*/ 1132501 w 15925800"/>
                      <a:gd name="connsiteY3" fmla="*/ 0 h 8060979"/>
                      <a:gd name="connsiteX4" fmla="*/ 2040862 w 15925800"/>
                      <a:gd name="connsiteY4" fmla="*/ 0 h 8060979"/>
                      <a:gd name="connsiteX5" fmla="*/ 2789964 w 15925800"/>
                      <a:gd name="connsiteY5" fmla="*/ 0 h 8060979"/>
                      <a:gd name="connsiteX6" fmla="*/ 2902035 w 15925800"/>
                      <a:gd name="connsiteY6" fmla="*/ 0 h 8060979"/>
                      <a:gd name="connsiteX7" fmla="*/ 3651137 w 15925800"/>
                      <a:gd name="connsiteY7" fmla="*/ 0 h 8060979"/>
                      <a:gd name="connsiteX8" fmla="*/ 4081724 w 15925800"/>
                      <a:gd name="connsiteY8" fmla="*/ 0 h 8060979"/>
                      <a:gd name="connsiteX9" fmla="*/ 4353052 w 15925800"/>
                      <a:gd name="connsiteY9" fmla="*/ 0 h 8060979"/>
                      <a:gd name="connsiteX10" fmla="*/ 4942896 w 15925800"/>
                      <a:gd name="connsiteY10" fmla="*/ 0 h 8060979"/>
                      <a:gd name="connsiteX11" fmla="*/ 5532741 w 15925800"/>
                      <a:gd name="connsiteY11" fmla="*/ 0 h 8060979"/>
                      <a:gd name="connsiteX12" fmla="*/ 6281843 w 15925800"/>
                      <a:gd name="connsiteY12" fmla="*/ 0 h 8060979"/>
                      <a:gd name="connsiteX13" fmla="*/ 6871688 w 15925800"/>
                      <a:gd name="connsiteY13" fmla="*/ 0 h 8060979"/>
                      <a:gd name="connsiteX14" fmla="*/ 6983758 w 15925800"/>
                      <a:gd name="connsiteY14" fmla="*/ 0 h 8060979"/>
                      <a:gd name="connsiteX15" fmla="*/ 7732861 w 15925800"/>
                      <a:gd name="connsiteY15" fmla="*/ 0 h 8060979"/>
                      <a:gd name="connsiteX16" fmla="*/ 8004189 w 15925800"/>
                      <a:gd name="connsiteY16" fmla="*/ 0 h 8060979"/>
                      <a:gd name="connsiteX17" fmla="*/ 8912550 w 15925800"/>
                      <a:gd name="connsiteY17" fmla="*/ 0 h 8060979"/>
                      <a:gd name="connsiteX18" fmla="*/ 9502394 w 15925800"/>
                      <a:gd name="connsiteY18" fmla="*/ 0 h 8060979"/>
                      <a:gd name="connsiteX19" fmla="*/ 9614464 w 15925800"/>
                      <a:gd name="connsiteY19" fmla="*/ 0 h 8060979"/>
                      <a:gd name="connsiteX20" fmla="*/ 9726535 w 15925800"/>
                      <a:gd name="connsiteY20" fmla="*/ 0 h 8060979"/>
                      <a:gd name="connsiteX21" fmla="*/ 10316379 w 15925800"/>
                      <a:gd name="connsiteY21" fmla="*/ 0 h 8060979"/>
                      <a:gd name="connsiteX22" fmla="*/ 11065482 w 15925800"/>
                      <a:gd name="connsiteY22" fmla="*/ 0 h 8060979"/>
                      <a:gd name="connsiteX23" fmla="*/ 11496068 w 15925800"/>
                      <a:gd name="connsiteY23" fmla="*/ 0 h 8060979"/>
                      <a:gd name="connsiteX24" fmla="*/ 11608139 w 15925800"/>
                      <a:gd name="connsiteY24" fmla="*/ 0 h 8060979"/>
                      <a:gd name="connsiteX25" fmla="*/ 11720209 w 15925800"/>
                      <a:gd name="connsiteY25" fmla="*/ 0 h 8060979"/>
                      <a:gd name="connsiteX26" fmla="*/ 11991538 w 15925800"/>
                      <a:gd name="connsiteY26" fmla="*/ 0 h 8060979"/>
                      <a:gd name="connsiteX27" fmla="*/ 12262866 w 15925800"/>
                      <a:gd name="connsiteY27" fmla="*/ 0 h 8060979"/>
                      <a:gd name="connsiteX28" fmla="*/ 13171226 w 15925800"/>
                      <a:gd name="connsiteY28" fmla="*/ 0 h 8060979"/>
                      <a:gd name="connsiteX29" fmla="*/ 13283297 w 15925800"/>
                      <a:gd name="connsiteY29" fmla="*/ 0 h 8060979"/>
                      <a:gd name="connsiteX30" fmla="*/ 13554625 w 15925800"/>
                      <a:gd name="connsiteY30" fmla="*/ 0 h 8060979"/>
                      <a:gd name="connsiteX31" fmla="*/ 13985212 w 15925800"/>
                      <a:gd name="connsiteY31" fmla="*/ 0 h 8060979"/>
                      <a:gd name="connsiteX32" fmla="*/ 14575056 w 15925800"/>
                      <a:gd name="connsiteY32" fmla="*/ 0 h 8060979"/>
                      <a:gd name="connsiteX33" fmla="*/ 14846385 w 15925800"/>
                      <a:gd name="connsiteY33" fmla="*/ 0 h 8060979"/>
                      <a:gd name="connsiteX34" fmla="*/ 15925800 w 15925800"/>
                      <a:gd name="connsiteY34" fmla="*/ 0 h 8060979"/>
                      <a:gd name="connsiteX35" fmla="*/ 15925800 w 15925800"/>
                      <a:gd name="connsiteY35" fmla="*/ 333955 h 8060979"/>
                      <a:gd name="connsiteX36" fmla="*/ 15925800 w 15925800"/>
                      <a:gd name="connsiteY36" fmla="*/ 748519 h 8060979"/>
                      <a:gd name="connsiteX37" fmla="*/ 15925800 w 15925800"/>
                      <a:gd name="connsiteY37" fmla="*/ 1243694 h 8060979"/>
                      <a:gd name="connsiteX38" fmla="*/ 15925800 w 15925800"/>
                      <a:gd name="connsiteY38" fmla="*/ 1980698 h 8060979"/>
                      <a:gd name="connsiteX39" fmla="*/ 15925800 w 15925800"/>
                      <a:gd name="connsiteY39" fmla="*/ 2556482 h 8060979"/>
                      <a:gd name="connsiteX40" fmla="*/ 15925800 w 15925800"/>
                      <a:gd name="connsiteY40" fmla="*/ 3051656 h 8060979"/>
                      <a:gd name="connsiteX41" fmla="*/ 15925800 w 15925800"/>
                      <a:gd name="connsiteY41" fmla="*/ 3627441 h 8060979"/>
                      <a:gd name="connsiteX42" fmla="*/ 15925800 w 15925800"/>
                      <a:gd name="connsiteY42" fmla="*/ 4283835 h 8060979"/>
                      <a:gd name="connsiteX43" fmla="*/ 15925800 w 15925800"/>
                      <a:gd name="connsiteY43" fmla="*/ 4940229 h 8060979"/>
                      <a:gd name="connsiteX44" fmla="*/ 15925800 w 15925800"/>
                      <a:gd name="connsiteY44" fmla="*/ 5677232 h 8060979"/>
                      <a:gd name="connsiteX45" fmla="*/ 15925800 w 15925800"/>
                      <a:gd name="connsiteY45" fmla="*/ 6172407 h 8060979"/>
                      <a:gd name="connsiteX46" fmla="*/ 15925800 w 15925800"/>
                      <a:gd name="connsiteY46" fmla="*/ 6667581 h 8060979"/>
                      <a:gd name="connsiteX47" fmla="*/ 15925800 w 15925800"/>
                      <a:gd name="connsiteY47" fmla="*/ 7001536 h 8060979"/>
                      <a:gd name="connsiteX48" fmla="*/ 15925800 w 15925800"/>
                      <a:gd name="connsiteY48" fmla="*/ 8060979 h 8060979"/>
                      <a:gd name="connsiteX49" fmla="*/ 15017440 w 15925800"/>
                      <a:gd name="connsiteY49" fmla="*/ 8060979 h 8060979"/>
                      <a:gd name="connsiteX50" fmla="*/ 14268337 w 15925800"/>
                      <a:gd name="connsiteY50" fmla="*/ 8060979 h 8060979"/>
                      <a:gd name="connsiteX51" fmla="*/ 13359977 w 15925800"/>
                      <a:gd name="connsiteY51" fmla="*/ 8060979 h 8060979"/>
                      <a:gd name="connsiteX52" fmla="*/ 12610874 w 15925800"/>
                      <a:gd name="connsiteY52" fmla="*/ 8060979 h 8060979"/>
                      <a:gd name="connsiteX53" fmla="*/ 12021030 w 15925800"/>
                      <a:gd name="connsiteY53" fmla="*/ 8060979 h 8060979"/>
                      <a:gd name="connsiteX54" fmla="*/ 11271927 w 15925800"/>
                      <a:gd name="connsiteY54" fmla="*/ 8060979 h 8060979"/>
                      <a:gd name="connsiteX55" fmla="*/ 11000599 w 15925800"/>
                      <a:gd name="connsiteY55" fmla="*/ 8060979 h 8060979"/>
                      <a:gd name="connsiteX56" fmla="*/ 10570012 w 15925800"/>
                      <a:gd name="connsiteY56" fmla="*/ 8060979 h 8060979"/>
                      <a:gd name="connsiteX57" fmla="*/ 10298684 w 15925800"/>
                      <a:gd name="connsiteY57" fmla="*/ 8060979 h 8060979"/>
                      <a:gd name="connsiteX58" fmla="*/ 9868098 w 15925800"/>
                      <a:gd name="connsiteY58" fmla="*/ 8060979 h 8060979"/>
                      <a:gd name="connsiteX59" fmla="*/ 9437511 w 15925800"/>
                      <a:gd name="connsiteY59" fmla="*/ 8060979 h 8060979"/>
                      <a:gd name="connsiteX60" fmla="*/ 8529151 w 15925800"/>
                      <a:gd name="connsiteY60" fmla="*/ 8060979 h 8060979"/>
                      <a:gd name="connsiteX61" fmla="*/ 8417080 w 15925800"/>
                      <a:gd name="connsiteY61" fmla="*/ 8060979 h 8060979"/>
                      <a:gd name="connsiteX62" fmla="*/ 7827236 w 15925800"/>
                      <a:gd name="connsiteY62" fmla="*/ 8060979 h 8060979"/>
                      <a:gd name="connsiteX63" fmla="*/ 7078133 w 15925800"/>
                      <a:gd name="connsiteY63" fmla="*/ 8060979 h 8060979"/>
                      <a:gd name="connsiteX64" fmla="*/ 6488289 w 15925800"/>
                      <a:gd name="connsiteY64" fmla="*/ 8060979 h 8060979"/>
                      <a:gd name="connsiteX65" fmla="*/ 5898444 w 15925800"/>
                      <a:gd name="connsiteY65" fmla="*/ 8060979 h 8060979"/>
                      <a:gd name="connsiteX66" fmla="*/ 5467858 w 15925800"/>
                      <a:gd name="connsiteY66" fmla="*/ 8060979 h 8060979"/>
                      <a:gd name="connsiteX67" fmla="*/ 5196530 w 15925800"/>
                      <a:gd name="connsiteY67" fmla="*/ 8060979 h 8060979"/>
                      <a:gd name="connsiteX68" fmla="*/ 5084459 w 15925800"/>
                      <a:gd name="connsiteY68" fmla="*/ 8060979 h 8060979"/>
                      <a:gd name="connsiteX69" fmla="*/ 4653873 w 15925800"/>
                      <a:gd name="connsiteY69" fmla="*/ 8060979 h 8060979"/>
                      <a:gd name="connsiteX70" fmla="*/ 4541802 w 15925800"/>
                      <a:gd name="connsiteY70" fmla="*/ 8060979 h 8060979"/>
                      <a:gd name="connsiteX71" fmla="*/ 4429732 w 15925800"/>
                      <a:gd name="connsiteY71" fmla="*/ 8060979 h 8060979"/>
                      <a:gd name="connsiteX72" fmla="*/ 4317661 w 15925800"/>
                      <a:gd name="connsiteY72" fmla="*/ 8060979 h 8060979"/>
                      <a:gd name="connsiteX73" fmla="*/ 3568559 w 15925800"/>
                      <a:gd name="connsiteY73" fmla="*/ 8060979 h 8060979"/>
                      <a:gd name="connsiteX74" fmla="*/ 3297230 w 15925800"/>
                      <a:gd name="connsiteY74" fmla="*/ 8060979 h 8060979"/>
                      <a:gd name="connsiteX75" fmla="*/ 2866644 w 15925800"/>
                      <a:gd name="connsiteY75" fmla="*/ 8060979 h 8060979"/>
                      <a:gd name="connsiteX76" fmla="*/ 1958284 w 15925800"/>
                      <a:gd name="connsiteY76" fmla="*/ 8060979 h 8060979"/>
                      <a:gd name="connsiteX77" fmla="*/ 1846213 w 15925800"/>
                      <a:gd name="connsiteY77" fmla="*/ 8060979 h 8060979"/>
                      <a:gd name="connsiteX78" fmla="*/ 1734143 w 15925800"/>
                      <a:gd name="connsiteY78" fmla="*/ 8060979 h 8060979"/>
                      <a:gd name="connsiteX79" fmla="*/ 1462814 w 15925800"/>
                      <a:gd name="connsiteY79" fmla="*/ 8060979 h 8060979"/>
                      <a:gd name="connsiteX80" fmla="*/ 1032228 w 15925800"/>
                      <a:gd name="connsiteY80" fmla="*/ 8060979 h 8060979"/>
                      <a:gd name="connsiteX81" fmla="*/ 0 w 15925800"/>
                      <a:gd name="connsiteY81" fmla="*/ 8060979 h 8060979"/>
                      <a:gd name="connsiteX82" fmla="*/ 0 w 15925800"/>
                      <a:gd name="connsiteY82" fmla="*/ 7404585 h 8060979"/>
                      <a:gd name="connsiteX83" fmla="*/ 0 w 15925800"/>
                      <a:gd name="connsiteY83" fmla="*/ 7070630 h 8060979"/>
                      <a:gd name="connsiteX84" fmla="*/ 0 w 15925800"/>
                      <a:gd name="connsiteY84" fmla="*/ 6656066 h 8060979"/>
                      <a:gd name="connsiteX85" fmla="*/ 0 w 15925800"/>
                      <a:gd name="connsiteY85" fmla="*/ 6160891 h 8060979"/>
                      <a:gd name="connsiteX86" fmla="*/ 0 w 15925800"/>
                      <a:gd name="connsiteY86" fmla="*/ 5585107 h 8060979"/>
                      <a:gd name="connsiteX87" fmla="*/ 0 w 15925800"/>
                      <a:gd name="connsiteY87" fmla="*/ 4848103 h 8060979"/>
                      <a:gd name="connsiteX88" fmla="*/ 0 w 15925800"/>
                      <a:gd name="connsiteY88" fmla="*/ 4514148 h 8060979"/>
                      <a:gd name="connsiteX89" fmla="*/ 0 w 15925800"/>
                      <a:gd name="connsiteY89" fmla="*/ 4099584 h 8060979"/>
                      <a:gd name="connsiteX90" fmla="*/ 0 w 15925800"/>
                      <a:gd name="connsiteY90" fmla="*/ 3443190 h 8060979"/>
                      <a:gd name="connsiteX91" fmla="*/ 0 w 15925800"/>
                      <a:gd name="connsiteY91" fmla="*/ 2867405 h 8060979"/>
                      <a:gd name="connsiteX92" fmla="*/ 0 w 15925800"/>
                      <a:gd name="connsiteY92" fmla="*/ 2533451 h 8060979"/>
                      <a:gd name="connsiteX93" fmla="*/ 0 w 15925800"/>
                      <a:gd name="connsiteY93" fmla="*/ 1796447 h 8060979"/>
                      <a:gd name="connsiteX94" fmla="*/ 0 w 15925800"/>
                      <a:gd name="connsiteY94" fmla="*/ 1059443 h 8060979"/>
                      <a:gd name="connsiteX95" fmla="*/ 0 w 15925800"/>
                      <a:gd name="connsiteY95" fmla="*/ 0 h 80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5925800" h="8060979" fill="none" extrusionOk="0">
                        <a:moveTo>
                          <a:pt x="0" y="0"/>
                        </a:moveTo>
                        <a:cubicBezTo>
                          <a:pt x="254006" y="-37858"/>
                          <a:pt x="338499" y="36610"/>
                          <a:pt x="589844" y="0"/>
                        </a:cubicBezTo>
                        <a:cubicBezTo>
                          <a:pt x="841189" y="-36610"/>
                          <a:pt x="910534" y="32462"/>
                          <a:pt x="1020431" y="0"/>
                        </a:cubicBezTo>
                        <a:cubicBezTo>
                          <a:pt x="1130328" y="-32462"/>
                          <a:pt x="1079022" y="7350"/>
                          <a:pt x="1132501" y="0"/>
                        </a:cubicBezTo>
                        <a:cubicBezTo>
                          <a:pt x="1185980" y="-7350"/>
                          <a:pt x="1824536" y="15410"/>
                          <a:pt x="2040862" y="0"/>
                        </a:cubicBezTo>
                        <a:cubicBezTo>
                          <a:pt x="2257188" y="-15410"/>
                          <a:pt x="2635239" y="62507"/>
                          <a:pt x="2789964" y="0"/>
                        </a:cubicBezTo>
                        <a:cubicBezTo>
                          <a:pt x="2944689" y="-62507"/>
                          <a:pt x="2861748" y="1714"/>
                          <a:pt x="2902035" y="0"/>
                        </a:cubicBezTo>
                        <a:cubicBezTo>
                          <a:pt x="2942322" y="-1714"/>
                          <a:pt x="3396872" y="59844"/>
                          <a:pt x="3651137" y="0"/>
                        </a:cubicBezTo>
                        <a:cubicBezTo>
                          <a:pt x="3905402" y="-59844"/>
                          <a:pt x="3879746" y="48337"/>
                          <a:pt x="4081724" y="0"/>
                        </a:cubicBezTo>
                        <a:cubicBezTo>
                          <a:pt x="4283702" y="-48337"/>
                          <a:pt x="4274482" y="32042"/>
                          <a:pt x="4353052" y="0"/>
                        </a:cubicBezTo>
                        <a:cubicBezTo>
                          <a:pt x="4431622" y="-32042"/>
                          <a:pt x="4671093" y="52802"/>
                          <a:pt x="4942896" y="0"/>
                        </a:cubicBezTo>
                        <a:cubicBezTo>
                          <a:pt x="5214699" y="-52802"/>
                          <a:pt x="5405947" y="14539"/>
                          <a:pt x="5532741" y="0"/>
                        </a:cubicBezTo>
                        <a:cubicBezTo>
                          <a:pt x="5659536" y="-14539"/>
                          <a:pt x="5989689" y="82849"/>
                          <a:pt x="6281843" y="0"/>
                        </a:cubicBezTo>
                        <a:cubicBezTo>
                          <a:pt x="6573997" y="-82849"/>
                          <a:pt x="6748740" y="40497"/>
                          <a:pt x="6871688" y="0"/>
                        </a:cubicBezTo>
                        <a:cubicBezTo>
                          <a:pt x="6994637" y="-40497"/>
                          <a:pt x="6933449" y="7167"/>
                          <a:pt x="6983758" y="0"/>
                        </a:cubicBezTo>
                        <a:cubicBezTo>
                          <a:pt x="7034067" y="-7167"/>
                          <a:pt x="7571618" y="65087"/>
                          <a:pt x="7732861" y="0"/>
                        </a:cubicBezTo>
                        <a:cubicBezTo>
                          <a:pt x="7894104" y="-65087"/>
                          <a:pt x="7892745" y="13829"/>
                          <a:pt x="8004189" y="0"/>
                        </a:cubicBezTo>
                        <a:cubicBezTo>
                          <a:pt x="8115633" y="-13829"/>
                          <a:pt x="8730198" y="53467"/>
                          <a:pt x="8912550" y="0"/>
                        </a:cubicBezTo>
                        <a:cubicBezTo>
                          <a:pt x="9094902" y="-53467"/>
                          <a:pt x="9208858" y="69957"/>
                          <a:pt x="9502394" y="0"/>
                        </a:cubicBezTo>
                        <a:cubicBezTo>
                          <a:pt x="9795930" y="-69957"/>
                          <a:pt x="9581055" y="3893"/>
                          <a:pt x="9614464" y="0"/>
                        </a:cubicBezTo>
                        <a:cubicBezTo>
                          <a:pt x="9647873" y="-3893"/>
                          <a:pt x="9690791" y="5716"/>
                          <a:pt x="9726535" y="0"/>
                        </a:cubicBezTo>
                        <a:cubicBezTo>
                          <a:pt x="9762279" y="-5716"/>
                          <a:pt x="10182695" y="16863"/>
                          <a:pt x="10316379" y="0"/>
                        </a:cubicBezTo>
                        <a:cubicBezTo>
                          <a:pt x="10450063" y="-16863"/>
                          <a:pt x="10755522" y="61945"/>
                          <a:pt x="11065482" y="0"/>
                        </a:cubicBezTo>
                        <a:cubicBezTo>
                          <a:pt x="11375442" y="-61945"/>
                          <a:pt x="11387420" y="28743"/>
                          <a:pt x="11496068" y="0"/>
                        </a:cubicBezTo>
                        <a:cubicBezTo>
                          <a:pt x="11604716" y="-28743"/>
                          <a:pt x="11556894" y="5952"/>
                          <a:pt x="11608139" y="0"/>
                        </a:cubicBezTo>
                        <a:cubicBezTo>
                          <a:pt x="11659384" y="-5952"/>
                          <a:pt x="11666069" y="8164"/>
                          <a:pt x="11720209" y="0"/>
                        </a:cubicBezTo>
                        <a:cubicBezTo>
                          <a:pt x="11774349" y="-8164"/>
                          <a:pt x="11910136" y="12614"/>
                          <a:pt x="11991538" y="0"/>
                        </a:cubicBezTo>
                        <a:cubicBezTo>
                          <a:pt x="12072940" y="-12614"/>
                          <a:pt x="12139351" y="10190"/>
                          <a:pt x="12262866" y="0"/>
                        </a:cubicBezTo>
                        <a:cubicBezTo>
                          <a:pt x="12386381" y="-10190"/>
                          <a:pt x="12837335" y="96473"/>
                          <a:pt x="13171226" y="0"/>
                        </a:cubicBezTo>
                        <a:cubicBezTo>
                          <a:pt x="13505117" y="-96473"/>
                          <a:pt x="13230358" y="5605"/>
                          <a:pt x="13283297" y="0"/>
                        </a:cubicBezTo>
                        <a:cubicBezTo>
                          <a:pt x="13336236" y="-5605"/>
                          <a:pt x="13482867" y="24209"/>
                          <a:pt x="13554625" y="0"/>
                        </a:cubicBezTo>
                        <a:cubicBezTo>
                          <a:pt x="13626383" y="-24209"/>
                          <a:pt x="13859562" y="7655"/>
                          <a:pt x="13985212" y="0"/>
                        </a:cubicBezTo>
                        <a:cubicBezTo>
                          <a:pt x="14110862" y="-7655"/>
                          <a:pt x="14338464" y="66423"/>
                          <a:pt x="14575056" y="0"/>
                        </a:cubicBezTo>
                        <a:cubicBezTo>
                          <a:pt x="14811648" y="-66423"/>
                          <a:pt x="14768031" y="30892"/>
                          <a:pt x="14846385" y="0"/>
                        </a:cubicBezTo>
                        <a:cubicBezTo>
                          <a:pt x="14924739" y="-30892"/>
                          <a:pt x="15575654" y="27273"/>
                          <a:pt x="15925800" y="0"/>
                        </a:cubicBezTo>
                        <a:cubicBezTo>
                          <a:pt x="15928157" y="84657"/>
                          <a:pt x="15888127" y="255175"/>
                          <a:pt x="15925800" y="333955"/>
                        </a:cubicBezTo>
                        <a:cubicBezTo>
                          <a:pt x="15963473" y="412735"/>
                          <a:pt x="15920384" y="623150"/>
                          <a:pt x="15925800" y="748519"/>
                        </a:cubicBezTo>
                        <a:cubicBezTo>
                          <a:pt x="15931216" y="873888"/>
                          <a:pt x="15875041" y="1119383"/>
                          <a:pt x="15925800" y="1243694"/>
                        </a:cubicBezTo>
                        <a:cubicBezTo>
                          <a:pt x="15976559" y="1368006"/>
                          <a:pt x="15858505" y="1651728"/>
                          <a:pt x="15925800" y="1980698"/>
                        </a:cubicBezTo>
                        <a:cubicBezTo>
                          <a:pt x="15993095" y="2309668"/>
                          <a:pt x="15906357" y="2388764"/>
                          <a:pt x="15925800" y="2556482"/>
                        </a:cubicBezTo>
                        <a:cubicBezTo>
                          <a:pt x="15945243" y="2724200"/>
                          <a:pt x="15922638" y="2934143"/>
                          <a:pt x="15925800" y="3051656"/>
                        </a:cubicBezTo>
                        <a:cubicBezTo>
                          <a:pt x="15928962" y="3169169"/>
                          <a:pt x="15885990" y="3487246"/>
                          <a:pt x="15925800" y="3627441"/>
                        </a:cubicBezTo>
                        <a:cubicBezTo>
                          <a:pt x="15965610" y="3767637"/>
                          <a:pt x="15868069" y="3959654"/>
                          <a:pt x="15925800" y="4283835"/>
                        </a:cubicBezTo>
                        <a:cubicBezTo>
                          <a:pt x="15983531" y="4608016"/>
                          <a:pt x="15915186" y="4637646"/>
                          <a:pt x="15925800" y="4940229"/>
                        </a:cubicBezTo>
                        <a:cubicBezTo>
                          <a:pt x="15936414" y="5242812"/>
                          <a:pt x="15847399" y="5362354"/>
                          <a:pt x="15925800" y="5677232"/>
                        </a:cubicBezTo>
                        <a:cubicBezTo>
                          <a:pt x="16004201" y="5992110"/>
                          <a:pt x="15868899" y="6000933"/>
                          <a:pt x="15925800" y="6172407"/>
                        </a:cubicBezTo>
                        <a:cubicBezTo>
                          <a:pt x="15982701" y="6343881"/>
                          <a:pt x="15869694" y="6437917"/>
                          <a:pt x="15925800" y="6667581"/>
                        </a:cubicBezTo>
                        <a:cubicBezTo>
                          <a:pt x="15981906" y="6897245"/>
                          <a:pt x="15900300" y="6866361"/>
                          <a:pt x="15925800" y="7001536"/>
                        </a:cubicBezTo>
                        <a:cubicBezTo>
                          <a:pt x="15951300" y="7136712"/>
                          <a:pt x="15844398" y="7579215"/>
                          <a:pt x="15925800" y="8060979"/>
                        </a:cubicBezTo>
                        <a:cubicBezTo>
                          <a:pt x="15638854" y="8147383"/>
                          <a:pt x="15398796" y="8060574"/>
                          <a:pt x="15017440" y="8060979"/>
                        </a:cubicBezTo>
                        <a:cubicBezTo>
                          <a:pt x="14636084" y="8061384"/>
                          <a:pt x="14593317" y="8049465"/>
                          <a:pt x="14268337" y="8060979"/>
                        </a:cubicBezTo>
                        <a:cubicBezTo>
                          <a:pt x="13943357" y="8072493"/>
                          <a:pt x="13676491" y="8056150"/>
                          <a:pt x="13359977" y="8060979"/>
                        </a:cubicBezTo>
                        <a:cubicBezTo>
                          <a:pt x="13043463" y="8065808"/>
                          <a:pt x="12831194" y="7989279"/>
                          <a:pt x="12610874" y="8060979"/>
                        </a:cubicBezTo>
                        <a:cubicBezTo>
                          <a:pt x="12390554" y="8132679"/>
                          <a:pt x="12220289" y="8001531"/>
                          <a:pt x="12021030" y="8060979"/>
                        </a:cubicBezTo>
                        <a:cubicBezTo>
                          <a:pt x="11821771" y="8120427"/>
                          <a:pt x="11464096" y="8045579"/>
                          <a:pt x="11271927" y="8060979"/>
                        </a:cubicBezTo>
                        <a:cubicBezTo>
                          <a:pt x="11079758" y="8076379"/>
                          <a:pt x="11077391" y="8037416"/>
                          <a:pt x="11000599" y="8060979"/>
                        </a:cubicBezTo>
                        <a:cubicBezTo>
                          <a:pt x="10923807" y="8084542"/>
                          <a:pt x="10670974" y="8045421"/>
                          <a:pt x="10570012" y="8060979"/>
                        </a:cubicBezTo>
                        <a:cubicBezTo>
                          <a:pt x="10469050" y="8076537"/>
                          <a:pt x="10404624" y="8038009"/>
                          <a:pt x="10298684" y="8060979"/>
                        </a:cubicBezTo>
                        <a:cubicBezTo>
                          <a:pt x="10192744" y="8083949"/>
                          <a:pt x="10054685" y="8032156"/>
                          <a:pt x="9868098" y="8060979"/>
                        </a:cubicBezTo>
                        <a:cubicBezTo>
                          <a:pt x="9681511" y="8089802"/>
                          <a:pt x="9531297" y="8014008"/>
                          <a:pt x="9437511" y="8060979"/>
                        </a:cubicBezTo>
                        <a:cubicBezTo>
                          <a:pt x="9343725" y="8107950"/>
                          <a:pt x="8844284" y="8053789"/>
                          <a:pt x="8529151" y="8060979"/>
                        </a:cubicBezTo>
                        <a:cubicBezTo>
                          <a:pt x="8214018" y="8068169"/>
                          <a:pt x="8452352" y="8054443"/>
                          <a:pt x="8417080" y="8060979"/>
                        </a:cubicBezTo>
                        <a:cubicBezTo>
                          <a:pt x="8381808" y="8067515"/>
                          <a:pt x="8054866" y="8059375"/>
                          <a:pt x="7827236" y="8060979"/>
                        </a:cubicBezTo>
                        <a:cubicBezTo>
                          <a:pt x="7599606" y="8062583"/>
                          <a:pt x="7339042" y="8035272"/>
                          <a:pt x="7078133" y="8060979"/>
                        </a:cubicBezTo>
                        <a:cubicBezTo>
                          <a:pt x="6817224" y="8086686"/>
                          <a:pt x="6681191" y="8026025"/>
                          <a:pt x="6488289" y="8060979"/>
                        </a:cubicBezTo>
                        <a:cubicBezTo>
                          <a:pt x="6295387" y="8095933"/>
                          <a:pt x="6024315" y="8055720"/>
                          <a:pt x="5898444" y="8060979"/>
                        </a:cubicBezTo>
                        <a:cubicBezTo>
                          <a:pt x="5772574" y="8066238"/>
                          <a:pt x="5632281" y="8028735"/>
                          <a:pt x="5467858" y="8060979"/>
                        </a:cubicBezTo>
                        <a:cubicBezTo>
                          <a:pt x="5303435" y="8093223"/>
                          <a:pt x="5304959" y="8042491"/>
                          <a:pt x="5196530" y="8060979"/>
                        </a:cubicBezTo>
                        <a:cubicBezTo>
                          <a:pt x="5088101" y="8079467"/>
                          <a:pt x="5113275" y="8055392"/>
                          <a:pt x="5084459" y="8060979"/>
                        </a:cubicBezTo>
                        <a:cubicBezTo>
                          <a:pt x="5055643" y="8066566"/>
                          <a:pt x="4818663" y="8046874"/>
                          <a:pt x="4653873" y="8060979"/>
                        </a:cubicBezTo>
                        <a:cubicBezTo>
                          <a:pt x="4489083" y="8075084"/>
                          <a:pt x="4594209" y="8048503"/>
                          <a:pt x="4541802" y="8060979"/>
                        </a:cubicBezTo>
                        <a:cubicBezTo>
                          <a:pt x="4489395" y="8073455"/>
                          <a:pt x="4475893" y="8050577"/>
                          <a:pt x="4429732" y="8060979"/>
                        </a:cubicBezTo>
                        <a:cubicBezTo>
                          <a:pt x="4383571" y="8071381"/>
                          <a:pt x="4356640" y="8052148"/>
                          <a:pt x="4317661" y="8060979"/>
                        </a:cubicBezTo>
                        <a:cubicBezTo>
                          <a:pt x="4278682" y="8069810"/>
                          <a:pt x="3913084" y="8006686"/>
                          <a:pt x="3568559" y="8060979"/>
                        </a:cubicBezTo>
                        <a:cubicBezTo>
                          <a:pt x="3224034" y="8115272"/>
                          <a:pt x="3413640" y="8049414"/>
                          <a:pt x="3297230" y="8060979"/>
                        </a:cubicBezTo>
                        <a:cubicBezTo>
                          <a:pt x="3180820" y="8072544"/>
                          <a:pt x="3074516" y="8020450"/>
                          <a:pt x="2866644" y="8060979"/>
                        </a:cubicBezTo>
                        <a:cubicBezTo>
                          <a:pt x="2658772" y="8101508"/>
                          <a:pt x="2385434" y="8060244"/>
                          <a:pt x="1958284" y="8060979"/>
                        </a:cubicBezTo>
                        <a:cubicBezTo>
                          <a:pt x="1531134" y="8061714"/>
                          <a:pt x="1879043" y="8048957"/>
                          <a:pt x="1846213" y="8060979"/>
                        </a:cubicBezTo>
                        <a:cubicBezTo>
                          <a:pt x="1813383" y="8073001"/>
                          <a:pt x="1772041" y="8052075"/>
                          <a:pt x="1734143" y="8060979"/>
                        </a:cubicBezTo>
                        <a:cubicBezTo>
                          <a:pt x="1696245" y="8069883"/>
                          <a:pt x="1530919" y="8058247"/>
                          <a:pt x="1462814" y="8060979"/>
                        </a:cubicBezTo>
                        <a:cubicBezTo>
                          <a:pt x="1394709" y="8063711"/>
                          <a:pt x="1153166" y="8013580"/>
                          <a:pt x="1032228" y="8060979"/>
                        </a:cubicBezTo>
                        <a:cubicBezTo>
                          <a:pt x="911290" y="8108378"/>
                          <a:pt x="297710" y="8022240"/>
                          <a:pt x="0" y="8060979"/>
                        </a:cubicBezTo>
                        <a:cubicBezTo>
                          <a:pt x="-51533" y="7835407"/>
                          <a:pt x="46699" y="7714490"/>
                          <a:pt x="0" y="7404585"/>
                        </a:cubicBezTo>
                        <a:cubicBezTo>
                          <a:pt x="-46699" y="7094680"/>
                          <a:pt x="7252" y="7179712"/>
                          <a:pt x="0" y="7070630"/>
                        </a:cubicBezTo>
                        <a:cubicBezTo>
                          <a:pt x="-7252" y="6961549"/>
                          <a:pt x="17392" y="6823036"/>
                          <a:pt x="0" y="6656066"/>
                        </a:cubicBezTo>
                        <a:cubicBezTo>
                          <a:pt x="-17392" y="6489096"/>
                          <a:pt x="40018" y="6300121"/>
                          <a:pt x="0" y="6160891"/>
                        </a:cubicBezTo>
                        <a:cubicBezTo>
                          <a:pt x="-40018" y="6021662"/>
                          <a:pt x="26751" y="5782684"/>
                          <a:pt x="0" y="5585107"/>
                        </a:cubicBezTo>
                        <a:cubicBezTo>
                          <a:pt x="-26751" y="5387530"/>
                          <a:pt x="12231" y="5103815"/>
                          <a:pt x="0" y="4848103"/>
                        </a:cubicBezTo>
                        <a:cubicBezTo>
                          <a:pt x="-12231" y="4592391"/>
                          <a:pt x="13438" y="4613183"/>
                          <a:pt x="0" y="4514148"/>
                        </a:cubicBezTo>
                        <a:cubicBezTo>
                          <a:pt x="-13438" y="4415113"/>
                          <a:pt x="13756" y="4196886"/>
                          <a:pt x="0" y="4099584"/>
                        </a:cubicBezTo>
                        <a:cubicBezTo>
                          <a:pt x="-13756" y="4002282"/>
                          <a:pt x="61286" y="3599489"/>
                          <a:pt x="0" y="3443190"/>
                        </a:cubicBezTo>
                        <a:cubicBezTo>
                          <a:pt x="-61286" y="3286891"/>
                          <a:pt x="55832" y="3048980"/>
                          <a:pt x="0" y="2867405"/>
                        </a:cubicBezTo>
                        <a:cubicBezTo>
                          <a:pt x="-55832" y="2685830"/>
                          <a:pt x="28563" y="2628950"/>
                          <a:pt x="0" y="2533451"/>
                        </a:cubicBezTo>
                        <a:cubicBezTo>
                          <a:pt x="-28563" y="2437952"/>
                          <a:pt x="43165" y="2149977"/>
                          <a:pt x="0" y="1796447"/>
                        </a:cubicBezTo>
                        <a:cubicBezTo>
                          <a:pt x="-43165" y="1442917"/>
                          <a:pt x="9586" y="1349679"/>
                          <a:pt x="0" y="1059443"/>
                        </a:cubicBezTo>
                        <a:cubicBezTo>
                          <a:pt x="-9586" y="769207"/>
                          <a:pt x="124552" y="528981"/>
                          <a:pt x="0" y="0"/>
                        </a:cubicBezTo>
                        <a:close/>
                      </a:path>
                      <a:path w="15925800" h="8060979" stroke="0" extrusionOk="0">
                        <a:moveTo>
                          <a:pt x="0" y="0"/>
                        </a:moveTo>
                        <a:cubicBezTo>
                          <a:pt x="284840" y="-9930"/>
                          <a:pt x="414532" y="45045"/>
                          <a:pt x="589844" y="0"/>
                        </a:cubicBezTo>
                        <a:cubicBezTo>
                          <a:pt x="765156" y="-45045"/>
                          <a:pt x="951469" y="5757"/>
                          <a:pt x="1179689" y="0"/>
                        </a:cubicBezTo>
                        <a:cubicBezTo>
                          <a:pt x="1407909" y="-5757"/>
                          <a:pt x="1247782" y="1549"/>
                          <a:pt x="1291759" y="0"/>
                        </a:cubicBezTo>
                        <a:cubicBezTo>
                          <a:pt x="1335736" y="-1549"/>
                          <a:pt x="1534411" y="22236"/>
                          <a:pt x="1722346" y="0"/>
                        </a:cubicBezTo>
                        <a:cubicBezTo>
                          <a:pt x="1910281" y="-22236"/>
                          <a:pt x="1787636" y="1013"/>
                          <a:pt x="1834416" y="0"/>
                        </a:cubicBezTo>
                        <a:cubicBezTo>
                          <a:pt x="1881196" y="-1013"/>
                          <a:pt x="1913378" y="7639"/>
                          <a:pt x="1946487" y="0"/>
                        </a:cubicBezTo>
                        <a:cubicBezTo>
                          <a:pt x="1979596" y="-7639"/>
                          <a:pt x="2146746" y="15309"/>
                          <a:pt x="2217815" y="0"/>
                        </a:cubicBezTo>
                        <a:cubicBezTo>
                          <a:pt x="2288884" y="-15309"/>
                          <a:pt x="2684184" y="78102"/>
                          <a:pt x="2966918" y="0"/>
                        </a:cubicBezTo>
                        <a:cubicBezTo>
                          <a:pt x="3249652" y="-78102"/>
                          <a:pt x="3243368" y="19902"/>
                          <a:pt x="3397504" y="0"/>
                        </a:cubicBezTo>
                        <a:cubicBezTo>
                          <a:pt x="3551640" y="-19902"/>
                          <a:pt x="3847867" y="31930"/>
                          <a:pt x="4146606" y="0"/>
                        </a:cubicBezTo>
                        <a:cubicBezTo>
                          <a:pt x="4445345" y="-31930"/>
                          <a:pt x="4661014" y="65240"/>
                          <a:pt x="4895709" y="0"/>
                        </a:cubicBezTo>
                        <a:cubicBezTo>
                          <a:pt x="5130404" y="-65240"/>
                          <a:pt x="5105837" y="19710"/>
                          <a:pt x="5167037" y="0"/>
                        </a:cubicBezTo>
                        <a:cubicBezTo>
                          <a:pt x="5228237" y="-19710"/>
                          <a:pt x="5473338" y="23138"/>
                          <a:pt x="5756882" y="0"/>
                        </a:cubicBezTo>
                        <a:cubicBezTo>
                          <a:pt x="6040426" y="-23138"/>
                          <a:pt x="6421472" y="60695"/>
                          <a:pt x="6665242" y="0"/>
                        </a:cubicBezTo>
                        <a:cubicBezTo>
                          <a:pt x="6909012" y="-60695"/>
                          <a:pt x="7202271" y="92035"/>
                          <a:pt x="7573603" y="0"/>
                        </a:cubicBezTo>
                        <a:cubicBezTo>
                          <a:pt x="7944935" y="-92035"/>
                          <a:pt x="8150724" y="52524"/>
                          <a:pt x="8322705" y="0"/>
                        </a:cubicBezTo>
                        <a:cubicBezTo>
                          <a:pt x="8494686" y="-52524"/>
                          <a:pt x="9015705" y="101329"/>
                          <a:pt x="9231066" y="0"/>
                        </a:cubicBezTo>
                        <a:cubicBezTo>
                          <a:pt x="9446427" y="-101329"/>
                          <a:pt x="9385649" y="27172"/>
                          <a:pt x="9502394" y="0"/>
                        </a:cubicBezTo>
                        <a:cubicBezTo>
                          <a:pt x="9619139" y="-27172"/>
                          <a:pt x="9804125" y="41402"/>
                          <a:pt x="9932980" y="0"/>
                        </a:cubicBezTo>
                        <a:cubicBezTo>
                          <a:pt x="10061835" y="-41402"/>
                          <a:pt x="10131285" y="16022"/>
                          <a:pt x="10204309" y="0"/>
                        </a:cubicBezTo>
                        <a:cubicBezTo>
                          <a:pt x="10277333" y="-16022"/>
                          <a:pt x="10260832" y="3807"/>
                          <a:pt x="10316379" y="0"/>
                        </a:cubicBezTo>
                        <a:cubicBezTo>
                          <a:pt x="10371926" y="-3807"/>
                          <a:pt x="10708371" y="53862"/>
                          <a:pt x="10906224" y="0"/>
                        </a:cubicBezTo>
                        <a:cubicBezTo>
                          <a:pt x="11104078" y="-53862"/>
                          <a:pt x="11289152" y="40457"/>
                          <a:pt x="11496068" y="0"/>
                        </a:cubicBezTo>
                        <a:cubicBezTo>
                          <a:pt x="11702984" y="-40457"/>
                          <a:pt x="11698715" y="25282"/>
                          <a:pt x="11767397" y="0"/>
                        </a:cubicBezTo>
                        <a:cubicBezTo>
                          <a:pt x="11836079" y="-25282"/>
                          <a:pt x="12361174" y="52577"/>
                          <a:pt x="12675757" y="0"/>
                        </a:cubicBezTo>
                        <a:cubicBezTo>
                          <a:pt x="12990340" y="-52577"/>
                          <a:pt x="13225598" y="55316"/>
                          <a:pt x="13424860" y="0"/>
                        </a:cubicBezTo>
                        <a:cubicBezTo>
                          <a:pt x="13624122" y="-55316"/>
                          <a:pt x="14004290" y="62744"/>
                          <a:pt x="14333220" y="0"/>
                        </a:cubicBezTo>
                        <a:cubicBezTo>
                          <a:pt x="14662150" y="-62744"/>
                          <a:pt x="14603480" y="25953"/>
                          <a:pt x="14763806" y="0"/>
                        </a:cubicBezTo>
                        <a:cubicBezTo>
                          <a:pt x="14924132" y="-25953"/>
                          <a:pt x="14850044" y="12293"/>
                          <a:pt x="14875877" y="0"/>
                        </a:cubicBezTo>
                        <a:cubicBezTo>
                          <a:pt x="14901710" y="-12293"/>
                          <a:pt x="15087125" y="8414"/>
                          <a:pt x="15147205" y="0"/>
                        </a:cubicBezTo>
                        <a:cubicBezTo>
                          <a:pt x="15207285" y="-8414"/>
                          <a:pt x="15692103" y="28879"/>
                          <a:pt x="15925800" y="0"/>
                        </a:cubicBezTo>
                        <a:cubicBezTo>
                          <a:pt x="15983289" y="166756"/>
                          <a:pt x="15840772" y="413135"/>
                          <a:pt x="15925800" y="737004"/>
                        </a:cubicBezTo>
                        <a:cubicBezTo>
                          <a:pt x="16010828" y="1060873"/>
                          <a:pt x="15868900" y="1080626"/>
                          <a:pt x="15925800" y="1312788"/>
                        </a:cubicBezTo>
                        <a:cubicBezTo>
                          <a:pt x="15982700" y="1544950"/>
                          <a:pt x="15892243" y="1559532"/>
                          <a:pt x="15925800" y="1727353"/>
                        </a:cubicBezTo>
                        <a:cubicBezTo>
                          <a:pt x="15959357" y="1895175"/>
                          <a:pt x="15910669" y="1938468"/>
                          <a:pt x="15925800" y="2061307"/>
                        </a:cubicBezTo>
                        <a:cubicBezTo>
                          <a:pt x="15940931" y="2184146"/>
                          <a:pt x="15901889" y="2429056"/>
                          <a:pt x="15925800" y="2717701"/>
                        </a:cubicBezTo>
                        <a:cubicBezTo>
                          <a:pt x="15949711" y="3006346"/>
                          <a:pt x="15899239" y="3079131"/>
                          <a:pt x="15925800" y="3212876"/>
                        </a:cubicBezTo>
                        <a:cubicBezTo>
                          <a:pt x="15952361" y="3346622"/>
                          <a:pt x="15892935" y="3499727"/>
                          <a:pt x="15925800" y="3627441"/>
                        </a:cubicBezTo>
                        <a:cubicBezTo>
                          <a:pt x="15958665" y="3755155"/>
                          <a:pt x="15919527" y="3822932"/>
                          <a:pt x="15925800" y="3961395"/>
                        </a:cubicBezTo>
                        <a:cubicBezTo>
                          <a:pt x="15932073" y="4099858"/>
                          <a:pt x="15907934" y="4291664"/>
                          <a:pt x="15925800" y="4456570"/>
                        </a:cubicBezTo>
                        <a:cubicBezTo>
                          <a:pt x="15943666" y="4621477"/>
                          <a:pt x="15880052" y="4979716"/>
                          <a:pt x="15925800" y="5112964"/>
                        </a:cubicBezTo>
                        <a:cubicBezTo>
                          <a:pt x="15971548" y="5246212"/>
                          <a:pt x="15923979" y="5558712"/>
                          <a:pt x="15925800" y="5849968"/>
                        </a:cubicBezTo>
                        <a:cubicBezTo>
                          <a:pt x="15927621" y="6141224"/>
                          <a:pt x="15920727" y="6103002"/>
                          <a:pt x="15925800" y="6183922"/>
                        </a:cubicBezTo>
                        <a:cubicBezTo>
                          <a:pt x="15930873" y="6264842"/>
                          <a:pt x="15888313" y="6771075"/>
                          <a:pt x="15925800" y="6920926"/>
                        </a:cubicBezTo>
                        <a:cubicBezTo>
                          <a:pt x="15963287" y="7070777"/>
                          <a:pt x="15910391" y="7137916"/>
                          <a:pt x="15925800" y="7254881"/>
                        </a:cubicBezTo>
                        <a:cubicBezTo>
                          <a:pt x="15941209" y="7371846"/>
                          <a:pt x="15867682" y="7787561"/>
                          <a:pt x="15925800" y="8060979"/>
                        </a:cubicBezTo>
                        <a:cubicBezTo>
                          <a:pt x="15632766" y="8079322"/>
                          <a:pt x="15488154" y="8029228"/>
                          <a:pt x="15335956" y="8060979"/>
                        </a:cubicBezTo>
                        <a:cubicBezTo>
                          <a:pt x="15183758" y="8092730"/>
                          <a:pt x="14626096" y="7981726"/>
                          <a:pt x="14427595" y="8060979"/>
                        </a:cubicBezTo>
                        <a:cubicBezTo>
                          <a:pt x="14229094" y="8140232"/>
                          <a:pt x="14122353" y="8029071"/>
                          <a:pt x="13837751" y="8060979"/>
                        </a:cubicBezTo>
                        <a:cubicBezTo>
                          <a:pt x="13553149" y="8092887"/>
                          <a:pt x="13185972" y="8026912"/>
                          <a:pt x="12929390" y="8060979"/>
                        </a:cubicBezTo>
                        <a:cubicBezTo>
                          <a:pt x="12672808" y="8095046"/>
                          <a:pt x="12381131" y="8036085"/>
                          <a:pt x="12021030" y="8060979"/>
                        </a:cubicBezTo>
                        <a:cubicBezTo>
                          <a:pt x="11660929" y="8085873"/>
                          <a:pt x="11964008" y="8051006"/>
                          <a:pt x="11908959" y="8060979"/>
                        </a:cubicBezTo>
                        <a:cubicBezTo>
                          <a:pt x="11853910" y="8070952"/>
                          <a:pt x="11722460" y="8050891"/>
                          <a:pt x="11637631" y="8060979"/>
                        </a:cubicBezTo>
                        <a:cubicBezTo>
                          <a:pt x="11552802" y="8071067"/>
                          <a:pt x="11303802" y="8012400"/>
                          <a:pt x="11207044" y="8060979"/>
                        </a:cubicBezTo>
                        <a:cubicBezTo>
                          <a:pt x="11110286" y="8109558"/>
                          <a:pt x="10781311" y="8034520"/>
                          <a:pt x="10617200" y="8060979"/>
                        </a:cubicBezTo>
                        <a:cubicBezTo>
                          <a:pt x="10453089" y="8087438"/>
                          <a:pt x="10128082" y="7989166"/>
                          <a:pt x="9868098" y="8060979"/>
                        </a:cubicBezTo>
                        <a:cubicBezTo>
                          <a:pt x="9608114" y="8132792"/>
                          <a:pt x="9429712" y="8037941"/>
                          <a:pt x="9118995" y="8060979"/>
                        </a:cubicBezTo>
                        <a:cubicBezTo>
                          <a:pt x="8808278" y="8084017"/>
                          <a:pt x="8824363" y="8009522"/>
                          <a:pt x="8688409" y="8060979"/>
                        </a:cubicBezTo>
                        <a:cubicBezTo>
                          <a:pt x="8552455" y="8112436"/>
                          <a:pt x="8270784" y="8000358"/>
                          <a:pt x="7939306" y="8060979"/>
                        </a:cubicBezTo>
                        <a:cubicBezTo>
                          <a:pt x="7607828" y="8121600"/>
                          <a:pt x="7696139" y="8060079"/>
                          <a:pt x="7508720" y="8060979"/>
                        </a:cubicBezTo>
                        <a:cubicBezTo>
                          <a:pt x="7321301" y="8061879"/>
                          <a:pt x="6979316" y="7982583"/>
                          <a:pt x="6600359" y="8060979"/>
                        </a:cubicBezTo>
                        <a:cubicBezTo>
                          <a:pt x="6221402" y="8139375"/>
                          <a:pt x="6205969" y="7980500"/>
                          <a:pt x="5851257" y="8060979"/>
                        </a:cubicBezTo>
                        <a:cubicBezTo>
                          <a:pt x="5496545" y="8141458"/>
                          <a:pt x="5383936" y="8031645"/>
                          <a:pt x="5261412" y="8060979"/>
                        </a:cubicBezTo>
                        <a:cubicBezTo>
                          <a:pt x="5138889" y="8090313"/>
                          <a:pt x="5197560" y="8050569"/>
                          <a:pt x="5149342" y="8060979"/>
                        </a:cubicBezTo>
                        <a:cubicBezTo>
                          <a:pt x="5101124" y="8071389"/>
                          <a:pt x="4684581" y="7984743"/>
                          <a:pt x="4400240" y="8060979"/>
                        </a:cubicBezTo>
                        <a:cubicBezTo>
                          <a:pt x="4115899" y="8137215"/>
                          <a:pt x="3744330" y="8034843"/>
                          <a:pt x="3491879" y="8060979"/>
                        </a:cubicBezTo>
                        <a:cubicBezTo>
                          <a:pt x="3239428" y="8087115"/>
                          <a:pt x="3075809" y="8042565"/>
                          <a:pt x="2902035" y="8060979"/>
                        </a:cubicBezTo>
                        <a:cubicBezTo>
                          <a:pt x="2728261" y="8079393"/>
                          <a:pt x="2835467" y="8049972"/>
                          <a:pt x="2789964" y="8060979"/>
                        </a:cubicBezTo>
                        <a:cubicBezTo>
                          <a:pt x="2744461" y="8071986"/>
                          <a:pt x="2717460" y="8052428"/>
                          <a:pt x="2677894" y="8060979"/>
                        </a:cubicBezTo>
                        <a:cubicBezTo>
                          <a:pt x="2638328" y="8069530"/>
                          <a:pt x="2171324" y="8007247"/>
                          <a:pt x="1928791" y="8060979"/>
                        </a:cubicBezTo>
                        <a:cubicBezTo>
                          <a:pt x="1686258" y="8114711"/>
                          <a:pt x="1781803" y="8044116"/>
                          <a:pt x="1657463" y="8060979"/>
                        </a:cubicBezTo>
                        <a:cubicBezTo>
                          <a:pt x="1533123" y="8077842"/>
                          <a:pt x="1120356" y="7983042"/>
                          <a:pt x="908360" y="8060979"/>
                        </a:cubicBezTo>
                        <a:cubicBezTo>
                          <a:pt x="696364" y="8138916"/>
                          <a:pt x="301279" y="7958215"/>
                          <a:pt x="0" y="8060979"/>
                        </a:cubicBezTo>
                        <a:cubicBezTo>
                          <a:pt x="-38670" y="7880775"/>
                          <a:pt x="34939" y="7625890"/>
                          <a:pt x="0" y="7485195"/>
                        </a:cubicBezTo>
                        <a:cubicBezTo>
                          <a:pt x="-34939" y="7344500"/>
                          <a:pt x="6431" y="7244092"/>
                          <a:pt x="0" y="7151240"/>
                        </a:cubicBezTo>
                        <a:cubicBezTo>
                          <a:pt x="-6431" y="7058389"/>
                          <a:pt x="41331" y="6769985"/>
                          <a:pt x="0" y="6656066"/>
                        </a:cubicBezTo>
                        <a:cubicBezTo>
                          <a:pt x="-41331" y="6542147"/>
                          <a:pt x="18493" y="6381142"/>
                          <a:pt x="0" y="6241501"/>
                        </a:cubicBezTo>
                        <a:cubicBezTo>
                          <a:pt x="-18493" y="6101860"/>
                          <a:pt x="15458" y="5938756"/>
                          <a:pt x="0" y="5826936"/>
                        </a:cubicBezTo>
                        <a:cubicBezTo>
                          <a:pt x="-15458" y="5715117"/>
                          <a:pt x="9113" y="5588341"/>
                          <a:pt x="0" y="5492981"/>
                        </a:cubicBezTo>
                        <a:cubicBezTo>
                          <a:pt x="-9113" y="5397621"/>
                          <a:pt x="10456" y="5145348"/>
                          <a:pt x="0" y="4917197"/>
                        </a:cubicBezTo>
                        <a:cubicBezTo>
                          <a:pt x="-10456" y="4689046"/>
                          <a:pt x="2074" y="4478070"/>
                          <a:pt x="0" y="4260803"/>
                        </a:cubicBezTo>
                        <a:cubicBezTo>
                          <a:pt x="-2074" y="4043536"/>
                          <a:pt x="74850" y="3852708"/>
                          <a:pt x="0" y="3604409"/>
                        </a:cubicBezTo>
                        <a:cubicBezTo>
                          <a:pt x="-74850" y="3356110"/>
                          <a:pt x="8947" y="3406736"/>
                          <a:pt x="0" y="3270454"/>
                        </a:cubicBezTo>
                        <a:cubicBezTo>
                          <a:pt x="-8947" y="3134173"/>
                          <a:pt x="43449" y="3007387"/>
                          <a:pt x="0" y="2775280"/>
                        </a:cubicBezTo>
                        <a:cubicBezTo>
                          <a:pt x="-43449" y="2543173"/>
                          <a:pt x="25644" y="2426869"/>
                          <a:pt x="0" y="2118886"/>
                        </a:cubicBezTo>
                        <a:cubicBezTo>
                          <a:pt x="-25644" y="1810903"/>
                          <a:pt x="40060" y="1683681"/>
                          <a:pt x="0" y="1462492"/>
                        </a:cubicBezTo>
                        <a:cubicBezTo>
                          <a:pt x="-40060" y="1241303"/>
                          <a:pt x="21505" y="1058281"/>
                          <a:pt x="0" y="806098"/>
                        </a:cubicBezTo>
                        <a:cubicBezTo>
                          <a:pt x="-21505" y="553915"/>
                          <a:pt x="41340" y="35560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F73EB9-918A-7532-BC63-E24EF260AF2D}"/>
              </a:ext>
            </a:extLst>
          </p:cNvPr>
          <p:cNvSpPr txBox="1"/>
          <p:nvPr/>
        </p:nvSpPr>
        <p:spPr>
          <a:xfrm>
            <a:off x="1102177" y="1881785"/>
            <a:ext cx="15849601" cy="2137829"/>
          </a:xfrm>
          <a:prstGeom prst="rect">
            <a:avLst/>
          </a:prstGeom>
          <a:noFill/>
        </p:spPr>
        <p:txBody>
          <a:bodyPr wrap="square">
            <a:spAutoFit/>
          </a:bodyPr>
          <a:lstStyle/>
          <a:p>
            <a:pPr marL="0" marR="0" algn="just">
              <a:lnSpc>
                <a:spcPct val="150000"/>
              </a:lnSpc>
              <a:spcBef>
                <a:spcPts val="100"/>
              </a:spcBef>
              <a:spcAft>
                <a:spcPts val="100"/>
              </a:spcAft>
            </a:pPr>
            <a:r>
              <a:rPr lang="vi-VN" sz="2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 Mục tiêu</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Trang bị các kĩ năng ứng phó với bắt nạt trực tuyến.</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Áp dụng kĩ năng ứng phó với bắt nạt trực tuyến trong cuộc sống.</a:t>
            </a:r>
            <a:endParaRPr lang="en-US" sz="22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vi-VN" sz="2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 Đối tượng truyền thông:</a:t>
            </a:r>
            <a:r>
              <a:rPr lang="vi-VN"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Học sinh khối 10, 11, 12 của trường Trung học phổ thông A và thanh thiếu niên trong cộng đồng.</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DC2101D0-9722-DBB0-A7AE-F35CDF9A97E0}"/>
              </a:ext>
            </a:extLst>
          </p:cNvPr>
          <p:cNvGraphicFramePr>
            <a:graphicFrameLocks noGrp="1"/>
          </p:cNvGraphicFramePr>
          <p:nvPr>
            <p:extLst>
              <p:ext uri="{D42A27DB-BD31-4B8C-83A1-F6EECF244321}">
                <p14:modId xmlns:p14="http://schemas.microsoft.com/office/powerpoint/2010/main" val="958155437"/>
              </p:ext>
            </p:extLst>
          </p:nvPr>
        </p:nvGraphicFramePr>
        <p:xfrm>
          <a:off x="1051188" y="4240562"/>
          <a:ext cx="16174732" cy="5379176"/>
        </p:xfrm>
        <a:graphic>
          <a:graphicData uri="http://schemas.openxmlformats.org/drawingml/2006/table">
            <a:tbl>
              <a:tblPr firstRow="1" bandRow="1">
                <a:tableStyleId>{5C22544A-7EE6-4342-B048-85BDC9FD1C3A}</a:tableStyleId>
              </a:tblPr>
              <a:tblGrid>
                <a:gridCol w="4137650">
                  <a:extLst>
                    <a:ext uri="{9D8B030D-6E8A-4147-A177-3AD203B41FA5}">
                      <a16:colId xmlns:a16="http://schemas.microsoft.com/office/drawing/2014/main" val="3937788087"/>
                    </a:ext>
                  </a:extLst>
                </a:gridCol>
                <a:gridCol w="3980373">
                  <a:extLst>
                    <a:ext uri="{9D8B030D-6E8A-4147-A177-3AD203B41FA5}">
                      <a16:colId xmlns:a16="http://schemas.microsoft.com/office/drawing/2014/main" val="3899852669"/>
                    </a:ext>
                  </a:extLst>
                </a:gridCol>
                <a:gridCol w="4018109">
                  <a:extLst>
                    <a:ext uri="{9D8B030D-6E8A-4147-A177-3AD203B41FA5}">
                      <a16:colId xmlns:a16="http://schemas.microsoft.com/office/drawing/2014/main" val="2108224428"/>
                    </a:ext>
                  </a:extLst>
                </a:gridCol>
                <a:gridCol w="4038600">
                  <a:extLst>
                    <a:ext uri="{9D8B030D-6E8A-4147-A177-3AD203B41FA5}">
                      <a16:colId xmlns:a16="http://schemas.microsoft.com/office/drawing/2014/main" val="1178989400"/>
                    </a:ext>
                  </a:extLst>
                </a:gridCol>
              </a:tblGrid>
              <a:tr h="1059421">
                <a:tc>
                  <a:txBody>
                    <a:bodyPr/>
                    <a:lstStyle/>
                    <a:p>
                      <a:pPr algn="ctr">
                        <a:lnSpc>
                          <a:spcPct val="100000"/>
                        </a:lnSpc>
                      </a:pPr>
                      <a:r>
                        <a:rPr lang="en-US" sz="2200">
                          <a:solidFill>
                            <a:schemeClr val="bg1"/>
                          </a:solidFill>
                          <a:latin typeface="Arial" panose="020B0604020202020204" pitchFamily="34" charset="0"/>
                          <a:cs typeface="Arial" panose="020B0604020202020204" pitchFamily="34" charset="0"/>
                        </a:rPr>
                        <a:t>Nội dung truyền thông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lnSpc>
                          <a:spcPct val="100000"/>
                        </a:lnSpc>
                      </a:pPr>
                      <a:r>
                        <a:rPr lang="en-US" sz="2200">
                          <a:solidFill>
                            <a:schemeClr val="bg1"/>
                          </a:solidFill>
                          <a:latin typeface="Arial" panose="020B0604020202020204" pitchFamily="34" charset="0"/>
                          <a:cs typeface="Arial" panose="020B0604020202020204" pitchFamily="34" charset="0"/>
                        </a:rPr>
                        <a:t>Phương thức truyền thông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2D050"/>
                    </a:solidFill>
                  </a:tcPr>
                </a:tc>
                <a:tc>
                  <a:txBody>
                    <a:bodyPr/>
                    <a:lstStyle/>
                    <a:p>
                      <a:pPr algn="ctr">
                        <a:lnSpc>
                          <a:spcPct val="100000"/>
                        </a:lnSpc>
                      </a:pPr>
                      <a:r>
                        <a:rPr lang="en-US" sz="2200">
                          <a:solidFill>
                            <a:schemeClr val="bg1"/>
                          </a:solidFill>
                          <a:latin typeface="Arial" panose="020B0604020202020204" pitchFamily="34" charset="0"/>
                          <a:cs typeface="Arial" panose="020B0604020202020204" pitchFamily="34" charset="0"/>
                        </a:rPr>
                        <a:t>Thời gian truyền thông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F0"/>
                    </a:solidFill>
                  </a:tcPr>
                </a:tc>
                <a:tc>
                  <a:txBody>
                    <a:bodyPr/>
                    <a:lstStyle/>
                    <a:p>
                      <a:pPr algn="ctr">
                        <a:lnSpc>
                          <a:spcPct val="100000"/>
                        </a:lnSpc>
                      </a:pPr>
                      <a:r>
                        <a:rPr lang="en-US" sz="2200">
                          <a:solidFill>
                            <a:schemeClr val="bg1"/>
                          </a:solidFill>
                          <a:latin typeface="Arial" panose="020B0604020202020204" pitchFamily="34" charset="0"/>
                          <a:cs typeface="Arial" panose="020B0604020202020204" pitchFamily="34" charset="0"/>
                        </a:rPr>
                        <a:t>Người thực hiện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2028371697"/>
                  </a:ext>
                </a:extLst>
              </a:tr>
              <a:tr h="3710155">
                <a:tc>
                  <a:txBody>
                    <a:bodyPr/>
                    <a:lstStyle/>
                    <a:p>
                      <a:pPr marL="457200" indent="-457200" algn="l">
                        <a:lnSpc>
                          <a:spcPct val="150000"/>
                        </a:lnSpc>
                        <a:buFont typeface="Arial" panose="020B0604020202020204" pitchFamily="34" charset="0"/>
                        <a:buChar char="−"/>
                      </a:pPr>
                      <a:r>
                        <a:rPr lang="vi-VN" sz="2200">
                          <a:solidFill>
                            <a:schemeClr val="tx1"/>
                          </a:solidFill>
                          <a:latin typeface="Arial" panose="020B0604020202020204" pitchFamily="34" charset="0"/>
                          <a:cs typeface="Arial" panose="020B0604020202020204" pitchFamily="34" charset="0"/>
                        </a:rPr>
                        <a:t>Các hình thức bắt nạt trực tuyến và kĩ năng ứng phó với bắt nạt trực tuyến.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5D5"/>
                    </a:solidFill>
                  </a:tcPr>
                </a:tc>
                <a:tc>
                  <a:txBody>
                    <a:bodyPr/>
                    <a:lstStyle/>
                    <a:p>
                      <a:pPr marL="457200" indent="-457200" algn="l">
                        <a:lnSpc>
                          <a:spcPct val="150000"/>
                        </a:lnSpc>
                        <a:buFont typeface="Arial" panose="020B0604020202020204" pitchFamily="34" charset="0"/>
                        <a:buChar char="−"/>
                      </a:pPr>
                      <a:r>
                        <a:rPr lang="vi-VN" sz="2200">
                          <a:solidFill>
                            <a:schemeClr val="tx1"/>
                          </a:solidFill>
                          <a:latin typeface="Arial" panose="020B0604020202020204" pitchFamily="34" charset="0"/>
                          <a:cs typeface="Arial" panose="020B0604020202020204" pitchFamily="34" charset="0"/>
                        </a:rPr>
                        <a:t>Trên các trang fanpage của trường.</a:t>
                      </a:r>
                      <a:endParaRPr lang="en-US" sz="2200">
                        <a:solidFill>
                          <a:schemeClr val="tx1"/>
                        </a:solidFill>
                        <a:latin typeface="Arial" panose="020B0604020202020204" pitchFamily="34" charset="0"/>
                        <a:cs typeface="Arial" panose="020B0604020202020204" pitchFamily="34" charset="0"/>
                      </a:endParaRPr>
                    </a:p>
                    <a:p>
                      <a:pPr marL="457200" indent="-457200" algn="l">
                        <a:lnSpc>
                          <a:spcPct val="150000"/>
                        </a:lnSpc>
                        <a:buFont typeface="Arial" panose="020B0604020202020204" pitchFamily="34" charset="0"/>
                        <a:buChar char="−"/>
                      </a:pPr>
                      <a:r>
                        <a:rPr lang="vi-VN" sz="2200">
                          <a:solidFill>
                            <a:schemeClr val="tx1"/>
                          </a:solidFill>
                          <a:latin typeface="Arial" panose="020B0604020202020204" pitchFamily="34" charset="0"/>
                          <a:cs typeface="Arial" panose="020B0604020202020204" pitchFamily="34" charset="0"/>
                        </a:rPr>
                        <a:t>Trong các giờ sinh hoạt tập thể.</a:t>
                      </a:r>
                    </a:p>
                    <a:p>
                      <a:pPr marL="457200" indent="-457200" algn="l">
                        <a:lnSpc>
                          <a:spcPct val="150000"/>
                        </a:lnSpc>
                        <a:buFont typeface="Arial" panose="020B0604020202020204" pitchFamily="34" charset="0"/>
                        <a:buChar char="−"/>
                      </a:pPr>
                      <a:r>
                        <a:rPr lang="vi-VN" sz="2200">
                          <a:solidFill>
                            <a:schemeClr val="tx1"/>
                          </a:solidFill>
                          <a:latin typeface="Arial" panose="020B0604020202020204" pitchFamily="34" charset="0"/>
                          <a:cs typeface="Arial" panose="020B0604020202020204" pitchFamily="34" charset="0"/>
                        </a:rPr>
                        <a:t>Loa phát thanh của phường/xã.</a:t>
                      </a:r>
                      <a:endParaRPr lang="en-US" sz="2200">
                        <a:solidFill>
                          <a:schemeClr val="tx1"/>
                        </a:solidFill>
                        <a:latin typeface="Arial" panose="020B0604020202020204" pitchFamily="34" charset="0"/>
                        <a:cs typeface="Arial" panose="020B0604020202020204" pitchFamily="34" charset="0"/>
                      </a:endParaRPr>
                    </a:p>
                    <a:p>
                      <a:pPr marL="457200" indent="-457200" algn="l">
                        <a:lnSpc>
                          <a:spcPct val="150000"/>
                        </a:lnSpc>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a:t>
                      </a:r>
                      <a:endParaRPr lang="vi-VN" sz="220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457200" indent="-457200" algn="l">
                        <a:lnSpc>
                          <a:spcPct val="150000"/>
                        </a:lnSpc>
                        <a:buFont typeface="Arial" panose="020B0604020202020204" pitchFamily="34" charset="0"/>
                        <a:buChar char="−"/>
                      </a:pPr>
                      <a:r>
                        <a:rPr lang="vi-VN" sz="2200">
                          <a:solidFill>
                            <a:schemeClr val="tx1"/>
                          </a:solidFill>
                          <a:latin typeface="Arial" panose="020B0604020202020204" pitchFamily="34" charset="0"/>
                          <a:cs typeface="Arial" panose="020B0604020202020204" pitchFamily="34" charset="0"/>
                        </a:rPr>
                        <a:t>Giờ sinh hoạt dưới cờ hằng tuần.</a:t>
                      </a:r>
                      <a:endParaRPr lang="en-US" sz="2200">
                        <a:solidFill>
                          <a:schemeClr val="tx1"/>
                        </a:solidFill>
                        <a:latin typeface="Arial" panose="020B0604020202020204" pitchFamily="34" charset="0"/>
                        <a:cs typeface="Arial" panose="020B0604020202020204" pitchFamily="34" charset="0"/>
                      </a:endParaRPr>
                    </a:p>
                    <a:p>
                      <a:pPr marL="457200" indent="-457200" algn="l">
                        <a:lnSpc>
                          <a:spcPct val="150000"/>
                        </a:lnSpc>
                        <a:buFont typeface="Arial" panose="020B0604020202020204" pitchFamily="34" charset="0"/>
                        <a:buChar char="−"/>
                      </a:pPr>
                      <a:r>
                        <a:rPr lang="vi-VN" sz="2200">
                          <a:solidFill>
                            <a:schemeClr val="tx1"/>
                          </a:solidFill>
                          <a:latin typeface="Arial" panose="020B0604020202020204" pitchFamily="34" charset="0"/>
                          <a:cs typeface="Arial" panose="020B0604020202020204" pitchFamily="34" charset="0"/>
                        </a:rPr>
                        <a:t>Vào 17 giờ thứ Ba, thứ Năm, thứ Bảy hằng tuần.</a:t>
                      </a:r>
                    </a:p>
                    <a:p>
                      <a:pPr marL="457200" indent="-457200" algn="l">
                        <a:lnSpc>
                          <a:spcPct val="150000"/>
                        </a:lnSpc>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a:t>
                      </a:r>
                      <a:endParaRPr lang="vi-VN" sz="220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457200" indent="-457200" algn="l">
                        <a:lnSpc>
                          <a:spcPct val="150000"/>
                        </a:lnSpc>
                        <a:buFont typeface="Arial" panose="020B0604020202020204" pitchFamily="34" charset="0"/>
                        <a:buChar char="−"/>
                      </a:pPr>
                      <a:r>
                        <a:rPr lang="vi-VN" sz="2200">
                          <a:solidFill>
                            <a:schemeClr val="tx1"/>
                          </a:solidFill>
                          <a:latin typeface="Arial" panose="020B0604020202020204" pitchFamily="34" charset="0"/>
                          <a:cs typeface="Arial" panose="020B0604020202020204" pitchFamily="34" charset="0"/>
                        </a:rPr>
                        <a:t>Nhóm học sinh lớp 11A.</a:t>
                      </a:r>
                    </a:p>
                    <a:p>
                      <a:pPr marL="457200" indent="-457200" algn="l">
                        <a:lnSpc>
                          <a:spcPct val="150000"/>
                        </a:lnSpc>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a:t>
                      </a:r>
                      <a:endParaRPr lang="vi-VN" sz="220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81880649"/>
                  </a:ext>
                </a:extLst>
              </a:tr>
              <a:tr h="609600">
                <a:tc>
                  <a:txBody>
                    <a:bodyPr/>
                    <a:lstStyle/>
                    <a:p>
                      <a:pPr marL="0" indent="0" algn="ctr">
                        <a:lnSpc>
                          <a:spcPct val="100000"/>
                        </a:lnSpc>
                        <a:buFontTx/>
                        <a:buNone/>
                      </a:pPr>
                      <a:r>
                        <a:rPr lang="en-US" sz="2200">
                          <a:solidFill>
                            <a:schemeClr val="tx1"/>
                          </a:solidFill>
                          <a:latin typeface="Arial" panose="020B0604020202020204" pitchFamily="34" charset="0"/>
                          <a:cs typeface="Arial" panose="020B0604020202020204" pitchFamily="34" charset="0"/>
                        </a:rPr>
                        <a:t>…</a:t>
                      </a:r>
                      <a:endParaRPr lang="vi-VN" sz="220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5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28594605"/>
                  </a:ext>
                </a:extLst>
              </a:tr>
            </a:tbl>
          </a:graphicData>
        </a:graphic>
      </p:graphicFrame>
      <p:sp>
        <p:nvSpPr>
          <p:cNvPr id="12" name="TextBox 11">
            <a:extLst>
              <a:ext uri="{FF2B5EF4-FFF2-40B4-BE49-F238E27FC236}">
                <a16:creationId xmlns:a16="http://schemas.microsoft.com/office/drawing/2014/main" id="{45F9FC44-F723-BC05-ED59-06B4C38AE560}"/>
              </a:ext>
            </a:extLst>
          </p:cNvPr>
          <p:cNvSpPr txBox="1"/>
          <p:nvPr/>
        </p:nvSpPr>
        <p:spPr>
          <a:xfrm>
            <a:off x="1213754" y="559578"/>
            <a:ext cx="15849601" cy="1244187"/>
          </a:xfrm>
          <a:prstGeom prst="rect">
            <a:avLst/>
          </a:prstGeom>
          <a:noFill/>
        </p:spPr>
        <p:txBody>
          <a:bodyPr wrap="square">
            <a:spAutoFit/>
          </a:bodyPr>
          <a:lstStyle/>
          <a:p>
            <a:pPr marL="0" marR="0" algn="ctr">
              <a:lnSpc>
                <a:spcPct val="150000"/>
              </a:lnSpc>
              <a:spcBef>
                <a:spcPts val="100"/>
              </a:spcBef>
              <a:spcAft>
                <a:spcPts val="100"/>
              </a:spcAft>
            </a:pPr>
            <a:r>
              <a:rPr lang="en-US" sz="2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KẾ</a:t>
            </a:r>
            <a:r>
              <a:rPr lang="vi-VN" sz="2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HOẠCH TRUYỀN THÔNG </a:t>
            </a:r>
            <a:endParaRPr lang="en-US" sz="26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100"/>
              </a:spcBef>
              <a:spcAft>
                <a:spcPts val="100"/>
              </a:spcAft>
            </a:pPr>
            <a:r>
              <a:rPr lang="vi-VN" sz="2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VỀ KĨ NĂNG ỨNG PHÓ VỚI BẮT NẠT TRỰC TUYẾN</a:t>
            </a:r>
            <a:endParaRPr lang="en-US" sz="26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cartoon of a child writing on a clipboard&#10;&#10;Description automatically generated">
            <a:extLst>
              <a:ext uri="{FF2B5EF4-FFF2-40B4-BE49-F238E27FC236}">
                <a16:creationId xmlns:a16="http://schemas.microsoft.com/office/drawing/2014/main" id="{C346014E-50BE-B4FD-F5BF-11D1BBFCD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5498" y="6896099"/>
            <a:ext cx="2022502" cy="3444115"/>
          </a:xfrm>
          <a:prstGeom prst="rect">
            <a:avLst/>
          </a:prstGeom>
        </p:spPr>
      </p:pic>
    </p:spTree>
    <p:extLst>
      <p:ext uri="{BB962C8B-B14F-4D97-AF65-F5344CB8AC3E}">
        <p14:creationId xmlns:p14="http://schemas.microsoft.com/office/powerpoint/2010/main" val="2961929141"/>
      </p:ext>
    </p:extLst>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9"/>
          <p:cNvSpPr/>
          <p:nvPr/>
        </p:nvSpPr>
        <p:spPr>
          <a:xfrm rot="-646527">
            <a:off x="-150255" y="105965"/>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952DD96B-ADFB-C870-3EB0-FA98ABEEA749}"/>
              </a:ext>
            </a:extLst>
          </p:cNvPr>
          <p:cNvSpPr/>
          <p:nvPr/>
        </p:nvSpPr>
        <p:spPr>
          <a:xfrm>
            <a:off x="16992600" y="0"/>
            <a:ext cx="1454825" cy="1219200"/>
          </a:xfrm>
          <a:custGeom>
            <a:avLst/>
            <a:gdLst/>
            <a:ahLst/>
            <a:cxnLst/>
            <a:rect l="l" t="t" r="r" b="b"/>
            <a:pathLst>
              <a:path w="1150025" h="874019">
                <a:moveTo>
                  <a:pt x="0" y="0"/>
                </a:moveTo>
                <a:lnTo>
                  <a:pt x="1150025" y="0"/>
                </a:lnTo>
                <a:lnTo>
                  <a:pt x="1150025" y="874019"/>
                </a:lnTo>
                <a:lnTo>
                  <a:pt x="0" y="8740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5">
            <a:extLst>
              <a:ext uri="{FF2B5EF4-FFF2-40B4-BE49-F238E27FC236}">
                <a16:creationId xmlns:a16="http://schemas.microsoft.com/office/drawing/2014/main" id="{9D1F3AD5-628A-338F-D031-35A49BE9262A}"/>
              </a:ext>
            </a:extLst>
          </p:cNvPr>
          <p:cNvSpPr/>
          <p:nvPr/>
        </p:nvSpPr>
        <p:spPr>
          <a:xfrm rot="10800000">
            <a:off x="6469839" y="1202871"/>
            <a:ext cx="10934702" cy="8331714"/>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Freeform 12">
            <a:extLst>
              <a:ext uri="{FF2B5EF4-FFF2-40B4-BE49-F238E27FC236}">
                <a16:creationId xmlns:a16="http://schemas.microsoft.com/office/drawing/2014/main" id="{86383ADD-D347-C6A5-FD21-E07F6E95B92B}"/>
              </a:ext>
            </a:extLst>
          </p:cNvPr>
          <p:cNvSpPr/>
          <p:nvPr/>
        </p:nvSpPr>
        <p:spPr>
          <a:xfrm rot="10800000">
            <a:off x="990600" y="1202871"/>
            <a:ext cx="4945207" cy="833171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5BA63204-A2F3-1196-E6BB-5422F40F8E24}"/>
              </a:ext>
            </a:extLst>
          </p:cNvPr>
          <p:cNvGrpSpPr/>
          <p:nvPr/>
        </p:nvGrpSpPr>
        <p:grpSpPr>
          <a:xfrm>
            <a:off x="8431988" y="1938360"/>
            <a:ext cx="7010401" cy="1247608"/>
            <a:chOff x="9810167" y="2034730"/>
            <a:chExt cx="7010401" cy="1247608"/>
          </a:xfrm>
        </p:grpSpPr>
        <p:sp>
          <p:nvSpPr>
            <p:cNvPr id="17" name="Freeform 8">
              <a:extLst>
                <a:ext uri="{FF2B5EF4-FFF2-40B4-BE49-F238E27FC236}">
                  <a16:creationId xmlns:a16="http://schemas.microsoft.com/office/drawing/2014/main" id="{53E98F21-1D0D-05A8-1778-1C3CF17F5775}"/>
                </a:ext>
              </a:extLst>
            </p:cNvPr>
            <p:cNvSpPr/>
            <p:nvPr/>
          </p:nvSpPr>
          <p:spPr>
            <a:xfrm>
              <a:off x="9810167" y="2034730"/>
              <a:ext cx="7010401" cy="1247608"/>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381EA17-776E-CFE1-3F27-EDC7F439314E}"/>
                </a:ext>
              </a:extLst>
            </p:cNvPr>
            <p:cNvSpPr txBox="1"/>
            <p:nvPr/>
          </p:nvSpPr>
          <p:spPr>
            <a:xfrm>
              <a:off x="10171263" y="2273814"/>
              <a:ext cx="638591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p>
          </p:txBody>
        </p:sp>
      </p:grpSp>
      <p:sp>
        <p:nvSpPr>
          <p:cNvPr id="19" name="TextBox 18">
            <a:extLst>
              <a:ext uri="{FF2B5EF4-FFF2-40B4-BE49-F238E27FC236}">
                <a16:creationId xmlns:a16="http://schemas.microsoft.com/office/drawing/2014/main" id="{915621F1-5662-D22F-7B29-B6B248E49DBB}"/>
              </a:ext>
            </a:extLst>
          </p:cNvPr>
          <p:cNvSpPr txBox="1"/>
          <p:nvPr/>
        </p:nvSpPr>
        <p:spPr>
          <a:xfrm>
            <a:off x="7269577" y="3432462"/>
            <a:ext cx="9335226"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Mỗi nhóm hãy thảo luận và lập bản kế hoạch truyền thông trong cộng đồng về văn hóa mạng xã hội vào giấy khổ lớn.</a:t>
            </a:r>
          </a:p>
          <a:p>
            <a:pPr marL="571500" indent="-571500" algn="just">
              <a:lnSpc>
                <a:spcPct val="150000"/>
              </a:lnSpc>
              <a:buFont typeface="Courier New" panose="02070309020205020404" pitchFamily="49" charset="0"/>
              <a:buChar char="o"/>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en-US" sz="4000">
                <a:latin typeface="Arial" panose="020B0604020202020204" pitchFamily="34" charset="0"/>
                <a:ea typeface="Calibri" panose="020F0502020204030204" pitchFamily="34" charset="0"/>
                <a:cs typeface="Arial" panose="020B0604020202020204" pitchFamily="34" charset="0"/>
              </a:rPr>
              <a:t>Bản kế hoạch này các em sẽ dùng để triển khai thực tế.</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21" name="Picture 11">
            <a:extLst>
              <a:ext uri="{FF2B5EF4-FFF2-40B4-BE49-F238E27FC236}">
                <a16:creationId xmlns:a16="http://schemas.microsoft.com/office/drawing/2014/main" id="{E5BC5D32-AA39-7D7C-7A5E-3ADD11C345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04698" y="4405371"/>
            <a:ext cx="5765141" cy="5123771"/>
          </a:xfrm>
          <a:prstGeom prst="rect">
            <a:avLst/>
          </a:prstGeom>
        </p:spPr>
      </p:pic>
      <p:sp>
        <p:nvSpPr>
          <p:cNvPr id="12" name="Freeform 11">
            <a:extLst>
              <a:ext uri="{FF2B5EF4-FFF2-40B4-BE49-F238E27FC236}">
                <a16:creationId xmlns:a16="http://schemas.microsoft.com/office/drawing/2014/main" id="{090DEA69-5314-6DDE-FE6B-7B9048FDA955}"/>
              </a:ext>
            </a:extLst>
          </p:cNvPr>
          <p:cNvSpPr/>
          <p:nvPr/>
        </p:nvSpPr>
        <p:spPr>
          <a:xfrm>
            <a:off x="16826746" y="8950704"/>
            <a:ext cx="1295400" cy="941614"/>
          </a:xfrm>
          <a:custGeom>
            <a:avLst/>
            <a:gdLst/>
            <a:ahLst/>
            <a:cxnLst/>
            <a:rect l="l" t="t" r="r" b="b"/>
            <a:pathLst>
              <a:path w="1540353" h="1173469">
                <a:moveTo>
                  <a:pt x="0" y="0"/>
                </a:moveTo>
                <a:lnTo>
                  <a:pt x="1540354" y="0"/>
                </a:lnTo>
                <a:lnTo>
                  <a:pt x="1540354" y="1173469"/>
                </a:lnTo>
                <a:lnTo>
                  <a:pt x="0" y="11734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98652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barn(outVertical)">
                                      <p:cBhvr>
                                        <p:cTn id="21" dur="500"/>
                                        <p:tgtEl>
                                          <p:spTgt spid="19">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barn(outVertical)">
                                      <p:cBhvr>
                                        <p:cTn id="2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86"/>
          <p:cNvSpPr/>
          <p:nvPr/>
        </p:nvSpPr>
        <p:spPr>
          <a:xfrm rot="2616472">
            <a:off x="-316823" y="8746067"/>
            <a:ext cx="1480796" cy="1220407"/>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7" name="Freeform 87"/>
          <p:cNvSpPr/>
          <p:nvPr/>
        </p:nvSpPr>
        <p:spPr>
          <a:xfrm rot="-3932765">
            <a:off x="17280247" y="-240443"/>
            <a:ext cx="671914" cy="1734232"/>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Arrow: Pentagon 14">
            <a:extLst>
              <a:ext uri="{FF2B5EF4-FFF2-40B4-BE49-F238E27FC236}">
                <a16:creationId xmlns:a16="http://schemas.microsoft.com/office/drawing/2014/main" id="{6272D4D8-01D3-60D1-8F7A-F727156369F0}"/>
              </a:ext>
            </a:extLst>
          </p:cNvPr>
          <p:cNvSpPr/>
          <p:nvPr/>
        </p:nvSpPr>
        <p:spPr>
          <a:xfrm>
            <a:off x="-1" y="1036613"/>
            <a:ext cx="8153401" cy="1295400"/>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VÍ DỤ THAM KHẢO</a:t>
            </a:r>
          </a:p>
        </p:txBody>
      </p:sp>
      <p:pic>
        <p:nvPicPr>
          <p:cNvPr id="16" name="Picture 10">
            <a:extLst>
              <a:ext uri="{FF2B5EF4-FFF2-40B4-BE49-F238E27FC236}">
                <a16:creationId xmlns:a16="http://schemas.microsoft.com/office/drawing/2014/main" id="{B82733BD-E892-1B58-0E70-26D8ADDF9A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18749" y="2803072"/>
            <a:ext cx="4433860" cy="7505700"/>
          </a:xfrm>
          <a:prstGeom prst="rect">
            <a:avLst/>
          </a:prstGeom>
        </p:spPr>
      </p:pic>
      <p:grpSp>
        <p:nvGrpSpPr>
          <p:cNvPr id="4" name="Group 3">
            <a:extLst>
              <a:ext uri="{FF2B5EF4-FFF2-40B4-BE49-F238E27FC236}">
                <a16:creationId xmlns:a16="http://schemas.microsoft.com/office/drawing/2014/main" id="{0B782695-350F-D090-FD1F-4EECA75A19F9}"/>
              </a:ext>
            </a:extLst>
          </p:cNvPr>
          <p:cNvGrpSpPr/>
          <p:nvPr/>
        </p:nvGrpSpPr>
        <p:grpSpPr>
          <a:xfrm>
            <a:off x="9448800" y="326705"/>
            <a:ext cx="6781800" cy="9633589"/>
            <a:chOff x="9372600" y="22516"/>
            <a:chExt cx="6781800" cy="9633589"/>
          </a:xfrm>
        </p:grpSpPr>
        <p:pic>
          <p:nvPicPr>
            <p:cNvPr id="2" name="Picture 1">
              <a:extLst>
                <a:ext uri="{FF2B5EF4-FFF2-40B4-BE49-F238E27FC236}">
                  <a16:creationId xmlns:a16="http://schemas.microsoft.com/office/drawing/2014/main" id="{EDB4F29C-1EA8-03C0-45D2-47CEF8299AEB}"/>
                </a:ext>
              </a:extLst>
            </p:cNvPr>
            <p:cNvPicPr>
              <a:picLocks noChangeAspect="1"/>
            </p:cNvPicPr>
            <p:nvPr/>
          </p:nvPicPr>
          <p:blipFill>
            <a:blip r:embed="rId8"/>
            <a:stretch>
              <a:fillRect/>
            </a:stretch>
          </p:blipFill>
          <p:spPr>
            <a:xfrm>
              <a:off x="9372600" y="630894"/>
              <a:ext cx="6781800" cy="9025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783924CF-B868-B32B-537D-3736D81AB64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192000" y="22516"/>
              <a:ext cx="762000" cy="783364"/>
            </a:xfrm>
            <a:prstGeom prst="rect">
              <a:avLst/>
            </a:prstGeom>
          </p:spPr>
        </p:pic>
      </p:grpSp>
    </p:spTree>
    <p:extLst>
      <p:ext uri="{BB962C8B-B14F-4D97-AF65-F5344CB8AC3E}">
        <p14:creationId xmlns:p14="http://schemas.microsoft.com/office/powerpoint/2010/main" val="1966888635"/>
      </p:ext>
    </p:extLst>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84E607F-9308-051F-4A53-6861792E7F36}"/>
              </a:ext>
            </a:extLst>
          </p:cNvPr>
          <p:cNvSpPr txBox="1"/>
          <p:nvPr/>
        </p:nvSpPr>
        <p:spPr>
          <a:xfrm>
            <a:off x="1415506" y="593168"/>
            <a:ext cx="15468599" cy="1911549"/>
          </a:xfrm>
          <a:prstGeom prst="rect">
            <a:avLst/>
          </a:prstGeom>
          <a:noFill/>
        </p:spPr>
        <p:txBody>
          <a:bodyPr wrap="square">
            <a:spAutoFit/>
          </a:bodyPr>
          <a:lstStyle/>
          <a:p>
            <a:pPr lvl="0"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3: Thực hiện kế hoạch truyền thông về văn hóa mạng xã hội trong cộng đồng và chia sẻ kết quả</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Freeform 5">
            <a:extLst>
              <a:ext uri="{FF2B5EF4-FFF2-40B4-BE49-F238E27FC236}">
                <a16:creationId xmlns:a16="http://schemas.microsoft.com/office/drawing/2014/main" id="{B23EF778-9946-8AA4-3AB3-64FB4FC763EF}"/>
              </a:ext>
            </a:extLst>
          </p:cNvPr>
          <p:cNvSpPr/>
          <p:nvPr/>
        </p:nvSpPr>
        <p:spPr>
          <a:xfrm>
            <a:off x="571495" y="2781300"/>
            <a:ext cx="17145000" cy="6970678"/>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5D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3A50B3B-AED3-CC12-4469-A2B47688D6B9}"/>
              </a:ext>
            </a:extLst>
          </p:cNvPr>
          <p:cNvSpPr txBox="1"/>
          <p:nvPr/>
        </p:nvSpPr>
        <p:spPr>
          <a:xfrm>
            <a:off x="1943095" y="2981593"/>
            <a:ext cx="14401799" cy="1824923"/>
          </a:xfrm>
          <a:prstGeom prst="rect">
            <a:avLst/>
          </a:prstGeom>
          <a:noFill/>
        </p:spPr>
        <p:txBody>
          <a:bodyPr wrap="square">
            <a:spAutoFit/>
          </a:bodyPr>
          <a:lstStyle/>
          <a:p>
            <a:pPr lvl="0" algn="ctr">
              <a:lnSpc>
                <a:spcPct val="150000"/>
              </a:lnSpc>
              <a:defRPr/>
            </a:pPr>
            <a:r>
              <a:rPr lang="en-US" sz="4000" b="1">
                <a:latin typeface="Arial" panose="020B0604020202020204" pitchFamily="34" charset="0"/>
                <a:cs typeface="Arial" panose="020B0604020202020204" pitchFamily="34" charset="0"/>
              </a:rPr>
              <a:t>a. Tổ chức cuộc thi thực hiện kế hoạch truyền thông về văn hóa mạng xã hội trong cộng đồng</a:t>
            </a:r>
            <a:endParaRPr lang="en-US" sz="4000" b="1" dirty="0" err="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E99FA83-F012-167E-5611-2CA69CA82009}"/>
              </a:ext>
            </a:extLst>
          </p:cNvPr>
          <p:cNvSpPr txBox="1"/>
          <p:nvPr/>
        </p:nvSpPr>
        <p:spPr>
          <a:xfrm>
            <a:off x="1329401" y="4896030"/>
            <a:ext cx="9564970" cy="4369786"/>
          </a:xfrm>
          <a:prstGeom prst="rect">
            <a:avLst/>
          </a:prstGeom>
          <a:noFill/>
        </p:spPr>
        <p:txBody>
          <a:bodyPr wrap="square">
            <a:spAutoFit/>
          </a:bodyPr>
          <a:lstStyle/>
          <a:p>
            <a:pPr marL="571500" indent="-571500" algn="just">
              <a:lnSpc>
                <a:spcPct val="150000"/>
              </a:lnSpc>
              <a:buClr>
                <a:prstClr val="black"/>
              </a:buClr>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Cả lớp chia </a:t>
            </a:r>
            <a:r>
              <a:rPr lang="vi-VN" sz="3800">
                <a:latin typeface="Arial" panose="020B0604020202020204" pitchFamily="34" charset="0"/>
                <a:ea typeface="Calibri" panose="020F0502020204030204" pitchFamily="34" charset="0"/>
                <a:cs typeface="Arial" panose="020B0604020202020204" pitchFamily="34" charset="0"/>
              </a:rPr>
              <a:t>thành 4 nhóm (4 – 6 HS).</a:t>
            </a:r>
          </a:p>
          <a:p>
            <a:pPr marL="571500" indent="-571500" algn="just">
              <a:lnSpc>
                <a:spcPct val="150000"/>
              </a:lnSpc>
              <a:buClr>
                <a:prstClr val="black"/>
              </a:buClr>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Các </a:t>
            </a:r>
            <a:r>
              <a:rPr lang="vi-VN" sz="3800">
                <a:latin typeface="Arial" panose="020B0604020202020204" pitchFamily="34" charset="0"/>
                <a:ea typeface="Calibri" panose="020F0502020204030204" pitchFamily="34" charset="0"/>
                <a:cs typeface="Arial" panose="020B0604020202020204" pitchFamily="34" charset="0"/>
              </a:rPr>
              <a:t>nhóm (đã </a:t>
            </a:r>
            <a:r>
              <a:rPr lang="en-US" sz="3800">
                <a:latin typeface="Arial" panose="020B0604020202020204" pitchFamily="34" charset="0"/>
                <a:ea typeface="Calibri" panose="020F0502020204030204" pitchFamily="34" charset="0"/>
                <a:cs typeface="Arial" panose="020B0604020202020204" pitchFamily="34" charset="0"/>
              </a:rPr>
              <a:t>hoàn thành việc </a:t>
            </a:r>
            <a:r>
              <a:rPr lang="vi-VN" sz="3800">
                <a:latin typeface="Arial" panose="020B0604020202020204" pitchFamily="34" charset="0"/>
                <a:ea typeface="Calibri" panose="020F0502020204030204" pitchFamily="34" charset="0"/>
                <a:cs typeface="Arial" panose="020B0604020202020204" pitchFamily="34" charset="0"/>
              </a:rPr>
              <a:t>lập kế hoạch) thiết kế một video truyền thông trong cộng đồng về văn hóa mạng xã hội và đưa lên các trang mạng xã hội</a:t>
            </a:r>
            <a:r>
              <a:rPr lang="en-US" sz="3800">
                <a:latin typeface="Arial" panose="020B0604020202020204" pitchFamily="34" charset="0"/>
                <a:ea typeface="Calibri" panose="020F0502020204030204" pitchFamily="34" charset="0"/>
                <a:cs typeface="Arial" panose="020B0604020202020204" pitchFamily="34" charset="0"/>
              </a:rPr>
              <a:t>.</a:t>
            </a:r>
            <a:endParaRPr lang="vi-VN" sz="3800">
              <a:latin typeface="Arial" panose="020B0604020202020204" pitchFamily="34" charset="0"/>
              <a:ea typeface="Calibri" panose="020F0502020204030204" pitchFamily="34" charset="0"/>
              <a:cs typeface="Arial" panose="020B0604020202020204" pitchFamily="34" charset="0"/>
            </a:endParaRPr>
          </a:p>
        </p:txBody>
      </p:sp>
      <p:sp>
        <p:nvSpPr>
          <p:cNvPr id="14" name="Freeform 24">
            <a:extLst>
              <a:ext uri="{FF2B5EF4-FFF2-40B4-BE49-F238E27FC236}">
                <a16:creationId xmlns:a16="http://schemas.microsoft.com/office/drawing/2014/main" id="{9626B611-1A48-06F6-CD7F-301164D31AEC}"/>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1266" name="Picture 2" descr="TUỔI TRẺ VUN ĐẮP VĂN HÓA ỨNG XỬ TRÊN MẠNG XÃ HỘI">
            <a:extLst>
              <a:ext uri="{FF2B5EF4-FFF2-40B4-BE49-F238E27FC236}">
                <a16:creationId xmlns:a16="http://schemas.microsoft.com/office/drawing/2014/main" id="{1F60157B-741F-7338-BC57-1A02F2F185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5116" y="5295900"/>
            <a:ext cx="5306332" cy="3792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228980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fade">
                                      <p:cBhvr>
                                        <p:cTn id="18" dur="500"/>
                                        <p:tgtEl>
                                          <p:spTgt spid="112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left)">
                                      <p:cBhvr>
                                        <p:cTn id="23" dur="500"/>
                                        <p:tgtEl>
                                          <p:spTgt spid="11">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left)">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animBg="1"/>
      <p:bldP spid="10" grpId="0"/>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345123-E787-17ED-6287-E4AABDAA13E7}"/>
              </a:ext>
            </a:extLst>
          </p:cNvPr>
          <p:cNvGrpSpPr/>
          <p:nvPr/>
        </p:nvGrpSpPr>
        <p:grpSpPr>
          <a:xfrm>
            <a:off x="457200" y="205137"/>
            <a:ext cx="16297274" cy="2195163"/>
            <a:chOff x="312421" y="-455624"/>
            <a:chExt cx="16297274" cy="2195163"/>
          </a:xfrm>
        </p:grpSpPr>
        <p:sp>
          <p:nvSpPr>
            <p:cNvPr id="3" name="Line Callout 1 (Border and Accent Bar) 3">
              <a:extLst>
                <a:ext uri="{FF2B5EF4-FFF2-40B4-BE49-F238E27FC236}">
                  <a16:creationId xmlns:a16="http://schemas.microsoft.com/office/drawing/2014/main" id="{6272DBF9-398B-9A65-B97F-4479529F8A2A}"/>
                </a:ext>
              </a:extLst>
            </p:cNvPr>
            <p:cNvSpPr/>
            <p:nvPr/>
          </p:nvSpPr>
          <p:spPr>
            <a:xfrm>
              <a:off x="312421" y="77778"/>
              <a:ext cx="15697199" cy="1661761"/>
            </a:xfrm>
            <a:prstGeom prst="accentBorderCallout1">
              <a:avLst>
                <a:gd name="adj1" fmla="val 18750"/>
                <a:gd name="adj2" fmla="val -3127"/>
                <a:gd name="adj3" fmla="val 17954"/>
                <a:gd name="adj4" fmla="val -17509"/>
              </a:avLst>
            </a:prstGeom>
            <a:solidFill>
              <a:srgbClr val="FFFAEB"/>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Các em quan sát và lắng nghe hướng dẫn cách chấm điểm sau:</a:t>
              </a:r>
              <a:endParaRPr kumimoji="0" lang="en-US" sz="400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22135829-9B8F-EF35-B972-2AF55C1FA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9545" y="-455624"/>
              <a:ext cx="1200150" cy="1200150"/>
            </a:xfrm>
            <a:prstGeom prst="rect">
              <a:avLst/>
            </a:prstGeom>
          </p:spPr>
        </p:pic>
      </p:grpSp>
      <p:sp>
        <p:nvSpPr>
          <p:cNvPr id="8" name="Freeform 87">
            <a:extLst>
              <a:ext uri="{FF2B5EF4-FFF2-40B4-BE49-F238E27FC236}">
                <a16:creationId xmlns:a16="http://schemas.microsoft.com/office/drawing/2014/main" id="{65830D3F-0C57-A96C-ABCE-652F7E6B3612}"/>
              </a:ext>
            </a:extLst>
          </p:cNvPr>
          <p:cNvSpPr/>
          <p:nvPr/>
        </p:nvSpPr>
        <p:spPr>
          <a:xfrm rot="-3932765">
            <a:off x="475074" y="9050567"/>
            <a:ext cx="473330" cy="1444168"/>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175216" y="8850078"/>
            <a:ext cx="1121147" cy="1259657"/>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850DBD37-2280-F1B0-01F2-077FF38E2935}"/>
              </a:ext>
            </a:extLst>
          </p:cNvPr>
          <p:cNvGrpSpPr/>
          <p:nvPr/>
        </p:nvGrpSpPr>
        <p:grpSpPr>
          <a:xfrm>
            <a:off x="1295400" y="2705100"/>
            <a:ext cx="5001986" cy="3335975"/>
            <a:chOff x="322543" y="3008980"/>
            <a:chExt cx="5001986" cy="3335975"/>
          </a:xfrm>
        </p:grpSpPr>
        <p:sp>
          <p:nvSpPr>
            <p:cNvPr id="7" name="Line Callout 1 (Border and Accent Bar) 3">
              <a:extLst>
                <a:ext uri="{FF2B5EF4-FFF2-40B4-BE49-F238E27FC236}">
                  <a16:creationId xmlns:a16="http://schemas.microsoft.com/office/drawing/2014/main" id="{B69936A6-7C27-4FBC-28B5-9553755FB52D}"/>
                </a:ext>
              </a:extLst>
            </p:cNvPr>
            <p:cNvSpPr/>
            <p:nvPr/>
          </p:nvSpPr>
          <p:spPr>
            <a:xfrm>
              <a:off x="322543" y="3677955"/>
              <a:ext cx="5001986" cy="2667000"/>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TIÊU CHÍ </a:t>
              </a:r>
            </a:p>
            <a:p>
              <a:pPr algn="ctr">
                <a:lnSpc>
                  <a:spcPct val="150000"/>
                </a:lnSpc>
              </a:pPr>
              <a:r>
                <a:rPr lang="en-US" sz="4000" b="1">
                  <a:solidFill>
                    <a:schemeClr val="tx1"/>
                  </a:solidFill>
                  <a:latin typeface="Arial" panose="020B0604020202020204" pitchFamily="34" charset="0"/>
                  <a:cs typeface="Arial" panose="020B0604020202020204" pitchFamily="34" charset="0"/>
                </a:rPr>
                <a:t>ĐÁNH GIÁ</a:t>
              </a:r>
              <a:endParaRPr lang="en-US" sz="4000">
                <a:solidFill>
                  <a:schemeClr val="tx1"/>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0ADF93B1-D7DC-4E93-25FF-40074C7F112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04436" y="3008980"/>
              <a:ext cx="838200" cy="861700"/>
            </a:xfrm>
            <a:prstGeom prst="rect">
              <a:avLst/>
            </a:prstGeom>
          </p:spPr>
        </p:pic>
      </p:grpSp>
      <p:graphicFrame>
        <p:nvGraphicFramePr>
          <p:cNvPr id="12" name="Table 11">
            <a:extLst>
              <a:ext uri="{FF2B5EF4-FFF2-40B4-BE49-F238E27FC236}">
                <a16:creationId xmlns:a16="http://schemas.microsoft.com/office/drawing/2014/main" id="{05D46B5D-C32C-2E2F-3BA5-F5817215D4CB}"/>
              </a:ext>
            </a:extLst>
          </p:cNvPr>
          <p:cNvGraphicFramePr>
            <a:graphicFrameLocks noGrp="1"/>
          </p:cNvGraphicFramePr>
          <p:nvPr>
            <p:extLst>
              <p:ext uri="{D42A27DB-BD31-4B8C-83A1-F6EECF244321}">
                <p14:modId xmlns:p14="http://schemas.microsoft.com/office/powerpoint/2010/main" val="4079875895"/>
              </p:ext>
            </p:extLst>
          </p:nvPr>
        </p:nvGraphicFramePr>
        <p:xfrm>
          <a:off x="7755899" y="3094099"/>
          <a:ext cx="9422778" cy="6470691"/>
        </p:xfrm>
        <a:graphic>
          <a:graphicData uri="http://schemas.openxmlformats.org/drawingml/2006/table">
            <a:tbl>
              <a:tblPr firstRow="1" firstCol="1" bandRow="1">
                <a:tableStyleId>{5C22544A-7EE6-4342-B048-85BDC9FD1C3A}</a:tableStyleId>
              </a:tblPr>
              <a:tblGrid>
                <a:gridCol w="1269378">
                  <a:extLst>
                    <a:ext uri="{9D8B030D-6E8A-4147-A177-3AD203B41FA5}">
                      <a16:colId xmlns:a16="http://schemas.microsoft.com/office/drawing/2014/main" val="2156326686"/>
                    </a:ext>
                  </a:extLst>
                </a:gridCol>
                <a:gridCol w="6443323">
                  <a:extLst>
                    <a:ext uri="{9D8B030D-6E8A-4147-A177-3AD203B41FA5}">
                      <a16:colId xmlns:a16="http://schemas.microsoft.com/office/drawing/2014/main" val="4041519594"/>
                    </a:ext>
                  </a:extLst>
                </a:gridCol>
                <a:gridCol w="1710077">
                  <a:extLst>
                    <a:ext uri="{9D8B030D-6E8A-4147-A177-3AD203B41FA5}">
                      <a16:colId xmlns:a16="http://schemas.microsoft.com/office/drawing/2014/main" val="3843498903"/>
                    </a:ext>
                  </a:extLst>
                </a:gridCol>
              </a:tblGrid>
              <a:tr h="1311397">
                <a:tc>
                  <a:txBody>
                    <a:bodyPr/>
                    <a:lstStyle/>
                    <a:p>
                      <a:pPr marL="0" marR="0" algn="ctr">
                        <a:lnSpc>
                          <a:spcPct val="150000"/>
                        </a:lnSpc>
                        <a:spcBef>
                          <a:spcPts val="100"/>
                        </a:spcBef>
                        <a:spcAft>
                          <a:spcPts val="100"/>
                        </a:spcAft>
                      </a:pPr>
                      <a:r>
                        <a:rPr lang="vi-VN" sz="2600">
                          <a:solidFill>
                            <a:schemeClr val="tx1"/>
                          </a:solidFill>
                          <a:effectLst/>
                          <a:latin typeface="Arial" panose="020B0604020202020204" pitchFamily="34" charset="0"/>
                          <a:cs typeface="Arial" panose="020B0604020202020204" pitchFamily="34" charset="0"/>
                        </a:rPr>
                        <a:t>STT</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100"/>
                        </a:spcBef>
                        <a:spcAft>
                          <a:spcPts val="100"/>
                        </a:spcAft>
                      </a:pPr>
                      <a:r>
                        <a:rPr lang="vi-VN" sz="2600">
                          <a:solidFill>
                            <a:schemeClr val="tx1"/>
                          </a:solidFill>
                          <a:effectLst/>
                          <a:latin typeface="Arial" panose="020B0604020202020204" pitchFamily="34" charset="0"/>
                          <a:cs typeface="Arial" panose="020B0604020202020204" pitchFamily="34" charset="0"/>
                        </a:rPr>
                        <a:t>Tiêu chí đánh giá</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100"/>
                        </a:spcBef>
                        <a:spcAft>
                          <a:spcPts val="100"/>
                        </a:spcAft>
                      </a:pPr>
                      <a:r>
                        <a:rPr lang="vi-VN" sz="2600">
                          <a:solidFill>
                            <a:schemeClr val="tx1"/>
                          </a:solidFill>
                          <a:effectLst/>
                          <a:latin typeface="Arial" panose="020B0604020202020204" pitchFamily="34" charset="0"/>
                          <a:cs typeface="Arial" panose="020B0604020202020204" pitchFamily="34" charset="0"/>
                        </a:rPr>
                        <a:t>Điểm</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338963094"/>
                  </a:ext>
                </a:extLst>
              </a:tr>
              <a:tr h="1311397">
                <a:tc>
                  <a:txBody>
                    <a:bodyPr/>
                    <a:lstStyle/>
                    <a:p>
                      <a:pPr marL="0" marR="0" algn="ctr">
                        <a:lnSpc>
                          <a:spcPct val="100000"/>
                        </a:lnSpc>
                        <a:spcBef>
                          <a:spcPts val="100"/>
                        </a:spcBef>
                        <a:spcAft>
                          <a:spcPts val="100"/>
                        </a:spcAft>
                      </a:pPr>
                      <a:r>
                        <a:rPr lang="vi-VN" sz="2600" b="0">
                          <a:solidFill>
                            <a:schemeClr val="tx1"/>
                          </a:solidFill>
                          <a:effectLst/>
                          <a:latin typeface="Arial" panose="020B0604020202020204" pitchFamily="34" charset="0"/>
                          <a:cs typeface="Arial" panose="020B0604020202020204" pitchFamily="34" charset="0"/>
                        </a:rPr>
                        <a:t>1</a:t>
                      </a:r>
                      <a:endParaRPr lang="en-US" sz="2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E4EAFC"/>
                    </a:solidFill>
                  </a:tcPr>
                </a:tc>
                <a:tc>
                  <a:txBody>
                    <a:bodyPr/>
                    <a:lstStyle/>
                    <a:p>
                      <a:pPr marL="457200" marR="0" lvl="1" algn="l">
                        <a:lnSpc>
                          <a:spcPct val="100000"/>
                        </a:lnSpc>
                        <a:spcBef>
                          <a:spcPts val="100"/>
                        </a:spcBef>
                        <a:spcAft>
                          <a:spcPts val="100"/>
                        </a:spcAft>
                      </a:pPr>
                      <a:r>
                        <a:rPr lang="vi-VN" sz="2600">
                          <a:solidFill>
                            <a:schemeClr val="tx1"/>
                          </a:solidFill>
                          <a:effectLst/>
                          <a:latin typeface="Arial" panose="020B0604020202020204" pitchFamily="34" charset="0"/>
                          <a:cs typeface="Arial" panose="020B0604020202020204" pitchFamily="34" charset="0"/>
                        </a:rPr>
                        <a:t>Nội dung thông điệp được gửi đi.</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E4EAFC"/>
                    </a:solidFill>
                  </a:tcPr>
                </a:tc>
                <a:tc>
                  <a:txBody>
                    <a:bodyPr/>
                    <a:lstStyle/>
                    <a:p>
                      <a:pPr marL="0" marR="0" algn="ctr">
                        <a:lnSpc>
                          <a:spcPct val="100000"/>
                        </a:lnSpc>
                        <a:spcBef>
                          <a:spcPts val="100"/>
                        </a:spcBef>
                        <a:spcAft>
                          <a:spcPts val="100"/>
                        </a:spcAft>
                      </a:pPr>
                      <a:r>
                        <a:rPr lang="vi-VN" sz="2600">
                          <a:solidFill>
                            <a:schemeClr val="tx1"/>
                          </a:solidFill>
                          <a:effectLst/>
                          <a:latin typeface="Arial" panose="020B0604020202020204" pitchFamily="34" charset="0"/>
                          <a:cs typeface="Arial" panose="020B0604020202020204" pitchFamily="34" charset="0"/>
                        </a:rPr>
                        <a:t>3 điểm</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E4EAFC"/>
                    </a:solidFill>
                  </a:tcPr>
                </a:tc>
                <a:extLst>
                  <a:ext uri="{0D108BD9-81ED-4DB2-BD59-A6C34878D82A}">
                    <a16:rowId xmlns:a16="http://schemas.microsoft.com/office/drawing/2014/main" val="3130948512"/>
                  </a:ext>
                </a:extLst>
              </a:tr>
              <a:tr h="1311397">
                <a:tc>
                  <a:txBody>
                    <a:bodyPr/>
                    <a:lstStyle/>
                    <a:p>
                      <a:pPr marL="0" marR="0" algn="ctr">
                        <a:lnSpc>
                          <a:spcPct val="100000"/>
                        </a:lnSpc>
                        <a:spcBef>
                          <a:spcPts val="100"/>
                        </a:spcBef>
                        <a:spcAft>
                          <a:spcPts val="100"/>
                        </a:spcAft>
                      </a:pPr>
                      <a:r>
                        <a:rPr lang="vi-VN" sz="2600" b="0">
                          <a:solidFill>
                            <a:schemeClr val="tx1"/>
                          </a:solidFill>
                          <a:effectLst/>
                          <a:latin typeface="Arial" panose="020B0604020202020204" pitchFamily="34" charset="0"/>
                          <a:cs typeface="Arial" panose="020B0604020202020204" pitchFamily="34" charset="0"/>
                        </a:rPr>
                        <a:t>2</a:t>
                      </a:r>
                      <a:endParaRPr lang="en-US" sz="2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E4EAFC"/>
                    </a:solidFill>
                  </a:tcPr>
                </a:tc>
                <a:tc>
                  <a:txBody>
                    <a:bodyPr/>
                    <a:lstStyle/>
                    <a:p>
                      <a:pPr marL="457200" marR="0" lvl="1" algn="l">
                        <a:lnSpc>
                          <a:spcPct val="100000"/>
                        </a:lnSpc>
                        <a:spcBef>
                          <a:spcPts val="100"/>
                        </a:spcBef>
                        <a:spcAft>
                          <a:spcPts val="100"/>
                        </a:spcAft>
                      </a:pPr>
                      <a:r>
                        <a:rPr lang="vi-VN" sz="2600">
                          <a:solidFill>
                            <a:schemeClr val="tx1"/>
                          </a:solidFill>
                          <a:effectLst/>
                          <a:latin typeface="Arial" panose="020B0604020202020204" pitchFamily="34" charset="0"/>
                          <a:cs typeface="Arial" panose="020B0604020202020204" pitchFamily="34" charset="0"/>
                        </a:rPr>
                        <a:t>Tính sáng tạo trong hình thức thể hiện.</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E4EAFC"/>
                    </a:solidFill>
                  </a:tcPr>
                </a:tc>
                <a:tc>
                  <a:txBody>
                    <a:bodyPr/>
                    <a:lstStyle/>
                    <a:p>
                      <a:pPr marL="0" marR="0" algn="ctr">
                        <a:lnSpc>
                          <a:spcPct val="100000"/>
                        </a:lnSpc>
                        <a:spcBef>
                          <a:spcPts val="100"/>
                        </a:spcBef>
                        <a:spcAft>
                          <a:spcPts val="100"/>
                        </a:spcAft>
                      </a:pPr>
                      <a:r>
                        <a:rPr lang="vi-VN" sz="2600">
                          <a:solidFill>
                            <a:schemeClr val="tx1"/>
                          </a:solidFill>
                          <a:effectLst/>
                          <a:latin typeface="Arial" panose="020B0604020202020204" pitchFamily="34" charset="0"/>
                          <a:cs typeface="Arial" panose="020B0604020202020204" pitchFamily="34" charset="0"/>
                        </a:rPr>
                        <a:t>3 điểm</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E4EAFC"/>
                    </a:solidFill>
                  </a:tcPr>
                </a:tc>
                <a:extLst>
                  <a:ext uri="{0D108BD9-81ED-4DB2-BD59-A6C34878D82A}">
                    <a16:rowId xmlns:a16="http://schemas.microsoft.com/office/drawing/2014/main" val="2534346602"/>
                  </a:ext>
                </a:extLst>
              </a:tr>
              <a:tr h="2536500">
                <a:tc>
                  <a:txBody>
                    <a:bodyPr/>
                    <a:lstStyle/>
                    <a:p>
                      <a:pPr marL="0" marR="0" algn="ctr">
                        <a:lnSpc>
                          <a:spcPct val="100000"/>
                        </a:lnSpc>
                        <a:spcBef>
                          <a:spcPts val="100"/>
                        </a:spcBef>
                        <a:spcAft>
                          <a:spcPts val="100"/>
                        </a:spcAft>
                      </a:pPr>
                      <a:r>
                        <a:rPr lang="vi-VN" sz="2600" b="0">
                          <a:solidFill>
                            <a:schemeClr val="tx1"/>
                          </a:solidFill>
                          <a:effectLst/>
                          <a:latin typeface="Arial" panose="020B0604020202020204" pitchFamily="34" charset="0"/>
                          <a:cs typeface="Arial" panose="020B0604020202020204" pitchFamily="34" charset="0"/>
                        </a:rPr>
                        <a:t>3</a:t>
                      </a:r>
                      <a:endParaRPr lang="en-US" sz="2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E4EAFC"/>
                    </a:solidFill>
                  </a:tcPr>
                </a:tc>
                <a:tc>
                  <a:txBody>
                    <a:bodyPr/>
                    <a:lstStyle/>
                    <a:p>
                      <a:pPr marL="457200" marR="0" lvl="1" algn="l">
                        <a:lnSpc>
                          <a:spcPct val="150000"/>
                        </a:lnSpc>
                        <a:spcBef>
                          <a:spcPts val="100"/>
                        </a:spcBef>
                        <a:spcAft>
                          <a:spcPts val="100"/>
                        </a:spcAft>
                      </a:pPr>
                      <a:r>
                        <a:rPr lang="vi-VN" sz="2600">
                          <a:solidFill>
                            <a:schemeClr val="tx1"/>
                          </a:solidFill>
                          <a:effectLst/>
                          <a:latin typeface="Arial" panose="020B0604020202020204" pitchFamily="34" charset="0"/>
                          <a:cs typeface="Arial" panose="020B0604020202020204" pitchFamily="34" charset="0"/>
                        </a:rPr>
                        <a:t>Mức độ lan tỏa của video trên cộng đồng mạng, số lượng lượt like, share và số lượt comment tích cực.</a:t>
                      </a:r>
                      <a:endParaRPr lang="en-US" sz="2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E4EAFC"/>
                    </a:solidFill>
                  </a:tcPr>
                </a:tc>
                <a:tc>
                  <a:txBody>
                    <a:bodyPr/>
                    <a:lstStyle/>
                    <a:p>
                      <a:pPr marL="0" marR="0" algn="ctr">
                        <a:lnSpc>
                          <a:spcPct val="100000"/>
                        </a:lnSpc>
                        <a:spcBef>
                          <a:spcPts val="100"/>
                        </a:spcBef>
                        <a:spcAft>
                          <a:spcPts val="100"/>
                        </a:spcAft>
                      </a:pPr>
                      <a:r>
                        <a:rPr lang="vi-VN" sz="2600" dirty="0">
                          <a:solidFill>
                            <a:schemeClr val="tx1"/>
                          </a:solidFill>
                          <a:effectLst/>
                          <a:latin typeface="Arial" panose="020B0604020202020204" pitchFamily="34" charset="0"/>
                          <a:cs typeface="Arial" panose="020B0604020202020204" pitchFamily="34" charset="0"/>
                        </a:rPr>
                        <a:t>4 điểm</a:t>
                      </a:r>
                      <a:endPar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rgbClr val="E4EAFC"/>
                    </a:solidFill>
                  </a:tcPr>
                </a:tc>
                <a:extLst>
                  <a:ext uri="{0D108BD9-81ED-4DB2-BD59-A6C34878D82A}">
                    <a16:rowId xmlns:a16="http://schemas.microsoft.com/office/drawing/2014/main" val="1752465536"/>
                  </a:ext>
                </a:extLst>
              </a:tr>
            </a:tbl>
          </a:graphicData>
        </a:graphic>
      </p:graphicFrame>
      <p:pic>
        <p:nvPicPr>
          <p:cNvPr id="14" name="Picture 13" descr="A person holding a book and a pen&#10;&#10;Description automatically generated">
            <a:extLst>
              <a:ext uri="{FF2B5EF4-FFF2-40B4-BE49-F238E27FC236}">
                <a16:creationId xmlns:a16="http://schemas.microsoft.com/office/drawing/2014/main" id="{5A03611A-6DDB-A683-A605-548371BA97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7400" y="6509660"/>
            <a:ext cx="3600277" cy="3777340"/>
          </a:xfrm>
          <a:prstGeom prst="rect">
            <a:avLst/>
          </a:prstGeom>
        </p:spPr>
      </p:pic>
    </p:spTree>
    <p:extLst>
      <p:ext uri="{BB962C8B-B14F-4D97-AF65-F5344CB8AC3E}">
        <p14:creationId xmlns:p14="http://schemas.microsoft.com/office/powerpoint/2010/main" val="14260618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345123-E787-17ED-6287-E4AABDAA13E7}"/>
              </a:ext>
            </a:extLst>
          </p:cNvPr>
          <p:cNvGrpSpPr/>
          <p:nvPr/>
        </p:nvGrpSpPr>
        <p:grpSpPr>
          <a:xfrm>
            <a:off x="457200" y="205137"/>
            <a:ext cx="16297274" cy="2195163"/>
            <a:chOff x="312421" y="-455624"/>
            <a:chExt cx="16297274" cy="2195163"/>
          </a:xfrm>
        </p:grpSpPr>
        <p:sp>
          <p:nvSpPr>
            <p:cNvPr id="3" name="Line Callout 1 (Border and Accent Bar) 3">
              <a:extLst>
                <a:ext uri="{FF2B5EF4-FFF2-40B4-BE49-F238E27FC236}">
                  <a16:creationId xmlns:a16="http://schemas.microsoft.com/office/drawing/2014/main" id="{6272DBF9-398B-9A65-B97F-4479529F8A2A}"/>
                </a:ext>
              </a:extLst>
            </p:cNvPr>
            <p:cNvSpPr/>
            <p:nvPr/>
          </p:nvSpPr>
          <p:spPr>
            <a:xfrm>
              <a:off x="312421" y="77778"/>
              <a:ext cx="15697199" cy="1661761"/>
            </a:xfrm>
            <a:prstGeom prst="accentBorderCallout1">
              <a:avLst>
                <a:gd name="adj1" fmla="val 18750"/>
                <a:gd name="adj2" fmla="val -3127"/>
                <a:gd name="adj3" fmla="val 17954"/>
                <a:gd name="adj4" fmla="val -17509"/>
              </a:avLst>
            </a:prstGeom>
            <a:solidFill>
              <a:srgbClr val="FFFAEB"/>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Các em quan sát và lắng nghe hướng dẫn cách chấm điểm sau:</a:t>
              </a:r>
              <a:endParaRPr kumimoji="0" lang="en-US" sz="400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22135829-9B8F-EF35-B972-2AF55C1FA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9545" y="-455624"/>
              <a:ext cx="1200150" cy="1200150"/>
            </a:xfrm>
            <a:prstGeom prst="rect">
              <a:avLst/>
            </a:prstGeom>
          </p:spPr>
        </p:pic>
      </p:grpSp>
      <p:sp>
        <p:nvSpPr>
          <p:cNvPr id="8" name="Freeform 87">
            <a:extLst>
              <a:ext uri="{FF2B5EF4-FFF2-40B4-BE49-F238E27FC236}">
                <a16:creationId xmlns:a16="http://schemas.microsoft.com/office/drawing/2014/main" id="{65830D3F-0C57-A96C-ABCE-652F7E6B3612}"/>
              </a:ext>
            </a:extLst>
          </p:cNvPr>
          <p:cNvSpPr/>
          <p:nvPr/>
        </p:nvSpPr>
        <p:spPr>
          <a:xfrm rot="-3932765">
            <a:off x="475074" y="9050567"/>
            <a:ext cx="473330" cy="1444168"/>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3">
            <a:extLst>
              <a:ext uri="{FF2B5EF4-FFF2-40B4-BE49-F238E27FC236}">
                <a16:creationId xmlns:a16="http://schemas.microsoft.com/office/drawing/2014/main" id="{A0A97E1D-4A7A-D591-75C4-9A656596C70C}"/>
              </a:ext>
            </a:extLst>
          </p:cNvPr>
          <p:cNvSpPr/>
          <p:nvPr/>
        </p:nvSpPr>
        <p:spPr>
          <a:xfrm>
            <a:off x="647700" y="2933702"/>
            <a:ext cx="16992600" cy="678179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CBAC164-AAC9-9BF9-51A6-8FEA529E4D6D}"/>
              </a:ext>
            </a:extLst>
          </p:cNvPr>
          <p:cNvSpPr txBox="1"/>
          <p:nvPr/>
        </p:nvSpPr>
        <p:spPr>
          <a:xfrm>
            <a:off x="6692218" y="3390564"/>
            <a:ext cx="10253314"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Thành lập ban giám khảo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bao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GV, một đại diện của nhóm dự thi, một thư kí để tổng hợp điểm (chấm điểm kênh trực tiếp trên lớp).</a:t>
            </a:r>
          </a:p>
          <a:p>
            <a:pPr marL="571500" indent="-571500" algn="just">
              <a:lnSpc>
                <a:spcPct val="150000"/>
              </a:lnSpc>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Tổ chức trao giải: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giải chấm trực tiếp và giải số lượt thu hút trên không gian mạng.</a:t>
            </a: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175216" y="8850078"/>
            <a:ext cx="1121147" cy="1259657"/>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38CE4E27-ED8B-8CA0-1A4A-5EC5D2885517}"/>
              </a:ext>
            </a:extLst>
          </p:cNvPr>
          <p:cNvGrpSpPr/>
          <p:nvPr/>
        </p:nvGrpSpPr>
        <p:grpSpPr>
          <a:xfrm>
            <a:off x="1342469" y="4397619"/>
            <a:ext cx="4685234" cy="3853963"/>
            <a:chOff x="1342469" y="4397619"/>
            <a:chExt cx="4685234" cy="3853963"/>
          </a:xfrm>
        </p:grpSpPr>
        <p:grpSp>
          <p:nvGrpSpPr>
            <p:cNvPr id="15" name="Group 8">
              <a:extLst>
                <a:ext uri="{FF2B5EF4-FFF2-40B4-BE49-F238E27FC236}">
                  <a16:creationId xmlns:a16="http://schemas.microsoft.com/office/drawing/2014/main" id="{975BCF8F-1D4A-25C8-021A-F71F665E4870}"/>
                </a:ext>
              </a:extLst>
            </p:cNvPr>
            <p:cNvGrpSpPr/>
            <p:nvPr/>
          </p:nvGrpSpPr>
          <p:grpSpPr>
            <a:xfrm>
              <a:off x="1342469" y="4397619"/>
              <a:ext cx="4658507" cy="3853963"/>
              <a:chOff x="0" y="0"/>
              <a:chExt cx="1100661" cy="893945"/>
            </a:xfrm>
          </p:grpSpPr>
          <p:sp>
            <p:nvSpPr>
              <p:cNvPr id="17" name="Freeform 9">
                <a:extLst>
                  <a:ext uri="{FF2B5EF4-FFF2-40B4-BE49-F238E27FC236}">
                    <a16:creationId xmlns:a16="http://schemas.microsoft.com/office/drawing/2014/main" id="{05E8A803-7856-CEBE-0D5C-C18754197427}"/>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B409F0AE-B10A-C1C2-FD6A-CC0C796391E0}"/>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0" name="Picture 19" descr="A group of people sitting at a table holding signs&#10;&#10;Description automatically generated">
              <a:extLst>
                <a:ext uri="{FF2B5EF4-FFF2-40B4-BE49-F238E27FC236}">
                  <a16:creationId xmlns:a16="http://schemas.microsoft.com/office/drawing/2014/main" id="{00F78F85-7DBD-532A-A120-56D82876EA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225" y="4572534"/>
              <a:ext cx="4669478" cy="3504132"/>
            </a:xfrm>
            <a:prstGeom prst="rect">
              <a:avLst/>
            </a:prstGeom>
          </p:spPr>
        </p:pic>
      </p:grpSp>
    </p:spTree>
    <p:extLst>
      <p:ext uri="{BB962C8B-B14F-4D97-AF65-F5344CB8AC3E}">
        <p14:creationId xmlns:p14="http://schemas.microsoft.com/office/powerpoint/2010/main" val="209701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right)">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right)">
                                      <p:cBhvr>
                                        <p:cTn id="18"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24">
            <a:extLst>
              <a:ext uri="{FF2B5EF4-FFF2-40B4-BE49-F238E27FC236}">
                <a16:creationId xmlns:a16="http://schemas.microsoft.com/office/drawing/2014/main" id="{9626B611-1A48-06F6-CD7F-301164D31AEC}"/>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50B7D95-B8B8-8CB5-67AB-8353C173D3CD}"/>
              </a:ext>
            </a:extLst>
          </p:cNvPr>
          <p:cNvGrpSpPr/>
          <p:nvPr/>
        </p:nvGrpSpPr>
        <p:grpSpPr>
          <a:xfrm>
            <a:off x="8305800" y="2933700"/>
            <a:ext cx="8930031" cy="6631951"/>
            <a:chOff x="747369" y="2889381"/>
            <a:chExt cx="8930031" cy="6631951"/>
          </a:xfrm>
        </p:grpSpPr>
        <p:sp>
          <p:nvSpPr>
            <p:cNvPr id="3" name="Freeform 4">
              <a:extLst>
                <a:ext uri="{FF2B5EF4-FFF2-40B4-BE49-F238E27FC236}">
                  <a16:creationId xmlns:a16="http://schemas.microsoft.com/office/drawing/2014/main" id="{610250DD-3F0B-F8C1-29DF-740090485DBA}"/>
                </a:ext>
              </a:extLst>
            </p:cNvPr>
            <p:cNvSpPr/>
            <p:nvPr/>
          </p:nvSpPr>
          <p:spPr>
            <a:xfrm>
              <a:off x="747369" y="3460850"/>
              <a:ext cx="8930031" cy="6060482"/>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F958781-3957-214B-35AC-EC8B7B2A2766}"/>
                </a:ext>
              </a:extLst>
            </p:cNvPr>
            <p:cNvGrpSpPr/>
            <p:nvPr/>
          </p:nvGrpSpPr>
          <p:grpSpPr>
            <a:xfrm>
              <a:off x="1517594" y="2889381"/>
              <a:ext cx="7329092" cy="1142938"/>
              <a:chOff x="1805556" y="2902746"/>
              <a:chExt cx="7329092" cy="1142938"/>
            </a:xfrm>
          </p:grpSpPr>
          <p:pic>
            <p:nvPicPr>
              <p:cNvPr id="6" name="Picture 9">
                <a:extLst>
                  <a:ext uri="{FF2B5EF4-FFF2-40B4-BE49-F238E27FC236}">
                    <a16:creationId xmlns:a16="http://schemas.microsoft.com/office/drawing/2014/main" id="{AA783CF9-21D4-B34E-2E04-9B6DD72B14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05556" y="2902746"/>
                <a:ext cx="7329092" cy="1142938"/>
              </a:xfrm>
              <a:prstGeom prst="rect">
                <a:avLst/>
              </a:prstGeom>
            </p:spPr>
          </p:pic>
          <p:sp>
            <p:nvSpPr>
              <p:cNvPr id="7" name="TextBox 6">
                <a:extLst>
                  <a:ext uri="{FF2B5EF4-FFF2-40B4-BE49-F238E27FC236}">
                    <a16:creationId xmlns:a16="http://schemas.microsoft.com/office/drawing/2014/main" id="{C7F4F6A2-C393-F9EF-C9B2-18990E7D009B}"/>
                  </a:ext>
                </a:extLst>
              </p:cNvPr>
              <p:cNvSpPr txBox="1"/>
              <p:nvPr/>
            </p:nvSpPr>
            <p:spPr>
              <a:xfrm>
                <a:off x="2264290" y="3089494"/>
                <a:ext cx="641162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Thảo luận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5" name="TextBox 9">
              <a:extLst>
                <a:ext uri="{FF2B5EF4-FFF2-40B4-BE49-F238E27FC236}">
                  <a16:creationId xmlns:a16="http://schemas.microsoft.com/office/drawing/2014/main" id="{CFB7A2C6-1114-447D-BE69-6DCE81819D5D}"/>
                </a:ext>
              </a:extLst>
            </p:cNvPr>
            <p:cNvSpPr txBox="1"/>
            <p:nvPr/>
          </p:nvSpPr>
          <p:spPr>
            <a:xfrm>
              <a:off x="1403288" y="4362218"/>
              <a:ext cx="7691131" cy="450257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Các em hãy chia sẻ với nhau về những thuận lợi, khó khăn, những trải nghiệm khi triển khai kế hoạch truyền thông trong cộng đồng về văn hóa mạng xã hội.</a:t>
              </a:r>
              <a:endParaRPr lang="vi-VN" sz="4000" i="1" dirty="0">
                <a:solidFill>
                  <a:srgbClr val="FF0000"/>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F806FDF4-AC08-470B-A966-A6450E916459}"/>
              </a:ext>
            </a:extLst>
          </p:cNvPr>
          <p:cNvSpPr txBox="1"/>
          <p:nvPr/>
        </p:nvSpPr>
        <p:spPr>
          <a:xfrm>
            <a:off x="1415506" y="593168"/>
            <a:ext cx="15468599" cy="1911549"/>
          </a:xfrm>
          <a:prstGeom prst="rect">
            <a:avLst/>
          </a:prstGeom>
          <a:noFill/>
        </p:spPr>
        <p:txBody>
          <a:bodyPr wrap="square">
            <a:spAutoFit/>
          </a:bodyPr>
          <a:lstStyle/>
          <a:p>
            <a:pPr lvl="0"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3: Thực hiện kế hoạch truyền thông về văn hóa mạng xã hội trong cộng đồng và chia sẻ kết quả</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ED91241E-7D37-89DD-79B8-1FCAC2ED3EF5}"/>
              </a:ext>
            </a:extLst>
          </p:cNvPr>
          <p:cNvGrpSpPr/>
          <p:nvPr/>
        </p:nvGrpSpPr>
        <p:grpSpPr>
          <a:xfrm>
            <a:off x="914400" y="2925808"/>
            <a:ext cx="6656019" cy="6639843"/>
            <a:chOff x="-383761" y="955329"/>
            <a:chExt cx="6656019" cy="6967221"/>
          </a:xfrm>
        </p:grpSpPr>
        <p:sp>
          <p:nvSpPr>
            <p:cNvPr id="13" name="Rectangle: Rounded Corners 12">
              <a:extLst>
                <a:ext uri="{FF2B5EF4-FFF2-40B4-BE49-F238E27FC236}">
                  <a16:creationId xmlns:a16="http://schemas.microsoft.com/office/drawing/2014/main" id="{41307FC9-4F9F-6A96-CD43-0114E6CC3EE8}"/>
                </a:ext>
              </a:extLst>
            </p:cNvPr>
            <p:cNvSpPr/>
            <p:nvPr/>
          </p:nvSpPr>
          <p:spPr>
            <a:xfrm>
              <a:off x="-383761" y="1039602"/>
              <a:ext cx="6656019" cy="688294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b. Chia sẻ kết quả thực hiện kế hoạch truyền thông trong cộng đồng về văn hóa mạng xã hội</a:t>
              </a:r>
              <a:endParaRPr lang="vi-VN" sz="3800" b="1">
                <a:solidFill>
                  <a:schemeClr val="tx1"/>
                </a:solidFill>
                <a:latin typeface="Arial" panose="020B0604020202020204" pitchFamily="34" charset="0"/>
                <a:cs typeface="Arial" panose="020B0604020202020204" pitchFamily="34" charset="0"/>
              </a:endParaRPr>
            </a:p>
          </p:txBody>
        </p:sp>
        <p:pic>
          <p:nvPicPr>
            <p:cNvPr id="15" name="Picture 6">
              <a:extLst>
                <a:ext uri="{FF2B5EF4-FFF2-40B4-BE49-F238E27FC236}">
                  <a16:creationId xmlns:a16="http://schemas.microsoft.com/office/drawing/2014/main" id="{FCEF45A6-C324-4161-2D61-6E6E47C63471}"/>
                </a:ext>
              </a:extLst>
            </p:cNvPr>
            <p:cNvPicPr>
              <a:picLocks noChangeAspect="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62348" y="955329"/>
              <a:ext cx="1427205" cy="1393311"/>
            </a:xfrm>
            <a:prstGeom prst="rect">
              <a:avLst/>
            </a:prstGeom>
          </p:spPr>
        </p:pic>
      </p:grpSp>
      <p:pic>
        <p:nvPicPr>
          <p:cNvPr id="16" name="Picture 15" descr="A group of kids sitting around a table&#10;&#10;Description automatically generated with low confidence">
            <a:extLst>
              <a:ext uri="{FF2B5EF4-FFF2-40B4-BE49-F238E27FC236}">
                <a16:creationId xmlns:a16="http://schemas.microsoft.com/office/drawing/2014/main" id="{44D63BAE-D192-A8D8-EEE1-1E31734991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2200" y="8374480"/>
            <a:ext cx="3823824" cy="2006123"/>
          </a:xfrm>
          <a:prstGeom prst="rect">
            <a:avLst/>
          </a:prstGeom>
        </p:spPr>
      </p:pic>
    </p:spTree>
    <p:extLst>
      <p:ext uri="{BB962C8B-B14F-4D97-AF65-F5344CB8AC3E}">
        <p14:creationId xmlns:p14="http://schemas.microsoft.com/office/powerpoint/2010/main" val="305940837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Freeform 87"/>
          <p:cNvSpPr/>
          <p:nvPr/>
        </p:nvSpPr>
        <p:spPr>
          <a:xfrm rot="-3932765">
            <a:off x="17056297" y="-202344"/>
            <a:ext cx="671914" cy="1734232"/>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0">
            <a:extLst>
              <a:ext uri="{FF2B5EF4-FFF2-40B4-BE49-F238E27FC236}">
                <a16:creationId xmlns:a16="http://schemas.microsoft.com/office/drawing/2014/main" id="{68DFCE79-2C9D-0CA2-D45F-ACF0F6E223A3}"/>
              </a:ext>
            </a:extLst>
          </p:cNvPr>
          <p:cNvSpPr/>
          <p:nvPr/>
        </p:nvSpPr>
        <p:spPr>
          <a:xfrm rot="-5115122">
            <a:off x="136484" y="47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164D16D-F70B-91FA-F973-432F4290CD83}"/>
              </a:ext>
            </a:extLst>
          </p:cNvPr>
          <p:cNvSpPr/>
          <p:nvPr/>
        </p:nvSpPr>
        <p:spPr>
          <a:xfrm>
            <a:off x="806977" y="1763526"/>
            <a:ext cx="16490423" cy="467185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Ngày nay, mạng xã hội trở thành một nơi sinh hoạt văn hóa không thể thiếu của mọi tầng lớp trong xã hội.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Tuy nhiên, để không gian mạng thực trở thành một môi trường lành mạnh và an toàn cho tất cả chúng ta thì mỗi người cần trang bị những hiểu biết cơ bản khi sử dụng mạng xã hội.</a:t>
            </a:r>
          </a:p>
        </p:txBody>
      </p:sp>
      <p:sp>
        <p:nvSpPr>
          <p:cNvPr id="5" name="TextBox 4">
            <a:extLst>
              <a:ext uri="{FF2B5EF4-FFF2-40B4-BE49-F238E27FC236}">
                <a16:creationId xmlns:a16="http://schemas.microsoft.com/office/drawing/2014/main" id="{B9A28CD8-28C1-9DE5-06C1-3ABE30392B14}"/>
              </a:ext>
            </a:extLst>
          </p:cNvPr>
          <p:cNvSpPr txBox="1"/>
          <p:nvPr/>
        </p:nvSpPr>
        <p:spPr>
          <a:xfrm>
            <a:off x="3467100" y="809419"/>
            <a:ext cx="11353800"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TỔNG KẾT HOẠT ĐỘNG</a:t>
            </a:r>
            <a:endParaRPr lang="en-US" sz="5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Freeform 18">
            <a:extLst>
              <a:ext uri="{FF2B5EF4-FFF2-40B4-BE49-F238E27FC236}">
                <a16:creationId xmlns:a16="http://schemas.microsoft.com/office/drawing/2014/main" id="{C24BA093-C6F3-B899-B54A-FDA682492689}"/>
              </a:ext>
            </a:extLst>
          </p:cNvPr>
          <p:cNvSpPr/>
          <p:nvPr/>
        </p:nvSpPr>
        <p:spPr>
          <a:xfrm>
            <a:off x="0" y="9342681"/>
            <a:ext cx="792969" cy="811222"/>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0" name="Picture 9" descr="A group of people holding circles with social media icons&#10;&#10;Description automatically generated">
            <a:extLst>
              <a:ext uri="{FF2B5EF4-FFF2-40B4-BE49-F238E27FC236}">
                <a16:creationId xmlns:a16="http://schemas.microsoft.com/office/drawing/2014/main" id="{C9CA3734-0115-D4A9-2CD9-6C544DDB29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7675" y="6134100"/>
            <a:ext cx="7980416" cy="4481495"/>
          </a:xfrm>
          <a:prstGeom prst="rect">
            <a:avLst/>
          </a:prstGeom>
        </p:spPr>
      </p:pic>
    </p:spTree>
    <p:extLst>
      <p:ext uri="{BB962C8B-B14F-4D97-AF65-F5344CB8AC3E}">
        <p14:creationId xmlns:p14="http://schemas.microsoft.com/office/powerpoint/2010/main" val="330810256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Freeform 87"/>
          <p:cNvSpPr/>
          <p:nvPr/>
        </p:nvSpPr>
        <p:spPr>
          <a:xfrm rot="-3932765">
            <a:off x="17056297" y="-202344"/>
            <a:ext cx="671914" cy="1734232"/>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0">
            <a:extLst>
              <a:ext uri="{FF2B5EF4-FFF2-40B4-BE49-F238E27FC236}">
                <a16:creationId xmlns:a16="http://schemas.microsoft.com/office/drawing/2014/main" id="{68DFCE79-2C9D-0CA2-D45F-ACF0F6E223A3}"/>
              </a:ext>
            </a:extLst>
          </p:cNvPr>
          <p:cNvSpPr/>
          <p:nvPr/>
        </p:nvSpPr>
        <p:spPr>
          <a:xfrm rot="-5115122">
            <a:off x="136484" y="47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164D16D-F70B-91FA-F973-432F4290CD83}"/>
              </a:ext>
            </a:extLst>
          </p:cNvPr>
          <p:cNvSpPr/>
          <p:nvPr/>
        </p:nvSpPr>
        <p:spPr>
          <a:xfrm>
            <a:off x="890945" y="1763526"/>
            <a:ext cx="16490423" cy="467185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biết khai thác sử dụng, mạng xã hội có rất nhiều lợi ích phục vụ giao tiếp, học tập và làm việc.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Việc rèn luyện kĩ năng xây dựng và thực hiện kế hoạch truyền thông trong cộng đồng về văn hóa mạng xã hội là công việc cần thiết mà mỗi công dân tương lai cần phải trang bị.</a:t>
            </a:r>
          </a:p>
        </p:txBody>
      </p:sp>
      <p:sp>
        <p:nvSpPr>
          <p:cNvPr id="6" name="Freeform 18">
            <a:extLst>
              <a:ext uri="{FF2B5EF4-FFF2-40B4-BE49-F238E27FC236}">
                <a16:creationId xmlns:a16="http://schemas.microsoft.com/office/drawing/2014/main" id="{C24BA093-C6F3-B899-B54A-FDA682492689}"/>
              </a:ext>
            </a:extLst>
          </p:cNvPr>
          <p:cNvSpPr/>
          <p:nvPr/>
        </p:nvSpPr>
        <p:spPr>
          <a:xfrm>
            <a:off x="0" y="9342681"/>
            <a:ext cx="792969" cy="811222"/>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0" name="Picture 9" descr="A group of people holding circles with social media icons&#10;&#10;Description automatically generated">
            <a:extLst>
              <a:ext uri="{FF2B5EF4-FFF2-40B4-BE49-F238E27FC236}">
                <a16:creationId xmlns:a16="http://schemas.microsoft.com/office/drawing/2014/main" id="{C9CA3734-0115-D4A9-2CD9-6C544DDB29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7675" y="6134100"/>
            <a:ext cx="7980416" cy="4481495"/>
          </a:xfrm>
          <a:prstGeom prst="rect">
            <a:avLst/>
          </a:prstGeom>
        </p:spPr>
      </p:pic>
      <p:sp>
        <p:nvSpPr>
          <p:cNvPr id="2" name="TextBox 1">
            <a:extLst>
              <a:ext uri="{FF2B5EF4-FFF2-40B4-BE49-F238E27FC236}">
                <a16:creationId xmlns:a16="http://schemas.microsoft.com/office/drawing/2014/main" id="{43DBBC52-5345-B68B-ACC5-19A667BF34A7}"/>
              </a:ext>
            </a:extLst>
          </p:cNvPr>
          <p:cNvSpPr txBox="1"/>
          <p:nvPr/>
        </p:nvSpPr>
        <p:spPr>
          <a:xfrm>
            <a:off x="3467100" y="809419"/>
            <a:ext cx="11353800"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TỔNG KẾT HOẠT ĐỘNG</a:t>
            </a:r>
            <a:endParaRPr lang="en-US" sz="5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883421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C38B58EC-D0A4-91B0-84FE-CDEC4AE4D6F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26155">
            <a:off x="5105884" y="-3286583"/>
            <a:ext cx="8076231" cy="16860166"/>
          </a:xfrm>
          <a:prstGeom prst="rect">
            <a:avLst/>
          </a:prstGeom>
        </p:spPr>
      </p:pic>
      <p:sp>
        <p:nvSpPr>
          <p:cNvPr id="63" name="TextBox 9">
            <a:extLst>
              <a:ext uri="{FF2B5EF4-FFF2-40B4-BE49-F238E27FC236}">
                <a16:creationId xmlns:a16="http://schemas.microsoft.com/office/drawing/2014/main" id="{F287F8B8-B0AC-2AC9-7D14-16432397A477}"/>
              </a:ext>
            </a:extLst>
          </p:cNvPr>
          <p:cNvSpPr txBox="1"/>
          <p:nvPr/>
        </p:nvSpPr>
        <p:spPr>
          <a:xfrm>
            <a:off x="1386999" y="2447902"/>
            <a:ext cx="15514000" cy="4994381"/>
          </a:xfrm>
          <a:prstGeom prst="rect">
            <a:avLst/>
          </a:prstGeom>
        </p:spPr>
        <p:txBody>
          <a:bodyPr wrap="square" lIns="0" tIns="0" rIns="0" bIns="0" rtlCol="0" anchor="t">
            <a:spAutoFit/>
          </a:bodyPr>
          <a:lstStyle/>
          <a:p>
            <a:pPr algn="ctr">
              <a:lnSpc>
                <a:spcPct val="150000"/>
              </a:lnSpc>
            </a:pPr>
            <a:r>
              <a:rPr lang="en-US" sz="7000" b="1">
                <a:solidFill>
                  <a:schemeClr val="tx2">
                    <a:lumMod val="50000"/>
                  </a:schemeClr>
                </a:solidFill>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6: Thực hiện trách nhiệm với cộng đồng</a:t>
            </a:r>
            <a:endParaRPr lang="vi-VN" sz="7800" b="1">
              <a:solidFill>
                <a:srgbClr val="C00000"/>
              </a:solidFill>
              <a:latin typeface="Arial" panose="020B0604020202020204" pitchFamily="34" charset="0"/>
              <a:cs typeface="Arial" panose="020B0604020202020204" pitchFamily="34" charset="0"/>
            </a:endParaRPr>
          </a:p>
        </p:txBody>
      </p:sp>
      <p:pic>
        <p:nvPicPr>
          <p:cNvPr id="64" name="Picture 5">
            <a:extLst>
              <a:ext uri="{FF2B5EF4-FFF2-40B4-BE49-F238E27FC236}">
                <a16:creationId xmlns:a16="http://schemas.microsoft.com/office/drawing/2014/main" id="{52E11694-2163-A206-67E4-BCC6B6300A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03950" y="7790544"/>
            <a:ext cx="10080099" cy="2746827"/>
          </a:xfrm>
          <a:prstGeom prst="rect">
            <a:avLst/>
          </a:prstGeom>
        </p:spPr>
      </p:pic>
      <p:sp>
        <p:nvSpPr>
          <p:cNvPr id="61" name="Freeform 61"/>
          <p:cNvSpPr/>
          <p:nvPr/>
        </p:nvSpPr>
        <p:spPr>
          <a:xfrm rot="6406531">
            <a:off x="16577982" y="7627340"/>
            <a:ext cx="1065890" cy="1480380"/>
          </a:xfrm>
          <a:custGeom>
            <a:avLst/>
            <a:gdLst/>
            <a:ahLst/>
            <a:cxnLst/>
            <a:rect l="l" t="t" r="r" b="b"/>
            <a:pathLst>
              <a:path w="1435300" h="2649043">
                <a:moveTo>
                  <a:pt x="0" y="0"/>
                </a:moveTo>
                <a:lnTo>
                  <a:pt x="1435300" y="0"/>
                </a:lnTo>
                <a:lnTo>
                  <a:pt x="1435300" y="2649043"/>
                </a:lnTo>
                <a:lnTo>
                  <a:pt x="0" y="26490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9" name="Freeform 59"/>
          <p:cNvSpPr/>
          <p:nvPr/>
        </p:nvSpPr>
        <p:spPr>
          <a:xfrm rot="-646527">
            <a:off x="306945" y="522055"/>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0" name="Freeform 60"/>
          <p:cNvSpPr/>
          <p:nvPr/>
        </p:nvSpPr>
        <p:spPr>
          <a:xfrm rot="4306895">
            <a:off x="16201793" y="631297"/>
            <a:ext cx="1642043" cy="1579626"/>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randombar(horizontal)">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xEl>
                                              <p:pRg st="1" end="1"/>
                                            </p:txEl>
                                          </p:spTgt>
                                        </p:tgtEl>
                                        <p:attrNameLst>
                                          <p:attrName>style.visibility</p:attrName>
                                        </p:attrNameLst>
                                      </p:cBhvr>
                                      <p:to>
                                        <p:strVal val="visible"/>
                                      </p:to>
                                    </p:set>
                                    <p:animEffect transition="in" filter="barn(inVertical)">
                                      <p:cBhvr>
                                        <p:cTn id="12" dur="500"/>
                                        <p:tgtEl>
                                          <p:spTgt spid="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68" y="1028700"/>
            <a:ext cx="16230600" cy="8229600"/>
            <a:chOff x="0" y="0"/>
            <a:chExt cx="21083246" cy="10690097"/>
          </a:xfrm>
        </p:grpSpPr>
        <p:sp>
          <p:nvSpPr>
            <p:cNvPr id="3" name="Freeform 3"/>
            <p:cNvSpPr/>
            <p:nvPr/>
          </p:nvSpPr>
          <p:spPr>
            <a:xfrm>
              <a:off x="31750" y="31750"/>
              <a:ext cx="21019746" cy="10626596"/>
            </a:xfrm>
            <a:custGeom>
              <a:avLst/>
              <a:gdLst/>
              <a:ahLst/>
              <a:cxnLst/>
              <a:rect l="l" t="t" r="r" b="b"/>
              <a:pathLst>
                <a:path w="21019746" h="1062659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0" y="0"/>
              <a:ext cx="21083246" cy="10690096"/>
            </a:xfrm>
            <a:custGeom>
              <a:avLst/>
              <a:gdLst/>
              <a:ahLst/>
              <a:cxnLst/>
              <a:rect l="l" t="t" r="r" b="b"/>
              <a:pathLst>
                <a:path w="21083246" h="1069009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1" name="Freeform 51"/>
          <p:cNvSpPr/>
          <p:nvPr/>
        </p:nvSpPr>
        <p:spPr>
          <a:xfrm rot="-2890985">
            <a:off x="17223497" y="8719017"/>
            <a:ext cx="405239" cy="1414288"/>
          </a:xfrm>
          <a:custGeom>
            <a:avLst/>
            <a:gdLst/>
            <a:ahLst/>
            <a:cxnLst/>
            <a:rect l="l" t="t" r="r" b="b"/>
            <a:pathLst>
              <a:path w="881519" h="2376644">
                <a:moveTo>
                  <a:pt x="0" y="0"/>
                </a:moveTo>
                <a:lnTo>
                  <a:pt x="881519" y="0"/>
                </a:lnTo>
                <a:lnTo>
                  <a:pt x="881519" y="2376645"/>
                </a:lnTo>
                <a:lnTo>
                  <a:pt x="0" y="23766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6" name="Group 56"/>
          <p:cNvGrpSpPr/>
          <p:nvPr/>
        </p:nvGrpSpPr>
        <p:grpSpPr>
          <a:xfrm>
            <a:off x="15260207" y="-1985813"/>
            <a:ext cx="2064546" cy="4497188"/>
            <a:chOff x="0" y="0"/>
            <a:chExt cx="3274223" cy="7492630"/>
          </a:xfrm>
        </p:grpSpPr>
        <p:sp>
          <p:nvSpPr>
            <p:cNvPr id="57" name="AutoShape 57"/>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Freeform 58"/>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Freeform 59"/>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60"/>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0" name="Freeform 50"/>
          <p:cNvSpPr/>
          <p:nvPr/>
        </p:nvSpPr>
        <p:spPr>
          <a:xfrm rot="2616472">
            <a:off x="-127981" y="8495733"/>
            <a:ext cx="1856160" cy="1476248"/>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4" name="Group 56">
            <a:extLst>
              <a:ext uri="{FF2B5EF4-FFF2-40B4-BE49-F238E27FC236}">
                <a16:creationId xmlns:a16="http://schemas.microsoft.com/office/drawing/2014/main" id="{58280A67-F263-32E0-A1DB-B870314EB3AE}"/>
              </a:ext>
            </a:extLst>
          </p:cNvPr>
          <p:cNvGrpSpPr/>
          <p:nvPr/>
        </p:nvGrpSpPr>
        <p:grpSpPr>
          <a:xfrm>
            <a:off x="1053074" y="-1985813"/>
            <a:ext cx="2064546" cy="4497188"/>
            <a:chOff x="0" y="0"/>
            <a:chExt cx="3274223" cy="7492630"/>
          </a:xfrm>
        </p:grpSpPr>
        <p:sp>
          <p:nvSpPr>
            <p:cNvPr id="65" name="AutoShape 57">
              <a:extLst>
                <a:ext uri="{FF2B5EF4-FFF2-40B4-BE49-F238E27FC236}">
                  <a16:creationId xmlns:a16="http://schemas.microsoft.com/office/drawing/2014/main" id="{77AC4507-DCCB-DC74-C90C-E2ED70653F08}"/>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58">
              <a:extLst>
                <a:ext uri="{FF2B5EF4-FFF2-40B4-BE49-F238E27FC236}">
                  <a16:creationId xmlns:a16="http://schemas.microsoft.com/office/drawing/2014/main" id="{8673987C-7B1E-6D5A-810B-4B59F2BEE7E5}"/>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Freeform 59">
              <a:extLst>
                <a:ext uri="{FF2B5EF4-FFF2-40B4-BE49-F238E27FC236}">
                  <a16:creationId xmlns:a16="http://schemas.microsoft.com/office/drawing/2014/main" id="{91E0C05E-EF59-F991-96D7-0416311A42E3}"/>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Freeform 60">
              <a:extLst>
                <a:ext uri="{FF2B5EF4-FFF2-40B4-BE49-F238E27FC236}">
                  <a16:creationId xmlns:a16="http://schemas.microsoft.com/office/drawing/2014/main" id="{497532E2-8CE5-7494-8B45-EF6ED5DD1047}"/>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9" name="TextBox 20">
            <a:extLst>
              <a:ext uri="{FF2B5EF4-FFF2-40B4-BE49-F238E27FC236}">
                <a16:creationId xmlns:a16="http://schemas.microsoft.com/office/drawing/2014/main" id="{6A349080-8791-6CCA-EE8C-1473047BEB3C}"/>
              </a:ext>
            </a:extLst>
          </p:cNvPr>
          <p:cNvSpPr txBox="1"/>
          <p:nvPr/>
        </p:nvSpPr>
        <p:spPr>
          <a:xfrm>
            <a:off x="1752600" y="2335152"/>
            <a:ext cx="14782800" cy="554786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vi-VN" sz="6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vi-VN" sz="6200" b="1">
                <a:solidFill>
                  <a:prstClr val="black"/>
                </a:solidFill>
                <a:ea typeface="Calibri" panose="020F0502020204030204" pitchFamily="34" charset="0"/>
                <a:cs typeface="Arial" panose="020B0604020202020204" pitchFamily="34" charset="0"/>
              </a:rPr>
              <a:t>Xây dựng kế hoạch tổ chức hoạt động phát triển cộng đồng và đề xuất giải pháp quản lí thực hiện hoạt động đó</a:t>
            </a:r>
            <a:endParaRPr kumimoji="0" lang="vi-VN" sz="6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848752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9"/>
          <p:cNvSpPr/>
          <p:nvPr/>
        </p:nvSpPr>
        <p:spPr>
          <a:xfrm rot="-646527">
            <a:off x="-421049" y="8292701"/>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090DEA69-5314-6DDE-FE6B-7B9048FDA955}"/>
              </a:ext>
            </a:extLst>
          </p:cNvPr>
          <p:cNvSpPr/>
          <p:nvPr/>
        </p:nvSpPr>
        <p:spPr>
          <a:xfrm>
            <a:off x="16881174" y="9191757"/>
            <a:ext cx="1295400" cy="941614"/>
          </a:xfrm>
          <a:custGeom>
            <a:avLst/>
            <a:gdLst/>
            <a:ahLst/>
            <a:cxnLst/>
            <a:rect l="l" t="t" r="r" b="b"/>
            <a:pathLst>
              <a:path w="1540353" h="1173469">
                <a:moveTo>
                  <a:pt x="0" y="0"/>
                </a:moveTo>
                <a:lnTo>
                  <a:pt x="1540354" y="0"/>
                </a:lnTo>
                <a:lnTo>
                  <a:pt x="1540354" y="1173469"/>
                </a:lnTo>
                <a:lnTo>
                  <a:pt x="0" y="11734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E859ECA-B8CE-16DF-FD88-09C68709B1AC}"/>
              </a:ext>
            </a:extLst>
          </p:cNvPr>
          <p:cNvGrpSpPr/>
          <p:nvPr/>
        </p:nvGrpSpPr>
        <p:grpSpPr>
          <a:xfrm>
            <a:off x="4419600" y="4599421"/>
            <a:ext cx="9677400" cy="1088160"/>
            <a:chOff x="3029863" y="1823688"/>
            <a:chExt cx="12362538" cy="1262412"/>
          </a:xfrm>
        </p:grpSpPr>
        <p:cxnSp>
          <p:nvCxnSpPr>
            <p:cNvPr id="8" name="Straight Connector 7">
              <a:extLst>
                <a:ext uri="{FF2B5EF4-FFF2-40B4-BE49-F238E27FC236}">
                  <a16:creationId xmlns:a16="http://schemas.microsoft.com/office/drawing/2014/main" id="{6DC2033F-32B1-A393-C4C2-2848DEB7B316}"/>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568908-4812-E45D-5035-3FB093DB10A6}"/>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1D8F41-49F3-4CBE-2E94-553FE181647F}"/>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8E5EF9-BA0C-BF98-89C4-AE7749397CEA}"/>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FDF9D0F4-6035-ADAD-0D01-9E815B7F9099}"/>
              </a:ext>
            </a:extLst>
          </p:cNvPr>
          <p:cNvSpPr/>
          <p:nvPr/>
        </p:nvSpPr>
        <p:spPr>
          <a:xfrm>
            <a:off x="1269535" y="5687575"/>
            <a:ext cx="7385041" cy="3943183"/>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Chọn một vấn đề của cộng đồng mà em muốn thực hiện hoặc cải tạo so với hiện tại nhằm phát triển bền vững cho cộng đồng đó.</a:t>
            </a:r>
            <a:endParaRPr lang="en-US" sz="3600" i="1" dirty="0">
              <a:solidFill>
                <a:srgbClr val="FF0000"/>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D25C1930-F18D-5A11-0E1F-E6E8FA13378B}"/>
              </a:ext>
            </a:extLst>
          </p:cNvPr>
          <p:cNvSpPr/>
          <p:nvPr/>
        </p:nvSpPr>
        <p:spPr>
          <a:xfrm>
            <a:off x="9633427" y="5687576"/>
            <a:ext cx="7385038" cy="394318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Lập một bản kế hoạch nhằm tổ chức phát triển cộng đồng để đạt được mục tiêu mà em mong muốn</a:t>
            </a:r>
            <a:endParaRPr lang="en-US" sz="3600" i="1" dirty="0">
              <a:solidFill>
                <a:srgbClr val="FF0000"/>
              </a:solidFill>
              <a:latin typeface="Arial" panose="020B0604020202020204" pitchFamily="34" charset="0"/>
              <a:cs typeface="Arial" panose="020B0604020202020204" pitchFamily="34" charset="0"/>
            </a:endParaRPr>
          </a:p>
        </p:txBody>
      </p:sp>
      <p:sp>
        <p:nvSpPr>
          <p:cNvPr id="26" name="AutoShape 24">
            <a:extLst>
              <a:ext uri="{FF2B5EF4-FFF2-40B4-BE49-F238E27FC236}">
                <a16:creationId xmlns:a16="http://schemas.microsoft.com/office/drawing/2014/main" id="{82CE351A-544F-8C8F-53CF-8E3C11A2042D}"/>
              </a:ext>
            </a:extLst>
          </p:cNvPr>
          <p:cNvSpPr/>
          <p:nvPr/>
        </p:nvSpPr>
        <p:spPr>
          <a:xfrm>
            <a:off x="-1981200" y="656241"/>
            <a:ext cx="22250400" cy="1499851"/>
          </a:xfrm>
          <a:prstGeom prst="rect">
            <a:avLst/>
          </a:prstGeom>
          <a:solidFill>
            <a:srgbClr val="FFFA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67C4E94-DF0A-09D3-3CB8-9B9A6A7BD31A}"/>
              </a:ext>
            </a:extLst>
          </p:cNvPr>
          <p:cNvSpPr txBox="1"/>
          <p:nvPr/>
        </p:nvSpPr>
        <p:spPr>
          <a:xfrm>
            <a:off x="2585357" y="1036834"/>
            <a:ext cx="13802359" cy="738664"/>
          </a:xfrm>
          <a:prstGeom prst="rect">
            <a:avLst/>
          </a:prstGeom>
          <a:noFill/>
        </p:spPr>
        <p:txBody>
          <a:bodyPr wrap="square">
            <a:spAutoFit/>
          </a:bodyPr>
          <a:lstStyle/>
          <a:p>
            <a:pPr lvl="0" algn="ctr">
              <a:spcAft>
                <a:spcPts val="1000"/>
              </a:spcAft>
            </a:pPr>
            <a:r>
              <a:rPr lang="vi-VN" sz="4200" b="1">
                <a:solidFill>
                  <a:srgbClr val="C00000"/>
                </a:solidFill>
                <a:ea typeface="Calibri" panose="020F0502020204030204" pitchFamily="34" charset="0"/>
                <a:cs typeface="Arial" panose="020B0604020202020204" pitchFamily="34" charset="0"/>
              </a:rPr>
              <a:t>Nhiệm vụ 1: Xây dựng kế hoạch phát triển cộng đồng</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893A78E5-B8A2-5281-6C0B-A5270D7FA1A9}"/>
              </a:ext>
            </a:extLst>
          </p:cNvPr>
          <p:cNvSpPr/>
          <p:nvPr/>
        </p:nvSpPr>
        <p:spPr>
          <a:xfrm rot="702940">
            <a:off x="16682982" y="700714"/>
            <a:ext cx="1335256" cy="1377836"/>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9">
            <a:extLst>
              <a:ext uri="{FF2B5EF4-FFF2-40B4-BE49-F238E27FC236}">
                <a16:creationId xmlns:a16="http://schemas.microsoft.com/office/drawing/2014/main" id="{29ACBB80-7C58-C060-6A0F-AF64244235EF}"/>
              </a:ext>
            </a:extLst>
          </p:cNvPr>
          <p:cNvSpPr/>
          <p:nvPr/>
        </p:nvSpPr>
        <p:spPr>
          <a:xfrm rot="6949130">
            <a:off x="806557" y="669624"/>
            <a:ext cx="1339409" cy="1440018"/>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1267C58A-CD88-6375-8B4E-F04F8A611F21}"/>
              </a:ext>
            </a:extLst>
          </p:cNvPr>
          <p:cNvGrpSpPr/>
          <p:nvPr/>
        </p:nvGrpSpPr>
        <p:grpSpPr>
          <a:xfrm>
            <a:off x="729627" y="2580357"/>
            <a:ext cx="17108449" cy="2019064"/>
            <a:chOff x="729627" y="2580357"/>
            <a:chExt cx="17108449" cy="2019064"/>
          </a:xfrm>
        </p:grpSpPr>
        <p:sp>
          <p:nvSpPr>
            <p:cNvPr id="22" name="TextBox 21">
              <a:extLst>
                <a:ext uri="{FF2B5EF4-FFF2-40B4-BE49-F238E27FC236}">
                  <a16:creationId xmlns:a16="http://schemas.microsoft.com/office/drawing/2014/main" id="{817B1051-3ACE-16A2-3191-7B52548E2EDE}"/>
                </a:ext>
              </a:extLst>
            </p:cNvPr>
            <p:cNvSpPr txBox="1"/>
            <p:nvPr/>
          </p:nvSpPr>
          <p:spPr>
            <a:xfrm>
              <a:off x="2258201" y="2580357"/>
              <a:ext cx="15579875" cy="2019064"/>
            </a:xfrm>
            <a:prstGeom prst="roundRect">
              <a:avLst/>
            </a:prstGeom>
            <a:solidFill>
              <a:schemeClr val="accent1">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Hoạt động cặp đôi: </a:t>
              </a:r>
              <a:r>
                <a:rPr lang="en-US" sz="4000">
                  <a:latin typeface="Arial" panose="020B0604020202020204" pitchFamily="34" charset="0"/>
                  <a:cs typeface="Arial" panose="020B0604020202020204" pitchFamily="34" charset="0"/>
                </a:rPr>
                <a:t>Các cặp hãy thảo luận với nhau, đọc thông tin gợi ý </a:t>
              </a:r>
              <a:r>
                <a:rPr lang="en-US" sz="4000" i="1">
                  <a:latin typeface="Arial" panose="020B0604020202020204" pitchFamily="34" charset="0"/>
                  <a:cs typeface="Arial" panose="020B0604020202020204" pitchFamily="34" charset="0"/>
                </a:rPr>
                <a:t>(SGK – tr.52) </a:t>
              </a:r>
              <a:r>
                <a:rPr lang="en-US" sz="4000">
                  <a:latin typeface="Arial" panose="020B0604020202020204" pitchFamily="34" charset="0"/>
                  <a:cs typeface="Arial" panose="020B0604020202020204" pitchFamily="34" charset="0"/>
                </a:rPr>
                <a:t>và thực hiện các nhiệm vụ sau:</a:t>
              </a:r>
              <a:endParaRPr lang="vi-VN" sz="4000" i="1">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6C6EFD83-56CD-DD58-79BA-80BBA03378A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9627" y="2988849"/>
              <a:ext cx="1493267" cy="1202080"/>
            </a:xfrm>
            <a:prstGeom prst="rect">
              <a:avLst/>
            </a:prstGeom>
          </p:spPr>
        </p:pic>
      </p:grpSp>
    </p:spTree>
    <p:extLst>
      <p:ext uri="{BB962C8B-B14F-4D97-AF65-F5344CB8AC3E}">
        <p14:creationId xmlns:p14="http://schemas.microsoft.com/office/powerpoint/2010/main" val="345467373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1+#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141621" y="8728976"/>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rot="4306895">
            <a:off x="17157553" y="282694"/>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5">
            <a:extLst>
              <a:ext uri="{FF2B5EF4-FFF2-40B4-BE49-F238E27FC236}">
                <a16:creationId xmlns:a16="http://schemas.microsoft.com/office/drawing/2014/main" id="{DA4567BB-B6EA-C375-73E7-1CBCEE6B3B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05000" y="2857500"/>
            <a:ext cx="4457700" cy="7429500"/>
          </a:xfrm>
          <a:prstGeom prst="rect">
            <a:avLst/>
          </a:prstGeom>
        </p:spPr>
      </p:pic>
      <p:sp>
        <p:nvSpPr>
          <p:cNvPr id="3" name="Arrow: Pentagon 2">
            <a:extLst>
              <a:ext uri="{FF2B5EF4-FFF2-40B4-BE49-F238E27FC236}">
                <a16:creationId xmlns:a16="http://schemas.microsoft.com/office/drawing/2014/main" id="{17B42541-8E42-594A-680B-EE8D130E2494}"/>
              </a:ext>
            </a:extLst>
          </p:cNvPr>
          <p:cNvSpPr/>
          <p:nvPr/>
        </p:nvSpPr>
        <p:spPr>
          <a:xfrm>
            <a:off x="0" y="800100"/>
            <a:ext cx="8534400" cy="1600200"/>
          </a:xfrm>
          <a:prstGeom prst="homePlate">
            <a:avLst/>
          </a:prstGeom>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GỢI Ý THAM KHẢO</a:t>
            </a:r>
          </a:p>
        </p:txBody>
      </p:sp>
      <p:grpSp>
        <p:nvGrpSpPr>
          <p:cNvPr id="6" name="Group 5">
            <a:extLst>
              <a:ext uri="{FF2B5EF4-FFF2-40B4-BE49-F238E27FC236}">
                <a16:creationId xmlns:a16="http://schemas.microsoft.com/office/drawing/2014/main" id="{B5C898B0-F93F-907B-871E-E9A3729DF8D5}"/>
              </a:ext>
            </a:extLst>
          </p:cNvPr>
          <p:cNvGrpSpPr/>
          <p:nvPr/>
        </p:nvGrpSpPr>
        <p:grpSpPr>
          <a:xfrm>
            <a:off x="9389562" y="237191"/>
            <a:ext cx="7352667" cy="9812618"/>
            <a:chOff x="9389562" y="237191"/>
            <a:chExt cx="7352667" cy="9812618"/>
          </a:xfrm>
        </p:grpSpPr>
        <p:pic>
          <p:nvPicPr>
            <p:cNvPr id="4" name="Picture 3">
              <a:extLst>
                <a:ext uri="{FF2B5EF4-FFF2-40B4-BE49-F238E27FC236}">
                  <a16:creationId xmlns:a16="http://schemas.microsoft.com/office/drawing/2014/main" id="{1F8788CC-8FE6-F9C5-0CFD-CB09C2ED0403}"/>
                </a:ext>
              </a:extLst>
            </p:cNvPr>
            <p:cNvPicPr>
              <a:picLocks noChangeAspect="1"/>
            </p:cNvPicPr>
            <p:nvPr/>
          </p:nvPicPr>
          <p:blipFill rotWithShape="1">
            <a:blip r:embed="rId8"/>
            <a:srcRect t="1613"/>
            <a:stretch/>
          </p:blipFill>
          <p:spPr>
            <a:xfrm>
              <a:off x="9482496" y="753409"/>
              <a:ext cx="7259733" cy="929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a:extLst>
                <a:ext uri="{FF2B5EF4-FFF2-40B4-BE49-F238E27FC236}">
                  <a16:creationId xmlns:a16="http://schemas.microsoft.com/office/drawing/2014/main" id="{10CC7BF3-4176-4CFC-181A-AC349FA2DC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389562" y="237191"/>
              <a:ext cx="728079" cy="748493"/>
            </a:xfrm>
            <a:prstGeom prst="rect">
              <a:avLst/>
            </a:prstGeom>
          </p:spPr>
        </p:pic>
      </p:grpSp>
    </p:spTree>
    <p:extLst>
      <p:ext uri="{BB962C8B-B14F-4D97-AF65-F5344CB8AC3E}">
        <p14:creationId xmlns:p14="http://schemas.microsoft.com/office/powerpoint/2010/main" val="3941897328"/>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7353312" y="171692"/>
            <a:ext cx="937141" cy="718822"/>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806FDF4-AC08-470B-A966-A6450E916459}"/>
              </a:ext>
            </a:extLst>
          </p:cNvPr>
          <p:cNvSpPr txBox="1"/>
          <p:nvPr/>
        </p:nvSpPr>
        <p:spPr>
          <a:xfrm>
            <a:off x="1881299" y="454263"/>
            <a:ext cx="14586494"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Thảo luận và hoàn hiện kế hoạch tổ chức hoạt động phát triển cộng đồng</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F074845-533F-2AF3-BBF9-7EB10FEEE81D}"/>
              </a:ext>
            </a:extLst>
          </p:cNvPr>
          <p:cNvGrpSpPr/>
          <p:nvPr/>
        </p:nvGrpSpPr>
        <p:grpSpPr>
          <a:xfrm>
            <a:off x="900031" y="2848535"/>
            <a:ext cx="6553199" cy="6669095"/>
            <a:chOff x="127624" y="1275968"/>
            <a:chExt cx="6553199" cy="6788077"/>
          </a:xfrm>
        </p:grpSpPr>
        <p:sp>
          <p:nvSpPr>
            <p:cNvPr id="17" name="Rectangle: Rounded Corners 16">
              <a:extLst>
                <a:ext uri="{FF2B5EF4-FFF2-40B4-BE49-F238E27FC236}">
                  <a16:creationId xmlns:a16="http://schemas.microsoft.com/office/drawing/2014/main" id="{4800FD64-5339-6BD7-8F29-0D7DC9B9C0AB}"/>
                </a:ext>
              </a:extLst>
            </p:cNvPr>
            <p:cNvSpPr/>
            <p:nvPr/>
          </p:nvSpPr>
          <p:spPr>
            <a:xfrm>
              <a:off x="127624" y="1359661"/>
              <a:ext cx="6553199" cy="6704384"/>
            </a:xfrm>
            <a:prstGeom prst="roundRect">
              <a:avLst/>
            </a:prstGeom>
            <a:solidFill>
              <a:srgbClr val="FFF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thảo luận và hoàn thiện kế hoạch tổ chức hoạt động phát triển cộng đồng theo</a:t>
              </a:r>
              <a:r>
                <a:rPr lang="en-US" sz="4000">
                  <a:solidFill>
                    <a:schemeClr val="tx1"/>
                  </a:solidFill>
                  <a:latin typeface="Arial" panose="020B0604020202020204" pitchFamily="34" charset="0"/>
                  <a:cs typeface="Arial" panose="020B0604020202020204" pitchFamily="34" charset="0"/>
                </a:rPr>
                <a:t> một trong</a:t>
              </a:r>
              <a:r>
                <a:rPr lang="vi-VN" sz="4000">
                  <a:solidFill>
                    <a:schemeClr val="tx1"/>
                  </a:solidFill>
                  <a:latin typeface="Arial" panose="020B0604020202020204" pitchFamily="34" charset="0"/>
                  <a:cs typeface="Arial" panose="020B0604020202020204" pitchFamily="34" charset="0"/>
                </a:rPr>
                <a:t> hai cách</a:t>
              </a:r>
              <a:r>
                <a:rPr lang="en-US" sz="4000">
                  <a:solidFill>
                    <a:schemeClr val="tx1"/>
                  </a:solidFill>
                  <a:latin typeface="Arial" panose="020B0604020202020204" pitchFamily="34" charset="0"/>
                  <a:cs typeface="Arial" panose="020B0604020202020204" pitchFamily="34" charset="0"/>
                </a:rPr>
                <a:t> sau</a:t>
              </a:r>
              <a:r>
                <a:rPr lang="vi-VN" sz="4000">
                  <a:solidFill>
                    <a:schemeClr val="tx1"/>
                  </a:solidFill>
                  <a:latin typeface="Arial" panose="020B0604020202020204" pitchFamily="34" charset="0"/>
                  <a:cs typeface="Arial" panose="020B0604020202020204" pitchFamily="34" charset="0"/>
                </a:rPr>
                <a:t>:</a:t>
              </a:r>
            </a:p>
          </p:txBody>
        </p:sp>
        <p:pic>
          <p:nvPicPr>
            <p:cNvPr id="18" name="Picture 6">
              <a:extLst>
                <a:ext uri="{FF2B5EF4-FFF2-40B4-BE49-F238E27FC236}">
                  <a16:creationId xmlns:a16="http://schemas.microsoft.com/office/drawing/2014/main" id="{4A56E784-95F5-E434-0D82-893F8048D3F4}"/>
                </a:ext>
              </a:extLst>
            </p:cNvPr>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98431" y="1275968"/>
              <a:ext cx="1148414" cy="1121140"/>
            </a:xfrm>
            <a:prstGeom prst="rect">
              <a:avLst/>
            </a:prstGeom>
          </p:spPr>
        </p:pic>
      </p:grpSp>
      <p:pic>
        <p:nvPicPr>
          <p:cNvPr id="19" name="Picture 18" descr="A picture containing doll, toy&#10;&#10;Description automatically generated">
            <a:extLst>
              <a:ext uri="{FF2B5EF4-FFF2-40B4-BE49-F238E27FC236}">
                <a16:creationId xmlns:a16="http://schemas.microsoft.com/office/drawing/2014/main" id="{0C6096B8-DF56-A3D6-57AF-58EE84E837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0" y="7962900"/>
            <a:ext cx="2324100" cy="2324100"/>
          </a:xfrm>
          <a:prstGeom prst="rect">
            <a:avLst/>
          </a:prstGeom>
        </p:spPr>
      </p:pic>
      <p:grpSp>
        <p:nvGrpSpPr>
          <p:cNvPr id="21" name="Group 20">
            <a:extLst>
              <a:ext uri="{FF2B5EF4-FFF2-40B4-BE49-F238E27FC236}">
                <a16:creationId xmlns:a16="http://schemas.microsoft.com/office/drawing/2014/main" id="{C44D106E-5BF7-4F62-C275-BAC927F2E4C4}"/>
              </a:ext>
            </a:extLst>
          </p:cNvPr>
          <p:cNvGrpSpPr/>
          <p:nvPr/>
        </p:nvGrpSpPr>
        <p:grpSpPr>
          <a:xfrm>
            <a:off x="8777369" y="2332108"/>
            <a:ext cx="9007927" cy="3850975"/>
            <a:chOff x="8534401" y="2255399"/>
            <a:chExt cx="9007927" cy="3850975"/>
          </a:xfrm>
        </p:grpSpPr>
        <p:sp>
          <p:nvSpPr>
            <p:cNvPr id="10" name="Speech Bubble: Rectangle with Corners Rounded 9">
              <a:extLst>
                <a:ext uri="{FF2B5EF4-FFF2-40B4-BE49-F238E27FC236}">
                  <a16:creationId xmlns:a16="http://schemas.microsoft.com/office/drawing/2014/main" id="{F88B5871-0A83-CC55-D7EF-C3E88D6C5C83}"/>
                </a:ext>
              </a:extLst>
            </p:cNvPr>
            <p:cNvSpPr/>
            <p:nvPr/>
          </p:nvSpPr>
          <p:spPr>
            <a:xfrm>
              <a:off x="8534401" y="2889649"/>
              <a:ext cx="8610600" cy="3216725"/>
            </a:xfrm>
            <a:prstGeom prst="wedgeRoundRectCallout">
              <a:avLst>
                <a:gd name="adj1" fmla="val -57063"/>
                <a:gd name="adj2" fmla="val 47957"/>
                <a:gd name="adj3" fmla="val 16667"/>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Thảo luận nhóm đôi </a:t>
              </a:r>
              <a:r>
                <a:rPr lang="en-US" sz="3600">
                  <a:solidFill>
                    <a:schemeClr val="tx1"/>
                  </a:solidFill>
                  <a:latin typeface="Arial" panose="020B0604020202020204" pitchFamily="34" charset="0"/>
                  <a:cs typeface="Arial" panose="020B0604020202020204" pitchFamily="34" charset="0"/>
                </a:rPr>
                <a:t>(tìm bạn phù hợp để thảo luận và hoàn thiện kế hoạch của mình và của bạn).</a:t>
              </a:r>
              <a:endParaRPr lang="vi-VN" sz="3600">
                <a:solidFill>
                  <a:schemeClr val="tx1"/>
                </a:solidFill>
                <a:latin typeface="Arial" panose="020B0604020202020204" pitchFamily="34" charset="0"/>
                <a:cs typeface="Arial" panose="020B0604020202020204" pitchFamily="34" charset="0"/>
              </a:endParaRPr>
            </a:p>
          </p:txBody>
        </p:sp>
        <p:pic>
          <p:nvPicPr>
            <p:cNvPr id="20" name="Picture 19" descr="A picture containing toy, doll&#10;&#10;Description automatically generated">
              <a:extLst>
                <a:ext uri="{FF2B5EF4-FFF2-40B4-BE49-F238E27FC236}">
                  <a16:creationId xmlns:a16="http://schemas.microsoft.com/office/drawing/2014/main" id="{FAF46B4E-B670-9C17-8659-3422ED0C66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12940" y="2255399"/>
              <a:ext cx="1129388" cy="1330714"/>
            </a:xfrm>
            <a:prstGeom prst="rect">
              <a:avLst/>
            </a:prstGeom>
          </p:spPr>
        </p:pic>
      </p:grpSp>
      <p:grpSp>
        <p:nvGrpSpPr>
          <p:cNvPr id="23" name="Group 22">
            <a:extLst>
              <a:ext uri="{FF2B5EF4-FFF2-40B4-BE49-F238E27FC236}">
                <a16:creationId xmlns:a16="http://schemas.microsoft.com/office/drawing/2014/main" id="{2A097B14-6C39-1C16-B380-5AEC5374693A}"/>
              </a:ext>
            </a:extLst>
          </p:cNvPr>
          <p:cNvGrpSpPr/>
          <p:nvPr/>
        </p:nvGrpSpPr>
        <p:grpSpPr>
          <a:xfrm>
            <a:off x="8777369" y="6620290"/>
            <a:ext cx="8610600" cy="3216725"/>
            <a:chOff x="8534401" y="6543581"/>
            <a:chExt cx="8610600" cy="3216725"/>
          </a:xfrm>
        </p:grpSpPr>
        <p:sp>
          <p:nvSpPr>
            <p:cNvPr id="9" name="Speech Bubble: Rectangle with Corners Rounded 8">
              <a:extLst>
                <a:ext uri="{FF2B5EF4-FFF2-40B4-BE49-F238E27FC236}">
                  <a16:creationId xmlns:a16="http://schemas.microsoft.com/office/drawing/2014/main" id="{D5AE7084-36C9-E379-9B35-997CC6E2329E}"/>
                </a:ext>
              </a:extLst>
            </p:cNvPr>
            <p:cNvSpPr/>
            <p:nvPr/>
          </p:nvSpPr>
          <p:spPr>
            <a:xfrm>
              <a:off x="8534401" y="6543581"/>
              <a:ext cx="8610600" cy="3216725"/>
            </a:xfrm>
            <a:prstGeom prst="wedgeRoundRectCallout">
              <a:avLst>
                <a:gd name="adj1" fmla="val -56509"/>
                <a:gd name="adj2" fmla="val -45660"/>
                <a:gd name="adj3" fmla="val 16667"/>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Thảo luận theo nhóm </a:t>
              </a:r>
              <a:r>
                <a:rPr lang="en-US" sz="3600">
                  <a:solidFill>
                    <a:schemeClr val="tx1"/>
                  </a:solidFill>
                  <a:latin typeface="Arial" panose="020B0604020202020204" pitchFamily="34" charset="0"/>
                  <a:cs typeface="Arial" panose="020B0604020202020204" pitchFamily="34" charset="0"/>
                </a:rPr>
                <a:t>(cả nhóm chọn và hoàn thiện một kế hoạch chung và cùng thực hiện).</a:t>
              </a:r>
              <a:endParaRPr lang="vi-VN" sz="3600">
                <a:solidFill>
                  <a:schemeClr val="tx1"/>
                </a:solidFill>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BE28470E-5F39-18A3-D8AD-1122457795A4}"/>
                </a:ext>
              </a:extLst>
            </p:cNvPr>
            <p:cNvPicPr>
              <a:picLocks noChangeAspect="1"/>
            </p:cNvPicPr>
            <p:nvPr/>
          </p:nvPicPr>
          <p:blipFill>
            <a:blip r:embed="rId10"/>
            <a:srcRect/>
            <a:stretch>
              <a:fillRect/>
            </a:stretch>
          </p:blipFill>
          <p:spPr>
            <a:xfrm>
              <a:off x="15623325" y="8627214"/>
              <a:ext cx="1510790" cy="1133092"/>
            </a:xfrm>
            <a:prstGeom prst="rect">
              <a:avLst/>
            </a:prstGeom>
          </p:spPr>
        </p:pic>
      </p:grpSp>
    </p:spTree>
    <p:extLst>
      <p:ext uri="{BB962C8B-B14F-4D97-AF65-F5344CB8AC3E}">
        <p14:creationId xmlns:p14="http://schemas.microsoft.com/office/powerpoint/2010/main" val="103191684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63"/>
          <p:cNvSpPr/>
          <p:nvPr/>
        </p:nvSpPr>
        <p:spPr>
          <a:xfrm>
            <a:off x="-376165" y="8845685"/>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8">
            <a:extLst>
              <a:ext uri="{FF2B5EF4-FFF2-40B4-BE49-F238E27FC236}">
                <a16:creationId xmlns:a16="http://schemas.microsoft.com/office/drawing/2014/main" id="{C65BD4E2-C471-CC71-37F7-B8F034E30942}"/>
              </a:ext>
            </a:extLst>
          </p:cNvPr>
          <p:cNvSpPr/>
          <p:nvPr/>
        </p:nvSpPr>
        <p:spPr>
          <a:xfrm>
            <a:off x="152400" y="9334500"/>
            <a:ext cx="830214" cy="815119"/>
          </a:xfrm>
          <a:custGeom>
            <a:avLst/>
            <a:gdLst/>
            <a:ahLst/>
            <a:cxnLst/>
            <a:rect l="l" t="t" r="r" b="b"/>
            <a:pathLst>
              <a:path w="830214" h="815119">
                <a:moveTo>
                  <a:pt x="0" y="0"/>
                </a:moveTo>
                <a:lnTo>
                  <a:pt x="830213" y="0"/>
                </a:lnTo>
                <a:lnTo>
                  <a:pt x="830213" y="815119"/>
                </a:lnTo>
                <a:lnTo>
                  <a:pt x="0" y="8151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0">
            <a:extLst>
              <a:ext uri="{FF2B5EF4-FFF2-40B4-BE49-F238E27FC236}">
                <a16:creationId xmlns:a16="http://schemas.microsoft.com/office/drawing/2014/main" id="{C86541D9-A1F6-4543-FF22-89D897A6CB45}"/>
              </a:ext>
            </a:extLst>
          </p:cNvPr>
          <p:cNvSpPr/>
          <p:nvPr/>
        </p:nvSpPr>
        <p:spPr>
          <a:xfrm>
            <a:off x="17631579" y="693203"/>
            <a:ext cx="581273" cy="738124"/>
          </a:xfrm>
          <a:custGeom>
            <a:avLst/>
            <a:gdLst/>
            <a:ahLst/>
            <a:cxnLst/>
            <a:rect l="l" t="t" r="r" b="b"/>
            <a:pathLst>
              <a:path w="581273" h="738124">
                <a:moveTo>
                  <a:pt x="0" y="0"/>
                </a:moveTo>
                <a:lnTo>
                  <a:pt x="581272" y="0"/>
                </a:lnTo>
                <a:lnTo>
                  <a:pt x="581272" y="738124"/>
                </a:lnTo>
                <a:lnTo>
                  <a:pt x="0" y="7381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2">
            <a:extLst>
              <a:ext uri="{FF2B5EF4-FFF2-40B4-BE49-F238E27FC236}">
                <a16:creationId xmlns:a16="http://schemas.microsoft.com/office/drawing/2014/main" id="{7EB7BE06-A44B-6DFE-B8D6-A7EDC7AE7C5D}"/>
              </a:ext>
            </a:extLst>
          </p:cNvPr>
          <p:cNvGrpSpPr/>
          <p:nvPr/>
        </p:nvGrpSpPr>
        <p:grpSpPr>
          <a:xfrm>
            <a:off x="-159715" y="-179686"/>
            <a:ext cx="18607430" cy="660193"/>
            <a:chOff x="0" y="0"/>
            <a:chExt cx="754546" cy="26771"/>
          </a:xfrm>
        </p:grpSpPr>
        <p:sp>
          <p:nvSpPr>
            <p:cNvPr id="16" name="Freeform 3">
              <a:extLst>
                <a:ext uri="{FF2B5EF4-FFF2-40B4-BE49-F238E27FC236}">
                  <a16:creationId xmlns:a16="http://schemas.microsoft.com/office/drawing/2014/main" id="{D7F1C950-6C9D-338A-17FA-A4AE342D84A6}"/>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p>
          </p:txBody>
        </p:sp>
        <p:sp>
          <p:nvSpPr>
            <p:cNvPr id="17" name="TextBox 16">
              <a:extLst>
                <a:ext uri="{FF2B5EF4-FFF2-40B4-BE49-F238E27FC236}">
                  <a16:creationId xmlns:a16="http://schemas.microsoft.com/office/drawing/2014/main" id="{16C7CB9E-A2F2-7D39-77E3-DD1B17316695}"/>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pic>
        <p:nvPicPr>
          <p:cNvPr id="18" name="Picture 3">
            <a:extLst>
              <a:ext uri="{FF2B5EF4-FFF2-40B4-BE49-F238E27FC236}">
                <a16:creationId xmlns:a16="http://schemas.microsoft.com/office/drawing/2014/main" id="{8C080F7B-6BE4-0DDD-67A4-076F0556ED61}"/>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8041"/>
          <a:stretch>
            <a:fillRect/>
          </a:stretch>
        </p:blipFill>
        <p:spPr>
          <a:xfrm>
            <a:off x="2709036" y="-307626"/>
            <a:ext cx="9775128" cy="7432326"/>
          </a:xfrm>
          <a:prstGeom prst="rect">
            <a:avLst/>
          </a:prstGeom>
        </p:spPr>
      </p:pic>
      <p:sp>
        <p:nvSpPr>
          <p:cNvPr id="19" name="TextBox 18">
            <a:extLst>
              <a:ext uri="{FF2B5EF4-FFF2-40B4-BE49-F238E27FC236}">
                <a16:creationId xmlns:a16="http://schemas.microsoft.com/office/drawing/2014/main" id="{6EEA4616-4A54-6F38-BA1E-386FED4A07A4}"/>
              </a:ext>
            </a:extLst>
          </p:cNvPr>
          <p:cNvSpPr txBox="1"/>
          <p:nvPr/>
        </p:nvSpPr>
        <p:spPr>
          <a:xfrm>
            <a:off x="3527970" y="2289804"/>
            <a:ext cx="8137259" cy="3671583"/>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Mỗi nhóm đôi hoặc nhóm HS hãy chia sẻ trước lớp bản kế hoạch tổ chức hoạt động phát triển đã được thảo luận và hoàn thiện ở trên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A group of kids sitting around a table&#10;&#10;Description automatically generated with low confidence">
            <a:extLst>
              <a:ext uri="{FF2B5EF4-FFF2-40B4-BE49-F238E27FC236}">
                <a16:creationId xmlns:a16="http://schemas.microsoft.com/office/drawing/2014/main" id="{6DD79BE8-3060-BCFF-5E15-100FC42175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58603" y="5961387"/>
            <a:ext cx="8176997" cy="4289961"/>
          </a:xfrm>
          <a:prstGeom prst="rect">
            <a:avLst/>
          </a:prstGeom>
        </p:spPr>
      </p:pic>
    </p:spTree>
    <p:extLst>
      <p:ext uri="{BB962C8B-B14F-4D97-AF65-F5344CB8AC3E}">
        <p14:creationId xmlns:p14="http://schemas.microsoft.com/office/powerpoint/2010/main" val="105151614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806FDF4-AC08-470B-A966-A6450E916459}"/>
              </a:ext>
            </a:extLst>
          </p:cNvPr>
          <p:cNvSpPr txBox="1"/>
          <p:nvPr/>
        </p:nvSpPr>
        <p:spPr>
          <a:xfrm>
            <a:off x="2006930" y="626879"/>
            <a:ext cx="14274140"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Đề xuất giải pháp quản lí việc thực hiện hoạt động phát triển cộng đồng </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Freeform 4">
            <a:extLst>
              <a:ext uri="{FF2B5EF4-FFF2-40B4-BE49-F238E27FC236}">
                <a16:creationId xmlns:a16="http://schemas.microsoft.com/office/drawing/2014/main" id="{433474E4-8EC8-C75A-730B-65CCC10D05F3}"/>
              </a:ext>
            </a:extLst>
          </p:cNvPr>
          <p:cNvSpPr/>
          <p:nvPr/>
        </p:nvSpPr>
        <p:spPr>
          <a:xfrm>
            <a:off x="1029980" y="2933700"/>
            <a:ext cx="10953041" cy="672642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FF8E1"/>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E1BD0FB-3051-152E-5F9A-207006E115B7}"/>
              </a:ext>
            </a:extLst>
          </p:cNvPr>
          <p:cNvSpPr txBox="1"/>
          <p:nvPr/>
        </p:nvSpPr>
        <p:spPr>
          <a:xfrm>
            <a:off x="2062984" y="3234854"/>
            <a:ext cx="8887032" cy="6124112"/>
          </a:xfrm>
          <a:prstGeom prst="rect">
            <a:avLst/>
          </a:prstGeom>
          <a:noFill/>
        </p:spPr>
        <p:txBody>
          <a:bodyPr wrap="square">
            <a:spAutoFit/>
          </a:bodyPr>
          <a:lstStyle/>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Cả lớp chia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thành 4 nhóm (6 HS),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mỗi nhóm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đọc thông tin </a:t>
            </a: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(SGK – tr.53)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và thực hiện nhiệm vụ: </a:t>
            </a: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Các em</a:t>
            </a:r>
            <a:r>
              <a:rPr lang="vi-VN" sz="3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hãy </a:t>
            </a:r>
            <a:r>
              <a:rPr lang="vi-VN" sz="3800">
                <a:solidFill>
                  <a:srgbClr val="FF0000"/>
                </a:solidFill>
                <a:latin typeface="Arial" panose="020B0604020202020204" pitchFamily="34" charset="0"/>
                <a:ea typeface="Calibri" panose="020F0502020204030204" pitchFamily="34" charset="0"/>
                <a:cs typeface="Arial" panose="020B0604020202020204" pitchFamily="34" charset="0"/>
              </a:rPr>
              <a:t>đóng vai làm nhà quản lí và đưa ra những giải pháp sáng tạo để quản lí việc thực hiện hoạt động phát triển cộng đồng</a:t>
            </a: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 theo bảng gợi ý cho sẵn dưới đây</a:t>
            </a:r>
            <a:endParaRPr lang="en-US" sz="3800" b="1" i="1" dirty="0">
              <a:solidFill>
                <a:srgbClr val="FF0000"/>
              </a:solidFill>
              <a:latin typeface="Arial" panose="020B0604020202020204" pitchFamily="34" charset="0"/>
              <a:cs typeface="Arial" panose="020B0604020202020204" pitchFamily="34" charset="0"/>
            </a:endParaRPr>
          </a:p>
        </p:txBody>
      </p:sp>
      <p:pic>
        <p:nvPicPr>
          <p:cNvPr id="11" name="Picture 12">
            <a:extLst>
              <a:ext uri="{FF2B5EF4-FFF2-40B4-BE49-F238E27FC236}">
                <a16:creationId xmlns:a16="http://schemas.microsoft.com/office/drawing/2014/main" id="{A55DA9CE-C9AB-8F8E-149B-9E8C6F82C0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00398" y="2625055"/>
            <a:ext cx="889759" cy="1647702"/>
          </a:xfrm>
          <a:prstGeom prst="rect">
            <a:avLst/>
          </a:prstGeom>
        </p:spPr>
      </p:pic>
      <p:grpSp>
        <p:nvGrpSpPr>
          <p:cNvPr id="17" name="Group 16">
            <a:extLst>
              <a:ext uri="{FF2B5EF4-FFF2-40B4-BE49-F238E27FC236}">
                <a16:creationId xmlns:a16="http://schemas.microsoft.com/office/drawing/2014/main" id="{77761FB5-8D5D-797A-FD1D-F14297A9801F}"/>
              </a:ext>
            </a:extLst>
          </p:cNvPr>
          <p:cNvGrpSpPr/>
          <p:nvPr/>
        </p:nvGrpSpPr>
        <p:grpSpPr>
          <a:xfrm>
            <a:off x="11309909" y="3294169"/>
            <a:ext cx="6253926" cy="5525551"/>
            <a:chOff x="11075782" y="3352309"/>
            <a:chExt cx="6253926" cy="5525551"/>
          </a:xfrm>
        </p:grpSpPr>
        <p:sp>
          <p:nvSpPr>
            <p:cNvPr id="18" name="Oval 17">
              <a:extLst>
                <a:ext uri="{FF2B5EF4-FFF2-40B4-BE49-F238E27FC236}">
                  <a16:creationId xmlns:a16="http://schemas.microsoft.com/office/drawing/2014/main" id="{E66ADB81-2518-9EB4-A8ED-F238ADE63A21}"/>
                </a:ext>
              </a:extLst>
            </p:cNvPr>
            <p:cNvSpPr/>
            <p:nvPr/>
          </p:nvSpPr>
          <p:spPr>
            <a:xfrm>
              <a:off x="11075782" y="3352309"/>
              <a:ext cx="6253926" cy="5525551"/>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75B5325-87EB-0122-06DE-EBE8217B1441}"/>
                </a:ext>
              </a:extLst>
            </p:cNvPr>
            <p:cNvSpPr txBox="1"/>
            <p:nvPr/>
          </p:nvSpPr>
          <p:spPr>
            <a:xfrm>
              <a:off x="11154745" y="4855182"/>
              <a:ext cx="6095999" cy="2431371"/>
            </a:xfrm>
            <a:prstGeom prst="rect">
              <a:avLst/>
            </a:prstGeom>
            <a:noFill/>
          </p:spPr>
          <p:txBody>
            <a:bodyPr wrap="square" rtlCol="0">
              <a:spAutoFit/>
            </a:bodyPr>
            <a:lstStyle/>
            <a:p>
              <a:pPr algn="ctr">
                <a:lnSpc>
                  <a:spcPct val="150000"/>
                </a:lnSpc>
              </a:pPr>
              <a:r>
                <a:rPr lang="en-US" sz="5400" b="1">
                  <a:solidFill>
                    <a:schemeClr val="tx2">
                      <a:lumMod val="50000"/>
                    </a:schemeClr>
                  </a:solidFill>
                  <a:latin typeface="Arial" panose="020B0604020202020204" pitchFamily="34" charset="0"/>
                  <a:cs typeface="Arial" panose="020B0604020202020204" pitchFamily="34" charset="0"/>
                </a:rPr>
                <a:t>HOẠT ĐỘNG THEO </a:t>
              </a:r>
              <a:r>
                <a:rPr lang="en-US" sz="5400" b="1" dirty="0">
                  <a:solidFill>
                    <a:schemeClr val="tx2">
                      <a:lumMod val="50000"/>
                    </a:schemeClr>
                  </a:solidFill>
                  <a:latin typeface="Arial" panose="020B0604020202020204" pitchFamily="34" charset="0"/>
                  <a:cs typeface="Arial" panose="020B0604020202020204" pitchFamily="34" charset="0"/>
                </a:rPr>
                <a:t>NHÓM</a:t>
              </a:r>
            </a:p>
          </p:txBody>
        </p:sp>
        <p:pic>
          <p:nvPicPr>
            <p:cNvPr id="20" name="Picture 11">
              <a:extLst>
                <a:ext uri="{FF2B5EF4-FFF2-40B4-BE49-F238E27FC236}">
                  <a16:creationId xmlns:a16="http://schemas.microsoft.com/office/drawing/2014/main" id="{95DCA446-7ABC-E08F-8FA4-EBC430D462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055021" y="3352310"/>
              <a:ext cx="4508695" cy="1073889"/>
            </a:xfrm>
            <a:prstGeom prst="rect">
              <a:avLst/>
            </a:prstGeom>
          </p:spPr>
        </p:pic>
      </p:grpSp>
      <p:pic>
        <p:nvPicPr>
          <p:cNvPr id="21" name="Picture 10">
            <a:extLst>
              <a:ext uri="{FF2B5EF4-FFF2-40B4-BE49-F238E27FC236}">
                <a16:creationId xmlns:a16="http://schemas.microsoft.com/office/drawing/2014/main" id="{9D21571D-021F-FDC7-4B8A-5D736C816F3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828971" y="7558829"/>
            <a:ext cx="5429048" cy="2748455"/>
          </a:xfrm>
          <a:prstGeom prst="rect">
            <a:avLst/>
          </a:prstGeom>
        </p:spPr>
      </p:pic>
      <p:sp>
        <p:nvSpPr>
          <p:cNvPr id="14" name="Freeform 24">
            <a:extLst>
              <a:ext uri="{FF2B5EF4-FFF2-40B4-BE49-F238E27FC236}">
                <a16:creationId xmlns:a16="http://schemas.microsoft.com/office/drawing/2014/main" id="{9626B611-1A48-06F6-CD7F-301164D31AEC}"/>
              </a:ext>
            </a:extLst>
          </p:cNvPr>
          <p:cNvSpPr/>
          <p:nvPr/>
        </p:nvSpPr>
        <p:spPr>
          <a:xfrm rot="1981402">
            <a:off x="533235" y="8803586"/>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40681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out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8A77DFC-2C54-E87F-CEF6-4D4A00DC0992}"/>
              </a:ext>
            </a:extLst>
          </p:cNvPr>
          <p:cNvGraphicFramePr>
            <a:graphicFrameLocks noGrp="1"/>
          </p:cNvGraphicFramePr>
          <p:nvPr>
            <p:extLst>
              <p:ext uri="{D42A27DB-BD31-4B8C-83A1-F6EECF244321}">
                <p14:modId xmlns:p14="http://schemas.microsoft.com/office/powerpoint/2010/main" val="1288345946"/>
              </p:ext>
            </p:extLst>
          </p:nvPr>
        </p:nvGraphicFramePr>
        <p:xfrm>
          <a:off x="457201" y="857250"/>
          <a:ext cx="17373598" cy="8572500"/>
        </p:xfrm>
        <a:graphic>
          <a:graphicData uri="http://schemas.openxmlformats.org/drawingml/2006/table">
            <a:tbl>
              <a:tblPr firstRow="1" firstCol="1" bandRow="1">
                <a:tableStyleId>{5C22544A-7EE6-4342-B048-85BDC9FD1C3A}</a:tableStyleId>
              </a:tblPr>
              <a:tblGrid>
                <a:gridCol w="5788952">
                  <a:extLst>
                    <a:ext uri="{9D8B030D-6E8A-4147-A177-3AD203B41FA5}">
                      <a16:colId xmlns:a16="http://schemas.microsoft.com/office/drawing/2014/main" val="896285628"/>
                    </a:ext>
                  </a:extLst>
                </a:gridCol>
                <a:gridCol w="5792323">
                  <a:extLst>
                    <a:ext uri="{9D8B030D-6E8A-4147-A177-3AD203B41FA5}">
                      <a16:colId xmlns:a16="http://schemas.microsoft.com/office/drawing/2014/main" val="90095902"/>
                    </a:ext>
                  </a:extLst>
                </a:gridCol>
                <a:gridCol w="5792323">
                  <a:extLst>
                    <a:ext uri="{9D8B030D-6E8A-4147-A177-3AD203B41FA5}">
                      <a16:colId xmlns:a16="http://schemas.microsoft.com/office/drawing/2014/main" val="2065812311"/>
                    </a:ext>
                  </a:extLst>
                </a:gridCol>
              </a:tblGrid>
              <a:tr h="2857500">
                <a:tc>
                  <a:txBody>
                    <a:bodyPr/>
                    <a:lstStyle/>
                    <a:p>
                      <a:pPr marL="0" marR="0" algn="ctr">
                        <a:lnSpc>
                          <a:spcPct val="100000"/>
                        </a:lnSpc>
                        <a:spcBef>
                          <a:spcPts val="100"/>
                        </a:spcBef>
                        <a:spcAft>
                          <a:spcPts val="100"/>
                        </a:spcAft>
                      </a:pPr>
                      <a:r>
                        <a:rPr lang="vi-VN" sz="3000">
                          <a:solidFill>
                            <a:schemeClr val="tx1"/>
                          </a:solidFill>
                          <a:effectLst/>
                          <a:latin typeface="Arial" panose="020B0604020202020204" pitchFamily="34" charset="0"/>
                          <a:cs typeface="Arial" panose="020B0604020202020204" pitchFamily="34" charset="0"/>
                        </a:rPr>
                        <a:t>Quản lí việc lập kế hoạch</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FCD9BC"/>
                    </a:solidFill>
                  </a:tcPr>
                </a:tc>
                <a:tc>
                  <a:txBody>
                    <a:bodyPr/>
                    <a:lstStyle/>
                    <a:p>
                      <a:pPr marL="0" marR="0" algn="ctr">
                        <a:lnSpc>
                          <a:spcPct val="150000"/>
                        </a:lnSpc>
                        <a:spcBef>
                          <a:spcPts val="100"/>
                        </a:spcBef>
                        <a:spcAft>
                          <a:spcPts val="100"/>
                        </a:spcAft>
                      </a:pPr>
                      <a:r>
                        <a:rPr lang="vi-VN" sz="3000">
                          <a:solidFill>
                            <a:schemeClr val="tx1"/>
                          </a:solidFill>
                          <a:effectLst/>
                          <a:latin typeface="Arial" panose="020B0604020202020204" pitchFamily="34" charset="0"/>
                          <a:cs typeface="Arial" panose="020B0604020202020204" pitchFamily="34" charset="0"/>
                        </a:rPr>
                        <a:t>Quản lí việc tổ chức và thực hiện kế hoạch</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FCD9BC"/>
                    </a:solidFill>
                  </a:tcPr>
                </a:tc>
                <a:tc>
                  <a:txBody>
                    <a:bodyPr/>
                    <a:lstStyle/>
                    <a:p>
                      <a:pPr marL="0" marR="0" algn="ctr">
                        <a:lnSpc>
                          <a:spcPct val="100000"/>
                        </a:lnSpc>
                        <a:spcBef>
                          <a:spcPts val="100"/>
                        </a:spcBef>
                        <a:spcAft>
                          <a:spcPts val="100"/>
                        </a:spcAft>
                      </a:pPr>
                      <a:r>
                        <a:rPr lang="vi-VN" sz="3000">
                          <a:solidFill>
                            <a:schemeClr val="tx1"/>
                          </a:solidFill>
                          <a:effectLst/>
                          <a:latin typeface="Arial" panose="020B0604020202020204" pitchFamily="34" charset="0"/>
                          <a:cs typeface="Arial" panose="020B0604020202020204" pitchFamily="34" charset="0"/>
                        </a:rPr>
                        <a:t>Quản lí mức độ đạt mục tiêu</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FCD9BC"/>
                    </a:solidFill>
                  </a:tcPr>
                </a:tc>
                <a:extLst>
                  <a:ext uri="{0D108BD9-81ED-4DB2-BD59-A6C34878D82A}">
                    <a16:rowId xmlns:a16="http://schemas.microsoft.com/office/drawing/2014/main" val="1287451377"/>
                  </a:ext>
                </a:extLst>
              </a:tr>
              <a:tr h="2857500">
                <a:tc>
                  <a:txBody>
                    <a:bodyPr/>
                    <a:lstStyle/>
                    <a:p>
                      <a:pPr marL="0" marR="0" algn="ctr">
                        <a:lnSpc>
                          <a:spcPct val="150000"/>
                        </a:lnSpc>
                        <a:spcBef>
                          <a:spcPts val="100"/>
                        </a:spcBef>
                        <a:spcAft>
                          <a:spcPts val="100"/>
                        </a:spcAft>
                      </a:pPr>
                      <a:r>
                        <a:rPr lang="vi-VN" sz="3000" b="0">
                          <a:solidFill>
                            <a:schemeClr val="tx1"/>
                          </a:solidFill>
                          <a:effectLst/>
                          <a:latin typeface="Arial" panose="020B0604020202020204" pitchFamily="34" charset="0"/>
                          <a:cs typeface="Arial" panose="020B0604020202020204" pitchFamily="34" charset="0"/>
                        </a:rPr>
                        <a:t>...</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FDEFE3"/>
                    </a:solidFill>
                  </a:tcPr>
                </a:tc>
                <a:tc>
                  <a:txBody>
                    <a:bodyPr/>
                    <a:lstStyle/>
                    <a:p>
                      <a:pPr marL="0" marR="0" algn="ctr">
                        <a:lnSpc>
                          <a:spcPct val="150000"/>
                        </a:lnSpc>
                        <a:spcBef>
                          <a:spcPts val="100"/>
                        </a:spcBef>
                        <a:spcAft>
                          <a:spcPts val="100"/>
                        </a:spcAft>
                      </a:pPr>
                      <a:r>
                        <a:rPr lang="vi-VN" sz="3000" b="0">
                          <a:solidFill>
                            <a:schemeClr val="tx1"/>
                          </a:solidFill>
                          <a:effectLst/>
                          <a:latin typeface="Arial" panose="020B0604020202020204" pitchFamily="34" charset="0"/>
                          <a:cs typeface="Arial" panose="020B0604020202020204" pitchFamily="34" charset="0"/>
                        </a:rPr>
                        <a:t>...</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FDEFE3"/>
                    </a:solidFill>
                  </a:tcPr>
                </a:tc>
                <a:tc>
                  <a:txBody>
                    <a:bodyPr/>
                    <a:lstStyle/>
                    <a:p>
                      <a:pPr marL="0" marR="0" algn="ctr">
                        <a:lnSpc>
                          <a:spcPct val="150000"/>
                        </a:lnSpc>
                        <a:spcBef>
                          <a:spcPts val="100"/>
                        </a:spcBef>
                        <a:spcAft>
                          <a:spcPts val="100"/>
                        </a:spcAft>
                      </a:pPr>
                      <a:r>
                        <a:rPr lang="vi-VN" sz="3000" b="0">
                          <a:solidFill>
                            <a:schemeClr val="tx1"/>
                          </a:solidFill>
                          <a:effectLst/>
                          <a:latin typeface="Arial" panose="020B0604020202020204" pitchFamily="34" charset="0"/>
                          <a:cs typeface="Arial" panose="020B0604020202020204" pitchFamily="34" charset="0"/>
                        </a:rPr>
                        <a:t>...</a:t>
                      </a: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FDEFE3"/>
                    </a:solidFill>
                  </a:tcPr>
                </a:tc>
                <a:extLst>
                  <a:ext uri="{0D108BD9-81ED-4DB2-BD59-A6C34878D82A}">
                    <a16:rowId xmlns:a16="http://schemas.microsoft.com/office/drawing/2014/main" val="2430363692"/>
                  </a:ext>
                </a:extLst>
              </a:tr>
              <a:tr h="2857500">
                <a:tc>
                  <a:txBody>
                    <a:bodyPr/>
                    <a:lstStyle/>
                    <a:p>
                      <a:pPr marL="0" marR="0" algn="just">
                        <a:lnSpc>
                          <a:spcPct val="150000"/>
                        </a:lnSpc>
                        <a:spcBef>
                          <a:spcPts val="100"/>
                        </a:spcBef>
                        <a:spcAft>
                          <a:spcPts val="100"/>
                        </a:spcAft>
                      </a:pPr>
                      <a:r>
                        <a:rPr lang="vi-VN" sz="3000">
                          <a:solidFill>
                            <a:schemeClr val="tx1"/>
                          </a:solidFill>
                          <a:effectLst/>
                          <a:latin typeface="Arial" panose="020B0604020202020204" pitchFamily="34" charset="0"/>
                          <a:cs typeface="Arial" panose="020B0604020202020204" pitchFamily="34" charset="0"/>
                        </a:rPr>
                        <a:t> </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FDEFE3"/>
                    </a:solidFill>
                  </a:tcPr>
                </a:tc>
                <a:tc>
                  <a:txBody>
                    <a:bodyPr/>
                    <a:lstStyle/>
                    <a:p>
                      <a:pPr marL="0" marR="0" algn="just">
                        <a:lnSpc>
                          <a:spcPct val="150000"/>
                        </a:lnSpc>
                        <a:spcBef>
                          <a:spcPts val="100"/>
                        </a:spcBef>
                        <a:spcAft>
                          <a:spcPts val="100"/>
                        </a:spcAft>
                      </a:pPr>
                      <a:r>
                        <a:rPr lang="vi-VN" sz="3000">
                          <a:solidFill>
                            <a:schemeClr val="tx1"/>
                          </a:solidFill>
                          <a:effectLst/>
                          <a:latin typeface="Arial" panose="020B0604020202020204" pitchFamily="34" charset="0"/>
                          <a:cs typeface="Arial" panose="020B0604020202020204" pitchFamily="34" charset="0"/>
                        </a:rPr>
                        <a:t> </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FDEFE3"/>
                    </a:solidFill>
                  </a:tcPr>
                </a:tc>
                <a:tc>
                  <a:txBody>
                    <a:bodyPr/>
                    <a:lstStyle/>
                    <a:p>
                      <a:pPr marL="0" marR="0" algn="just">
                        <a:lnSpc>
                          <a:spcPct val="150000"/>
                        </a:lnSpc>
                        <a:spcBef>
                          <a:spcPts val="100"/>
                        </a:spcBef>
                        <a:spcAft>
                          <a:spcPts val="100"/>
                        </a:spcAft>
                      </a:pPr>
                      <a:r>
                        <a:rPr lang="vi-VN" sz="3000" dirty="0">
                          <a:solidFill>
                            <a:schemeClr val="tx1"/>
                          </a:solidFill>
                          <a:effectLst/>
                          <a:latin typeface="Arial" panose="020B0604020202020204" pitchFamily="34" charset="0"/>
                          <a:cs typeface="Arial" panose="020B0604020202020204" pitchFamily="34" charset="0"/>
                        </a:rPr>
                        <a:t> </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6">
                          <a:lumMod val="75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lnB w="19050" cap="flat" cmpd="sng" algn="ctr">
                      <a:solidFill>
                        <a:schemeClr val="accent6">
                          <a:lumMod val="75000"/>
                        </a:schemeClr>
                      </a:solidFill>
                      <a:prstDash val="solid"/>
                      <a:round/>
                      <a:headEnd type="none" w="med" len="med"/>
                      <a:tailEnd type="none" w="med" len="med"/>
                    </a:lnB>
                    <a:solidFill>
                      <a:srgbClr val="FDEFE3"/>
                    </a:solidFill>
                  </a:tcPr>
                </a:tc>
                <a:extLst>
                  <a:ext uri="{0D108BD9-81ED-4DB2-BD59-A6C34878D82A}">
                    <a16:rowId xmlns:a16="http://schemas.microsoft.com/office/drawing/2014/main" val="1431109546"/>
                  </a:ext>
                </a:extLst>
              </a:tr>
            </a:tbl>
          </a:graphicData>
        </a:graphic>
      </p:graphicFrame>
    </p:spTree>
    <p:extLst>
      <p:ext uri="{BB962C8B-B14F-4D97-AF65-F5344CB8AC3E}">
        <p14:creationId xmlns:p14="http://schemas.microsoft.com/office/powerpoint/2010/main" val="3693514627"/>
      </p:ext>
    </p:extLst>
  </p:cSld>
  <p:clrMapOvr>
    <a:masterClrMapping/>
  </p:clrMapOvr>
  <p:transition spd="med">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6A9638F7-D5EB-C1B4-BF9B-8FC2FCB049E6}"/>
              </a:ext>
            </a:extLst>
          </p:cNvPr>
          <p:cNvSpPr/>
          <p:nvPr/>
        </p:nvSpPr>
        <p:spPr>
          <a:xfrm>
            <a:off x="1014995" y="1870711"/>
            <a:ext cx="16258009" cy="7950698"/>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CEF92EF-A19C-752D-C525-CC9990D74AAF}"/>
              </a:ext>
            </a:extLst>
          </p:cNvPr>
          <p:cNvSpPr/>
          <p:nvPr/>
        </p:nvSpPr>
        <p:spPr>
          <a:xfrm>
            <a:off x="-304800" y="675061"/>
            <a:ext cx="15726437" cy="2563439"/>
          </a:xfrm>
          <a:prstGeom prst="roundRect">
            <a:avLst/>
          </a:prstGeom>
          <a:solidFill>
            <a:schemeClr val="bg1"/>
          </a:solidFill>
          <a:ln w="57150">
            <a:solidFill>
              <a:schemeClr val="tx2">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kumimoji="0" lang="en-US" sz="4000" b="1"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rPr>
              <a:t>Gợi</a:t>
            </a:r>
            <a:r>
              <a:rPr kumimoji="0" lang="en-US" sz="4000" b="1" i="0" u="none" strike="noStrike" kern="1200" cap="none" spc="0" normalizeH="0" noProof="0">
                <a:ln>
                  <a:noFill/>
                </a:ln>
                <a:solidFill>
                  <a:schemeClr val="tx2">
                    <a:lumMod val="50000"/>
                  </a:schemeClr>
                </a:solidFill>
                <a:effectLst/>
                <a:uLnTx/>
                <a:uFillTx/>
                <a:latin typeface="Arial" panose="020B0604020202020204" pitchFamily="34" charset="0"/>
                <a:cs typeface="Arial" panose="020B0604020202020204" pitchFamily="34" charset="0"/>
              </a:rPr>
              <a:t> ý</a:t>
            </a:r>
            <a:r>
              <a:rPr kumimoji="0" lang="en-US" sz="4000" b="1"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rPr>
              <a:t>: </a:t>
            </a:r>
            <a:r>
              <a:rPr kumimoji="0" lang="vi-VN" sz="4000" b="0"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rPr>
              <a:t>Một số </a:t>
            </a:r>
            <a:r>
              <a:rPr kumimoji="0" lang="en-US" sz="4000" b="0"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rPr>
              <a:t>vấn</a:t>
            </a:r>
            <a:r>
              <a:rPr lang="en-US" sz="4000">
                <a:solidFill>
                  <a:schemeClr val="tx2">
                    <a:lumMod val="50000"/>
                  </a:schemeClr>
                </a:solidFill>
                <a:latin typeface="Arial" panose="020B0604020202020204" pitchFamily="34" charset="0"/>
                <a:cs typeface="Arial" panose="020B0604020202020204" pitchFamily="34" charset="0"/>
              </a:rPr>
              <a:t> đề cần giải pháp quản lí trong việc thực hiện hoạt động phát triển cộng đồng như:  </a:t>
            </a:r>
            <a:endParaRPr kumimoji="0" lang="en-US" sz="40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033FBC97-A9F9-CAF9-AD57-6C27A0D25E8E}"/>
              </a:ext>
            </a:extLst>
          </p:cNvPr>
          <p:cNvSpPr/>
          <p:nvPr/>
        </p:nvSpPr>
        <p:spPr>
          <a:xfrm>
            <a:off x="16538155" y="8949920"/>
            <a:ext cx="1454825" cy="1219200"/>
          </a:xfrm>
          <a:custGeom>
            <a:avLst/>
            <a:gdLst/>
            <a:ahLst/>
            <a:cxnLst/>
            <a:rect l="l" t="t" r="r" b="b"/>
            <a:pathLst>
              <a:path w="1150025" h="874019">
                <a:moveTo>
                  <a:pt x="0" y="0"/>
                </a:moveTo>
                <a:lnTo>
                  <a:pt x="1150025" y="0"/>
                </a:lnTo>
                <a:lnTo>
                  <a:pt x="1150025" y="874019"/>
                </a:lnTo>
                <a:lnTo>
                  <a:pt x="0" y="8740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9F29DB1-6C06-BA21-B7C3-A808C90098E4}"/>
              </a:ext>
            </a:extLst>
          </p:cNvPr>
          <p:cNvSpPr txBox="1"/>
          <p:nvPr/>
        </p:nvSpPr>
        <p:spPr>
          <a:xfrm>
            <a:off x="1748380" y="3238500"/>
            <a:ext cx="10519820" cy="6071534"/>
          </a:xfrm>
          <a:prstGeom prst="rect">
            <a:avLst/>
          </a:prstGeom>
          <a:noFill/>
        </p:spPr>
        <p:txBody>
          <a:bodyPr wrap="square">
            <a:spAutoFit/>
          </a:bodyPr>
          <a:lstStyle/>
          <a:p>
            <a:pPr marL="571500" marR="0" indent="-571500" algn="just">
              <a:lnSpc>
                <a:spcPct val="20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Quản lí việc triển khai nội dung kế hoạch.</a:t>
            </a:r>
          </a:p>
          <a:p>
            <a:pPr marL="571500" marR="0" indent="-571500" algn="just">
              <a:lnSpc>
                <a:spcPct val="20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Quản lí điều kiện, phương tiện thực hiện:</a:t>
            </a:r>
            <a:endParaRPr lang="en-US" sz="400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Loại phương tiện</a:t>
            </a:r>
            <a:r>
              <a:rPr lang="en-US" sz="400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200000"/>
              </a:lnSpc>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Số lượng, chất lượng.</a:t>
            </a:r>
          </a:p>
          <a:p>
            <a:pPr marL="571500" marR="0" indent="-571500" algn="just">
              <a:lnSpc>
                <a:spcPct val="20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Quản lí các thành viên tham gia hoạt động.</a:t>
            </a:r>
            <a:endParaRPr lang="en-US" sz="4000">
              <a:latin typeface="Arial" panose="020B0604020202020204" pitchFamily="34" charset="0"/>
              <a:ea typeface="Calibri" panose="020F0502020204030204" pitchFamily="34" charset="0"/>
              <a:cs typeface="Arial" panose="020B0604020202020204" pitchFamily="34" charset="0"/>
            </a:endParaRPr>
          </a:p>
        </p:txBody>
      </p:sp>
      <p:sp>
        <p:nvSpPr>
          <p:cNvPr id="3" name="Freeform 10">
            <a:extLst>
              <a:ext uri="{FF2B5EF4-FFF2-40B4-BE49-F238E27FC236}">
                <a16:creationId xmlns:a16="http://schemas.microsoft.com/office/drawing/2014/main" id="{68DFCE79-2C9D-0CA2-D45F-ACF0F6E223A3}"/>
              </a:ext>
            </a:extLst>
          </p:cNvPr>
          <p:cNvSpPr/>
          <p:nvPr/>
        </p:nvSpPr>
        <p:spPr>
          <a:xfrm rot="-5115122">
            <a:off x="582058" y="9045784"/>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7" name="Freeform 87"/>
          <p:cNvSpPr/>
          <p:nvPr/>
        </p:nvSpPr>
        <p:spPr>
          <a:xfrm rot="-3932765">
            <a:off x="16929610" y="1003596"/>
            <a:ext cx="671914" cy="1734232"/>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6" name="Picture 15" descr="A cartoon of a child reading a book&#10;&#10;Description automatically generated">
            <a:extLst>
              <a:ext uri="{FF2B5EF4-FFF2-40B4-BE49-F238E27FC236}">
                <a16:creationId xmlns:a16="http://schemas.microsoft.com/office/drawing/2014/main" id="{12E1ABA8-4BCD-624E-E12F-98C557AEEB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23016" y="4396997"/>
            <a:ext cx="3960323" cy="4097441"/>
          </a:xfrm>
          <a:prstGeom prst="rect">
            <a:avLst/>
          </a:prstGeom>
        </p:spPr>
      </p:pic>
    </p:spTree>
    <p:extLst>
      <p:ext uri="{BB962C8B-B14F-4D97-AF65-F5344CB8AC3E}">
        <p14:creationId xmlns:p14="http://schemas.microsoft.com/office/powerpoint/2010/main" val="379466509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par>
                                <p:cTn id="11" presetID="2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left)">
                                      <p:cBhvr>
                                        <p:cTn id="23" dur="500"/>
                                        <p:tgtEl>
                                          <p:spTgt spid="12">
                                            <p:txEl>
                                              <p:pRg st="1" end="1"/>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wipe(left)">
                                      <p:cBhvr>
                                        <p:cTn id="31" dur="500"/>
                                        <p:tgtEl>
                                          <p:spTgt spid="1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wipe(left)">
                                      <p:cBhvr>
                                        <p:cTn id="36"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6A9638F7-D5EB-C1B4-BF9B-8FC2FCB049E6}"/>
              </a:ext>
            </a:extLst>
          </p:cNvPr>
          <p:cNvSpPr/>
          <p:nvPr/>
        </p:nvSpPr>
        <p:spPr>
          <a:xfrm>
            <a:off x="1014995" y="1870711"/>
            <a:ext cx="16258009" cy="7950698"/>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CEF92EF-A19C-752D-C525-CC9990D74AAF}"/>
              </a:ext>
            </a:extLst>
          </p:cNvPr>
          <p:cNvSpPr/>
          <p:nvPr/>
        </p:nvSpPr>
        <p:spPr>
          <a:xfrm>
            <a:off x="-304800" y="675061"/>
            <a:ext cx="15726437" cy="2563439"/>
          </a:xfrm>
          <a:prstGeom prst="roundRect">
            <a:avLst/>
          </a:prstGeom>
          <a:solidFill>
            <a:schemeClr val="bg1"/>
          </a:solidFill>
          <a:ln w="57150">
            <a:solidFill>
              <a:schemeClr val="tx2">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kumimoji="0" lang="en-US" sz="4000" b="1"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rPr>
              <a:t>Gợi</a:t>
            </a:r>
            <a:r>
              <a:rPr kumimoji="0" lang="en-US" sz="4000" b="1" i="0" u="none" strike="noStrike" kern="1200" cap="none" spc="0" normalizeH="0" noProof="0">
                <a:ln>
                  <a:noFill/>
                </a:ln>
                <a:solidFill>
                  <a:schemeClr val="tx2">
                    <a:lumMod val="50000"/>
                  </a:schemeClr>
                </a:solidFill>
                <a:effectLst/>
                <a:uLnTx/>
                <a:uFillTx/>
                <a:latin typeface="Arial" panose="020B0604020202020204" pitchFamily="34" charset="0"/>
                <a:cs typeface="Arial" panose="020B0604020202020204" pitchFamily="34" charset="0"/>
              </a:rPr>
              <a:t> ý</a:t>
            </a:r>
            <a:r>
              <a:rPr kumimoji="0" lang="en-US" sz="4000" b="1"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rPr>
              <a:t>: </a:t>
            </a:r>
            <a:r>
              <a:rPr kumimoji="0" lang="vi-VN" sz="4000" b="0"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rPr>
              <a:t>Một số </a:t>
            </a:r>
            <a:r>
              <a:rPr kumimoji="0" lang="en-US" sz="4000" b="0"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rPr>
              <a:t>vấn</a:t>
            </a:r>
            <a:r>
              <a:rPr lang="en-US" sz="4000">
                <a:solidFill>
                  <a:schemeClr val="tx2">
                    <a:lumMod val="50000"/>
                  </a:schemeClr>
                </a:solidFill>
                <a:latin typeface="Arial" panose="020B0604020202020204" pitchFamily="34" charset="0"/>
                <a:cs typeface="Arial" panose="020B0604020202020204" pitchFamily="34" charset="0"/>
              </a:rPr>
              <a:t> đề cần giải pháp quản lí trong việc thực hiện hoạt động phát triển cộng đồng như:  </a:t>
            </a:r>
            <a:endParaRPr kumimoji="0" lang="en-US" sz="40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033FBC97-A9F9-CAF9-AD57-6C27A0D25E8E}"/>
              </a:ext>
            </a:extLst>
          </p:cNvPr>
          <p:cNvSpPr/>
          <p:nvPr/>
        </p:nvSpPr>
        <p:spPr>
          <a:xfrm>
            <a:off x="16538155" y="8949920"/>
            <a:ext cx="1454825" cy="1219200"/>
          </a:xfrm>
          <a:custGeom>
            <a:avLst/>
            <a:gdLst/>
            <a:ahLst/>
            <a:cxnLst/>
            <a:rect l="l" t="t" r="r" b="b"/>
            <a:pathLst>
              <a:path w="1150025" h="874019">
                <a:moveTo>
                  <a:pt x="0" y="0"/>
                </a:moveTo>
                <a:lnTo>
                  <a:pt x="1150025" y="0"/>
                </a:lnTo>
                <a:lnTo>
                  <a:pt x="1150025" y="874019"/>
                </a:lnTo>
                <a:lnTo>
                  <a:pt x="0" y="8740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9F29DB1-6C06-BA21-B7C3-A808C90098E4}"/>
              </a:ext>
            </a:extLst>
          </p:cNvPr>
          <p:cNvSpPr txBox="1"/>
          <p:nvPr/>
        </p:nvSpPr>
        <p:spPr>
          <a:xfrm>
            <a:off x="1748380" y="3238500"/>
            <a:ext cx="10215020" cy="6071534"/>
          </a:xfrm>
          <a:prstGeom prst="rect">
            <a:avLst/>
          </a:prstGeom>
          <a:noFill/>
        </p:spPr>
        <p:txBody>
          <a:bodyPr wrap="square">
            <a:spAutoFit/>
          </a:bodyPr>
          <a:lstStyle/>
          <a:p>
            <a:pPr marL="571500" marR="0" indent="-571500" algn="just">
              <a:lnSpc>
                <a:spcPct val="20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Quản lí việc phối hợp giữa các lực lượng, các cơ quan, tổ chức, đơn vị thực hiện, quy mô, cách thức phối hợp.</a:t>
            </a:r>
          </a:p>
          <a:p>
            <a:pPr marL="571500" marR="0" indent="-571500" algn="just">
              <a:lnSpc>
                <a:spcPct val="20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Quản lí việc đạt được mục tiêu của hoạt động phát triển cộng đồng.</a:t>
            </a:r>
          </a:p>
        </p:txBody>
      </p:sp>
      <p:sp>
        <p:nvSpPr>
          <p:cNvPr id="3" name="Freeform 10">
            <a:extLst>
              <a:ext uri="{FF2B5EF4-FFF2-40B4-BE49-F238E27FC236}">
                <a16:creationId xmlns:a16="http://schemas.microsoft.com/office/drawing/2014/main" id="{68DFCE79-2C9D-0CA2-D45F-ACF0F6E223A3}"/>
              </a:ext>
            </a:extLst>
          </p:cNvPr>
          <p:cNvSpPr/>
          <p:nvPr/>
        </p:nvSpPr>
        <p:spPr>
          <a:xfrm rot="-5115122">
            <a:off x="582058" y="9045784"/>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7" name="Freeform 87"/>
          <p:cNvSpPr/>
          <p:nvPr/>
        </p:nvSpPr>
        <p:spPr>
          <a:xfrm rot="-3932765">
            <a:off x="16929610" y="1003596"/>
            <a:ext cx="671914" cy="1734232"/>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 descr="A cartoon of a child reading a book&#10;&#10;Description automatically generated">
            <a:extLst>
              <a:ext uri="{FF2B5EF4-FFF2-40B4-BE49-F238E27FC236}">
                <a16:creationId xmlns:a16="http://schemas.microsoft.com/office/drawing/2014/main" id="{86DD3861-2ECB-34D8-9A91-AF9EA9CE3B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23016" y="4396997"/>
            <a:ext cx="3960323" cy="4097441"/>
          </a:xfrm>
          <a:prstGeom prst="rect">
            <a:avLst/>
          </a:prstGeom>
        </p:spPr>
      </p:pic>
    </p:spTree>
    <p:extLst>
      <p:ext uri="{BB962C8B-B14F-4D97-AF65-F5344CB8AC3E}">
        <p14:creationId xmlns:p14="http://schemas.microsoft.com/office/powerpoint/2010/main" val="38511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7">
            <a:extLst>
              <a:ext uri="{FF2B5EF4-FFF2-40B4-BE49-F238E27FC236}">
                <a16:creationId xmlns:a16="http://schemas.microsoft.com/office/drawing/2014/main" id="{65830D3F-0C57-A96C-ABCE-652F7E6B3612}"/>
              </a:ext>
            </a:extLst>
          </p:cNvPr>
          <p:cNvSpPr/>
          <p:nvPr/>
        </p:nvSpPr>
        <p:spPr>
          <a:xfrm rot="-3932765">
            <a:off x="475074" y="9050567"/>
            <a:ext cx="473330" cy="1444168"/>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175216" y="8850078"/>
            <a:ext cx="1121147" cy="1259657"/>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0D54AA2-E1E5-439F-F35F-BBCE54805B12}"/>
              </a:ext>
            </a:extLst>
          </p:cNvPr>
          <p:cNvGrpSpPr/>
          <p:nvPr/>
        </p:nvGrpSpPr>
        <p:grpSpPr>
          <a:xfrm>
            <a:off x="914399" y="1257300"/>
            <a:ext cx="16695683" cy="8569027"/>
            <a:chOff x="914400" y="1484099"/>
            <a:chExt cx="10061916" cy="7841216"/>
          </a:xfrm>
        </p:grpSpPr>
        <p:sp>
          <p:nvSpPr>
            <p:cNvPr id="10" name="Freeform 3">
              <a:extLst>
                <a:ext uri="{FF2B5EF4-FFF2-40B4-BE49-F238E27FC236}">
                  <a16:creationId xmlns:a16="http://schemas.microsoft.com/office/drawing/2014/main" id="{1145537C-CD35-06F3-AA69-4E4CF4886370}"/>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FF2C9"/>
            </a:solidFill>
          </p:spPr>
          <p:txBody>
            <a:bodyPr/>
            <a:lstStyle/>
            <a:p>
              <a:endParaRPr lang="en-US" dirty="0">
                <a:latin typeface="Arial" panose="020B0604020202020204" pitchFamily="34" charset="0"/>
                <a:cs typeface="Arial" panose="020B0604020202020204" pitchFamily="34" charset="0"/>
              </a:endParaRPr>
            </a:p>
          </p:txBody>
        </p:sp>
        <p:sp>
          <p:nvSpPr>
            <p:cNvPr id="12" name="AutoShape 8">
              <a:extLst>
                <a:ext uri="{FF2B5EF4-FFF2-40B4-BE49-F238E27FC236}">
                  <a16:creationId xmlns:a16="http://schemas.microsoft.com/office/drawing/2014/main" id="{3BACB0E7-774F-430B-4A7C-D42AC19E7249}"/>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13" name="AutoShape 9">
              <a:extLst>
                <a:ext uri="{FF2B5EF4-FFF2-40B4-BE49-F238E27FC236}">
                  <a16:creationId xmlns:a16="http://schemas.microsoft.com/office/drawing/2014/main" id="{DE9D2B9A-392C-756F-37D4-BB74E76AB2A4}"/>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7BCC19C-76F8-86EF-D3A4-EE50E521F4FA}"/>
              </a:ext>
            </a:extLst>
          </p:cNvPr>
          <p:cNvGrpSpPr/>
          <p:nvPr/>
        </p:nvGrpSpPr>
        <p:grpSpPr>
          <a:xfrm>
            <a:off x="4654925" y="483280"/>
            <a:ext cx="9261021" cy="1548039"/>
            <a:chOff x="593844" y="1078893"/>
            <a:chExt cx="8915399" cy="1548039"/>
          </a:xfrm>
        </p:grpSpPr>
        <p:sp>
          <p:nvSpPr>
            <p:cNvPr id="16" name="Freeform 6">
              <a:extLst>
                <a:ext uri="{FF2B5EF4-FFF2-40B4-BE49-F238E27FC236}">
                  <a16:creationId xmlns:a16="http://schemas.microsoft.com/office/drawing/2014/main" id="{C111C2B5-6D74-6BC6-A527-67FB876DB611}"/>
                </a:ext>
              </a:extLst>
            </p:cNvPr>
            <p:cNvSpPr/>
            <p:nvPr/>
          </p:nvSpPr>
          <p:spPr>
            <a:xfrm>
              <a:off x="593844" y="1078893"/>
              <a:ext cx="8915399" cy="15480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75000"/>
                </a:schemeClr>
              </a:solidFill>
            </a:ln>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740DC2-F67D-1E9D-CBE2-7DB8677049F6}"/>
                </a:ext>
              </a:extLst>
            </p:cNvPr>
            <p:cNvSpPr txBox="1"/>
            <p:nvPr/>
          </p:nvSpPr>
          <p:spPr>
            <a:xfrm>
              <a:off x="785389" y="1422685"/>
              <a:ext cx="8525508"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TỔNG KẾT HOẠT ĐỘNG</a:t>
              </a:r>
              <a:endParaRPr lang="en-US" sz="5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398BF93C-33BE-2786-A380-24BE6F115B8B}"/>
              </a:ext>
            </a:extLst>
          </p:cNvPr>
          <p:cNvSpPr txBox="1"/>
          <p:nvPr/>
        </p:nvSpPr>
        <p:spPr>
          <a:xfrm>
            <a:off x="1906696" y="2124971"/>
            <a:ext cx="14812433" cy="7287957"/>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Hoạt động phát triển cộng đồng là một hoạt động tập hợp nhiều thành phần cá nhân và nhiều tổ chức xã hội khác nhau hướng tới những mục tiêu khác nhau.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vậy, khâu xây dựng kế hoạch cần phải làm một cách cẩn trọng, chu đáo, phải lường được tất cả những thuận lợi và khó khăn khi thực hiện kế hoạch đó. </a:t>
            </a:r>
          </a:p>
        </p:txBody>
      </p:sp>
      <p:pic>
        <p:nvPicPr>
          <p:cNvPr id="23" name="Picture 22" descr="Icon&#10;&#10;Description automatically generated">
            <a:extLst>
              <a:ext uri="{FF2B5EF4-FFF2-40B4-BE49-F238E27FC236}">
                <a16:creationId xmlns:a16="http://schemas.microsoft.com/office/drawing/2014/main" id="{65A6D3CE-1070-F30A-A367-7587A316F4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787" y="356008"/>
            <a:ext cx="1795022" cy="2144600"/>
          </a:xfrm>
          <a:prstGeom prst="rect">
            <a:avLst/>
          </a:prstGeom>
        </p:spPr>
      </p:pic>
      <p:pic>
        <p:nvPicPr>
          <p:cNvPr id="25" name="Picture 24" descr="A group of people in a circle&#10;&#10;Description automatically generated">
            <a:extLst>
              <a:ext uri="{FF2B5EF4-FFF2-40B4-BE49-F238E27FC236}">
                <a16:creationId xmlns:a16="http://schemas.microsoft.com/office/drawing/2014/main" id="{24A3AC71-8C88-6CE0-444C-9C651DFCFE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312231" y="7774334"/>
            <a:ext cx="2886048" cy="2492496"/>
          </a:xfrm>
          <a:prstGeom prst="rect">
            <a:avLst/>
          </a:prstGeom>
        </p:spPr>
      </p:pic>
    </p:spTree>
    <p:extLst>
      <p:ext uri="{BB962C8B-B14F-4D97-AF65-F5344CB8AC3E}">
        <p14:creationId xmlns:p14="http://schemas.microsoft.com/office/powerpoint/2010/main" val="334245007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wipe(left)">
                                      <p:cBhvr>
                                        <p:cTn id="11"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37" name="Group 36">
            <a:extLst>
              <a:ext uri="{FF2B5EF4-FFF2-40B4-BE49-F238E27FC236}">
                <a16:creationId xmlns:a16="http://schemas.microsoft.com/office/drawing/2014/main" id="{8FAAA1C7-5ADE-9157-04D9-7EAD9CBE53AE}"/>
              </a:ext>
            </a:extLst>
          </p:cNvPr>
          <p:cNvGrpSpPr/>
          <p:nvPr/>
        </p:nvGrpSpPr>
        <p:grpSpPr>
          <a:xfrm>
            <a:off x="653785" y="2366106"/>
            <a:ext cx="8058604" cy="3411800"/>
            <a:chOff x="593053" y="1889100"/>
            <a:chExt cx="8058604" cy="3411800"/>
          </a:xfrm>
        </p:grpSpPr>
        <p:sp>
          <p:nvSpPr>
            <p:cNvPr id="38" name="Freeform 7">
              <a:extLst>
                <a:ext uri="{FF2B5EF4-FFF2-40B4-BE49-F238E27FC236}">
                  <a16:creationId xmlns:a16="http://schemas.microsoft.com/office/drawing/2014/main" id="{970C0B25-8234-D646-E528-BFC77C67815F}"/>
                </a:ext>
              </a:extLst>
            </p:cNvPr>
            <p:cNvSpPr/>
            <p:nvPr/>
          </p:nvSpPr>
          <p:spPr>
            <a:xfrm>
              <a:off x="593053" y="1889100"/>
              <a:ext cx="8058604"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39" name="TextBox 38">
              <a:extLst>
                <a:ext uri="{FF2B5EF4-FFF2-40B4-BE49-F238E27FC236}">
                  <a16:creationId xmlns:a16="http://schemas.microsoft.com/office/drawing/2014/main" id="{14F55EEE-367C-E621-0672-736DEE245723}"/>
                </a:ext>
              </a:extLst>
            </p:cNvPr>
            <p:cNvSpPr txBox="1"/>
            <p:nvPr/>
          </p:nvSpPr>
          <p:spPr>
            <a:xfrm>
              <a:off x="917077" y="2218433"/>
              <a:ext cx="7410556"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Tìm hiểu trách nhiệm của bản thân với cộng đồng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C1D5411A-006F-2864-BEF6-B6C4254DD7D4}"/>
              </a:ext>
            </a:extLst>
          </p:cNvPr>
          <p:cNvGrpSpPr/>
          <p:nvPr/>
        </p:nvGrpSpPr>
        <p:grpSpPr>
          <a:xfrm>
            <a:off x="9236584" y="2363665"/>
            <a:ext cx="8397631" cy="3411800"/>
            <a:chOff x="8935861" y="2543079"/>
            <a:chExt cx="8397631" cy="3411800"/>
          </a:xfrm>
        </p:grpSpPr>
        <p:sp>
          <p:nvSpPr>
            <p:cNvPr id="41" name="Freeform 7">
              <a:extLst>
                <a:ext uri="{FF2B5EF4-FFF2-40B4-BE49-F238E27FC236}">
                  <a16:creationId xmlns:a16="http://schemas.microsoft.com/office/drawing/2014/main" id="{76755260-EB45-6C73-EBD4-C64029FF41D7}"/>
                </a:ext>
              </a:extLst>
            </p:cNvPr>
            <p:cNvSpPr/>
            <p:nvPr/>
          </p:nvSpPr>
          <p:spPr>
            <a:xfrm>
              <a:off x="8935861" y="2543079"/>
              <a:ext cx="8397631"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2" name="TextBox 11">
              <a:extLst>
                <a:ext uri="{FF2B5EF4-FFF2-40B4-BE49-F238E27FC236}">
                  <a16:creationId xmlns:a16="http://schemas.microsoft.com/office/drawing/2014/main" id="{C56AB91E-BDBD-78CB-1696-E06D44C2FE1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43" name="TextBox 42">
              <a:extLst>
                <a:ext uri="{FF2B5EF4-FFF2-40B4-BE49-F238E27FC236}">
                  <a16:creationId xmlns:a16="http://schemas.microsoft.com/office/drawing/2014/main" id="{2C433F2F-0343-61AA-0BAC-D881C1934B4E}"/>
                </a:ext>
              </a:extLst>
            </p:cNvPr>
            <p:cNvSpPr txBox="1"/>
            <p:nvPr/>
          </p:nvSpPr>
          <p:spPr>
            <a:xfrm>
              <a:off x="9470038" y="2872411"/>
              <a:ext cx="7494058"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Thể hiện hành vi văn minh nơi công cộng và trách nhiệm với cộng đồng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1A33A363-77D7-4C11-FA9A-4CBA13C19DE0}"/>
              </a:ext>
            </a:extLst>
          </p:cNvPr>
          <p:cNvGrpSpPr/>
          <p:nvPr/>
        </p:nvGrpSpPr>
        <p:grpSpPr>
          <a:xfrm>
            <a:off x="3764530" y="0"/>
            <a:ext cx="10758940" cy="1735078"/>
            <a:chOff x="3677277" y="831974"/>
            <a:chExt cx="10758940" cy="1735078"/>
          </a:xfrm>
        </p:grpSpPr>
        <p:sp>
          <p:nvSpPr>
            <p:cNvPr id="45" name="Freeform 3">
              <a:extLst>
                <a:ext uri="{FF2B5EF4-FFF2-40B4-BE49-F238E27FC236}">
                  <a16:creationId xmlns:a16="http://schemas.microsoft.com/office/drawing/2014/main" id="{4E501141-7387-CB26-EEBC-B883DB0E3296}"/>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p>
          </p:txBody>
        </p:sp>
        <p:sp>
          <p:nvSpPr>
            <p:cNvPr id="46" name="TextBox 45">
              <a:extLst>
                <a:ext uri="{FF2B5EF4-FFF2-40B4-BE49-F238E27FC236}">
                  <a16:creationId xmlns:a16="http://schemas.microsoft.com/office/drawing/2014/main" id="{7D49380D-036C-FE16-F0A2-0150CC7B770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5D5BF3FE-D427-5058-7B37-C23929B79446}"/>
              </a:ext>
            </a:extLst>
          </p:cNvPr>
          <p:cNvGrpSpPr/>
          <p:nvPr/>
        </p:nvGrpSpPr>
        <p:grpSpPr>
          <a:xfrm>
            <a:off x="653785" y="6169263"/>
            <a:ext cx="8030803" cy="3546236"/>
            <a:chOff x="620854" y="2244226"/>
            <a:chExt cx="8030803" cy="3546236"/>
          </a:xfrm>
        </p:grpSpPr>
        <p:sp>
          <p:nvSpPr>
            <p:cNvPr id="48" name="Freeform 7">
              <a:extLst>
                <a:ext uri="{FF2B5EF4-FFF2-40B4-BE49-F238E27FC236}">
                  <a16:creationId xmlns:a16="http://schemas.microsoft.com/office/drawing/2014/main" id="{920D759B-EBC8-3436-B145-B316429E7887}"/>
                </a:ext>
              </a:extLst>
            </p:cNvPr>
            <p:cNvSpPr/>
            <p:nvPr/>
          </p:nvSpPr>
          <p:spPr>
            <a:xfrm>
              <a:off x="620854" y="2244226"/>
              <a:ext cx="8030803" cy="354623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9" name="TextBox 48">
              <a:extLst>
                <a:ext uri="{FF2B5EF4-FFF2-40B4-BE49-F238E27FC236}">
                  <a16:creationId xmlns:a16="http://schemas.microsoft.com/office/drawing/2014/main" id="{30AA3EE9-5C79-C699-FE68-23CE6D9B5119}"/>
                </a:ext>
              </a:extLst>
            </p:cNvPr>
            <p:cNvSpPr txBox="1"/>
            <p:nvPr/>
          </p:nvSpPr>
          <p:spPr>
            <a:xfrm>
              <a:off x="741239" y="2575997"/>
              <a:ext cx="7817834"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r>
                <a:rPr lang="vi-VN" sz="4000">
                  <a:effectLst/>
                  <a:latin typeface="Arial" panose="020B0604020202020204" pitchFamily="34" charset="0"/>
                  <a:ea typeface="Calibri" panose="020F0502020204030204" pitchFamily="34" charset="0"/>
                  <a:cs typeface="Arial" panose="020B0604020202020204" pitchFamily="34" charset="0"/>
                </a:rPr>
                <a:t>Xây dựng và phát triển các mối quan hệ với cá nhân và tổ chức trong cộng đồng </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30AA75B7-17CE-2F4F-4F19-9E565AB4D4DB}"/>
              </a:ext>
            </a:extLst>
          </p:cNvPr>
          <p:cNvGrpSpPr/>
          <p:nvPr/>
        </p:nvGrpSpPr>
        <p:grpSpPr>
          <a:xfrm>
            <a:off x="9236584" y="6169263"/>
            <a:ext cx="8397631" cy="3546237"/>
            <a:chOff x="8935861" y="2898203"/>
            <a:chExt cx="8397631" cy="3546237"/>
          </a:xfrm>
        </p:grpSpPr>
        <p:sp>
          <p:nvSpPr>
            <p:cNvPr id="51" name="Freeform 7">
              <a:extLst>
                <a:ext uri="{FF2B5EF4-FFF2-40B4-BE49-F238E27FC236}">
                  <a16:creationId xmlns:a16="http://schemas.microsoft.com/office/drawing/2014/main" id="{82946E40-4CF2-5A95-BFC8-570B79F34C25}"/>
                </a:ext>
              </a:extLst>
            </p:cNvPr>
            <p:cNvSpPr/>
            <p:nvPr/>
          </p:nvSpPr>
          <p:spPr>
            <a:xfrm>
              <a:off x="8935861" y="2898203"/>
              <a:ext cx="8397631" cy="3546237"/>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52" name="TextBox 11">
              <a:extLst>
                <a:ext uri="{FF2B5EF4-FFF2-40B4-BE49-F238E27FC236}">
                  <a16:creationId xmlns:a16="http://schemas.microsoft.com/office/drawing/2014/main" id="{118B1110-1797-A792-BDDC-82B236BBE6B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3" name="TextBox 52">
              <a:extLst>
                <a:ext uri="{FF2B5EF4-FFF2-40B4-BE49-F238E27FC236}">
                  <a16:creationId xmlns:a16="http://schemas.microsoft.com/office/drawing/2014/main" id="{F44BB12C-20A9-F93D-0119-455C10E90C97}"/>
                </a:ext>
              </a:extLst>
            </p:cNvPr>
            <p:cNvSpPr txBox="1"/>
            <p:nvPr/>
          </p:nvSpPr>
          <p:spPr>
            <a:xfrm>
              <a:off x="9025276" y="3229975"/>
              <a:ext cx="8218800"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r>
                <a:rPr lang="vi-VN" sz="4000">
                  <a:effectLst/>
                  <a:latin typeface="Arial" panose="020B0604020202020204" pitchFamily="34" charset="0"/>
                  <a:ea typeface="Calibri" panose="020F0502020204030204" pitchFamily="34" charset="0"/>
                  <a:cs typeface="Arial" panose="020B0604020202020204" pitchFamily="34" charset="0"/>
                </a:rPr>
                <a:t>Xây dựng và thực hiện kế hoạch truyền thông trong cộng đồng về văn hóa mạng xã hội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1+#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0-#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1+#ppt_w/2"/>
                                          </p:val>
                                        </p:tav>
                                        <p:tav tm="100000">
                                          <p:val>
                                            <p:strVal val="#ppt_x"/>
                                          </p:val>
                                        </p:tav>
                                      </p:tavLst>
                                    </p:anim>
                                    <p:anim calcmode="lin" valueType="num">
                                      <p:cBhvr additive="base">
                                        <p:cTn id="26"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7">
            <a:extLst>
              <a:ext uri="{FF2B5EF4-FFF2-40B4-BE49-F238E27FC236}">
                <a16:creationId xmlns:a16="http://schemas.microsoft.com/office/drawing/2014/main" id="{65830D3F-0C57-A96C-ABCE-652F7E6B3612}"/>
              </a:ext>
            </a:extLst>
          </p:cNvPr>
          <p:cNvSpPr/>
          <p:nvPr/>
        </p:nvSpPr>
        <p:spPr>
          <a:xfrm rot="-3932765">
            <a:off x="475074" y="9050567"/>
            <a:ext cx="473330" cy="1444168"/>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175216" y="8850078"/>
            <a:ext cx="1121147" cy="1259657"/>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0D54AA2-E1E5-439F-F35F-BBCE54805B12}"/>
              </a:ext>
            </a:extLst>
          </p:cNvPr>
          <p:cNvGrpSpPr/>
          <p:nvPr/>
        </p:nvGrpSpPr>
        <p:grpSpPr>
          <a:xfrm>
            <a:off x="914399" y="1257300"/>
            <a:ext cx="16695683" cy="8569027"/>
            <a:chOff x="914400" y="1484099"/>
            <a:chExt cx="10061916" cy="7841216"/>
          </a:xfrm>
        </p:grpSpPr>
        <p:sp>
          <p:nvSpPr>
            <p:cNvPr id="10" name="Freeform 3">
              <a:extLst>
                <a:ext uri="{FF2B5EF4-FFF2-40B4-BE49-F238E27FC236}">
                  <a16:creationId xmlns:a16="http://schemas.microsoft.com/office/drawing/2014/main" id="{1145537C-CD35-06F3-AA69-4E4CF4886370}"/>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FF2C9"/>
            </a:solidFill>
          </p:spPr>
          <p:txBody>
            <a:bodyPr/>
            <a:lstStyle/>
            <a:p>
              <a:endParaRPr lang="en-US" dirty="0">
                <a:latin typeface="Arial" panose="020B0604020202020204" pitchFamily="34" charset="0"/>
                <a:cs typeface="Arial" panose="020B0604020202020204" pitchFamily="34" charset="0"/>
              </a:endParaRPr>
            </a:p>
          </p:txBody>
        </p:sp>
        <p:sp>
          <p:nvSpPr>
            <p:cNvPr id="12" name="AutoShape 8">
              <a:extLst>
                <a:ext uri="{FF2B5EF4-FFF2-40B4-BE49-F238E27FC236}">
                  <a16:creationId xmlns:a16="http://schemas.microsoft.com/office/drawing/2014/main" id="{3BACB0E7-774F-430B-4A7C-D42AC19E7249}"/>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13" name="AutoShape 9">
              <a:extLst>
                <a:ext uri="{FF2B5EF4-FFF2-40B4-BE49-F238E27FC236}">
                  <a16:creationId xmlns:a16="http://schemas.microsoft.com/office/drawing/2014/main" id="{DE9D2B9A-392C-756F-37D4-BB74E76AB2A4}"/>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7BCC19C-76F8-86EF-D3A4-EE50E521F4FA}"/>
              </a:ext>
            </a:extLst>
          </p:cNvPr>
          <p:cNvGrpSpPr/>
          <p:nvPr/>
        </p:nvGrpSpPr>
        <p:grpSpPr>
          <a:xfrm>
            <a:off x="4654925" y="483280"/>
            <a:ext cx="9261021" cy="1548039"/>
            <a:chOff x="593844" y="1078893"/>
            <a:chExt cx="8915399" cy="1548039"/>
          </a:xfrm>
        </p:grpSpPr>
        <p:sp>
          <p:nvSpPr>
            <p:cNvPr id="16" name="Freeform 6">
              <a:extLst>
                <a:ext uri="{FF2B5EF4-FFF2-40B4-BE49-F238E27FC236}">
                  <a16:creationId xmlns:a16="http://schemas.microsoft.com/office/drawing/2014/main" id="{C111C2B5-6D74-6BC6-A527-67FB876DB611}"/>
                </a:ext>
              </a:extLst>
            </p:cNvPr>
            <p:cNvSpPr/>
            <p:nvPr/>
          </p:nvSpPr>
          <p:spPr>
            <a:xfrm>
              <a:off x="593844" y="1078893"/>
              <a:ext cx="8915399" cy="15480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75000"/>
                </a:schemeClr>
              </a:solidFill>
            </a:ln>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740DC2-F67D-1E9D-CBE2-7DB8677049F6}"/>
                </a:ext>
              </a:extLst>
            </p:cNvPr>
            <p:cNvSpPr txBox="1"/>
            <p:nvPr/>
          </p:nvSpPr>
          <p:spPr>
            <a:xfrm>
              <a:off x="785389" y="1422685"/>
              <a:ext cx="8525508"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TỔNG KẾT HOẠT ĐỘNG</a:t>
              </a:r>
              <a:endParaRPr lang="en-US" sz="5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398BF93C-33BE-2786-A380-24BE6F115B8B}"/>
              </a:ext>
            </a:extLst>
          </p:cNvPr>
          <p:cNvSpPr txBox="1"/>
          <p:nvPr/>
        </p:nvSpPr>
        <p:spPr>
          <a:xfrm>
            <a:off x="1854906" y="2615961"/>
            <a:ext cx="14814667" cy="6056851"/>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giải pháp để quản lí việc thực hiện hoạt động phát triển cộng đồng cần chú ý đến nhiều khâu, nhiều giai đoạn: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Giai đoạn lập kế hoạch</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Giai đoạn tổ chức thực hiện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Giai đoạn giám sát mức độ đạt mục tiêu đề ra,...</a:t>
            </a:r>
          </a:p>
        </p:txBody>
      </p:sp>
      <p:pic>
        <p:nvPicPr>
          <p:cNvPr id="23" name="Picture 22" descr="Icon&#10;&#10;Description automatically generated">
            <a:extLst>
              <a:ext uri="{FF2B5EF4-FFF2-40B4-BE49-F238E27FC236}">
                <a16:creationId xmlns:a16="http://schemas.microsoft.com/office/drawing/2014/main" id="{65A6D3CE-1070-F30A-A367-7587A316F4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787" y="356008"/>
            <a:ext cx="1795022" cy="2144600"/>
          </a:xfrm>
          <a:prstGeom prst="rect">
            <a:avLst/>
          </a:prstGeom>
        </p:spPr>
      </p:pic>
      <p:pic>
        <p:nvPicPr>
          <p:cNvPr id="25" name="Picture 24" descr="A group of people in a circle&#10;&#10;Description automatically generated">
            <a:extLst>
              <a:ext uri="{FF2B5EF4-FFF2-40B4-BE49-F238E27FC236}">
                <a16:creationId xmlns:a16="http://schemas.microsoft.com/office/drawing/2014/main" id="{24A3AC71-8C88-6CE0-444C-9C651DFCFE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312231" y="7774334"/>
            <a:ext cx="2886048" cy="2492496"/>
          </a:xfrm>
          <a:prstGeom prst="rect">
            <a:avLst/>
          </a:prstGeom>
        </p:spPr>
      </p:pic>
    </p:spTree>
    <p:extLst>
      <p:ext uri="{BB962C8B-B14F-4D97-AF65-F5344CB8AC3E}">
        <p14:creationId xmlns:p14="http://schemas.microsoft.com/office/powerpoint/2010/main" val="33501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500"/>
                                        <p:tgtEl>
                                          <p:spTgt spid="22">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xEl>
                                              <p:pRg st="2" end="2"/>
                                            </p:txEl>
                                          </p:spTgt>
                                        </p:tgtEl>
                                        <p:attrNameLst>
                                          <p:attrName>style.visibility</p:attrName>
                                        </p:attrNameLst>
                                      </p:cBhvr>
                                      <p:to>
                                        <p:strVal val="visible"/>
                                      </p:to>
                                    </p:set>
                                    <p:animEffect transition="in" filter="wipe(left)">
                                      <p:cBhvr>
                                        <p:cTn id="16" dur="500"/>
                                        <p:tgtEl>
                                          <p:spTgt spid="22">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2">
                                            <p:txEl>
                                              <p:pRg st="3" end="3"/>
                                            </p:txEl>
                                          </p:spTgt>
                                        </p:tgtEl>
                                        <p:attrNameLst>
                                          <p:attrName>style.visibility</p:attrName>
                                        </p:attrNameLst>
                                      </p:cBhvr>
                                      <p:to>
                                        <p:strVal val="visible"/>
                                      </p:to>
                                    </p:set>
                                    <p:animEffect transition="in" filter="wipe(left)">
                                      <p:cBhvr>
                                        <p:cTn id="2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68" y="1028700"/>
            <a:ext cx="16230600" cy="8229600"/>
            <a:chOff x="0" y="0"/>
            <a:chExt cx="21083246" cy="10690097"/>
          </a:xfrm>
        </p:grpSpPr>
        <p:sp>
          <p:nvSpPr>
            <p:cNvPr id="3" name="Freeform 3"/>
            <p:cNvSpPr/>
            <p:nvPr/>
          </p:nvSpPr>
          <p:spPr>
            <a:xfrm>
              <a:off x="31750" y="31750"/>
              <a:ext cx="21019746" cy="10626596"/>
            </a:xfrm>
            <a:custGeom>
              <a:avLst/>
              <a:gdLst/>
              <a:ahLst/>
              <a:cxnLst/>
              <a:rect l="l" t="t" r="r" b="b"/>
              <a:pathLst>
                <a:path w="21019746" h="1062659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0" y="0"/>
              <a:ext cx="21083246" cy="10690096"/>
            </a:xfrm>
            <a:custGeom>
              <a:avLst/>
              <a:gdLst/>
              <a:ahLst/>
              <a:cxnLst/>
              <a:rect l="l" t="t" r="r" b="b"/>
              <a:pathLst>
                <a:path w="21083246" h="1069009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1" name="Freeform 51"/>
          <p:cNvSpPr/>
          <p:nvPr/>
        </p:nvSpPr>
        <p:spPr>
          <a:xfrm rot="-2890985">
            <a:off x="17223497" y="8719017"/>
            <a:ext cx="405239" cy="1414288"/>
          </a:xfrm>
          <a:custGeom>
            <a:avLst/>
            <a:gdLst/>
            <a:ahLst/>
            <a:cxnLst/>
            <a:rect l="l" t="t" r="r" b="b"/>
            <a:pathLst>
              <a:path w="881519" h="2376644">
                <a:moveTo>
                  <a:pt x="0" y="0"/>
                </a:moveTo>
                <a:lnTo>
                  <a:pt x="881519" y="0"/>
                </a:lnTo>
                <a:lnTo>
                  <a:pt x="881519" y="2376645"/>
                </a:lnTo>
                <a:lnTo>
                  <a:pt x="0" y="23766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6" name="Group 56"/>
          <p:cNvGrpSpPr/>
          <p:nvPr/>
        </p:nvGrpSpPr>
        <p:grpSpPr>
          <a:xfrm>
            <a:off x="15260207" y="-1985813"/>
            <a:ext cx="2064546" cy="4497188"/>
            <a:chOff x="0" y="0"/>
            <a:chExt cx="3274223" cy="7492630"/>
          </a:xfrm>
        </p:grpSpPr>
        <p:sp>
          <p:nvSpPr>
            <p:cNvPr id="57" name="AutoShape 57"/>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Freeform 58"/>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Freeform 59"/>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60"/>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0" name="Freeform 50"/>
          <p:cNvSpPr/>
          <p:nvPr/>
        </p:nvSpPr>
        <p:spPr>
          <a:xfrm rot="2616472">
            <a:off x="-127981" y="8495733"/>
            <a:ext cx="1856160" cy="1476248"/>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4" name="Group 56">
            <a:extLst>
              <a:ext uri="{FF2B5EF4-FFF2-40B4-BE49-F238E27FC236}">
                <a16:creationId xmlns:a16="http://schemas.microsoft.com/office/drawing/2014/main" id="{58280A67-F263-32E0-A1DB-B870314EB3AE}"/>
              </a:ext>
            </a:extLst>
          </p:cNvPr>
          <p:cNvGrpSpPr/>
          <p:nvPr/>
        </p:nvGrpSpPr>
        <p:grpSpPr>
          <a:xfrm>
            <a:off x="1053074" y="-1985813"/>
            <a:ext cx="2064546" cy="4497188"/>
            <a:chOff x="0" y="0"/>
            <a:chExt cx="3274223" cy="7492630"/>
          </a:xfrm>
        </p:grpSpPr>
        <p:sp>
          <p:nvSpPr>
            <p:cNvPr id="65" name="AutoShape 57">
              <a:extLst>
                <a:ext uri="{FF2B5EF4-FFF2-40B4-BE49-F238E27FC236}">
                  <a16:creationId xmlns:a16="http://schemas.microsoft.com/office/drawing/2014/main" id="{77AC4507-DCCB-DC74-C90C-E2ED70653F08}"/>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58">
              <a:extLst>
                <a:ext uri="{FF2B5EF4-FFF2-40B4-BE49-F238E27FC236}">
                  <a16:creationId xmlns:a16="http://schemas.microsoft.com/office/drawing/2014/main" id="{8673987C-7B1E-6D5A-810B-4B59F2BEE7E5}"/>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Freeform 59">
              <a:extLst>
                <a:ext uri="{FF2B5EF4-FFF2-40B4-BE49-F238E27FC236}">
                  <a16:creationId xmlns:a16="http://schemas.microsoft.com/office/drawing/2014/main" id="{91E0C05E-EF59-F991-96D7-0416311A42E3}"/>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Freeform 60">
              <a:extLst>
                <a:ext uri="{FF2B5EF4-FFF2-40B4-BE49-F238E27FC236}">
                  <a16:creationId xmlns:a16="http://schemas.microsoft.com/office/drawing/2014/main" id="{497532E2-8CE5-7494-8B45-EF6ED5DD1047}"/>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9" name="TextBox 20">
            <a:extLst>
              <a:ext uri="{FF2B5EF4-FFF2-40B4-BE49-F238E27FC236}">
                <a16:creationId xmlns:a16="http://schemas.microsoft.com/office/drawing/2014/main" id="{6A349080-8791-6CCA-EE8C-1473047BEB3C}"/>
              </a:ext>
            </a:extLst>
          </p:cNvPr>
          <p:cNvSpPr txBox="1"/>
          <p:nvPr/>
        </p:nvSpPr>
        <p:spPr>
          <a:xfrm>
            <a:off x="2172824" y="2911731"/>
            <a:ext cx="13942351"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vi-VN" sz="6600" b="1">
                <a:solidFill>
                  <a:prstClr val="black"/>
                </a:solidFill>
                <a:ea typeface="Calibri" panose="020F0502020204030204" pitchFamily="34" charset="0"/>
                <a:cs typeface="Arial" panose="020B0604020202020204" pitchFamily="34" charset="0"/>
              </a:rPr>
              <a:t>Đánh giá ý nghĩa của hoạt động phát triển cộng đồng</a:t>
            </a:r>
            <a:endPar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728879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224283" y="11839"/>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rot="4306895">
            <a:off x="17157553" y="282694"/>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BE3620-0395-196A-5059-32443C97BBBB}"/>
              </a:ext>
            </a:extLst>
          </p:cNvPr>
          <p:cNvSpPr txBox="1"/>
          <p:nvPr/>
        </p:nvSpPr>
        <p:spPr>
          <a:xfrm>
            <a:off x="1778461" y="668810"/>
            <a:ext cx="14731077"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Xây dựng các tiêu chí đánh giá ý nghĩa của hoạt động phát triển cộng đồng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75939BA-45C7-147D-B2F1-B31241F32726}"/>
              </a:ext>
            </a:extLst>
          </p:cNvPr>
          <p:cNvGrpSpPr/>
          <p:nvPr/>
        </p:nvGrpSpPr>
        <p:grpSpPr>
          <a:xfrm>
            <a:off x="7772400" y="3086100"/>
            <a:ext cx="9847006" cy="6429429"/>
            <a:chOff x="7772400" y="3423951"/>
            <a:chExt cx="9847006" cy="6429429"/>
          </a:xfrm>
        </p:grpSpPr>
        <p:sp>
          <p:nvSpPr>
            <p:cNvPr id="17" name="Freeform 7">
              <a:extLst>
                <a:ext uri="{FF2B5EF4-FFF2-40B4-BE49-F238E27FC236}">
                  <a16:creationId xmlns:a16="http://schemas.microsoft.com/office/drawing/2014/main" id="{9BD624B4-88D2-2575-04DB-0F42220DA4F7}"/>
                </a:ext>
              </a:extLst>
            </p:cNvPr>
            <p:cNvSpPr/>
            <p:nvPr/>
          </p:nvSpPr>
          <p:spPr>
            <a:xfrm>
              <a:off x="7772400" y="3423951"/>
              <a:ext cx="9847006" cy="642942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8" name="TextBox 9">
              <a:extLst>
                <a:ext uri="{FF2B5EF4-FFF2-40B4-BE49-F238E27FC236}">
                  <a16:creationId xmlns:a16="http://schemas.microsoft.com/office/drawing/2014/main" id="{4A1DE66C-914A-F080-2314-FFBDEDAFA40E}"/>
                </a:ext>
              </a:extLst>
            </p:cNvPr>
            <p:cNvSpPr txBox="1"/>
            <p:nvPr/>
          </p:nvSpPr>
          <p:spPr>
            <a:xfrm>
              <a:off x="8291570" y="4008357"/>
              <a:ext cx="8944217" cy="542590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Cả lớp chia </a:t>
              </a:r>
              <a:r>
                <a:rPr lang="vi-VN" sz="4000">
                  <a:latin typeface="Arial" panose="020B0604020202020204" pitchFamily="34" charset="0"/>
                  <a:cs typeface="Arial" panose="020B0604020202020204" pitchFamily="34" charset="0"/>
                </a:rPr>
                <a:t>thành các nhóm (6 HS), đọc thông tin </a:t>
              </a:r>
              <a:r>
                <a:rPr lang="en-US" sz="4000" i="1">
                  <a:latin typeface="Arial" panose="020B0604020202020204" pitchFamily="34" charset="0"/>
                  <a:cs typeface="Arial" panose="020B0604020202020204" pitchFamily="34" charset="0"/>
                </a:rPr>
                <a:t>(SGK – tr.53) </a:t>
              </a:r>
              <a:r>
                <a:rPr lang="vi-VN" sz="4000">
                  <a:latin typeface="Arial" panose="020B0604020202020204" pitchFamily="34" charset="0"/>
                  <a:cs typeface="Arial" panose="020B0604020202020204" pitchFamily="34" charset="0"/>
                </a:rPr>
                <a:t>và thực hiện nhiệm vụ: </a:t>
              </a:r>
              <a:r>
                <a:rPr lang="vi-VN" sz="4000">
                  <a:solidFill>
                    <a:srgbClr val="FF0000"/>
                  </a:solidFill>
                  <a:latin typeface="Arial" panose="020B0604020202020204" pitchFamily="34" charset="0"/>
                  <a:cs typeface="Arial" panose="020B0604020202020204" pitchFamily="34" charset="0"/>
                </a:rPr>
                <a:t>Thảo luận và xây dựng các tiêu chí đánh giá ý nghĩa của hoạt động phát triển cộng đồng và giải thích tại sao lại chọn những tiêu chí đó.</a:t>
              </a:r>
              <a:endParaRPr lang="vi-VN" sz="4000" i="1">
                <a:solidFill>
                  <a:srgbClr val="FF0000"/>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9783A411-B633-270B-6925-F06E6A32B06A}"/>
              </a:ext>
            </a:extLst>
          </p:cNvPr>
          <p:cNvGrpSpPr/>
          <p:nvPr/>
        </p:nvGrpSpPr>
        <p:grpSpPr>
          <a:xfrm>
            <a:off x="803283" y="3086100"/>
            <a:ext cx="6324600" cy="6429429"/>
            <a:chOff x="602583" y="3455181"/>
            <a:chExt cx="6324600" cy="6429429"/>
          </a:xfrm>
        </p:grpSpPr>
        <p:grpSp>
          <p:nvGrpSpPr>
            <p:cNvPr id="20" name="Group 19">
              <a:extLst>
                <a:ext uri="{FF2B5EF4-FFF2-40B4-BE49-F238E27FC236}">
                  <a16:creationId xmlns:a16="http://schemas.microsoft.com/office/drawing/2014/main" id="{68160743-72CF-E051-1989-C18CD12438C5}"/>
                </a:ext>
              </a:extLst>
            </p:cNvPr>
            <p:cNvGrpSpPr/>
            <p:nvPr/>
          </p:nvGrpSpPr>
          <p:grpSpPr>
            <a:xfrm>
              <a:off x="602583" y="3455181"/>
              <a:ext cx="6324600" cy="6429429"/>
              <a:chOff x="849062" y="2965971"/>
              <a:chExt cx="6324600" cy="6429429"/>
            </a:xfrm>
          </p:grpSpPr>
          <p:sp>
            <p:nvSpPr>
              <p:cNvPr id="22" name="Freeform 7">
                <a:extLst>
                  <a:ext uri="{FF2B5EF4-FFF2-40B4-BE49-F238E27FC236}">
                    <a16:creationId xmlns:a16="http://schemas.microsoft.com/office/drawing/2014/main" id="{9BAA0E71-F9DC-DF80-5015-E46AB31CD760}"/>
                  </a:ext>
                </a:extLst>
              </p:cNvPr>
              <p:cNvSpPr/>
              <p:nvPr/>
            </p:nvSpPr>
            <p:spPr>
              <a:xfrm>
                <a:off x="849062" y="2965971"/>
                <a:ext cx="6324600" cy="642942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98AD0488-AA25-74E5-F9C2-7D7FC6B824BC}"/>
                  </a:ext>
                </a:extLst>
              </p:cNvPr>
              <p:cNvGrpSpPr/>
              <p:nvPr/>
            </p:nvGrpSpPr>
            <p:grpSpPr>
              <a:xfrm>
                <a:off x="1097992" y="3448983"/>
                <a:ext cx="5826740" cy="1420726"/>
                <a:chOff x="1411853" y="3646061"/>
                <a:chExt cx="5826740" cy="1420726"/>
              </a:xfrm>
            </p:grpSpPr>
            <p:sp>
              <p:nvSpPr>
                <p:cNvPr id="24" name="Freeform 10">
                  <a:extLst>
                    <a:ext uri="{FF2B5EF4-FFF2-40B4-BE49-F238E27FC236}">
                      <a16:creationId xmlns:a16="http://schemas.microsoft.com/office/drawing/2014/main" id="{44AC5E83-1343-506B-B311-B5EE4E77F724}"/>
                    </a:ext>
                  </a:extLst>
                </p:cNvPr>
                <p:cNvSpPr/>
                <p:nvPr/>
              </p:nvSpPr>
              <p:spPr>
                <a:xfrm>
                  <a:off x="1411853" y="3646061"/>
                  <a:ext cx="5826740" cy="1420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4B0509B-7669-95E7-9C1B-149CFFAEC072}"/>
                    </a:ext>
                  </a:extLst>
                </p:cNvPr>
                <p:cNvSpPr txBox="1"/>
                <p:nvPr/>
              </p:nvSpPr>
              <p:spPr>
                <a:xfrm>
                  <a:off x="1411853" y="3987092"/>
                  <a:ext cx="582674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cs typeface="Arial" panose="020B0604020202020204" pitchFamily="34" charset="0"/>
                    </a:rPr>
                    <a:t>HOẠT ĐỘNG NHÓM</a:t>
                  </a:r>
                  <a:endParaRPr lang="en-US" sz="42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1" name="Picture 20" descr="A group of children in clothing&#10;&#10;Description automatically generated with low confidence">
              <a:extLst>
                <a:ext uri="{FF2B5EF4-FFF2-40B4-BE49-F238E27FC236}">
                  <a16:creationId xmlns:a16="http://schemas.microsoft.com/office/drawing/2014/main" id="{B8F5C8D3-3462-417D-CA16-351C6F4E4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6270" y="5570494"/>
              <a:ext cx="3696966" cy="4102541"/>
            </a:xfrm>
            <a:prstGeom prst="rect">
              <a:avLst/>
            </a:prstGeom>
          </p:spPr>
        </p:pic>
      </p:grpSp>
    </p:spTree>
    <p:extLst>
      <p:ext uri="{BB962C8B-B14F-4D97-AF65-F5344CB8AC3E}">
        <p14:creationId xmlns:p14="http://schemas.microsoft.com/office/powerpoint/2010/main" val="22274029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7353312" y="171692"/>
            <a:ext cx="937141" cy="718822"/>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7429EB0-D5F1-DA12-D8FD-3686C18BDEAD}"/>
              </a:ext>
            </a:extLst>
          </p:cNvPr>
          <p:cNvGrpSpPr/>
          <p:nvPr/>
        </p:nvGrpSpPr>
        <p:grpSpPr>
          <a:xfrm>
            <a:off x="592250" y="988944"/>
            <a:ext cx="6810342" cy="7671973"/>
            <a:chOff x="195297" y="-577763"/>
            <a:chExt cx="6810342" cy="8050240"/>
          </a:xfrm>
        </p:grpSpPr>
        <p:sp>
          <p:nvSpPr>
            <p:cNvPr id="4" name="Rectangle: Rounded Corners 3">
              <a:extLst>
                <a:ext uri="{FF2B5EF4-FFF2-40B4-BE49-F238E27FC236}">
                  <a16:creationId xmlns:a16="http://schemas.microsoft.com/office/drawing/2014/main" id="{C84BCA78-53A3-F5AC-BE46-1D50BB4FFF0A}"/>
                </a:ext>
              </a:extLst>
            </p:cNvPr>
            <p:cNvSpPr/>
            <p:nvPr/>
          </p:nvSpPr>
          <p:spPr>
            <a:xfrm>
              <a:off x="195297" y="-577763"/>
              <a:ext cx="6810342" cy="8050240"/>
            </a:xfrm>
            <a:prstGeom prst="roundRect">
              <a:avLst/>
            </a:prstGeom>
            <a:solidFill>
              <a:srgbClr val="ECE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4">
                      <a:lumMod val="50000"/>
                    </a:schemeClr>
                  </a:solidFill>
                  <a:effectLst/>
                  <a:uLnTx/>
                  <a:uFillTx/>
                  <a:latin typeface="Arial" panose="020B0604020202020204" pitchFamily="34" charset="0"/>
                  <a:cs typeface="Arial" panose="020B0604020202020204" pitchFamily="34" charset="0"/>
                </a:rPr>
                <a:t>GỢI Ý THAM KHẢO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Một số tiêu chí đánh giá ý nghĩa của các hoạt động phát triển cộng đồng như:</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6">
              <a:extLst>
                <a:ext uri="{FF2B5EF4-FFF2-40B4-BE49-F238E27FC236}">
                  <a16:creationId xmlns:a16="http://schemas.microsoft.com/office/drawing/2014/main" id="{9FAB48DD-4593-4CCF-9BAB-C2303DC90642}"/>
                </a:ext>
              </a:extLst>
            </p:cNvPr>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62287" y="-577763"/>
              <a:ext cx="1901237" cy="1856086"/>
            </a:xfrm>
            <a:prstGeom prst="rect">
              <a:avLst/>
            </a:prstGeom>
          </p:spPr>
        </p:pic>
      </p:grpSp>
      <p:pic>
        <p:nvPicPr>
          <p:cNvPr id="32" name="Picture 31" descr="A person holding a book and a book and a clipboard&#10;&#10;Description automatically generated">
            <a:extLst>
              <a:ext uri="{FF2B5EF4-FFF2-40B4-BE49-F238E27FC236}">
                <a16:creationId xmlns:a16="http://schemas.microsoft.com/office/drawing/2014/main" id="{76603A5F-7DE6-C62B-F126-93B2F4FE40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3896" y="6999513"/>
            <a:ext cx="3167050" cy="3322807"/>
          </a:xfrm>
          <a:prstGeom prst="rect">
            <a:avLst/>
          </a:prstGeom>
        </p:spPr>
      </p:pic>
      <p:sp>
        <p:nvSpPr>
          <p:cNvPr id="33" name="Speech Bubble: Rectangle with Corners Rounded 32">
            <a:extLst>
              <a:ext uri="{FF2B5EF4-FFF2-40B4-BE49-F238E27FC236}">
                <a16:creationId xmlns:a16="http://schemas.microsoft.com/office/drawing/2014/main" id="{397E204E-5DF6-B163-0029-4138EA8ED45E}"/>
              </a:ext>
            </a:extLst>
          </p:cNvPr>
          <p:cNvSpPr/>
          <p:nvPr/>
        </p:nvSpPr>
        <p:spPr>
          <a:xfrm>
            <a:off x="8458201" y="1373857"/>
            <a:ext cx="9237549" cy="3745555"/>
          </a:xfrm>
          <a:prstGeom prst="wedgeRoundRectCallout">
            <a:avLst>
              <a:gd name="adj1" fmla="val -56097"/>
              <a:gd name="adj2" fmla="val 51042"/>
              <a:gd name="adj3" fmla="val 16667"/>
            </a:avLst>
          </a:prstGeom>
          <a:solidFill>
            <a:schemeClr val="accent3">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các cá nhân thể hiện được trách nhiệm của bản thân với cộng đồng.</a:t>
            </a:r>
          </a:p>
        </p:txBody>
      </p:sp>
      <p:sp>
        <p:nvSpPr>
          <p:cNvPr id="34" name="Speech Bubble: Rectangle with Corners Rounded 33">
            <a:extLst>
              <a:ext uri="{FF2B5EF4-FFF2-40B4-BE49-F238E27FC236}">
                <a16:creationId xmlns:a16="http://schemas.microsoft.com/office/drawing/2014/main" id="{5C1FE307-4760-C8DD-1C87-9E147F87E723}"/>
              </a:ext>
            </a:extLst>
          </p:cNvPr>
          <p:cNvSpPr/>
          <p:nvPr/>
        </p:nvSpPr>
        <p:spPr>
          <a:xfrm>
            <a:off x="8458201" y="5448300"/>
            <a:ext cx="9237550" cy="3745555"/>
          </a:xfrm>
          <a:prstGeom prst="wedgeRoundRectCallout">
            <a:avLst>
              <a:gd name="adj1" fmla="val -56039"/>
              <a:gd name="adj2" fmla="val -47917"/>
              <a:gd name="adj3" fmla="val 16667"/>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Tạo điều kiện để các cá nhân góp phần phát triển các mối quan hệ với mọi người trong cộng đồng.</a:t>
            </a:r>
          </a:p>
        </p:txBody>
      </p:sp>
    </p:spTree>
    <p:extLst>
      <p:ext uri="{BB962C8B-B14F-4D97-AF65-F5344CB8AC3E}">
        <p14:creationId xmlns:p14="http://schemas.microsoft.com/office/powerpoint/2010/main" val="167735879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7353312" y="171692"/>
            <a:ext cx="937141" cy="718822"/>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7429EB0-D5F1-DA12-D8FD-3686C18BDEAD}"/>
              </a:ext>
            </a:extLst>
          </p:cNvPr>
          <p:cNvGrpSpPr/>
          <p:nvPr/>
        </p:nvGrpSpPr>
        <p:grpSpPr>
          <a:xfrm>
            <a:off x="592250" y="988944"/>
            <a:ext cx="6810342" cy="7671973"/>
            <a:chOff x="195297" y="-577763"/>
            <a:chExt cx="6810342" cy="8050240"/>
          </a:xfrm>
        </p:grpSpPr>
        <p:sp>
          <p:nvSpPr>
            <p:cNvPr id="4" name="Rectangle: Rounded Corners 3">
              <a:extLst>
                <a:ext uri="{FF2B5EF4-FFF2-40B4-BE49-F238E27FC236}">
                  <a16:creationId xmlns:a16="http://schemas.microsoft.com/office/drawing/2014/main" id="{C84BCA78-53A3-F5AC-BE46-1D50BB4FFF0A}"/>
                </a:ext>
              </a:extLst>
            </p:cNvPr>
            <p:cNvSpPr/>
            <p:nvPr/>
          </p:nvSpPr>
          <p:spPr>
            <a:xfrm>
              <a:off x="195297" y="-577763"/>
              <a:ext cx="6810342" cy="8050240"/>
            </a:xfrm>
            <a:prstGeom prst="roundRect">
              <a:avLst/>
            </a:prstGeom>
            <a:solidFill>
              <a:srgbClr val="ECE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4">
                      <a:lumMod val="50000"/>
                    </a:schemeClr>
                  </a:solidFill>
                  <a:effectLst/>
                  <a:uLnTx/>
                  <a:uFillTx/>
                  <a:latin typeface="Arial" panose="020B0604020202020204" pitchFamily="34" charset="0"/>
                  <a:cs typeface="Arial" panose="020B0604020202020204" pitchFamily="34" charset="0"/>
                </a:rPr>
                <a:t>GỢI Ý THAM KHẢO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Một số tiêu chí đánh giá ý nghĩa của các hoạt động phát triển cộng đồng như:</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6">
              <a:extLst>
                <a:ext uri="{FF2B5EF4-FFF2-40B4-BE49-F238E27FC236}">
                  <a16:creationId xmlns:a16="http://schemas.microsoft.com/office/drawing/2014/main" id="{9FAB48DD-4593-4CCF-9BAB-C2303DC90642}"/>
                </a:ext>
              </a:extLst>
            </p:cNvPr>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62287" y="-577763"/>
              <a:ext cx="1901237" cy="1856086"/>
            </a:xfrm>
            <a:prstGeom prst="rect">
              <a:avLst/>
            </a:prstGeom>
          </p:spPr>
        </p:pic>
      </p:grpSp>
      <p:pic>
        <p:nvPicPr>
          <p:cNvPr id="32" name="Picture 31" descr="A person holding a book and a book and a clipboard&#10;&#10;Description automatically generated">
            <a:extLst>
              <a:ext uri="{FF2B5EF4-FFF2-40B4-BE49-F238E27FC236}">
                <a16:creationId xmlns:a16="http://schemas.microsoft.com/office/drawing/2014/main" id="{76603A5F-7DE6-C62B-F126-93B2F4FE40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3896" y="6999513"/>
            <a:ext cx="3167050" cy="3322807"/>
          </a:xfrm>
          <a:prstGeom prst="rect">
            <a:avLst/>
          </a:prstGeom>
        </p:spPr>
      </p:pic>
      <p:sp>
        <p:nvSpPr>
          <p:cNvPr id="33" name="Speech Bubble: Rectangle with Corners Rounded 32">
            <a:extLst>
              <a:ext uri="{FF2B5EF4-FFF2-40B4-BE49-F238E27FC236}">
                <a16:creationId xmlns:a16="http://schemas.microsoft.com/office/drawing/2014/main" id="{397E204E-5DF6-B163-0029-4138EA8ED45E}"/>
              </a:ext>
            </a:extLst>
          </p:cNvPr>
          <p:cNvSpPr/>
          <p:nvPr/>
        </p:nvSpPr>
        <p:spPr>
          <a:xfrm>
            <a:off x="8646743" y="647700"/>
            <a:ext cx="9049007" cy="3048009"/>
          </a:xfrm>
          <a:prstGeom prst="wedgeRoundRectCallout">
            <a:avLst>
              <a:gd name="adj1" fmla="val -57180"/>
              <a:gd name="adj2" fmla="val 54256"/>
              <a:gd name="adj3" fmla="val 16667"/>
            </a:avLst>
          </a:prstGeom>
          <a:solidFill>
            <a:srgbClr val="FFF5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Tăng cường sự gắn kết trong tập thể, tăng cường sự hiểu biết lẫn nhau trong cộng đồng.</a:t>
            </a:r>
          </a:p>
        </p:txBody>
      </p:sp>
      <p:sp>
        <p:nvSpPr>
          <p:cNvPr id="34" name="Speech Bubble: Rectangle with Corners Rounded 33">
            <a:extLst>
              <a:ext uri="{FF2B5EF4-FFF2-40B4-BE49-F238E27FC236}">
                <a16:creationId xmlns:a16="http://schemas.microsoft.com/office/drawing/2014/main" id="{5C1FE307-4760-C8DD-1C87-9E147F87E723}"/>
              </a:ext>
            </a:extLst>
          </p:cNvPr>
          <p:cNvSpPr/>
          <p:nvPr/>
        </p:nvSpPr>
        <p:spPr>
          <a:xfrm>
            <a:off x="8646743" y="4000498"/>
            <a:ext cx="9049007" cy="2743206"/>
          </a:xfrm>
          <a:prstGeom prst="wedgeRoundRectCallout">
            <a:avLst>
              <a:gd name="adj1" fmla="val -57482"/>
              <a:gd name="adj2" fmla="val -43407"/>
              <a:gd name="adj3" fmla="val 16667"/>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Huy động sức mạnh tổng hợp từ nhiều nguồn lực khác nhau trong cộng đồng.</a:t>
            </a:r>
          </a:p>
        </p:txBody>
      </p:sp>
      <p:sp>
        <p:nvSpPr>
          <p:cNvPr id="35" name="Speech Bubble: Rectangle with Corners Rounded 34">
            <a:extLst>
              <a:ext uri="{FF2B5EF4-FFF2-40B4-BE49-F238E27FC236}">
                <a16:creationId xmlns:a16="http://schemas.microsoft.com/office/drawing/2014/main" id="{7B620DAE-761D-E38F-7A69-5FD8A6900ABE}"/>
              </a:ext>
            </a:extLst>
          </p:cNvPr>
          <p:cNvSpPr/>
          <p:nvPr/>
        </p:nvSpPr>
        <p:spPr>
          <a:xfrm>
            <a:off x="8646742" y="7048493"/>
            <a:ext cx="9049007" cy="2743207"/>
          </a:xfrm>
          <a:prstGeom prst="wedgeRoundRectCallout">
            <a:avLst>
              <a:gd name="adj1" fmla="val -57380"/>
              <a:gd name="adj2" fmla="val -54206"/>
              <a:gd name="adj3" fmla="val 16667"/>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Thúc đẩy sự phát triển toàn diện và bền vững cho cộng đồng.</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90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9"/>
          <p:cNvSpPr/>
          <p:nvPr/>
        </p:nvSpPr>
        <p:spPr>
          <a:xfrm rot="-646527">
            <a:off x="-150255" y="105965"/>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090DEA69-5314-6DDE-FE6B-7B9048FDA955}"/>
              </a:ext>
            </a:extLst>
          </p:cNvPr>
          <p:cNvSpPr/>
          <p:nvPr/>
        </p:nvSpPr>
        <p:spPr>
          <a:xfrm>
            <a:off x="16992600" y="9105900"/>
            <a:ext cx="1295400" cy="941614"/>
          </a:xfrm>
          <a:custGeom>
            <a:avLst/>
            <a:gdLst/>
            <a:ahLst/>
            <a:cxnLst/>
            <a:rect l="l" t="t" r="r" b="b"/>
            <a:pathLst>
              <a:path w="1540353" h="1173469">
                <a:moveTo>
                  <a:pt x="0" y="0"/>
                </a:moveTo>
                <a:lnTo>
                  <a:pt x="1540354" y="0"/>
                </a:lnTo>
                <a:lnTo>
                  <a:pt x="1540354" y="1173469"/>
                </a:lnTo>
                <a:lnTo>
                  <a:pt x="0" y="11734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952DD96B-ADFB-C870-3EB0-FA98ABEEA749}"/>
              </a:ext>
            </a:extLst>
          </p:cNvPr>
          <p:cNvSpPr/>
          <p:nvPr/>
        </p:nvSpPr>
        <p:spPr>
          <a:xfrm>
            <a:off x="16992600" y="0"/>
            <a:ext cx="1454825" cy="1219200"/>
          </a:xfrm>
          <a:custGeom>
            <a:avLst/>
            <a:gdLst/>
            <a:ahLst/>
            <a:cxnLst/>
            <a:rect l="l" t="t" r="r" b="b"/>
            <a:pathLst>
              <a:path w="1150025" h="874019">
                <a:moveTo>
                  <a:pt x="0" y="0"/>
                </a:moveTo>
                <a:lnTo>
                  <a:pt x="1150025" y="0"/>
                </a:lnTo>
                <a:lnTo>
                  <a:pt x="1150025" y="874019"/>
                </a:lnTo>
                <a:lnTo>
                  <a:pt x="0" y="874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AC2779A-AA40-F6D3-B013-E13866510CB5}"/>
              </a:ext>
            </a:extLst>
          </p:cNvPr>
          <p:cNvSpPr txBox="1"/>
          <p:nvPr/>
        </p:nvSpPr>
        <p:spPr>
          <a:xfrm>
            <a:off x="2164297" y="577330"/>
            <a:ext cx="13694874"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Thực hiện đánh giá ý nghĩa của các hoạt động phát triển cộng đồng</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Freeform 5">
            <a:extLst>
              <a:ext uri="{FF2B5EF4-FFF2-40B4-BE49-F238E27FC236}">
                <a16:creationId xmlns:a16="http://schemas.microsoft.com/office/drawing/2014/main" id="{2D621640-4BF8-CBA6-D1EC-D75CF86E5EA2}"/>
              </a:ext>
            </a:extLst>
          </p:cNvPr>
          <p:cNvSpPr/>
          <p:nvPr/>
        </p:nvSpPr>
        <p:spPr>
          <a:xfrm rot="10800000">
            <a:off x="6476996" y="2857500"/>
            <a:ext cx="10964647" cy="687082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12">
            <a:extLst>
              <a:ext uri="{FF2B5EF4-FFF2-40B4-BE49-F238E27FC236}">
                <a16:creationId xmlns:a16="http://schemas.microsoft.com/office/drawing/2014/main" id="{5C9326D2-FC46-0AC1-C66A-4222B2C380A7}"/>
              </a:ext>
            </a:extLst>
          </p:cNvPr>
          <p:cNvSpPr/>
          <p:nvPr/>
        </p:nvSpPr>
        <p:spPr>
          <a:xfrm rot="10800000">
            <a:off x="846350" y="2857497"/>
            <a:ext cx="4945207" cy="687082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5">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315B6DC-9CF9-6FB2-22A9-A4D23220A73C}"/>
              </a:ext>
            </a:extLst>
          </p:cNvPr>
          <p:cNvGrpSpPr/>
          <p:nvPr/>
        </p:nvGrpSpPr>
        <p:grpSpPr>
          <a:xfrm>
            <a:off x="8251224" y="3421481"/>
            <a:ext cx="7641090" cy="1215349"/>
            <a:chOff x="7683843" y="2053540"/>
            <a:chExt cx="7641090" cy="1215349"/>
          </a:xfrm>
        </p:grpSpPr>
        <p:sp>
          <p:nvSpPr>
            <p:cNvPr id="15" name="Freeform 8">
              <a:extLst>
                <a:ext uri="{FF2B5EF4-FFF2-40B4-BE49-F238E27FC236}">
                  <a16:creationId xmlns:a16="http://schemas.microsoft.com/office/drawing/2014/main" id="{31425189-FBA9-94BA-AB27-39922E02F933}"/>
                </a:ext>
              </a:extLst>
            </p:cNvPr>
            <p:cNvSpPr/>
            <p:nvPr/>
          </p:nvSpPr>
          <p:spPr>
            <a:xfrm>
              <a:off x="7683843" y="2053540"/>
              <a:ext cx="7641090" cy="1215349"/>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885F7CF-3DE1-9535-D2ED-E063DED8A1C2}"/>
                </a:ext>
              </a:extLst>
            </p:cNvPr>
            <p:cNvSpPr txBox="1"/>
            <p:nvPr/>
          </p:nvSpPr>
          <p:spPr>
            <a:xfrm>
              <a:off x="8444353" y="2306430"/>
              <a:ext cx="61200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nhóm</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55AF13D8-DDBF-DBC6-28C1-05FE2BF3E0CC}"/>
              </a:ext>
            </a:extLst>
          </p:cNvPr>
          <p:cNvSpPr txBox="1"/>
          <p:nvPr/>
        </p:nvSpPr>
        <p:spPr>
          <a:xfrm>
            <a:off x="7104357" y="4725805"/>
            <a:ext cx="9709923" cy="45949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Mỗi nhóm hãy chọn một hoạt động phát triển cộng đồng để đánh giá.</a:t>
            </a:r>
          </a:p>
          <a:p>
            <a:pPr marL="571500" indent="-571500" algn="just">
              <a:lnSpc>
                <a:spcPct val="150000"/>
              </a:lnSpc>
              <a:buFont typeface="Courier New" panose="02070309020205020404" pitchFamily="49" charset="0"/>
              <a:buChar char="o"/>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Gợi ý: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nhóm có thể minh họa bằng các hình ảnh thực tế, bài hát ý nghĩa, video,...</a:t>
            </a:r>
          </a:p>
        </p:txBody>
      </p:sp>
      <p:pic>
        <p:nvPicPr>
          <p:cNvPr id="18" name="Picture 11">
            <a:extLst>
              <a:ext uri="{FF2B5EF4-FFF2-40B4-BE49-F238E27FC236}">
                <a16:creationId xmlns:a16="http://schemas.microsoft.com/office/drawing/2014/main" id="{E547C141-8ACC-1D92-9F2E-02B4797CB39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2953" y="5166295"/>
            <a:ext cx="4967847" cy="4415176"/>
          </a:xfrm>
          <a:prstGeom prst="rect">
            <a:avLst/>
          </a:prstGeom>
        </p:spPr>
      </p:pic>
    </p:spTree>
    <p:extLst>
      <p:ext uri="{BB962C8B-B14F-4D97-AF65-F5344CB8AC3E}">
        <p14:creationId xmlns:p14="http://schemas.microsoft.com/office/powerpoint/2010/main" val="9500412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barn(outVertical)">
                                      <p:cBhvr>
                                        <p:cTn id="24" dur="500"/>
                                        <p:tgtEl>
                                          <p:spTgt spid="17">
                                            <p:txEl>
                                              <p:pRg st="0" end="0"/>
                                            </p:txEl>
                                          </p:spTgt>
                                        </p:tgtEl>
                                      </p:cBhvr>
                                    </p:animEffect>
                                  </p:childTnLst>
                                </p:cTn>
                              </p:par>
                            </p:childTnLst>
                          </p:cTn>
                        </p:par>
                        <p:par>
                          <p:cTn id="25" fill="hold">
                            <p:stCondLst>
                              <p:cond delay="500"/>
                            </p:stCondLst>
                            <p:childTnLst>
                              <p:par>
                                <p:cTn id="26" presetID="16" presetClass="entr" presetSubtype="37" fill="hold" grpId="0" nodeType="after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barn(outVertical)">
                                      <p:cBhvr>
                                        <p:cTn id="28"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9"/>
          <p:cNvSpPr/>
          <p:nvPr/>
        </p:nvSpPr>
        <p:spPr>
          <a:xfrm rot="-646527">
            <a:off x="16787646" y="60348"/>
            <a:ext cx="1365281" cy="1573698"/>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sp>
        <p:nvSpPr>
          <p:cNvPr id="3" name="Freeform 7">
            <a:extLst>
              <a:ext uri="{FF2B5EF4-FFF2-40B4-BE49-F238E27FC236}">
                <a16:creationId xmlns:a16="http://schemas.microsoft.com/office/drawing/2014/main" id="{BC361D85-12DA-CBF2-E9B1-43445632FD12}"/>
              </a:ext>
            </a:extLst>
          </p:cNvPr>
          <p:cNvSpPr/>
          <p:nvPr/>
        </p:nvSpPr>
        <p:spPr>
          <a:xfrm>
            <a:off x="1" y="0"/>
            <a:ext cx="1295400" cy="1360963"/>
          </a:xfrm>
          <a:custGeom>
            <a:avLst/>
            <a:gdLst/>
            <a:ahLst/>
            <a:cxnLst/>
            <a:rect l="l" t="t" r="r" b="b"/>
            <a:pathLst>
              <a:path w="2025059" h="2097519">
                <a:moveTo>
                  <a:pt x="0" y="0"/>
                </a:moveTo>
                <a:lnTo>
                  <a:pt x="2025060" y="0"/>
                </a:lnTo>
                <a:lnTo>
                  <a:pt x="2025060" y="2097519"/>
                </a:lnTo>
                <a:lnTo>
                  <a:pt x="0" y="20975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201396A-D4F9-142B-5E76-BDCDAEB09BA2}"/>
              </a:ext>
            </a:extLst>
          </p:cNvPr>
          <p:cNvGrpSpPr/>
          <p:nvPr/>
        </p:nvGrpSpPr>
        <p:grpSpPr>
          <a:xfrm>
            <a:off x="5446400" y="0"/>
            <a:ext cx="7583876" cy="1360963"/>
            <a:chOff x="4834930" y="84191"/>
            <a:chExt cx="7359542" cy="1208123"/>
          </a:xfrm>
        </p:grpSpPr>
        <p:sp>
          <p:nvSpPr>
            <p:cNvPr id="14" name="Round Same Side Corner Rectangle 11">
              <a:extLst>
                <a:ext uri="{FF2B5EF4-FFF2-40B4-BE49-F238E27FC236}">
                  <a16:creationId xmlns:a16="http://schemas.microsoft.com/office/drawing/2014/main" id="{3DE59D2A-0798-F3EF-F7D1-E1FB9B30B0E3}"/>
                </a:ext>
              </a:extLst>
            </p:cNvPr>
            <p:cNvSpPr/>
            <p:nvPr/>
          </p:nvSpPr>
          <p:spPr>
            <a:xfrm flipV="1">
              <a:off x="4834930" y="84191"/>
              <a:ext cx="7359542" cy="120812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7FD199-00EB-43C0-86BF-C3D9E72BF1E7}"/>
                </a:ext>
              </a:extLst>
            </p:cNvPr>
            <p:cNvSpPr txBox="1"/>
            <p:nvPr/>
          </p:nvSpPr>
          <p:spPr>
            <a:xfrm>
              <a:off x="5313042" y="305755"/>
              <a:ext cx="6403317" cy="76499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VÍ DỤ THAM KHẢO</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3540B0B5-63CA-8C19-BB6E-B0F15BE00575}"/>
              </a:ext>
            </a:extLst>
          </p:cNvPr>
          <p:cNvGrpSpPr/>
          <p:nvPr/>
        </p:nvGrpSpPr>
        <p:grpSpPr>
          <a:xfrm>
            <a:off x="685805" y="1360963"/>
            <a:ext cx="5943595" cy="4166177"/>
            <a:chOff x="-301911" y="892763"/>
            <a:chExt cx="5943595" cy="4166177"/>
          </a:xfrm>
        </p:grpSpPr>
        <p:sp>
          <p:nvSpPr>
            <p:cNvPr id="17" name="Line Callout 1 (Border and Accent Bar) 3">
              <a:extLst>
                <a:ext uri="{FF2B5EF4-FFF2-40B4-BE49-F238E27FC236}">
                  <a16:creationId xmlns:a16="http://schemas.microsoft.com/office/drawing/2014/main" id="{E60D2CB5-005C-BE2B-7A19-A96FF87E3676}"/>
                </a:ext>
              </a:extLst>
            </p:cNvPr>
            <p:cNvSpPr/>
            <p:nvPr/>
          </p:nvSpPr>
          <p:spPr>
            <a:xfrm>
              <a:off x="-301911" y="1553740"/>
              <a:ext cx="5943595" cy="3505200"/>
            </a:xfrm>
            <a:prstGeom prst="roundRect">
              <a:avLst/>
            </a:prstGeom>
            <a:solidFill>
              <a:srgbClr val="FFFBE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C00000"/>
                  </a:solidFill>
                  <a:latin typeface="Arial" panose="020B0604020202020204" pitchFamily="34" charset="0"/>
                  <a:cs typeface="Arial" panose="020B0604020202020204" pitchFamily="34" charset="0"/>
                </a:rPr>
                <a:t>Đánh giá ý nghĩa của hoạt động giúp đỡ xã Y sau bão lũ:</a:t>
              </a:r>
              <a:endParaRPr lang="en-US" sz="4000" dirty="0">
                <a:solidFill>
                  <a:srgbClr val="C00000"/>
                </a:solidFill>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A1BC9DA3-BE6F-2938-DB5C-38B31FA094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25916" y="892763"/>
              <a:ext cx="969805" cy="996995"/>
            </a:xfrm>
            <a:prstGeom prst="rect">
              <a:avLst/>
            </a:prstGeom>
          </p:spPr>
        </p:pic>
      </p:grpSp>
      <p:sp>
        <p:nvSpPr>
          <p:cNvPr id="41" name="Rounded Rectangle 19">
            <a:extLst>
              <a:ext uri="{FF2B5EF4-FFF2-40B4-BE49-F238E27FC236}">
                <a16:creationId xmlns:a16="http://schemas.microsoft.com/office/drawing/2014/main" id="{D0BF2A77-F4C6-1FBF-7681-541B2D55336C}"/>
              </a:ext>
            </a:extLst>
          </p:cNvPr>
          <p:cNvSpPr/>
          <p:nvPr/>
        </p:nvSpPr>
        <p:spPr>
          <a:xfrm>
            <a:off x="7992354" y="4742036"/>
            <a:ext cx="9609841" cy="2203017"/>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Là hoạt động để những người dân trong cộng đồng thêm gắn kết và yêu thương nhau</a:t>
            </a:r>
            <a:endParaRPr lang="en-US" sz="3600" dirty="0">
              <a:solidFill>
                <a:schemeClr val="tx1"/>
              </a:solidFill>
              <a:latin typeface="Arial" panose="020B0604020202020204" pitchFamily="34" charset="0"/>
              <a:cs typeface="Arial" panose="020B0604020202020204" pitchFamily="34" charset="0"/>
            </a:endParaRPr>
          </a:p>
        </p:txBody>
      </p:sp>
      <p:sp>
        <p:nvSpPr>
          <p:cNvPr id="42" name="Rounded Rectangle 23">
            <a:extLst>
              <a:ext uri="{FF2B5EF4-FFF2-40B4-BE49-F238E27FC236}">
                <a16:creationId xmlns:a16="http://schemas.microsoft.com/office/drawing/2014/main" id="{CC146672-F125-0CF7-65E3-1C8FA8A33DA8}"/>
              </a:ext>
            </a:extLst>
          </p:cNvPr>
          <p:cNvSpPr/>
          <p:nvPr/>
        </p:nvSpPr>
        <p:spPr>
          <a:xfrm>
            <a:off x="7992354" y="7459546"/>
            <a:ext cx="9609835" cy="2203018"/>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Phối hợp được nhiều cá nhân, tổ chức cùng tham gia một hoạt động cộng đồng</a:t>
            </a:r>
            <a:endParaRPr lang="en-US" sz="3600" dirty="0">
              <a:solidFill>
                <a:schemeClr val="tx1"/>
              </a:solidFill>
              <a:latin typeface="Arial" panose="020B0604020202020204" pitchFamily="34" charset="0"/>
              <a:cs typeface="Arial" panose="020B0604020202020204" pitchFamily="34" charset="0"/>
            </a:endParaRPr>
          </a:p>
        </p:txBody>
      </p:sp>
      <p:sp>
        <p:nvSpPr>
          <p:cNvPr id="43" name="Rounded Rectangle 19">
            <a:extLst>
              <a:ext uri="{FF2B5EF4-FFF2-40B4-BE49-F238E27FC236}">
                <a16:creationId xmlns:a16="http://schemas.microsoft.com/office/drawing/2014/main" id="{433E0A60-97A2-ED47-F65D-BB6E4A635B44}"/>
              </a:ext>
            </a:extLst>
          </p:cNvPr>
          <p:cNvSpPr/>
          <p:nvPr/>
        </p:nvSpPr>
        <p:spPr>
          <a:xfrm>
            <a:off x="7992363" y="2021941"/>
            <a:ext cx="9609823" cy="2203018"/>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Giúp người dân xã Y nhanh chóng ổn định cuộc sống sau bão lũ</a:t>
            </a:r>
            <a:endParaRPr lang="en-US" sz="3600" dirty="0">
              <a:solidFill>
                <a:schemeClr val="tx1"/>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374DE21B-6298-4DC7-7B5A-E3878DBC4E62}"/>
              </a:ext>
            </a:extLst>
          </p:cNvPr>
          <p:cNvGrpSpPr/>
          <p:nvPr/>
        </p:nvGrpSpPr>
        <p:grpSpPr>
          <a:xfrm rot="16200000">
            <a:off x="6343061" y="4155513"/>
            <a:ext cx="2718709" cy="579878"/>
            <a:chOff x="6498137" y="3625822"/>
            <a:chExt cx="558104" cy="973671"/>
          </a:xfrm>
        </p:grpSpPr>
        <p:cxnSp>
          <p:nvCxnSpPr>
            <p:cNvPr id="45" name="Straight Connector 44">
              <a:extLst>
                <a:ext uri="{FF2B5EF4-FFF2-40B4-BE49-F238E27FC236}">
                  <a16:creationId xmlns:a16="http://schemas.microsoft.com/office/drawing/2014/main" id="{9D2947D9-67AA-EA0E-9E59-B017D45744CE}"/>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55105C1-7649-DF70-7B40-670DC07C662E}"/>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5399E52-96A5-9B4C-20D2-4C090E625B2F}"/>
              </a:ext>
            </a:extLst>
          </p:cNvPr>
          <p:cNvGrpSpPr/>
          <p:nvPr/>
        </p:nvGrpSpPr>
        <p:grpSpPr>
          <a:xfrm rot="16200000" flipH="1">
            <a:off x="4999174" y="5499406"/>
            <a:ext cx="5406485" cy="579877"/>
            <a:chOff x="6498137" y="3625822"/>
            <a:chExt cx="558104" cy="973671"/>
          </a:xfrm>
        </p:grpSpPr>
        <p:cxnSp>
          <p:nvCxnSpPr>
            <p:cNvPr id="48" name="Straight Connector 47">
              <a:extLst>
                <a:ext uri="{FF2B5EF4-FFF2-40B4-BE49-F238E27FC236}">
                  <a16:creationId xmlns:a16="http://schemas.microsoft.com/office/drawing/2014/main" id="{39221CBA-CDB9-7225-C07F-74F283749845}"/>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421F379-957F-38F1-DBFB-EB2670370D89}"/>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410C3D38-F195-7737-6AFB-CF3C6AEA8BC4}"/>
              </a:ext>
            </a:extLst>
          </p:cNvPr>
          <p:cNvGrpSpPr/>
          <p:nvPr/>
        </p:nvGrpSpPr>
        <p:grpSpPr>
          <a:xfrm rot="16200000">
            <a:off x="6539379" y="7039607"/>
            <a:ext cx="2326076" cy="579880"/>
            <a:chOff x="6498137" y="3625822"/>
            <a:chExt cx="558104" cy="973671"/>
          </a:xfrm>
        </p:grpSpPr>
        <p:cxnSp>
          <p:nvCxnSpPr>
            <p:cNvPr id="51" name="Straight Connector 50">
              <a:extLst>
                <a:ext uri="{FF2B5EF4-FFF2-40B4-BE49-F238E27FC236}">
                  <a16:creationId xmlns:a16="http://schemas.microsoft.com/office/drawing/2014/main" id="{7C03AD4A-B900-A7BB-74D5-E8D30516CB7B}"/>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EBDA92-8058-7D4D-2F08-7F1322D47CF7}"/>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2050" name="Picture 2" descr="Sinh viên tình nguyện về nơi lũ lụt giúp dân">
            <a:extLst>
              <a:ext uri="{FF2B5EF4-FFF2-40B4-BE49-F238E27FC236}">
                <a16:creationId xmlns:a16="http://schemas.microsoft.com/office/drawing/2014/main" id="{76F412BF-6E9F-5EBA-DD7F-25121154EF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356" y="6024894"/>
            <a:ext cx="5770491" cy="361045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78471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500"/>
                                        <p:tgtEl>
                                          <p:spTgt spid="47"/>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randombar(horizont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randombar(horizont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randombar(horizontal)">
                                      <p:cBhvr>
                                        <p:cTn id="4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7">
            <a:extLst>
              <a:ext uri="{FF2B5EF4-FFF2-40B4-BE49-F238E27FC236}">
                <a16:creationId xmlns:a16="http://schemas.microsoft.com/office/drawing/2014/main" id="{65830D3F-0C57-A96C-ABCE-652F7E6B3612}"/>
              </a:ext>
            </a:extLst>
          </p:cNvPr>
          <p:cNvSpPr/>
          <p:nvPr/>
        </p:nvSpPr>
        <p:spPr>
          <a:xfrm rot="-3932765">
            <a:off x="475131" y="-180520"/>
            <a:ext cx="473330" cy="1444168"/>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033707" y="89489"/>
            <a:ext cx="1121147" cy="1259657"/>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F94AE0B-0386-9BC8-F011-77C34242B08C}"/>
              </a:ext>
            </a:extLst>
          </p:cNvPr>
          <p:cNvSpPr txBox="1"/>
          <p:nvPr/>
        </p:nvSpPr>
        <p:spPr>
          <a:xfrm>
            <a:off x="1914638" y="783124"/>
            <a:ext cx="14458724"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kết quả đánh giá ý nghĩa của hoạt động phát triển cộng đồng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F86D85D3-621A-FFDC-9E6A-08C158203881}"/>
              </a:ext>
            </a:extLst>
          </p:cNvPr>
          <p:cNvGrpSpPr/>
          <p:nvPr/>
        </p:nvGrpSpPr>
        <p:grpSpPr>
          <a:xfrm>
            <a:off x="7768606" y="3009900"/>
            <a:ext cx="8604756" cy="6019801"/>
            <a:chOff x="7397357" y="1975271"/>
            <a:chExt cx="8604756" cy="5947725"/>
          </a:xfrm>
        </p:grpSpPr>
        <p:sp>
          <p:nvSpPr>
            <p:cNvPr id="13" name="Speech Bubble: Rectangle with Corners Rounded 12">
              <a:extLst>
                <a:ext uri="{FF2B5EF4-FFF2-40B4-BE49-F238E27FC236}">
                  <a16:creationId xmlns:a16="http://schemas.microsoft.com/office/drawing/2014/main" id="{5F40FBD5-57DA-DF07-4946-18D8D69A5A7B}"/>
                </a:ext>
              </a:extLst>
            </p:cNvPr>
            <p:cNvSpPr/>
            <p:nvPr/>
          </p:nvSpPr>
          <p:spPr>
            <a:xfrm>
              <a:off x="7397357" y="2665525"/>
              <a:ext cx="8604756" cy="5257471"/>
            </a:xfrm>
            <a:prstGeom prst="wedgeRoundRectCallout">
              <a:avLst>
                <a:gd name="adj1" fmla="val -61462"/>
                <a:gd name="adj2" fmla="val 47440"/>
                <a:gd name="adj3" fmla="val 16667"/>
              </a:avLst>
            </a:prstGeom>
            <a:solidFill>
              <a:srgbClr val="FFF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THẢO LUẬN NHÓM</a:t>
              </a:r>
            </a:p>
            <a:p>
              <a:pPr algn="ctr">
                <a:lnSpc>
                  <a:spcPct val="150000"/>
                </a:lnSpc>
              </a:pPr>
              <a:r>
                <a:rPr lang="en-US" sz="4000">
                  <a:solidFill>
                    <a:schemeClr val="tx1"/>
                  </a:solidFill>
                  <a:latin typeface="Arial" panose="020B0604020202020204" pitchFamily="34" charset="0"/>
                  <a:cs typeface="Arial" panose="020B0604020202020204" pitchFamily="34" charset="0"/>
                </a:rPr>
                <a:t>Các nhóm hãy c</a:t>
              </a:r>
              <a:r>
                <a:rPr lang="vi-VN" sz="4000">
                  <a:solidFill>
                    <a:schemeClr val="tx1"/>
                  </a:solidFill>
                  <a:latin typeface="Arial" panose="020B0604020202020204" pitchFamily="34" charset="0"/>
                  <a:cs typeface="Arial" panose="020B0604020202020204" pitchFamily="34" charset="0"/>
                </a:rPr>
                <a:t>hia sẻ</a:t>
              </a:r>
              <a:r>
                <a:rPr lang="en-US" sz="4000">
                  <a:solidFill>
                    <a:schemeClr val="tx1"/>
                  </a:solidFill>
                  <a:latin typeface="Arial" panose="020B0604020202020204" pitchFamily="34" charset="0"/>
                  <a:cs typeface="Arial" panose="020B0604020202020204" pitchFamily="34" charset="0"/>
                </a:rPr>
                <a:t> trước lớp</a:t>
              </a:r>
              <a:r>
                <a:rPr lang="vi-VN" sz="4000">
                  <a:solidFill>
                    <a:schemeClr val="tx1"/>
                  </a:solidFill>
                  <a:latin typeface="Arial" panose="020B0604020202020204" pitchFamily="34" charset="0"/>
                  <a:cs typeface="Arial" panose="020B0604020202020204" pitchFamily="34" charset="0"/>
                </a:rPr>
                <a:t> kết quả đánh giá hoạt động phát triển cộng đồng.</a:t>
              </a:r>
              <a:endParaRPr lang="vi-VN" sz="4000" dirty="0">
                <a:solidFill>
                  <a:schemeClr val="tx1"/>
                </a:solidFill>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4A17F7D8-46F9-9075-AAD5-14E668AB6A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80882" y="1975271"/>
              <a:ext cx="1037706" cy="1066800"/>
            </a:xfrm>
            <a:prstGeom prst="rect">
              <a:avLst/>
            </a:prstGeom>
          </p:spPr>
        </p:pic>
      </p:grpSp>
      <p:sp>
        <p:nvSpPr>
          <p:cNvPr id="16" name="Freeform 11">
            <a:extLst>
              <a:ext uri="{FF2B5EF4-FFF2-40B4-BE49-F238E27FC236}">
                <a16:creationId xmlns:a16="http://schemas.microsoft.com/office/drawing/2014/main" id="{F74595D9-6849-374F-098C-677026D70F83}"/>
              </a:ext>
            </a:extLst>
          </p:cNvPr>
          <p:cNvSpPr/>
          <p:nvPr/>
        </p:nvSpPr>
        <p:spPr>
          <a:xfrm>
            <a:off x="1219200" y="6130914"/>
            <a:ext cx="4936750" cy="4156086"/>
          </a:xfrm>
          <a:custGeom>
            <a:avLst/>
            <a:gdLst/>
            <a:ahLst/>
            <a:cxnLst/>
            <a:rect l="l" t="t" r="r" b="b"/>
            <a:pathLst>
              <a:path w="5474249" h="4587260">
                <a:moveTo>
                  <a:pt x="0" y="0"/>
                </a:moveTo>
                <a:lnTo>
                  <a:pt x="5474249" y="0"/>
                </a:lnTo>
                <a:lnTo>
                  <a:pt x="5474249" y="4587260"/>
                </a:lnTo>
                <a:lnTo>
                  <a:pt x="0" y="4587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09002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8E8CC-366D-7027-0D53-3DDACF97BA10}"/>
              </a:ext>
            </a:extLst>
          </p:cNvPr>
          <p:cNvPicPr>
            <a:picLocks noChangeAspect="1"/>
          </p:cNvPicPr>
          <p:nvPr/>
        </p:nvPicPr>
        <p:blipFill>
          <a:blip r:embed="rId2"/>
          <a:srcRect t="7037" b="7037"/>
          <a:stretch>
            <a:fillRect/>
          </a:stretch>
        </p:blipFill>
        <p:spPr>
          <a:xfrm>
            <a:off x="958363" y="1370660"/>
            <a:ext cx="16371254" cy="8916340"/>
          </a:xfrm>
          <a:prstGeom prst="rect">
            <a:avLst/>
          </a:prstGeom>
        </p:spPr>
      </p:pic>
      <p:sp>
        <p:nvSpPr>
          <p:cNvPr id="3" name="Rectangle 2">
            <a:extLst>
              <a:ext uri="{FF2B5EF4-FFF2-40B4-BE49-F238E27FC236}">
                <a16:creationId xmlns:a16="http://schemas.microsoft.com/office/drawing/2014/main" id="{6F12EED7-2FCC-8CD9-EA8B-6D61656459FD}"/>
              </a:ext>
            </a:extLst>
          </p:cNvPr>
          <p:cNvSpPr/>
          <p:nvPr/>
        </p:nvSpPr>
        <p:spPr>
          <a:xfrm>
            <a:off x="1429872" y="2333030"/>
            <a:ext cx="15428235" cy="679153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3600">
                <a:latin typeface="Arial" panose="020B0604020202020204" pitchFamily="34" charset="0"/>
                <a:ea typeface="Calibri" panose="020F0502020204030204" pitchFamily="34" charset="0"/>
                <a:cs typeface="Arial" panose="020B0604020202020204" pitchFamily="34" charset="0"/>
              </a:rPr>
              <a:t>Việc xây dựng các tiêu chí đánh giá ý nghĩa của hoạt động phát triển cộng đồng cần được suy xét nghiêm túc và kĩ lưỡng. Khi đưa ra mỗi tiêu chí, chúng ta cần giải thích căn cứ để đưa ra tiêu chí đó. Đồng thời, cần rà soát tất cả các khâu, các bước tiến hành của hoạt động phát triển cộng đồng để đảm bảo không bị bỏ sót tiêu chí đánh giá.</a:t>
            </a:r>
          </a:p>
          <a:p>
            <a:pPr marL="571500" indent="-571500" algn="just">
              <a:lnSpc>
                <a:spcPct val="150000"/>
              </a:lnSpc>
              <a:spcBef>
                <a:spcPts val="300"/>
              </a:spcBef>
              <a:spcAft>
                <a:spcPts val="300"/>
              </a:spcAft>
              <a:buFont typeface="Wingdings" panose="05000000000000000000" pitchFamily="2" charset="2"/>
              <a:buChar char="Ø"/>
            </a:pPr>
            <a:r>
              <a:rPr lang="vi-VN" sz="3600">
                <a:latin typeface="Arial" panose="020B0604020202020204" pitchFamily="34" charset="0"/>
                <a:ea typeface="Calibri" panose="020F0502020204030204" pitchFamily="34" charset="0"/>
                <a:cs typeface="Arial" panose="020B0604020202020204" pitchFamily="34" charset="0"/>
              </a:rPr>
              <a:t>Khi thực hiện đánh giá ý nghĩa của một hoạt động phát triển cộng đồng, cần bám vào mục tiêu của hoạt động đó, đồng thời tiến hành đánh giá cả quá trình thực hiện và kết quả của hoạt động.</a:t>
            </a:r>
          </a:p>
        </p:txBody>
      </p:sp>
      <p:grpSp>
        <p:nvGrpSpPr>
          <p:cNvPr id="4" name="Group 3">
            <a:extLst>
              <a:ext uri="{FF2B5EF4-FFF2-40B4-BE49-F238E27FC236}">
                <a16:creationId xmlns:a16="http://schemas.microsoft.com/office/drawing/2014/main" id="{E2A5184B-5837-2ED2-F196-7DE1FF3FB31E}"/>
              </a:ext>
            </a:extLst>
          </p:cNvPr>
          <p:cNvGrpSpPr/>
          <p:nvPr/>
        </p:nvGrpSpPr>
        <p:grpSpPr>
          <a:xfrm>
            <a:off x="4914900" y="765440"/>
            <a:ext cx="8458200" cy="1360323"/>
            <a:chOff x="1203456" y="1010321"/>
            <a:chExt cx="8458200" cy="1360323"/>
          </a:xfrm>
        </p:grpSpPr>
        <p:sp>
          <p:nvSpPr>
            <p:cNvPr id="5" name="Freeform 6">
              <a:extLst>
                <a:ext uri="{FF2B5EF4-FFF2-40B4-BE49-F238E27FC236}">
                  <a16:creationId xmlns:a16="http://schemas.microsoft.com/office/drawing/2014/main" id="{CC590287-0E67-A702-5B9B-990CDECDE831}"/>
                </a:ext>
              </a:extLst>
            </p:cNvPr>
            <p:cNvSpPr/>
            <p:nvPr/>
          </p:nvSpPr>
          <p:spPr>
            <a:xfrm>
              <a:off x="1203456" y="1010321"/>
              <a:ext cx="8458200"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D7E40E1-6C97-F7E3-4262-5B8AEAE2BE67}"/>
                </a:ext>
              </a:extLst>
            </p:cNvPr>
            <p:cNvSpPr txBox="1"/>
            <p:nvPr/>
          </p:nvSpPr>
          <p:spPr>
            <a:xfrm>
              <a:off x="1889256" y="1203120"/>
              <a:ext cx="7086600" cy="923330"/>
            </a:xfrm>
            <a:prstGeom prst="rect">
              <a:avLst/>
            </a:prstGeom>
            <a:noFill/>
          </p:spPr>
          <p:txBody>
            <a:bodyPr wrap="square">
              <a:spAutoFit/>
            </a:bodyPr>
            <a:lstStyle/>
            <a:p>
              <a:pPr marL="0" marR="0" algn="ctr">
                <a:spcBef>
                  <a:spcPts val="0"/>
                </a:spcBef>
                <a:spcAft>
                  <a:spcPts val="0"/>
                </a:spcAft>
              </a:pPr>
              <a:r>
                <a:rPr lang="en-US" sz="5400" b="1">
                  <a:solidFill>
                    <a:srgbClr val="C00000"/>
                  </a:solidFill>
                  <a:latin typeface="Arial" panose="020B0604020202020204" pitchFamily="34" charset="0"/>
                  <a:ea typeface="Calibri" panose="020F0502020204030204" pitchFamily="34" charset="0"/>
                  <a:cs typeface="Arial" panose="020B0604020202020204" pitchFamily="34" charset="0"/>
                </a:rPr>
                <a:t>Tổng kết hoạt động</a:t>
              </a:r>
              <a:endPar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0" name="Freeform 30"/>
          <p:cNvSpPr/>
          <p:nvPr/>
        </p:nvSpPr>
        <p:spPr>
          <a:xfrm rot="6406531">
            <a:off x="680305" y="292892"/>
            <a:ext cx="657131" cy="1909335"/>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29"/>
          <p:cNvSpPr/>
          <p:nvPr/>
        </p:nvSpPr>
        <p:spPr>
          <a:xfrm rot="4306895">
            <a:off x="16797851" y="256925"/>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24">
            <a:extLst>
              <a:ext uri="{FF2B5EF4-FFF2-40B4-BE49-F238E27FC236}">
                <a16:creationId xmlns:a16="http://schemas.microsoft.com/office/drawing/2014/main" id="{9626B611-1A48-06F6-CD7F-301164D31AEC}"/>
              </a:ext>
            </a:extLst>
          </p:cNvPr>
          <p:cNvSpPr/>
          <p:nvPr/>
        </p:nvSpPr>
        <p:spPr>
          <a:xfrm rot="1981402">
            <a:off x="16961097" y="9020073"/>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171735A0-4E45-E3DF-0D2E-2C8F782076B7}"/>
              </a:ext>
            </a:extLst>
          </p:cNvPr>
          <p:cNvSpPr/>
          <p:nvPr/>
        </p:nvSpPr>
        <p:spPr>
          <a:xfrm flipH="1">
            <a:off x="62330" y="7380734"/>
            <a:ext cx="1546497" cy="300990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24305199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68" y="1028700"/>
            <a:ext cx="16230600" cy="8229600"/>
            <a:chOff x="0" y="0"/>
            <a:chExt cx="21083246" cy="10690097"/>
          </a:xfrm>
        </p:grpSpPr>
        <p:sp>
          <p:nvSpPr>
            <p:cNvPr id="3" name="Freeform 3"/>
            <p:cNvSpPr/>
            <p:nvPr/>
          </p:nvSpPr>
          <p:spPr>
            <a:xfrm>
              <a:off x="31750" y="31750"/>
              <a:ext cx="21019746" cy="10626596"/>
            </a:xfrm>
            <a:custGeom>
              <a:avLst/>
              <a:gdLst/>
              <a:ahLst/>
              <a:cxnLst/>
              <a:rect l="l" t="t" r="r" b="b"/>
              <a:pathLst>
                <a:path w="21019746" h="1062659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0" y="0"/>
              <a:ext cx="21083246" cy="10690096"/>
            </a:xfrm>
            <a:custGeom>
              <a:avLst/>
              <a:gdLst/>
              <a:ahLst/>
              <a:cxnLst/>
              <a:rect l="l" t="t" r="r" b="b"/>
              <a:pathLst>
                <a:path w="21083246" h="1069009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1" name="Freeform 51"/>
          <p:cNvSpPr/>
          <p:nvPr/>
        </p:nvSpPr>
        <p:spPr>
          <a:xfrm rot="-2890985">
            <a:off x="17223497" y="8719017"/>
            <a:ext cx="405239" cy="1414288"/>
          </a:xfrm>
          <a:custGeom>
            <a:avLst/>
            <a:gdLst/>
            <a:ahLst/>
            <a:cxnLst/>
            <a:rect l="l" t="t" r="r" b="b"/>
            <a:pathLst>
              <a:path w="881519" h="2376644">
                <a:moveTo>
                  <a:pt x="0" y="0"/>
                </a:moveTo>
                <a:lnTo>
                  <a:pt x="881519" y="0"/>
                </a:lnTo>
                <a:lnTo>
                  <a:pt x="881519" y="2376645"/>
                </a:lnTo>
                <a:lnTo>
                  <a:pt x="0" y="23766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6" name="Group 56"/>
          <p:cNvGrpSpPr/>
          <p:nvPr/>
        </p:nvGrpSpPr>
        <p:grpSpPr>
          <a:xfrm>
            <a:off x="15260207" y="-1985813"/>
            <a:ext cx="2064546" cy="4497188"/>
            <a:chOff x="0" y="0"/>
            <a:chExt cx="3274223" cy="7492630"/>
          </a:xfrm>
        </p:grpSpPr>
        <p:sp>
          <p:nvSpPr>
            <p:cNvPr id="57" name="AutoShape 57"/>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Freeform 58"/>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Freeform 59"/>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60"/>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0" name="Freeform 50"/>
          <p:cNvSpPr/>
          <p:nvPr/>
        </p:nvSpPr>
        <p:spPr>
          <a:xfrm rot="2616472">
            <a:off x="-127981" y="8495733"/>
            <a:ext cx="1856160" cy="1476248"/>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4" name="Group 56">
            <a:extLst>
              <a:ext uri="{FF2B5EF4-FFF2-40B4-BE49-F238E27FC236}">
                <a16:creationId xmlns:a16="http://schemas.microsoft.com/office/drawing/2014/main" id="{58280A67-F263-32E0-A1DB-B870314EB3AE}"/>
              </a:ext>
            </a:extLst>
          </p:cNvPr>
          <p:cNvGrpSpPr/>
          <p:nvPr/>
        </p:nvGrpSpPr>
        <p:grpSpPr>
          <a:xfrm>
            <a:off x="1053074" y="-1985813"/>
            <a:ext cx="2064546" cy="4497188"/>
            <a:chOff x="0" y="0"/>
            <a:chExt cx="3274223" cy="7492630"/>
          </a:xfrm>
        </p:grpSpPr>
        <p:sp>
          <p:nvSpPr>
            <p:cNvPr id="65" name="AutoShape 57">
              <a:extLst>
                <a:ext uri="{FF2B5EF4-FFF2-40B4-BE49-F238E27FC236}">
                  <a16:creationId xmlns:a16="http://schemas.microsoft.com/office/drawing/2014/main" id="{77AC4507-DCCB-DC74-C90C-E2ED70653F08}"/>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58">
              <a:extLst>
                <a:ext uri="{FF2B5EF4-FFF2-40B4-BE49-F238E27FC236}">
                  <a16:creationId xmlns:a16="http://schemas.microsoft.com/office/drawing/2014/main" id="{8673987C-7B1E-6D5A-810B-4B59F2BEE7E5}"/>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Freeform 59">
              <a:extLst>
                <a:ext uri="{FF2B5EF4-FFF2-40B4-BE49-F238E27FC236}">
                  <a16:creationId xmlns:a16="http://schemas.microsoft.com/office/drawing/2014/main" id="{91E0C05E-EF59-F991-96D7-0416311A42E3}"/>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Freeform 60">
              <a:extLst>
                <a:ext uri="{FF2B5EF4-FFF2-40B4-BE49-F238E27FC236}">
                  <a16:creationId xmlns:a16="http://schemas.microsoft.com/office/drawing/2014/main" id="{497532E2-8CE5-7494-8B45-EF6ED5DD1047}"/>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9" name="TextBox 20">
            <a:extLst>
              <a:ext uri="{FF2B5EF4-FFF2-40B4-BE49-F238E27FC236}">
                <a16:creationId xmlns:a16="http://schemas.microsoft.com/office/drawing/2014/main" id="{6A349080-8791-6CCA-EE8C-1473047BEB3C}"/>
              </a:ext>
            </a:extLst>
          </p:cNvPr>
          <p:cNvSpPr txBox="1"/>
          <p:nvPr/>
        </p:nvSpPr>
        <p:spPr>
          <a:xfrm>
            <a:off x="2172824" y="3543300"/>
            <a:ext cx="13942351"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7</a:t>
            </a: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vi-VN" sz="6600" b="1">
                <a:solidFill>
                  <a:prstClr val="black"/>
                </a:solidFill>
                <a:latin typeface="Arial" panose="020B0604020202020204" pitchFamily="34" charset="0"/>
                <a:ea typeface="Calibri" panose="020F0502020204030204" pitchFamily="34" charset="0"/>
                <a:cs typeface="Arial" panose="020B0604020202020204" pitchFamily="34" charset="0"/>
              </a:rPr>
              <a:t>Khảo sát kết quả hoạt động</a:t>
            </a:r>
            <a:endPar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919542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37" name="Group 36">
            <a:extLst>
              <a:ext uri="{FF2B5EF4-FFF2-40B4-BE49-F238E27FC236}">
                <a16:creationId xmlns:a16="http://schemas.microsoft.com/office/drawing/2014/main" id="{8FAAA1C7-5ADE-9157-04D9-7EAD9CBE53AE}"/>
              </a:ext>
            </a:extLst>
          </p:cNvPr>
          <p:cNvGrpSpPr/>
          <p:nvPr/>
        </p:nvGrpSpPr>
        <p:grpSpPr>
          <a:xfrm>
            <a:off x="3505200" y="2315299"/>
            <a:ext cx="11277600" cy="3411800"/>
            <a:chOff x="593053" y="1889100"/>
            <a:chExt cx="11277600" cy="3411800"/>
          </a:xfrm>
        </p:grpSpPr>
        <p:sp>
          <p:nvSpPr>
            <p:cNvPr id="38" name="Freeform 7">
              <a:extLst>
                <a:ext uri="{FF2B5EF4-FFF2-40B4-BE49-F238E27FC236}">
                  <a16:creationId xmlns:a16="http://schemas.microsoft.com/office/drawing/2014/main" id="{970C0B25-8234-D646-E528-BFC77C67815F}"/>
                </a:ext>
              </a:extLst>
            </p:cNvPr>
            <p:cNvSpPr/>
            <p:nvPr/>
          </p:nvSpPr>
          <p:spPr>
            <a:xfrm>
              <a:off x="593053" y="1889100"/>
              <a:ext cx="11277600"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39" name="TextBox 38">
              <a:extLst>
                <a:ext uri="{FF2B5EF4-FFF2-40B4-BE49-F238E27FC236}">
                  <a16:creationId xmlns:a16="http://schemas.microsoft.com/office/drawing/2014/main" id="{14F55EEE-367C-E621-0672-736DEE245723}"/>
                </a:ext>
              </a:extLst>
            </p:cNvPr>
            <p:cNvSpPr txBox="1"/>
            <p:nvPr/>
          </p:nvSpPr>
          <p:spPr>
            <a:xfrm>
              <a:off x="909194" y="2207547"/>
              <a:ext cx="10645317"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5: </a:t>
              </a:r>
              <a:r>
                <a:rPr lang="en-US" sz="4000">
                  <a:effectLst/>
                  <a:latin typeface="Arial" panose="020B0604020202020204" pitchFamily="34" charset="0"/>
                  <a:ea typeface="Calibri" panose="020F0502020204030204" pitchFamily="34" charset="0"/>
                  <a:cs typeface="Arial" panose="020B0604020202020204" pitchFamily="34" charset="0"/>
                </a:rPr>
                <a:t>Xây dựng kế hoạch tổ chức hoạt động phát triển cộng đồng và đề xuất giải pháp quản lí thực hiện hoạt động đó</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1A33A363-77D7-4C11-FA9A-4CBA13C19DE0}"/>
              </a:ext>
            </a:extLst>
          </p:cNvPr>
          <p:cNvGrpSpPr/>
          <p:nvPr/>
        </p:nvGrpSpPr>
        <p:grpSpPr>
          <a:xfrm>
            <a:off x="3764530" y="0"/>
            <a:ext cx="10758940" cy="1735078"/>
            <a:chOff x="3677277" y="831974"/>
            <a:chExt cx="10758940" cy="1735078"/>
          </a:xfrm>
        </p:grpSpPr>
        <p:sp>
          <p:nvSpPr>
            <p:cNvPr id="45" name="Freeform 3">
              <a:extLst>
                <a:ext uri="{FF2B5EF4-FFF2-40B4-BE49-F238E27FC236}">
                  <a16:creationId xmlns:a16="http://schemas.microsoft.com/office/drawing/2014/main" id="{4E501141-7387-CB26-EEBC-B883DB0E3296}"/>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p>
          </p:txBody>
        </p:sp>
        <p:sp>
          <p:nvSpPr>
            <p:cNvPr id="46" name="TextBox 45">
              <a:extLst>
                <a:ext uri="{FF2B5EF4-FFF2-40B4-BE49-F238E27FC236}">
                  <a16:creationId xmlns:a16="http://schemas.microsoft.com/office/drawing/2014/main" id="{7D49380D-036C-FE16-F0A2-0150CC7B770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5D5BF3FE-D427-5058-7B37-C23929B79446}"/>
              </a:ext>
            </a:extLst>
          </p:cNvPr>
          <p:cNvGrpSpPr/>
          <p:nvPr/>
        </p:nvGrpSpPr>
        <p:grpSpPr>
          <a:xfrm>
            <a:off x="622816" y="6102043"/>
            <a:ext cx="8030803" cy="3546236"/>
            <a:chOff x="620854" y="2244226"/>
            <a:chExt cx="8030803" cy="3546236"/>
          </a:xfrm>
        </p:grpSpPr>
        <p:sp>
          <p:nvSpPr>
            <p:cNvPr id="48" name="Freeform 7">
              <a:extLst>
                <a:ext uri="{FF2B5EF4-FFF2-40B4-BE49-F238E27FC236}">
                  <a16:creationId xmlns:a16="http://schemas.microsoft.com/office/drawing/2014/main" id="{920D759B-EBC8-3436-B145-B316429E7887}"/>
                </a:ext>
              </a:extLst>
            </p:cNvPr>
            <p:cNvSpPr/>
            <p:nvPr/>
          </p:nvSpPr>
          <p:spPr>
            <a:xfrm>
              <a:off x="620854" y="2244226"/>
              <a:ext cx="8030803" cy="354623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9" name="TextBox 48">
              <a:extLst>
                <a:ext uri="{FF2B5EF4-FFF2-40B4-BE49-F238E27FC236}">
                  <a16:creationId xmlns:a16="http://schemas.microsoft.com/office/drawing/2014/main" id="{30AA3EE9-5C79-C699-FE68-23CE6D9B5119}"/>
                </a:ext>
              </a:extLst>
            </p:cNvPr>
            <p:cNvSpPr txBox="1"/>
            <p:nvPr/>
          </p:nvSpPr>
          <p:spPr>
            <a:xfrm>
              <a:off x="741239" y="2575997"/>
              <a:ext cx="7817834"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6: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Đánh giá ý nghĩa của hoạt động phát triển cộng đồng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30AA75B7-17CE-2F4F-4F19-9E565AB4D4DB}"/>
              </a:ext>
            </a:extLst>
          </p:cNvPr>
          <p:cNvGrpSpPr/>
          <p:nvPr/>
        </p:nvGrpSpPr>
        <p:grpSpPr>
          <a:xfrm>
            <a:off x="9267553" y="6102042"/>
            <a:ext cx="8397631" cy="3546237"/>
            <a:chOff x="8935861" y="2898203"/>
            <a:chExt cx="8397631" cy="3546237"/>
          </a:xfrm>
        </p:grpSpPr>
        <p:sp>
          <p:nvSpPr>
            <p:cNvPr id="51" name="Freeform 7">
              <a:extLst>
                <a:ext uri="{FF2B5EF4-FFF2-40B4-BE49-F238E27FC236}">
                  <a16:creationId xmlns:a16="http://schemas.microsoft.com/office/drawing/2014/main" id="{82946E40-4CF2-5A95-BFC8-570B79F34C25}"/>
                </a:ext>
              </a:extLst>
            </p:cNvPr>
            <p:cNvSpPr/>
            <p:nvPr/>
          </p:nvSpPr>
          <p:spPr>
            <a:xfrm>
              <a:off x="8935861" y="2898203"/>
              <a:ext cx="8397631" cy="3546237"/>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52" name="TextBox 11">
              <a:extLst>
                <a:ext uri="{FF2B5EF4-FFF2-40B4-BE49-F238E27FC236}">
                  <a16:creationId xmlns:a16="http://schemas.microsoft.com/office/drawing/2014/main" id="{118B1110-1797-A792-BDDC-82B236BBE6B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3" name="TextBox 52">
              <a:extLst>
                <a:ext uri="{FF2B5EF4-FFF2-40B4-BE49-F238E27FC236}">
                  <a16:creationId xmlns:a16="http://schemas.microsoft.com/office/drawing/2014/main" id="{F44BB12C-20A9-F93D-0119-455C10E90C97}"/>
                </a:ext>
              </a:extLst>
            </p:cNvPr>
            <p:cNvSpPr txBox="1"/>
            <p:nvPr/>
          </p:nvSpPr>
          <p:spPr>
            <a:xfrm>
              <a:off x="9025276" y="3577888"/>
              <a:ext cx="8218800"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7: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Khảo sát kết quả hoạt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19401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0-#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63"/>
          <p:cNvSpPr/>
          <p:nvPr/>
        </p:nvSpPr>
        <p:spPr>
          <a:xfrm>
            <a:off x="-376165" y="8845685"/>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7149A52-70EA-6E01-D34A-A5990FFA4BB4}"/>
              </a:ext>
            </a:extLst>
          </p:cNvPr>
          <p:cNvGrpSpPr/>
          <p:nvPr/>
        </p:nvGrpSpPr>
        <p:grpSpPr>
          <a:xfrm>
            <a:off x="1821846" y="2641942"/>
            <a:ext cx="9067800" cy="6324601"/>
            <a:chOff x="1143001" y="2164196"/>
            <a:chExt cx="9067800" cy="6324601"/>
          </a:xfrm>
        </p:grpSpPr>
        <p:sp>
          <p:nvSpPr>
            <p:cNvPr id="6" name="Freeform 5">
              <a:extLst>
                <a:ext uri="{FF2B5EF4-FFF2-40B4-BE49-F238E27FC236}">
                  <a16:creationId xmlns:a16="http://schemas.microsoft.com/office/drawing/2014/main" id="{F4F2F3E8-F791-40E3-F7A3-015CD8344D72}"/>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EEEAF2"/>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A48BDF24-D5FE-8A2D-66ED-068CBC6624C8}"/>
                </a:ext>
              </a:extLst>
            </p:cNvPr>
            <p:cNvGrpSpPr/>
            <p:nvPr/>
          </p:nvGrpSpPr>
          <p:grpSpPr>
            <a:xfrm>
              <a:off x="2034533" y="2164196"/>
              <a:ext cx="7276528" cy="1234207"/>
              <a:chOff x="5488010" y="665623"/>
              <a:chExt cx="7276528" cy="1234207"/>
            </a:xfrm>
          </p:grpSpPr>
          <p:pic>
            <p:nvPicPr>
              <p:cNvPr id="9" name="Picture 9">
                <a:extLst>
                  <a:ext uri="{FF2B5EF4-FFF2-40B4-BE49-F238E27FC236}">
                    <a16:creationId xmlns:a16="http://schemas.microsoft.com/office/drawing/2014/main" id="{7069DC4E-BD5F-59F8-2442-0D4A51F8B9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41462" y="665623"/>
                <a:ext cx="6816052" cy="1234207"/>
              </a:xfrm>
              <a:prstGeom prst="rect">
                <a:avLst/>
              </a:prstGeom>
            </p:spPr>
          </p:pic>
          <p:sp>
            <p:nvSpPr>
              <p:cNvPr id="10" name="TextBox 9">
                <a:extLst>
                  <a:ext uri="{FF2B5EF4-FFF2-40B4-BE49-F238E27FC236}">
                    <a16:creationId xmlns:a16="http://schemas.microsoft.com/office/drawing/2014/main" id="{71EE53E9-7D31-DD62-1AFA-741746231142}"/>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AB84D5DE-EC49-5C4E-F8D2-38CF2782CE8C}"/>
                </a:ext>
              </a:extLst>
            </p:cNvPr>
            <p:cNvSpPr txBox="1"/>
            <p:nvPr/>
          </p:nvSpPr>
          <p:spPr>
            <a:xfrm>
              <a:off x="1970463" y="3268483"/>
              <a:ext cx="7404667" cy="4825745"/>
            </a:xfrm>
            <a:prstGeom prst="rect">
              <a:avLst/>
            </a:prstGeom>
            <a:noFill/>
          </p:spPr>
          <p:txBody>
            <a:bodyPr wrap="square">
              <a:spAutoFit/>
            </a:bodyPr>
            <a:lstStyle/>
            <a:p>
              <a:pPr algn="just">
                <a:lnSpc>
                  <a:spcPct val="20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các nhóm và thảo luận về: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Những thuận lợi và khó khăn khi thực hiện các hoạt động trong chủ đề này.</a:t>
              </a:r>
              <a:endParaRPr lang="en-US" sz="4000" b="1" i="1" dirty="0">
                <a:solidFill>
                  <a:srgbClr val="FF0000"/>
                </a:solidFill>
                <a:latin typeface="Arial" panose="020B0604020202020204" pitchFamily="34" charset="0"/>
                <a:cs typeface="Arial" panose="020B0604020202020204" pitchFamily="34" charset="0"/>
              </a:endParaRPr>
            </a:p>
          </p:txBody>
        </p:sp>
      </p:grpSp>
      <p:pic>
        <p:nvPicPr>
          <p:cNvPr id="11" name="Picture 11">
            <a:extLst>
              <a:ext uri="{FF2B5EF4-FFF2-40B4-BE49-F238E27FC236}">
                <a16:creationId xmlns:a16="http://schemas.microsoft.com/office/drawing/2014/main" id="{971D1113-1E46-0123-F2EA-0ACEED6E046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96860" y="5542000"/>
            <a:ext cx="5509139" cy="4896248"/>
          </a:xfrm>
          <a:prstGeom prst="rect">
            <a:avLst/>
          </a:prstGeom>
        </p:spPr>
      </p:pic>
      <p:sp>
        <p:nvSpPr>
          <p:cNvPr id="12" name="AutoShape 24">
            <a:extLst>
              <a:ext uri="{FF2B5EF4-FFF2-40B4-BE49-F238E27FC236}">
                <a16:creationId xmlns:a16="http://schemas.microsoft.com/office/drawing/2014/main" id="{2A9DE598-ECD7-BFE3-0DA1-CBF179D8BBBD}"/>
              </a:ext>
            </a:extLst>
          </p:cNvPr>
          <p:cNvSpPr/>
          <p:nvPr/>
        </p:nvSpPr>
        <p:spPr>
          <a:xfrm>
            <a:off x="-1981200" y="633526"/>
            <a:ext cx="22250400" cy="1451535"/>
          </a:xfrm>
          <a:prstGeom prst="rect">
            <a:avLst/>
          </a:pr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25AB642-5ED3-D27D-66FC-7DB25DA8F359}"/>
              </a:ext>
            </a:extLst>
          </p:cNvPr>
          <p:cNvSpPr txBox="1"/>
          <p:nvPr/>
        </p:nvSpPr>
        <p:spPr>
          <a:xfrm>
            <a:off x="3238500" y="974572"/>
            <a:ext cx="12279742" cy="769441"/>
          </a:xfrm>
          <a:prstGeom prst="rect">
            <a:avLst/>
          </a:prstGeom>
          <a:noFill/>
        </p:spPr>
        <p:txBody>
          <a:bodyPr wrap="square">
            <a:spAutoFit/>
          </a:bodyPr>
          <a:lstStyle/>
          <a:p>
            <a:pPr algn="ctr">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Đánh giá đồng đẳng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9">
            <a:extLst>
              <a:ext uri="{FF2B5EF4-FFF2-40B4-BE49-F238E27FC236}">
                <a16:creationId xmlns:a16="http://schemas.microsoft.com/office/drawing/2014/main" id="{8F506F49-2655-5DBA-0BB2-7E0C7E0C3F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18242" y="417648"/>
            <a:ext cx="1654746" cy="1864980"/>
          </a:xfrm>
          <a:prstGeom prst="rect">
            <a:avLst/>
          </a:prstGeom>
        </p:spPr>
      </p:pic>
      <p:pic>
        <p:nvPicPr>
          <p:cNvPr id="22" name="Picture 9">
            <a:extLst>
              <a:ext uri="{FF2B5EF4-FFF2-40B4-BE49-F238E27FC236}">
                <a16:creationId xmlns:a16="http://schemas.microsoft.com/office/drawing/2014/main" id="{AEAF273A-3928-1696-4C66-2F88BB1A74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15012" y="417648"/>
            <a:ext cx="1654746" cy="1864980"/>
          </a:xfrm>
          <a:prstGeom prst="rect">
            <a:avLst/>
          </a:prstGeom>
        </p:spPr>
      </p:pic>
    </p:spTree>
    <p:extLst>
      <p:ext uri="{BB962C8B-B14F-4D97-AF65-F5344CB8AC3E}">
        <p14:creationId xmlns:p14="http://schemas.microsoft.com/office/powerpoint/2010/main" val="181664288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63"/>
          <p:cNvSpPr/>
          <p:nvPr/>
        </p:nvSpPr>
        <p:spPr>
          <a:xfrm>
            <a:off x="-376165" y="8845685"/>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AutoShape 24">
            <a:extLst>
              <a:ext uri="{FF2B5EF4-FFF2-40B4-BE49-F238E27FC236}">
                <a16:creationId xmlns:a16="http://schemas.microsoft.com/office/drawing/2014/main" id="{2A9DE598-ECD7-BFE3-0DA1-CBF179D8BBBD}"/>
              </a:ext>
            </a:extLst>
          </p:cNvPr>
          <p:cNvSpPr/>
          <p:nvPr/>
        </p:nvSpPr>
        <p:spPr>
          <a:xfrm>
            <a:off x="-1981200" y="633526"/>
            <a:ext cx="22250400" cy="1451535"/>
          </a:xfrm>
          <a:prstGeom prst="rect">
            <a:avLst/>
          </a:pr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25AB642-5ED3-D27D-66FC-7DB25DA8F359}"/>
              </a:ext>
            </a:extLst>
          </p:cNvPr>
          <p:cNvSpPr txBox="1"/>
          <p:nvPr/>
        </p:nvSpPr>
        <p:spPr>
          <a:xfrm>
            <a:off x="3238500" y="974572"/>
            <a:ext cx="12279742" cy="769441"/>
          </a:xfrm>
          <a:prstGeom prst="rect">
            <a:avLst/>
          </a:prstGeom>
          <a:noFill/>
        </p:spPr>
        <p:txBody>
          <a:bodyPr wrap="square">
            <a:spAutoFit/>
          </a:bodyPr>
          <a:lstStyle/>
          <a:p>
            <a:pPr algn="ctr">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Đánh giá đồng đẳng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9">
            <a:extLst>
              <a:ext uri="{FF2B5EF4-FFF2-40B4-BE49-F238E27FC236}">
                <a16:creationId xmlns:a16="http://schemas.microsoft.com/office/drawing/2014/main" id="{8F506F49-2655-5DBA-0BB2-7E0C7E0C3F4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18242" y="417648"/>
            <a:ext cx="1654746" cy="1864980"/>
          </a:xfrm>
          <a:prstGeom prst="rect">
            <a:avLst/>
          </a:prstGeom>
        </p:spPr>
      </p:pic>
      <p:pic>
        <p:nvPicPr>
          <p:cNvPr id="22" name="Picture 9">
            <a:extLst>
              <a:ext uri="{FF2B5EF4-FFF2-40B4-BE49-F238E27FC236}">
                <a16:creationId xmlns:a16="http://schemas.microsoft.com/office/drawing/2014/main" id="{AEAF273A-3928-1696-4C66-2F88BB1A74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5012" y="417648"/>
            <a:ext cx="1654746" cy="1864980"/>
          </a:xfrm>
          <a:prstGeom prst="rect">
            <a:avLst/>
          </a:prstGeom>
        </p:spPr>
      </p:pic>
      <p:pic>
        <p:nvPicPr>
          <p:cNvPr id="3" name="Picture 2">
            <a:extLst>
              <a:ext uri="{FF2B5EF4-FFF2-40B4-BE49-F238E27FC236}">
                <a16:creationId xmlns:a16="http://schemas.microsoft.com/office/drawing/2014/main" id="{6AFC5138-C8F2-992A-B38D-8F0FBD427E0E}"/>
              </a:ext>
            </a:extLst>
          </p:cNvPr>
          <p:cNvPicPr>
            <a:picLocks noChangeAspect="1"/>
          </p:cNvPicPr>
          <p:nvPr/>
        </p:nvPicPr>
        <p:blipFill>
          <a:blip r:embed="rId6"/>
          <a:srcRect/>
          <a:stretch>
            <a:fillRect/>
          </a:stretch>
        </p:blipFill>
        <p:spPr>
          <a:xfrm>
            <a:off x="10738045" y="4762500"/>
            <a:ext cx="7380406" cy="5535304"/>
          </a:xfrm>
          <a:prstGeom prst="rect">
            <a:avLst/>
          </a:prstGeom>
        </p:spPr>
      </p:pic>
      <p:grpSp>
        <p:nvGrpSpPr>
          <p:cNvPr id="4" name="Group 3">
            <a:extLst>
              <a:ext uri="{FF2B5EF4-FFF2-40B4-BE49-F238E27FC236}">
                <a16:creationId xmlns:a16="http://schemas.microsoft.com/office/drawing/2014/main" id="{5EEEE23E-AEF1-8450-6842-DE6E74400354}"/>
              </a:ext>
            </a:extLst>
          </p:cNvPr>
          <p:cNvGrpSpPr/>
          <p:nvPr/>
        </p:nvGrpSpPr>
        <p:grpSpPr>
          <a:xfrm>
            <a:off x="1115012" y="2623674"/>
            <a:ext cx="9067800" cy="6430464"/>
            <a:chOff x="876300" y="2709854"/>
            <a:chExt cx="9067800" cy="6430464"/>
          </a:xfrm>
        </p:grpSpPr>
        <p:sp>
          <p:nvSpPr>
            <p:cNvPr id="14" name="Rectangle: Rounded Corners 13">
              <a:extLst>
                <a:ext uri="{FF2B5EF4-FFF2-40B4-BE49-F238E27FC236}">
                  <a16:creationId xmlns:a16="http://schemas.microsoft.com/office/drawing/2014/main" id="{15AA8011-D199-CFC1-D651-AE378EC24085}"/>
                </a:ext>
              </a:extLst>
            </p:cNvPr>
            <p:cNvSpPr/>
            <p:nvPr/>
          </p:nvSpPr>
          <p:spPr>
            <a:xfrm>
              <a:off x="876300" y="3605014"/>
              <a:ext cx="9067800" cy="5535304"/>
            </a:xfrm>
            <a:prstGeom prst="roundRect">
              <a:avLst/>
            </a:prstGeom>
            <a:solidFill>
              <a:schemeClr val="bg1"/>
            </a:solidFill>
            <a:ln w="38100">
              <a:solidFill>
                <a:srgbClr val="A9AD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Các thành viên đánh giá yêu cầu cần đạt của chủ đề</a:t>
              </a:r>
              <a:r>
                <a:rPr lang="en-US" sz="4000">
                  <a:solidFill>
                    <a:schemeClr val="tx1"/>
                  </a:solidFill>
                  <a:latin typeface="Arial" panose="020B0604020202020204" pitchFamily="34" charset="0"/>
                  <a:cs typeface="Arial" panose="020B0604020202020204" pitchFamily="34" charset="0"/>
                </a:rPr>
                <a:t> dựa vào câu hỏi</a:t>
              </a:r>
              <a:r>
                <a:rPr lang="vi-VN" sz="4000">
                  <a:solidFill>
                    <a:schemeClr val="tx1"/>
                  </a:solidFill>
                  <a:latin typeface="Arial" panose="020B0604020202020204" pitchFamily="34" charset="0"/>
                  <a:cs typeface="Arial" panose="020B0604020202020204" pitchFamily="34" charset="0"/>
                </a:rPr>
                <a:t>: </a:t>
              </a:r>
              <a:r>
                <a:rPr lang="vi-VN" sz="4000">
                  <a:solidFill>
                    <a:srgbClr val="FF0000"/>
                  </a:solidFill>
                  <a:latin typeface="Arial" panose="020B0604020202020204" pitchFamily="34" charset="0"/>
                  <a:cs typeface="Arial" panose="020B0604020202020204" pitchFamily="34" charset="0"/>
                </a:rPr>
                <a:t>Thích điều gì nhất ở bạn khi tham gia hoạt động chủ đề và mong gì ở bạn để bạn tiến bộ hơn?</a:t>
              </a:r>
              <a:endParaRPr lang="en-US" sz="4000">
                <a:solidFill>
                  <a:srgbClr val="FF0000"/>
                </a:solidFill>
                <a:latin typeface="Arial" panose="020B0604020202020204" pitchFamily="34" charset="0"/>
                <a:cs typeface="Arial" panose="020B0604020202020204" pitchFamily="34" charset="0"/>
              </a:endParaRPr>
            </a:p>
          </p:txBody>
        </p:sp>
        <p:pic>
          <p:nvPicPr>
            <p:cNvPr id="15" name="Picture 6">
              <a:extLst>
                <a:ext uri="{FF2B5EF4-FFF2-40B4-BE49-F238E27FC236}">
                  <a16:creationId xmlns:a16="http://schemas.microsoft.com/office/drawing/2014/main" id="{612A2AFC-9063-F6C9-064F-236A4DCC5D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09488" y="2709854"/>
              <a:ext cx="1486847" cy="1451535"/>
            </a:xfrm>
            <a:prstGeom prst="rect">
              <a:avLst/>
            </a:prstGeom>
          </p:spPr>
        </p:pic>
      </p:grpSp>
    </p:spTree>
    <p:extLst>
      <p:ext uri="{BB962C8B-B14F-4D97-AF65-F5344CB8AC3E}">
        <p14:creationId xmlns:p14="http://schemas.microsoft.com/office/powerpoint/2010/main" val="149604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9"/>
          <p:cNvSpPr/>
          <p:nvPr/>
        </p:nvSpPr>
        <p:spPr>
          <a:xfrm rot="-646527">
            <a:off x="-150254" y="8361154"/>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090DEA69-5314-6DDE-FE6B-7B9048FDA955}"/>
              </a:ext>
            </a:extLst>
          </p:cNvPr>
          <p:cNvSpPr/>
          <p:nvPr/>
        </p:nvSpPr>
        <p:spPr>
          <a:xfrm>
            <a:off x="17369186" y="9544017"/>
            <a:ext cx="1066800" cy="609600"/>
          </a:xfrm>
          <a:custGeom>
            <a:avLst/>
            <a:gdLst/>
            <a:ahLst/>
            <a:cxnLst/>
            <a:rect l="l" t="t" r="r" b="b"/>
            <a:pathLst>
              <a:path w="1540353" h="1173469">
                <a:moveTo>
                  <a:pt x="0" y="0"/>
                </a:moveTo>
                <a:lnTo>
                  <a:pt x="1540354" y="0"/>
                </a:lnTo>
                <a:lnTo>
                  <a:pt x="1540354" y="1173469"/>
                </a:lnTo>
                <a:lnTo>
                  <a:pt x="0" y="11734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03C30074-F246-9F49-12BA-5E5A09636CBA}"/>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26406"/>
          <a:stretch>
            <a:fillRect/>
          </a:stretch>
        </p:blipFill>
        <p:spPr>
          <a:xfrm>
            <a:off x="3859492" y="-571500"/>
            <a:ext cx="10622939" cy="8610600"/>
          </a:xfrm>
          <a:prstGeom prst="rect">
            <a:avLst/>
          </a:prstGeom>
        </p:spPr>
      </p:pic>
      <p:sp>
        <p:nvSpPr>
          <p:cNvPr id="8" name="TextBox 7">
            <a:extLst>
              <a:ext uri="{FF2B5EF4-FFF2-40B4-BE49-F238E27FC236}">
                <a16:creationId xmlns:a16="http://schemas.microsoft.com/office/drawing/2014/main" id="{513A5ABF-B275-166F-BB67-20EA022E6563}"/>
              </a:ext>
            </a:extLst>
          </p:cNvPr>
          <p:cNvSpPr txBox="1"/>
          <p:nvPr/>
        </p:nvSpPr>
        <p:spPr>
          <a:xfrm>
            <a:off x="4987467" y="4008396"/>
            <a:ext cx="8549522"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hãy lắng nghe GV</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đọc từng nội dung trong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Bảng tự đánh giá</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dưới đây</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hoàn thành phần tự đánh giá của mình.</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AutoShape 24">
            <a:extLst>
              <a:ext uri="{FF2B5EF4-FFF2-40B4-BE49-F238E27FC236}">
                <a16:creationId xmlns:a16="http://schemas.microsoft.com/office/drawing/2014/main" id="{03035872-613D-C2BA-6FB5-B840BE2EFB0F}"/>
              </a:ext>
            </a:extLst>
          </p:cNvPr>
          <p:cNvSpPr/>
          <p:nvPr/>
        </p:nvSpPr>
        <p:spPr>
          <a:xfrm>
            <a:off x="-1981200" y="718658"/>
            <a:ext cx="22250400" cy="1832872"/>
          </a:xfrm>
          <a:prstGeom prst="rect">
            <a:avLst/>
          </a:prstGeom>
          <a:solidFill>
            <a:srgbClr val="FFF5D5"/>
          </a:solid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79CBE43-3276-37B6-C748-D0DC60F140F6}"/>
              </a:ext>
            </a:extLst>
          </p:cNvPr>
          <p:cNvGrpSpPr/>
          <p:nvPr/>
        </p:nvGrpSpPr>
        <p:grpSpPr>
          <a:xfrm rot="702940">
            <a:off x="15859615" y="544799"/>
            <a:ext cx="2538524" cy="1908389"/>
            <a:chOff x="15794001" y="8493661"/>
            <a:chExt cx="2246574" cy="1599902"/>
          </a:xfrm>
        </p:grpSpPr>
        <p:sp>
          <p:nvSpPr>
            <p:cNvPr id="11" name="Freeform 9">
              <a:extLst>
                <a:ext uri="{FF2B5EF4-FFF2-40B4-BE49-F238E27FC236}">
                  <a16:creationId xmlns:a16="http://schemas.microsoft.com/office/drawing/2014/main" id="{AF1CFAB9-3B15-B37D-238A-BF18CFCC6EE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1">
              <a:extLst>
                <a:ext uri="{FF2B5EF4-FFF2-40B4-BE49-F238E27FC236}">
                  <a16:creationId xmlns:a16="http://schemas.microsoft.com/office/drawing/2014/main" id="{A426DED0-ADC9-6DA6-E467-36CB2B8E1650}"/>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26DFD8ED-2B6A-6FEB-6FE1-D7155C99E0CA}"/>
              </a:ext>
            </a:extLst>
          </p:cNvPr>
          <p:cNvGrpSpPr/>
          <p:nvPr/>
        </p:nvGrpSpPr>
        <p:grpSpPr>
          <a:xfrm rot="6949130">
            <a:off x="310503" y="510792"/>
            <a:ext cx="2506785" cy="1782556"/>
            <a:chOff x="15794001" y="8493661"/>
            <a:chExt cx="2246574" cy="1599902"/>
          </a:xfrm>
        </p:grpSpPr>
        <p:sp>
          <p:nvSpPr>
            <p:cNvPr id="20" name="Freeform 9">
              <a:extLst>
                <a:ext uri="{FF2B5EF4-FFF2-40B4-BE49-F238E27FC236}">
                  <a16:creationId xmlns:a16="http://schemas.microsoft.com/office/drawing/2014/main" id="{E5418D00-F854-B7CD-4FDB-261DCBD0F52D}"/>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Freeform 11">
              <a:extLst>
                <a:ext uri="{FF2B5EF4-FFF2-40B4-BE49-F238E27FC236}">
                  <a16:creationId xmlns:a16="http://schemas.microsoft.com/office/drawing/2014/main" id="{E229D16B-CD90-5E0B-F39C-C01EC2F60D27}"/>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EBBD39B1-39BC-545F-7193-C51340E59271}"/>
              </a:ext>
            </a:extLst>
          </p:cNvPr>
          <p:cNvSpPr txBox="1"/>
          <p:nvPr/>
        </p:nvSpPr>
        <p:spPr>
          <a:xfrm>
            <a:off x="2928417" y="122411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2: Khảo sát kết quả tự đánh giá</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descr="A child drawing on a piece of paper&#10;&#10;Description automatically generated with low confidence">
            <a:extLst>
              <a:ext uri="{FF2B5EF4-FFF2-40B4-BE49-F238E27FC236}">
                <a16:creationId xmlns:a16="http://schemas.microsoft.com/office/drawing/2014/main" id="{F74DC99D-C138-314E-44BB-153C3A6A76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024" t="8894" r="6087" b="13329"/>
          <a:stretch/>
        </p:blipFill>
        <p:spPr>
          <a:xfrm>
            <a:off x="12685648" y="6492263"/>
            <a:ext cx="4683538" cy="4098091"/>
          </a:xfrm>
          <a:prstGeom prst="rect">
            <a:avLst/>
          </a:prstGeom>
        </p:spPr>
      </p:pic>
    </p:spTree>
    <p:extLst>
      <p:ext uri="{BB962C8B-B14F-4D97-AF65-F5344CB8AC3E}">
        <p14:creationId xmlns:p14="http://schemas.microsoft.com/office/powerpoint/2010/main" val="204543196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AE8DD7-7006-661B-78F6-BC15275F9310}"/>
              </a:ext>
            </a:extLst>
          </p:cNvPr>
          <p:cNvSpPr txBox="1"/>
          <p:nvPr/>
        </p:nvSpPr>
        <p:spPr>
          <a:xfrm>
            <a:off x="1028699" y="461594"/>
            <a:ext cx="16230599"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BẢNG TỰ ĐÁNH GIÁ</a:t>
            </a:r>
          </a:p>
        </p:txBody>
      </p:sp>
      <p:graphicFrame>
        <p:nvGraphicFramePr>
          <p:cNvPr id="3" name="Table 2">
            <a:extLst>
              <a:ext uri="{FF2B5EF4-FFF2-40B4-BE49-F238E27FC236}">
                <a16:creationId xmlns:a16="http://schemas.microsoft.com/office/drawing/2014/main" id="{7180A966-CE09-87C3-F801-D8B437BEA901}"/>
              </a:ext>
            </a:extLst>
          </p:cNvPr>
          <p:cNvGraphicFramePr>
            <a:graphicFrameLocks noGrp="1"/>
          </p:cNvGraphicFramePr>
          <p:nvPr>
            <p:extLst>
              <p:ext uri="{D42A27DB-BD31-4B8C-83A1-F6EECF244321}">
                <p14:modId xmlns:p14="http://schemas.microsoft.com/office/powerpoint/2010/main" val="2306911239"/>
              </p:ext>
            </p:extLst>
          </p:nvPr>
        </p:nvGraphicFramePr>
        <p:xfrm>
          <a:off x="544762" y="1181100"/>
          <a:ext cx="17198472" cy="8799760"/>
        </p:xfrm>
        <a:graphic>
          <a:graphicData uri="http://schemas.openxmlformats.org/drawingml/2006/table">
            <a:tbl>
              <a:tblPr firstRow="1" firstCol="1" bandRow="1">
                <a:tableStyleId>{93296810-A885-4BE3-A3E7-6D5BEEA58F35}</a:tableStyleId>
              </a:tblPr>
              <a:tblGrid>
                <a:gridCol w="9894636">
                  <a:extLst>
                    <a:ext uri="{9D8B030D-6E8A-4147-A177-3AD203B41FA5}">
                      <a16:colId xmlns:a16="http://schemas.microsoft.com/office/drawing/2014/main" val="1208389129"/>
                    </a:ext>
                  </a:extLst>
                </a:gridCol>
                <a:gridCol w="2498194">
                  <a:extLst>
                    <a:ext uri="{9D8B030D-6E8A-4147-A177-3AD203B41FA5}">
                      <a16:colId xmlns:a16="http://schemas.microsoft.com/office/drawing/2014/main" val="3547540038"/>
                    </a:ext>
                  </a:extLst>
                </a:gridCol>
                <a:gridCol w="2402821">
                  <a:extLst>
                    <a:ext uri="{9D8B030D-6E8A-4147-A177-3AD203B41FA5}">
                      <a16:colId xmlns:a16="http://schemas.microsoft.com/office/drawing/2014/main" val="567243386"/>
                    </a:ext>
                  </a:extLst>
                </a:gridCol>
                <a:gridCol w="2402821">
                  <a:extLst>
                    <a:ext uri="{9D8B030D-6E8A-4147-A177-3AD203B41FA5}">
                      <a16:colId xmlns:a16="http://schemas.microsoft.com/office/drawing/2014/main" val="4091727858"/>
                    </a:ext>
                  </a:extLst>
                </a:gridCol>
              </a:tblGrid>
              <a:tr h="817116">
                <a:tc rowSpan="2">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Nội</a:t>
                      </a:r>
                      <a:r>
                        <a:rPr lang="en-US" sz="2400" b="1" dirty="0">
                          <a:solidFill>
                            <a:schemeClr val="tx1"/>
                          </a:solidFill>
                          <a:effectLst/>
                          <a:latin typeface="Arial" panose="020B0604020202020204" pitchFamily="34" charset="0"/>
                          <a:cs typeface="Arial" panose="020B0604020202020204" pitchFamily="34" charset="0"/>
                        </a:rPr>
                        <a:t> dung </a:t>
                      </a:r>
                      <a:r>
                        <a:rPr lang="en-US" sz="2400" b="1" dirty="0" err="1">
                          <a:solidFill>
                            <a:schemeClr val="tx1"/>
                          </a:solidFill>
                          <a:effectLst/>
                          <a:latin typeface="Arial" panose="020B0604020202020204" pitchFamily="34" charset="0"/>
                          <a:cs typeface="Arial" panose="020B0604020202020204" pitchFamily="34" charset="0"/>
                        </a:rPr>
                        <a:t>đánh</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giá</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8EF"/>
                    </a:solidFill>
                  </a:tcPr>
                </a:tc>
                <a:tc gridSpan="3">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Mức</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độ</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đạt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được</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8E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5371557"/>
                  </a:ext>
                </a:extLst>
              </a:tr>
              <a:tr h="634063">
                <a:tc vMerge="1">
                  <a:txBody>
                    <a:bodyPr/>
                    <a:lstStyle/>
                    <a:p>
                      <a:endParaRPr lang="en-US"/>
                    </a:p>
                  </a:txBody>
                  <a:tcPr/>
                </a:tc>
                <a:tc>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Tốt</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8EF"/>
                    </a:solidFill>
                  </a:tcPr>
                </a:tc>
                <a:tc>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Đạt</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8EF"/>
                    </a:solidFill>
                  </a:tcPr>
                </a:tc>
                <a:tc>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Chưa</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đạt</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8EF"/>
                    </a:solidFill>
                  </a:tcPr>
                </a:tc>
                <a:extLst>
                  <a:ext uri="{0D108BD9-81ED-4DB2-BD59-A6C34878D82A}">
                    <a16:rowId xmlns:a16="http://schemas.microsoft.com/office/drawing/2014/main" val="1381756498"/>
                  </a:ext>
                </a:extLst>
              </a:tr>
              <a:tr h="1470595">
                <a:tc>
                  <a:txBody>
                    <a:bodyPr/>
                    <a:lstStyle/>
                    <a:p>
                      <a:pPr marL="0" marR="0" algn="just">
                        <a:lnSpc>
                          <a:spcPct val="15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1. Thực</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hiện được trách nhiệm với cộng đồng và hiểu được ý nghĩa của những hoạt động đó đối với cá nhân và cộng đồng</a:t>
                      </a: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extLst>
                  <a:ext uri="{0D108BD9-81ED-4DB2-BD59-A6C34878D82A}">
                    <a16:rowId xmlns:a16="http://schemas.microsoft.com/office/drawing/2014/main" val="167348419"/>
                  </a:ext>
                </a:extLst>
              </a:tr>
              <a:tr h="773662">
                <a:tc>
                  <a:txBody>
                    <a:bodyPr/>
                    <a:lstStyle/>
                    <a:p>
                      <a:pPr marL="0" marR="0" algn="just">
                        <a:lnSpc>
                          <a:spcPct val="10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2. Thể hiện được hành</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vi văn minh nơi công cộng.</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extLst>
                  <a:ext uri="{0D108BD9-81ED-4DB2-BD59-A6C34878D82A}">
                    <a16:rowId xmlns:a16="http://schemas.microsoft.com/office/drawing/2014/main" val="1045154593"/>
                  </a:ext>
                </a:extLst>
              </a:tr>
              <a:tr h="1312680">
                <a:tc>
                  <a:txBody>
                    <a:bodyPr/>
                    <a:lstStyle/>
                    <a:p>
                      <a:pPr marL="0" marR="0" algn="just">
                        <a:lnSpc>
                          <a:spcPct val="15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3. Có</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kĩ năng xây dựng và phát triển mối quan hệ với mọi người trong cộng đồng.</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extLst>
                  <a:ext uri="{0D108BD9-81ED-4DB2-BD59-A6C34878D82A}">
                    <a16:rowId xmlns:a16="http://schemas.microsoft.com/office/drawing/2014/main" val="3932557023"/>
                  </a:ext>
                </a:extLst>
              </a:tr>
              <a:tr h="1303378">
                <a:tc>
                  <a:txBody>
                    <a:bodyPr/>
                    <a:lstStyle/>
                    <a:p>
                      <a:pPr marL="0" marR="0" algn="just">
                        <a:lnSpc>
                          <a:spcPct val="15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4. Xây</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dựng và thực hiện được kế hoạch truyền thông trong cộng đồng về vấn đề văn hóa mạng xã hội.</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extLst>
                  <a:ext uri="{0D108BD9-81ED-4DB2-BD59-A6C34878D82A}">
                    <a16:rowId xmlns:a16="http://schemas.microsoft.com/office/drawing/2014/main" val="672060745"/>
                  </a:ext>
                </a:extLst>
              </a:tr>
              <a:tr h="829422">
                <a:tc>
                  <a:txBody>
                    <a:bodyPr/>
                    <a:lstStyle/>
                    <a:p>
                      <a:pPr marL="0" marR="0" algn="just">
                        <a:lnSpc>
                          <a:spcPct val="10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5. Xây</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dựng được kế hoạch tổ chức hoạt động phát triển cộng đồng.</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extLst>
                  <a:ext uri="{0D108BD9-81ED-4DB2-BD59-A6C34878D82A}">
                    <a16:rowId xmlns:a16="http://schemas.microsoft.com/office/drawing/2014/main" val="1128143522"/>
                  </a:ext>
                </a:extLst>
              </a:tr>
              <a:tr h="829422">
                <a:tc>
                  <a:txBody>
                    <a:bodyPr/>
                    <a:lstStyle/>
                    <a:p>
                      <a:pPr marL="0" marR="0" algn="just">
                        <a:lnSpc>
                          <a:spcPct val="10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6. Đề</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xuất được giải pháp quản lí hoạt động phát triển cộng đồng.</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extLst>
                  <a:ext uri="{0D108BD9-81ED-4DB2-BD59-A6C34878D82A}">
                    <a16:rowId xmlns:a16="http://schemas.microsoft.com/office/drawing/2014/main" val="3202958781"/>
                  </a:ext>
                </a:extLst>
              </a:tr>
              <a:tr h="829422">
                <a:tc>
                  <a:txBody>
                    <a:bodyPr/>
                    <a:lstStyle/>
                    <a:p>
                      <a:pPr marL="0" marR="0" algn="just">
                        <a:lnSpc>
                          <a:spcPct val="10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7. Đánh</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giá được ý nghĩa của các hoạt động phát triển cộng đồng.</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EE"/>
                    </a:solidFill>
                  </a:tcPr>
                </a:tc>
                <a:extLst>
                  <a:ext uri="{0D108BD9-81ED-4DB2-BD59-A6C34878D82A}">
                    <a16:rowId xmlns:a16="http://schemas.microsoft.com/office/drawing/2014/main" val="3221378188"/>
                  </a:ext>
                </a:extLst>
              </a:tr>
            </a:tbl>
          </a:graphicData>
        </a:graphic>
      </p:graphicFrame>
    </p:spTree>
    <p:extLst>
      <p:ext uri="{BB962C8B-B14F-4D97-AF65-F5344CB8AC3E}">
        <p14:creationId xmlns:p14="http://schemas.microsoft.com/office/powerpoint/2010/main" val="798161835"/>
      </p:ext>
    </p:extLst>
  </p:cSld>
  <p:clrMapOvr>
    <a:masterClrMapping/>
  </p:clrMapOvr>
  <p:transition spd="med">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616734" y="-169138"/>
            <a:ext cx="1070313" cy="197121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3">
            <a:extLst>
              <a:ext uri="{FF2B5EF4-FFF2-40B4-BE49-F238E27FC236}">
                <a16:creationId xmlns:a16="http://schemas.microsoft.com/office/drawing/2014/main" id="{C9F41839-3AF6-D7BD-E8EA-C0D1C9CEA8AB}"/>
              </a:ext>
            </a:extLst>
          </p:cNvPr>
          <p:cNvSpPr/>
          <p:nvPr/>
        </p:nvSpPr>
        <p:spPr>
          <a:xfrm>
            <a:off x="1032148" y="1943100"/>
            <a:ext cx="12633560" cy="693420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FF3CD"/>
          </a:solidFill>
        </p:spPr>
        <p:txBody>
          <a:bodyPr/>
          <a:lstStyle/>
          <a:p>
            <a:endParaRPr lang="en-US" dirty="0">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15AD3EEC-3DBA-406F-F15D-F957327F985D}"/>
              </a:ext>
            </a:extLst>
          </p:cNvPr>
          <p:cNvGrpSpPr/>
          <p:nvPr/>
        </p:nvGrpSpPr>
        <p:grpSpPr>
          <a:xfrm>
            <a:off x="2214273" y="1121720"/>
            <a:ext cx="10269310" cy="1632943"/>
            <a:chOff x="4157711" y="578015"/>
            <a:chExt cx="10269310" cy="1632943"/>
          </a:xfrm>
        </p:grpSpPr>
        <p:pic>
          <p:nvPicPr>
            <p:cNvPr id="38" name="Picture 9">
              <a:extLst>
                <a:ext uri="{FF2B5EF4-FFF2-40B4-BE49-F238E27FC236}">
                  <a16:creationId xmlns:a16="http://schemas.microsoft.com/office/drawing/2014/main" id="{91ACB533-22C1-F6BB-1B4D-1FEB3A443F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57711" y="578015"/>
              <a:ext cx="10269310" cy="1632943"/>
            </a:xfrm>
            <a:prstGeom prst="rect">
              <a:avLst/>
            </a:prstGeom>
          </p:spPr>
        </p:pic>
        <p:sp>
          <p:nvSpPr>
            <p:cNvPr id="39" name="TextBox 38">
              <a:extLst>
                <a:ext uri="{FF2B5EF4-FFF2-40B4-BE49-F238E27FC236}">
                  <a16:creationId xmlns:a16="http://schemas.microsoft.com/office/drawing/2014/main" id="{42ECB98C-05EE-5DBB-266A-0BCDA6EF06DC}"/>
                </a:ext>
              </a:extLst>
            </p:cNvPr>
            <p:cNvSpPr txBox="1"/>
            <p:nvPr/>
          </p:nvSpPr>
          <p:spPr>
            <a:xfrm>
              <a:off x="4482659" y="840488"/>
              <a:ext cx="9742645"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40" name="TextBox 39">
            <a:extLst>
              <a:ext uri="{FF2B5EF4-FFF2-40B4-BE49-F238E27FC236}">
                <a16:creationId xmlns:a16="http://schemas.microsoft.com/office/drawing/2014/main" id="{7FF6B690-D4DE-4C2C-83E5-25CF9C2DA481}"/>
              </a:ext>
            </a:extLst>
          </p:cNvPr>
          <p:cNvSpPr txBox="1"/>
          <p:nvPr/>
        </p:nvSpPr>
        <p:spPr>
          <a:xfrm>
            <a:off x="1816466" y="2980534"/>
            <a:ext cx="10667117" cy="4840428"/>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Rèn luyện các kĩ năng đã được học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nội dung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Chủ đề 6</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 Thực hiện trách nhiệm với cộng đồng</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41" name="Picture 40" descr="A picture containing text&#10;&#10;Description automatically generated">
            <a:extLst>
              <a:ext uri="{FF2B5EF4-FFF2-40B4-BE49-F238E27FC236}">
                <a16:creationId xmlns:a16="http://schemas.microsoft.com/office/drawing/2014/main" id="{88C26D12-469F-3A98-A915-2343116E43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115801" y="5429034"/>
            <a:ext cx="4876800" cy="5268283"/>
          </a:xfrm>
          <a:prstGeom prst="rect">
            <a:avLst/>
          </a:prstGeom>
        </p:spPr>
      </p:pic>
      <p:sp>
        <p:nvSpPr>
          <p:cNvPr id="30" name="Freeform 30"/>
          <p:cNvSpPr/>
          <p:nvPr/>
        </p:nvSpPr>
        <p:spPr>
          <a:xfrm rot="6406531">
            <a:off x="648747" y="8299853"/>
            <a:ext cx="1129407" cy="2194311"/>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30841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right)">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wipe(right)">
                                      <p:cBhvr>
                                        <p:cTn id="12" dur="5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wipe(right)">
                                      <p:cBhvr>
                                        <p:cTn id="17"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rot="145399">
            <a:off x="3605242" y="5434958"/>
            <a:ext cx="6893935" cy="1734184"/>
          </a:xfrm>
          <a:prstGeom prst="rect">
            <a:avLst/>
          </a:prstGeom>
        </p:spPr>
        <p:txBody>
          <a:bodyPr lIns="0" tIns="0" rIns="0" bIns="0" rtlCol="0" anchor="t">
            <a:spAutoFit/>
          </a:bodyPr>
          <a:lstStyle/>
          <a:p>
            <a:pPr marL="0" marR="0" lvl="0" indent="0" algn="l" defTabSz="914400" rtl="0" eaLnBrk="1" fontAlgn="auto" latinLnBrk="0" hangingPunct="1">
              <a:lnSpc>
                <a:spcPts val="14140"/>
              </a:lnSpc>
              <a:spcBef>
                <a:spcPct val="0"/>
              </a:spcBef>
              <a:spcAft>
                <a:spcPts val="0"/>
              </a:spcAft>
              <a:buClrTx/>
              <a:buSzTx/>
              <a:buFontTx/>
              <a:buNone/>
              <a:tabLst/>
              <a:defRPr/>
            </a:pPr>
            <a:r>
              <a:rPr kumimoji="0" lang="en-US" sz="10100" b="0" i="0" u="none" strike="noStrike" kern="1200" cap="none" spc="595" normalizeH="0" baseline="0" noProof="0">
                <a:ln>
                  <a:noFill/>
                </a:ln>
                <a:solidFill>
                  <a:srgbClr val="FFFFFF"/>
                </a:solidFill>
                <a:effectLst/>
                <a:uLnTx/>
                <a:uFillTx/>
                <a:latin typeface="Fredoka One Bold"/>
                <a:ea typeface="+mn-ea"/>
                <a:cs typeface="+mn-cs"/>
              </a:rPr>
              <a:t>SESSION</a:t>
            </a:r>
          </a:p>
        </p:txBody>
      </p:sp>
      <p:sp>
        <p:nvSpPr>
          <p:cNvPr id="17" name="TextBox 17"/>
          <p:cNvSpPr txBox="1"/>
          <p:nvPr/>
        </p:nvSpPr>
        <p:spPr>
          <a:xfrm rot="-504351">
            <a:off x="1838801" y="3362124"/>
            <a:ext cx="9491935" cy="1682115"/>
          </a:xfrm>
          <a:prstGeom prst="rect">
            <a:avLst/>
          </a:prstGeom>
        </p:spPr>
        <p:txBody>
          <a:bodyPr lIns="0" tIns="0" rIns="0" bIns="0" rtlCol="0" anchor="t">
            <a:spAutoFit/>
          </a:bodyPr>
          <a:lstStyle/>
          <a:p>
            <a:pPr marL="0" marR="0" lvl="0" indent="0" algn="l" defTabSz="914400" rtl="0" eaLnBrk="1" fontAlgn="auto" latinLnBrk="0" hangingPunct="1">
              <a:lnSpc>
                <a:spcPts val="13860"/>
              </a:lnSpc>
              <a:spcBef>
                <a:spcPct val="0"/>
              </a:spcBef>
              <a:spcAft>
                <a:spcPts val="0"/>
              </a:spcAft>
              <a:buClrTx/>
              <a:buSzTx/>
              <a:buFontTx/>
              <a:buNone/>
              <a:tabLst/>
              <a:defRPr/>
            </a:pPr>
            <a:r>
              <a:rPr kumimoji="0" lang="en-US" sz="9900" b="0" i="0" u="none" strike="noStrike" kern="1200" cap="none" spc="326" normalizeH="0" baseline="0" noProof="0">
                <a:ln>
                  <a:noFill/>
                </a:ln>
                <a:solidFill>
                  <a:srgbClr val="FFFFFF"/>
                </a:solidFill>
                <a:effectLst/>
                <a:uLnTx/>
                <a:uFillTx/>
                <a:latin typeface="Fredoka One Bold"/>
                <a:ea typeface="+mn-ea"/>
                <a:cs typeface="+mn-cs"/>
              </a:rPr>
              <a:t>BRAINSTORM</a:t>
            </a:r>
          </a:p>
        </p:txBody>
      </p:sp>
      <p:sp>
        <p:nvSpPr>
          <p:cNvPr id="19" name="Freeform 19"/>
          <p:cNvSpPr/>
          <p:nvPr/>
        </p:nvSpPr>
        <p:spPr>
          <a:xfrm rot="-646527">
            <a:off x="277318" y="105661"/>
            <a:ext cx="1374759" cy="1357262"/>
          </a:xfrm>
          <a:custGeom>
            <a:avLst/>
            <a:gdLst/>
            <a:ahLst/>
            <a:cxnLst/>
            <a:rect l="l" t="t" r="r" b="b"/>
            <a:pathLst>
              <a:path w="1374759" h="1357262">
                <a:moveTo>
                  <a:pt x="0" y="0"/>
                </a:moveTo>
                <a:lnTo>
                  <a:pt x="1374759" y="0"/>
                </a:lnTo>
                <a:lnTo>
                  <a:pt x="1374759" y="1357262"/>
                </a:lnTo>
                <a:lnTo>
                  <a:pt x="0" y="13572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6825658">
            <a:off x="16957345" y="8755291"/>
            <a:ext cx="1053090" cy="1661736"/>
          </a:xfrm>
          <a:custGeom>
            <a:avLst/>
            <a:gdLst/>
            <a:ahLst/>
            <a:cxnLst/>
            <a:rect l="l" t="t" r="r" b="b"/>
            <a:pathLst>
              <a:path w="1219384" h="2250541">
                <a:moveTo>
                  <a:pt x="0" y="0"/>
                </a:moveTo>
                <a:lnTo>
                  <a:pt x="1219384" y="0"/>
                </a:lnTo>
                <a:lnTo>
                  <a:pt x="1219384" y="2250541"/>
                </a:lnTo>
                <a:lnTo>
                  <a:pt x="0" y="2250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484082DD-965A-2A6D-1FB4-CF3B104A8C95}"/>
              </a:ext>
            </a:extLst>
          </p:cNvPr>
          <p:cNvGrpSpPr/>
          <p:nvPr/>
        </p:nvGrpSpPr>
        <p:grpSpPr>
          <a:xfrm>
            <a:off x="15678344" y="-3068796"/>
            <a:ext cx="2778142" cy="6172200"/>
            <a:chOff x="13223858" y="-3314700"/>
            <a:chExt cx="5478518" cy="11508598"/>
          </a:xfrm>
        </p:grpSpPr>
        <p:sp>
          <p:nvSpPr>
            <p:cNvPr id="20" name="AutoShape 20"/>
            <p:cNvSpPr/>
            <p:nvPr/>
          </p:nvSpPr>
          <p:spPr>
            <a:xfrm>
              <a:off x="15963363" y="-3314700"/>
              <a:ext cx="0" cy="8849727"/>
            </a:xfrm>
            <a:prstGeom prst="line">
              <a:avLst/>
            </a:prstGeom>
            <a:ln w="14287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10800000">
              <a:off x="14551010" y="4072973"/>
              <a:ext cx="2824707" cy="4120925"/>
            </a:xfrm>
            <a:custGeom>
              <a:avLst/>
              <a:gdLst/>
              <a:ahLst/>
              <a:cxnLst/>
              <a:rect l="l" t="t" r="r" b="b"/>
              <a:pathLst>
                <a:path w="2824707" h="4120925">
                  <a:moveTo>
                    <a:pt x="0" y="0"/>
                  </a:moveTo>
                  <a:lnTo>
                    <a:pt x="2824707" y="0"/>
                  </a:lnTo>
                  <a:lnTo>
                    <a:pt x="2824707" y="4120925"/>
                  </a:lnTo>
                  <a:lnTo>
                    <a:pt x="0" y="41209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3223858" y="5865198"/>
              <a:ext cx="1279527" cy="1837441"/>
            </a:xfrm>
            <a:custGeom>
              <a:avLst/>
              <a:gdLst/>
              <a:ahLst/>
              <a:cxnLst/>
              <a:rect l="l" t="t" r="r" b="b"/>
              <a:pathLst>
                <a:path w="1279527" h="1837441">
                  <a:moveTo>
                    <a:pt x="0" y="0"/>
                  </a:moveTo>
                  <a:lnTo>
                    <a:pt x="1279527" y="0"/>
                  </a:lnTo>
                  <a:lnTo>
                    <a:pt x="1279527" y="1837441"/>
                  </a:lnTo>
                  <a:lnTo>
                    <a:pt x="0" y="18374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10800000">
              <a:off x="17422849" y="5690117"/>
              <a:ext cx="1279527" cy="1837441"/>
            </a:xfrm>
            <a:custGeom>
              <a:avLst/>
              <a:gdLst/>
              <a:ahLst/>
              <a:cxnLst/>
              <a:rect l="l" t="t" r="r" b="b"/>
              <a:pathLst>
                <a:path w="1279527" h="1837441">
                  <a:moveTo>
                    <a:pt x="0" y="0"/>
                  </a:moveTo>
                  <a:lnTo>
                    <a:pt x="1279527" y="0"/>
                  </a:lnTo>
                  <a:lnTo>
                    <a:pt x="1279527" y="1837440"/>
                  </a:lnTo>
                  <a:lnTo>
                    <a:pt x="0" y="18374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1790096">
            <a:off x="230679" y="8898946"/>
            <a:ext cx="1678180" cy="1374426"/>
          </a:xfrm>
          <a:custGeom>
            <a:avLst/>
            <a:gdLst/>
            <a:ahLst/>
            <a:cxnLst/>
            <a:rect l="l" t="t" r="r" b="b"/>
            <a:pathLst>
              <a:path w="2038653" h="1871854">
                <a:moveTo>
                  <a:pt x="0" y="0"/>
                </a:moveTo>
                <a:lnTo>
                  <a:pt x="2038654" y="0"/>
                </a:lnTo>
                <a:lnTo>
                  <a:pt x="2038654" y="1871855"/>
                </a:lnTo>
                <a:lnTo>
                  <a:pt x="0" y="18718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12">
            <a:extLst>
              <a:ext uri="{FF2B5EF4-FFF2-40B4-BE49-F238E27FC236}">
                <a16:creationId xmlns:a16="http://schemas.microsoft.com/office/drawing/2014/main" id="{589D3717-5327-DDFE-9A63-C9BF8830F86D}"/>
              </a:ext>
            </a:extLst>
          </p:cNvPr>
          <p:cNvSpPr txBox="1"/>
          <p:nvPr/>
        </p:nvSpPr>
        <p:spPr>
          <a:xfrm>
            <a:off x="1371600" y="3687336"/>
            <a:ext cx="155448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74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HỌC KẾT THÚC, CẢM ƠN CÁC EM ĐÃ CHÚ Ý LẮNG NGHE</a:t>
            </a:r>
            <a:r>
              <a:rPr kumimoji="0" lang="en-US" sz="7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124822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68" y="1028700"/>
            <a:ext cx="16230600" cy="8229600"/>
            <a:chOff x="0" y="0"/>
            <a:chExt cx="21083246" cy="10690097"/>
          </a:xfrm>
        </p:grpSpPr>
        <p:sp>
          <p:nvSpPr>
            <p:cNvPr id="3" name="Freeform 3"/>
            <p:cNvSpPr/>
            <p:nvPr/>
          </p:nvSpPr>
          <p:spPr>
            <a:xfrm>
              <a:off x="31750" y="31750"/>
              <a:ext cx="21019746" cy="10626596"/>
            </a:xfrm>
            <a:custGeom>
              <a:avLst/>
              <a:gdLst/>
              <a:ahLst/>
              <a:cxnLst/>
              <a:rect l="l" t="t" r="r" b="b"/>
              <a:pathLst>
                <a:path w="21019746" h="1062659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4"/>
            <p:cNvSpPr/>
            <p:nvPr/>
          </p:nvSpPr>
          <p:spPr>
            <a:xfrm>
              <a:off x="0" y="0"/>
              <a:ext cx="21083246" cy="10690096"/>
            </a:xfrm>
            <a:custGeom>
              <a:avLst/>
              <a:gdLst/>
              <a:ahLst/>
              <a:cxnLst/>
              <a:rect l="l" t="t" r="r" b="b"/>
              <a:pathLst>
                <a:path w="21083246" h="1069009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1" name="Freeform 51"/>
          <p:cNvSpPr/>
          <p:nvPr/>
        </p:nvSpPr>
        <p:spPr>
          <a:xfrm rot="-2890985">
            <a:off x="17223497" y="8719017"/>
            <a:ext cx="405239" cy="1414288"/>
          </a:xfrm>
          <a:custGeom>
            <a:avLst/>
            <a:gdLst/>
            <a:ahLst/>
            <a:cxnLst/>
            <a:rect l="l" t="t" r="r" b="b"/>
            <a:pathLst>
              <a:path w="881519" h="2376644">
                <a:moveTo>
                  <a:pt x="0" y="0"/>
                </a:moveTo>
                <a:lnTo>
                  <a:pt x="881519" y="0"/>
                </a:lnTo>
                <a:lnTo>
                  <a:pt x="881519" y="2376645"/>
                </a:lnTo>
                <a:lnTo>
                  <a:pt x="0" y="23766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6" name="Group 56"/>
          <p:cNvGrpSpPr/>
          <p:nvPr/>
        </p:nvGrpSpPr>
        <p:grpSpPr>
          <a:xfrm>
            <a:off x="15260207" y="-1985813"/>
            <a:ext cx="2064546" cy="4497188"/>
            <a:chOff x="0" y="0"/>
            <a:chExt cx="3274223" cy="7492630"/>
          </a:xfrm>
        </p:grpSpPr>
        <p:sp>
          <p:nvSpPr>
            <p:cNvPr id="57" name="AutoShape 57"/>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Freeform 58"/>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Freeform 59"/>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Freeform 60"/>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0" name="Freeform 50"/>
          <p:cNvSpPr/>
          <p:nvPr/>
        </p:nvSpPr>
        <p:spPr>
          <a:xfrm rot="2616472">
            <a:off x="-127981" y="8495733"/>
            <a:ext cx="1856160" cy="1476248"/>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64" name="Group 56">
            <a:extLst>
              <a:ext uri="{FF2B5EF4-FFF2-40B4-BE49-F238E27FC236}">
                <a16:creationId xmlns:a16="http://schemas.microsoft.com/office/drawing/2014/main" id="{58280A67-F263-32E0-A1DB-B870314EB3AE}"/>
              </a:ext>
            </a:extLst>
          </p:cNvPr>
          <p:cNvGrpSpPr/>
          <p:nvPr/>
        </p:nvGrpSpPr>
        <p:grpSpPr>
          <a:xfrm>
            <a:off x="1053074" y="-1985813"/>
            <a:ext cx="2064546" cy="4497188"/>
            <a:chOff x="0" y="0"/>
            <a:chExt cx="3274223" cy="7492630"/>
          </a:xfrm>
        </p:grpSpPr>
        <p:sp>
          <p:nvSpPr>
            <p:cNvPr id="65" name="AutoShape 57">
              <a:extLst>
                <a:ext uri="{FF2B5EF4-FFF2-40B4-BE49-F238E27FC236}">
                  <a16:creationId xmlns:a16="http://schemas.microsoft.com/office/drawing/2014/main" id="{77AC4507-DCCB-DC74-C90C-E2ED70653F08}"/>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6" name="Freeform 58">
              <a:extLst>
                <a:ext uri="{FF2B5EF4-FFF2-40B4-BE49-F238E27FC236}">
                  <a16:creationId xmlns:a16="http://schemas.microsoft.com/office/drawing/2014/main" id="{8673987C-7B1E-6D5A-810B-4B59F2BEE7E5}"/>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Freeform 59">
              <a:extLst>
                <a:ext uri="{FF2B5EF4-FFF2-40B4-BE49-F238E27FC236}">
                  <a16:creationId xmlns:a16="http://schemas.microsoft.com/office/drawing/2014/main" id="{91E0C05E-EF59-F991-96D7-0416311A42E3}"/>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 name="Freeform 60">
              <a:extLst>
                <a:ext uri="{FF2B5EF4-FFF2-40B4-BE49-F238E27FC236}">
                  <a16:creationId xmlns:a16="http://schemas.microsoft.com/office/drawing/2014/main" id="{497532E2-8CE5-7494-8B45-EF6ED5DD1047}"/>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9" name="TextBox 20">
            <a:extLst>
              <a:ext uri="{FF2B5EF4-FFF2-40B4-BE49-F238E27FC236}">
                <a16:creationId xmlns:a16="http://schemas.microsoft.com/office/drawing/2014/main" id="{6A349080-8791-6CCA-EE8C-1473047BEB3C}"/>
              </a:ext>
            </a:extLst>
          </p:cNvPr>
          <p:cNvSpPr txBox="1"/>
          <p:nvPr/>
        </p:nvSpPr>
        <p:spPr>
          <a:xfrm>
            <a:off x="2512971" y="2396805"/>
            <a:ext cx="13247365" cy="59057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vi-VN" sz="6600" b="1">
                <a:solidFill>
                  <a:prstClr val="black"/>
                </a:solidFill>
                <a:latin typeface="Arial" panose="020B0604020202020204" pitchFamily="34" charset="0"/>
                <a:ea typeface="Calibri" panose="020F0502020204030204" pitchFamily="34" charset="0"/>
                <a:cs typeface="Arial" panose="020B0604020202020204" pitchFamily="34" charset="0"/>
              </a:rPr>
              <a:t>Xây dựng và thực hiện kế hoạch truyền thông trong cộng đồng về văn hóa mạng xã hội</a:t>
            </a:r>
            <a:endPar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301425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9"/>
          <p:cNvSpPr/>
          <p:nvPr/>
        </p:nvSpPr>
        <p:spPr>
          <a:xfrm rot="-646527">
            <a:off x="-150255" y="105965"/>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090DEA69-5314-6DDE-FE6B-7B9048FDA955}"/>
              </a:ext>
            </a:extLst>
          </p:cNvPr>
          <p:cNvSpPr/>
          <p:nvPr/>
        </p:nvSpPr>
        <p:spPr>
          <a:xfrm>
            <a:off x="16992600" y="9105900"/>
            <a:ext cx="1295400" cy="941614"/>
          </a:xfrm>
          <a:custGeom>
            <a:avLst/>
            <a:gdLst/>
            <a:ahLst/>
            <a:cxnLst/>
            <a:rect l="l" t="t" r="r" b="b"/>
            <a:pathLst>
              <a:path w="1540353" h="1173469">
                <a:moveTo>
                  <a:pt x="0" y="0"/>
                </a:moveTo>
                <a:lnTo>
                  <a:pt x="1540354" y="0"/>
                </a:lnTo>
                <a:lnTo>
                  <a:pt x="1540354" y="1173469"/>
                </a:lnTo>
                <a:lnTo>
                  <a:pt x="0" y="11734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952DD96B-ADFB-C870-3EB0-FA98ABEEA749}"/>
              </a:ext>
            </a:extLst>
          </p:cNvPr>
          <p:cNvSpPr/>
          <p:nvPr/>
        </p:nvSpPr>
        <p:spPr>
          <a:xfrm>
            <a:off x="16992600" y="0"/>
            <a:ext cx="1454825" cy="1219200"/>
          </a:xfrm>
          <a:custGeom>
            <a:avLst/>
            <a:gdLst/>
            <a:ahLst/>
            <a:cxnLst/>
            <a:rect l="l" t="t" r="r" b="b"/>
            <a:pathLst>
              <a:path w="1150025" h="874019">
                <a:moveTo>
                  <a:pt x="0" y="0"/>
                </a:moveTo>
                <a:lnTo>
                  <a:pt x="1150025" y="0"/>
                </a:lnTo>
                <a:lnTo>
                  <a:pt x="1150025" y="874019"/>
                </a:lnTo>
                <a:lnTo>
                  <a:pt x="0" y="874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AC2779A-AA40-F6D3-B013-E13866510CB5}"/>
              </a:ext>
            </a:extLst>
          </p:cNvPr>
          <p:cNvSpPr txBox="1"/>
          <p:nvPr/>
        </p:nvSpPr>
        <p:spPr>
          <a:xfrm>
            <a:off x="2166128" y="609600"/>
            <a:ext cx="13694874"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Thảo luận về các vấn đề văn hóa mạng xã hội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Freeform 5">
            <a:extLst>
              <a:ext uri="{FF2B5EF4-FFF2-40B4-BE49-F238E27FC236}">
                <a16:creationId xmlns:a16="http://schemas.microsoft.com/office/drawing/2014/main" id="{9BBD1264-B392-49AC-69F1-3DA6E727278F}"/>
              </a:ext>
            </a:extLst>
          </p:cNvPr>
          <p:cNvSpPr/>
          <p:nvPr/>
        </p:nvSpPr>
        <p:spPr>
          <a:xfrm rot="10800000">
            <a:off x="6561084" y="2933697"/>
            <a:ext cx="10576889" cy="682402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2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12">
            <a:extLst>
              <a:ext uri="{FF2B5EF4-FFF2-40B4-BE49-F238E27FC236}">
                <a16:creationId xmlns:a16="http://schemas.microsoft.com/office/drawing/2014/main" id="{8DB6DC24-C096-270C-117C-B212DDC4232B}"/>
              </a:ext>
            </a:extLst>
          </p:cNvPr>
          <p:cNvSpPr/>
          <p:nvPr/>
        </p:nvSpPr>
        <p:spPr>
          <a:xfrm rot="10800000">
            <a:off x="1183328" y="2933696"/>
            <a:ext cx="4945207" cy="6824025"/>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8D2E0BBE-68A7-36D9-B79C-55CBC8C86FA8}"/>
              </a:ext>
            </a:extLst>
          </p:cNvPr>
          <p:cNvGrpSpPr/>
          <p:nvPr/>
        </p:nvGrpSpPr>
        <p:grpSpPr>
          <a:xfrm>
            <a:off x="8290412" y="3470867"/>
            <a:ext cx="7118236" cy="1174754"/>
            <a:chOff x="7683843" y="2053540"/>
            <a:chExt cx="7118236" cy="1174754"/>
          </a:xfrm>
        </p:grpSpPr>
        <p:sp>
          <p:nvSpPr>
            <p:cNvPr id="9" name="Freeform 8">
              <a:extLst>
                <a:ext uri="{FF2B5EF4-FFF2-40B4-BE49-F238E27FC236}">
                  <a16:creationId xmlns:a16="http://schemas.microsoft.com/office/drawing/2014/main" id="{F280C943-2B82-1AA8-3E46-9EC2C41316D1}"/>
                </a:ext>
              </a:extLst>
            </p:cNvPr>
            <p:cNvSpPr/>
            <p:nvPr/>
          </p:nvSpPr>
          <p:spPr>
            <a:xfrm>
              <a:off x="7683843" y="2053540"/>
              <a:ext cx="7118236" cy="1174754"/>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A962ECB-FC05-A450-3CA4-FAEC5A809373}"/>
                </a:ext>
              </a:extLst>
            </p:cNvPr>
            <p:cNvSpPr txBox="1"/>
            <p:nvPr/>
          </p:nvSpPr>
          <p:spPr>
            <a:xfrm>
              <a:off x="8406996" y="2245902"/>
              <a:ext cx="56719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nhóm</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945CC1D2-54F1-8F0C-58A0-A96648D186E9}"/>
              </a:ext>
            </a:extLst>
          </p:cNvPr>
          <p:cNvSpPr txBox="1"/>
          <p:nvPr/>
        </p:nvSpPr>
        <p:spPr>
          <a:xfrm>
            <a:off x="7131291" y="4645621"/>
            <a:ext cx="9436474" cy="4594912"/>
          </a:xfrm>
          <a:prstGeom prst="rect">
            <a:avLst/>
          </a:prstGeom>
          <a:noFill/>
        </p:spPr>
        <p:txBody>
          <a:bodyPr wrap="square">
            <a:spAutoFit/>
          </a:bodyPr>
          <a:lstStyle/>
          <a:p>
            <a:pPr lvl="0" algn="just">
              <a:lnSpc>
                <a:spcPct val="15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Cả lớp chia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thành các nhóm,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mỗi nhóm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đọc thông tin </a:t>
            </a:r>
            <a: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a:t>(SGK – tr.50)</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 thảo luận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với nhau và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đưa ra ý kiến về những vấn đề thuộc về văn hóa mạng xã hội, các yêu cầu khi tham gia văn hóa mạng xã hội.</a:t>
            </a:r>
          </a:p>
        </p:txBody>
      </p:sp>
      <p:pic>
        <p:nvPicPr>
          <p:cNvPr id="13" name="Picture 12" descr="A picture containing toy, doll&#10;&#10;Description automatically generated">
            <a:extLst>
              <a:ext uri="{FF2B5EF4-FFF2-40B4-BE49-F238E27FC236}">
                <a16:creationId xmlns:a16="http://schemas.microsoft.com/office/drawing/2014/main" id="{D5A05B4D-200C-698F-88A9-2184AA455C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027" y="4465327"/>
            <a:ext cx="4595139" cy="5414271"/>
          </a:xfrm>
          <a:prstGeom prst="rect">
            <a:avLst/>
          </a:prstGeom>
        </p:spPr>
      </p:pic>
    </p:spTree>
    <p:extLst>
      <p:ext uri="{BB962C8B-B14F-4D97-AF65-F5344CB8AC3E}">
        <p14:creationId xmlns:p14="http://schemas.microsoft.com/office/powerpoint/2010/main" val="136667715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outVertical)">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7">
            <a:extLst>
              <a:ext uri="{FF2B5EF4-FFF2-40B4-BE49-F238E27FC236}">
                <a16:creationId xmlns:a16="http://schemas.microsoft.com/office/drawing/2014/main" id="{65830D3F-0C57-A96C-ABCE-652F7E6B3612}"/>
              </a:ext>
            </a:extLst>
          </p:cNvPr>
          <p:cNvSpPr/>
          <p:nvPr/>
        </p:nvSpPr>
        <p:spPr>
          <a:xfrm rot="-3932765">
            <a:off x="613902" y="-236936"/>
            <a:ext cx="593942" cy="1731173"/>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6815590" y="-45678"/>
            <a:ext cx="1414293" cy="1645035"/>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descr="A cartoon of a person holding a blue folder&#10;&#10;Description automatically generated">
            <a:extLst>
              <a:ext uri="{FF2B5EF4-FFF2-40B4-BE49-F238E27FC236}">
                <a16:creationId xmlns:a16="http://schemas.microsoft.com/office/drawing/2014/main" id="{C034F89E-86C0-56CD-E302-E2876193C9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945" t="21117"/>
          <a:stretch/>
        </p:blipFill>
        <p:spPr>
          <a:xfrm>
            <a:off x="-228601" y="6696113"/>
            <a:ext cx="2525285" cy="3691165"/>
          </a:xfrm>
          <a:prstGeom prst="rect">
            <a:avLst/>
          </a:prstGeom>
        </p:spPr>
      </p:pic>
      <p:grpSp>
        <p:nvGrpSpPr>
          <p:cNvPr id="10" name="Group 9">
            <a:extLst>
              <a:ext uri="{FF2B5EF4-FFF2-40B4-BE49-F238E27FC236}">
                <a16:creationId xmlns:a16="http://schemas.microsoft.com/office/drawing/2014/main" id="{75F62D38-2F11-D3D9-7DB4-3C2B32F92DB8}"/>
              </a:ext>
            </a:extLst>
          </p:cNvPr>
          <p:cNvGrpSpPr/>
          <p:nvPr/>
        </p:nvGrpSpPr>
        <p:grpSpPr>
          <a:xfrm>
            <a:off x="6411685" y="3151656"/>
            <a:ext cx="5410200" cy="4055395"/>
            <a:chOff x="1676400" y="3429000"/>
            <a:chExt cx="4572000" cy="2498602"/>
          </a:xfrm>
        </p:grpSpPr>
        <p:sp>
          <p:nvSpPr>
            <p:cNvPr id="11" name="Rectangle: Rounded Corners 10">
              <a:extLst>
                <a:ext uri="{FF2B5EF4-FFF2-40B4-BE49-F238E27FC236}">
                  <a16:creationId xmlns:a16="http://schemas.microsoft.com/office/drawing/2014/main" id="{FBE1E199-E4E1-F274-B00C-C2CB5F499290}"/>
                </a:ext>
              </a:extLst>
            </p:cNvPr>
            <p:cNvSpPr/>
            <p:nvPr/>
          </p:nvSpPr>
          <p:spPr>
            <a:xfrm>
              <a:off x="1828800" y="3581400"/>
              <a:ext cx="4419600" cy="23462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8243987-4AA0-9FEF-C06F-FD2B7763508C}"/>
                </a:ext>
              </a:extLst>
            </p:cNvPr>
            <p:cNvSpPr/>
            <p:nvPr/>
          </p:nvSpPr>
          <p:spPr>
            <a:xfrm>
              <a:off x="1676400" y="3429000"/>
              <a:ext cx="4419600" cy="230219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1"/>
                  </a:solidFill>
                  <a:latin typeface="Arial" panose="020B0604020202020204" pitchFamily="34" charset="0"/>
                  <a:cs typeface="Arial" panose="020B0604020202020204" pitchFamily="34" charset="0"/>
                </a:rPr>
                <a:t>Gợi ý tham khảo: </a:t>
              </a:r>
              <a:r>
                <a:rPr lang="en-US" sz="4000">
                  <a:solidFill>
                    <a:schemeClr val="bg1"/>
                  </a:solidFill>
                  <a:latin typeface="Arial" panose="020B0604020202020204" pitchFamily="34" charset="0"/>
                  <a:cs typeface="Arial" panose="020B0604020202020204" pitchFamily="34" charset="0"/>
                </a:rPr>
                <a:t>Một số vấn đề văn hóa mạng xã hội</a:t>
              </a:r>
              <a:endParaRPr lang="en-US" sz="4000" dirty="0">
                <a:solidFill>
                  <a:schemeClr val="bg1"/>
                </a:solidFill>
                <a:latin typeface="Arial" panose="020B0604020202020204" pitchFamily="34" charset="0"/>
                <a:cs typeface="Arial" panose="020B0604020202020204" pitchFamily="34" charset="0"/>
              </a:endParaRPr>
            </a:p>
          </p:txBody>
        </p:sp>
      </p:grpSp>
      <p:sp>
        <p:nvSpPr>
          <p:cNvPr id="15" name="Rectangle: Rounded Corners 14">
            <a:extLst>
              <a:ext uri="{FF2B5EF4-FFF2-40B4-BE49-F238E27FC236}">
                <a16:creationId xmlns:a16="http://schemas.microsoft.com/office/drawing/2014/main" id="{616C9EB4-AA74-DA18-7CA5-9A0CD66D0C1B}"/>
              </a:ext>
            </a:extLst>
          </p:cNvPr>
          <p:cNvSpPr/>
          <p:nvPr/>
        </p:nvSpPr>
        <p:spPr>
          <a:xfrm>
            <a:off x="914400" y="3345981"/>
            <a:ext cx="4844505" cy="3344689"/>
          </a:xfrm>
          <a:custGeom>
            <a:avLst/>
            <a:gdLst>
              <a:gd name="connsiteX0" fmla="*/ 0 w 4844505"/>
              <a:gd name="connsiteY0" fmla="*/ 557459 h 3344689"/>
              <a:gd name="connsiteX1" fmla="*/ 557459 w 4844505"/>
              <a:gd name="connsiteY1" fmla="*/ 0 h 3344689"/>
              <a:gd name="connsiteX2" fmla="*/ 1052961 w 4844505"/>
              <a:gd name="connsiteY2" fmla="*/ 0 h 3344689"/>
              <a:gd name="connsiteX3" fmla="*/ 1473872 w 4844505"/>
              <a:gd name="connsiteY3" fmla="*/ 0 h 3344689"/>
              <a:gd name="connsiteX4" fmla="*/ 2043966 w 4844505"/>
              <a:gd name="connsiteY4" fmla="*/ 0 h 3344689"/>
              <a:gd name="connsiteX5" fmla="*/ 2502172 w 4844505"/>
              <a:gd name="connsiteY5" fmla="*/ 0 h 3344689"/>
              <a:gd name="connsiteX6" fmla="*/ 2923083 w 4844505"/>
              <a:gd name="connsiteY6" fmla="*/ 0 h 3344689"/>
              <a:gd name="connsiteX7" fmla="*/ 3381289 w 4844505"/>
              <a:gd name="connsiteY7" fmla="*/ 0 h 3344689"/>
              <a:gd name="connsiteX8" fmla="*/ 4287046 w 4844505"/>
              <a:gd name="connsiteY8" fmla="*/ 0 h 3344689"/>
              <a:gd name="connsiteX9" fmla="*/ 4844505 w 4844505"/>
              <a:gd name="connsiteY9" fmla="*/ 557459 h 3344689"/>
              <a:gd name="connsiteX10" fmla="*/ 4844505 w 4844505"/>
              <a:gd name="connsiteY10" fmla="*/ 1070306 h 3344689"/>
              <a:gd name="connsiteX11" fmla="*/ 4844505 w 4844505"/>
              <a:gd name="connsiteY11" fmla="*/ 1605451 h 3344689"/>
              <a:gd name="connsiteX12" fmla="*/ 4844505 w 4844505"/>
              <a:gd name="connsiteY12" fmla="*/ 2162894 h 3344689"/>
              <a:gd name="connsiteX13" fmla="*/ 4844505 w 4844505"/>
              <a:gd name="connsiteY13" fmla="*/ 2787230 h 3344689"/>
              <a:gd name="connsiteX14" fmla="*/ 4287046 w 4844505"/>
              <a:gd name="connsiteY14" fmla="*/ 3344689 h 3344689"/>
              <a:gd name="connsiteX15" fmla="*/ 3754248 w 4844505"/>
              <a:gd name="connsiteY15" fmla="*/ 3344689 h 3344689"/>
              <a:gd name="connsiteX16" fmla="*/ 3184154 w 4844505"/>
              <a:gd name="connsiteY16" fmla="*/ 3344689 h 3344689"/>
              <a:gd name="connsiteX17" fmla="*/ 2688652 w 4844505"/>
              <a:gd name="connsiteY17" fmla="*/ 3344689 h 3344689"/>
              <a:gd name="connsiteX18" fmla="*/ 2118558 w 4844505"/>
              <a:gd name="connsiteY18" fmla="*/ 3344689 h 3344689"/>
              <a:gd name="connsiteX19" fmla="*/ 1660351 w 4844505"/>
              <a:gd name="connsiteY19" fmla="*/ 3344689 h 3344689"/>
              <a:gd name="connsiteX20" fmla="*/ 1127553 w 4844505"/>
              <a:gd name="connsiteY20" fmla="*/ 3344689 h 3344689"/>
              <a:gd name="connsiteX21" fmla="*/ 557459 w 4844505"/>
              <a:gd name="connsiteY21" fmla="*/ 3344689 h 3344689"/>
              <a:gd name="connsiteX22" fmla="*/ 0 w 4844505"/>
              <a:gd name="connsiteY22" fmla="*/ 2787230 h 3344689"/>
              <a:gd name="connsiteX23" fmla="*/ 0 w 4844505"/>
              <a:gd name="connsiteY23" fmla="*/ 2207490 h 3344689"/>
              <a:gd name="connsiteX24" fmla="*/ 0 w 4844505"/>
              <a:gd name="connsiteY24" fmla="*/ 1672345 h 3344689"/>
              <a:gd name="connsiteX25" fmla="*/ 0 w 4844505"/>
              <a:gd name="connsiteY25" fmla="*/ 1159497 h 3344689"/>
              <a:gd name="connsiteX26" fmla="*/ 0 w 4844505"/>
              <a:gd name="connsiteY26" fmla="*/ 557459 h 334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44505" h="3344689" fill="none" extrusionOk="0">
                <a:moveTo>
                  <a:pt x="0" y="557459"/>
                </a:moveTo>
                <a:cubicBezTo>
                  <a:pt x="-3478" y="177406"/>
                  <a:pt x="259846" y="6465"/>
                  <a:pt x="557459" y="0"/>
                </a:cubicBezTo>
                <a:cubicBezTo>
                  <a:pt x="698355" y="-15625"/>
                  <a:pt x="953351" y="14560"/>
                  <a:pt x="1052961" y="0"/>
                </a:cubicBezTo>
                <a:cubicBezTo>
                  <a:pt x="1152571" y="-14560"/>
                  <a:pt x="1290943" y="44037"/>
                  <a:pt x="1473872" y="0"/>
                </a:cubicBezTo>
                <a:cubicBezTo>
                  <a:pt x="1656801" y="-44037"/>
                  <a:pt x="1875299" y="29409"/>
                  <a:pt x="2043966" y="0"/>
                </a:cubicBezTo>
                <a:cubicBezTo>
                  <a:pt x="2212633" y="-29409"/>
                  <a:pt x="2384267" y="13889"/>
                  <a:pt x="2502172" y="0"/>
                </a:cubicBezTo>
                <a:cubicBezTo>
                  <a:pt x="2620077" y="-13889"/>
                  <a:pt x="2834655" y="41852"/>
                  <a:pt x="2923083" y="0"/>
                </a:cubicBezTo>
                <a:cubicBezTo>
                  <a:pt x="3011511" y="-41852"/>
                  <a:pt x="3281733" y="25350"/>
                  <a:pt x="3381289" y="0"/>
                </a:cubicBezTo>
                <a:cubicBezTo>
                  <a:pt x="3480845" y="-25350"/>
                  <a:pt x="3842410" y="67037"/>
                  <a:pt x="4287046" y="0"/>
                </a:cubicBezTo>
                <a:cubicBezTo>
                  <a:pt x="4650651" y="-14750"/>
                  <a:pt x="4834925" y="315943"/>
                  <a:pt x="4844505" y="557459"/>
                </a:cubicBezTo>
                <a:cubicBezTo>
                  <a:pt x="4857613" y="716743"/>
                  <a:pt x="4832323" y="902539"/>
                  <a:pt x="4844505" y="1070306"/>
                </a:cubicBezTo>
                <a:cubicBezTo>
                  <a:pt x="4856687" y="1238073"/>
                  <a:pt x="4823142" y="1339057"/>
                  <a:pt x="4844505" y="1605451"/>
                </a:cubicBezTo>
                <a:cubicBezTo>
                  <a:pt x="4865868" y="1871846"/>
                  <a:pt x="4832504" y="2005936"/>
                  <a:pt x="4844505" y="2162894"/>
                </a:cubicBezTo>
                <a:cubicBezTo>
                  <a:pt x="4856506" y="2319852"/>
                  <a:pt x="4802601" y="2614581"/>
                  <a:pt x="4844505" y="2787230"/>
                </a:cubicBezTo>
                <a:cubicBezTo>
                  <a:pt x="4864850" y="3147401"/>
                  <a:pt x="4607223" y="3350412"/>
                  <a:pt x="4287046" y="3344689"/>
                </a:cubicBezTo>
                <a:cubicBezTo>
                  <a:pt x="4118003" y="3355996"/>
                  <a:pt x="3907984" y="3319476"/>
                  <a:pt x="3754248" y="3344689"/>
                </a:cubicBezTo>
                <a:cubicBezTo>
                  <a:pt x="3600512" y="3369902"/>
                  <a:pt x="3348277" y="3335401"/>
                  <a:pt x="3184154" y="3344689"/>
                </a:cubicBezTo>
                <a:cubicBezTo>
                  <a:pt x="3020031" y="3353977"/>
                  <a:pt x="2843265" y="3340547"/>
                  <a:pt x="2688652" y="3344689"/>
                </a:cubicBezTo>
                <a:cubicBezTo>
                  <a:pt x="2534039" y="3348831"/>
                  <a:pt x="2297372" y="3313406"/>
                  <a:pt x="2118558" y="3344689"/>
                </a:cubicBezTo>
                <a:cubicBezTo>
                  <a:pt x="1939744" y="3375972"/>
                  <a:pt x="1821892" y="3292499"/>
                  <a:pt x="1660351" y="3344689"/>
                </a:cubicBezTo>
                <a:cubicBezTo>
                  <a:pt x="1498810" y="3396879"/>
                  <a:pt x="1277292" y="3282677"/>
                  <a:pt x="1127553" y="3344689"/>
                </a:cubicBezTo>
                <a:cubicBezTo>
                  <a:pt x="977814" y="3406701"/>
                  <a:pt x="715878" y="3319684"/>
                  <a:pt x="557459" y="3344689"/>
                </a:cubicBezTo>
                <a:cubicBezTo>
                  <a:pt x="294117" y="3275353"/>
                  <a:pt x="67905" y="3041670"/>
                  <a:pt x="0" y="2787230"/>
                </a:cubicBezTo>
                <a:cubicBezTo>
                  <a:pt x="-46031" y="2525398"/>
                  <a:pt x="53116" y="2400278"/>
                  <a:pt x="0" y="2207490"/>
                </a:cubicBezTo>
                <a:cubicBezTo>
                  <a:pt x="-53116" y="2014702"/>
                  <a:pt x="40481" y="1880908"/>
                  <a:pt x="0" y="1672345"/>
                </a:cubicBezTo>
                <a:cubicBezTo>
                  <a:pt x="-40481" y="1463782"/>
                  <a:pt x="6424" y="1344163"/>
                  <a:pt x="0" y="1159497"/>
                </a:cubicBezTo>
                <a:cubicBezTo>
                  <a:pt x="-6424" y="974831"/>
                  <a:pt x="67064" y="683768"/>
                  <a:pt x="0" y="557459"/>
                </a:cubicBezTo>
                <a:close/>
              </a:path>
              <a:path w="4844505" h="3344689" stroke="0" extrusionOk="0">
                <a:moveTo>
                  <a:pt x="0" y="557459"/>
                </a:moveTo>
                <a:cubicBezTo>
                  <a:pt x="-66794" y="208383"/>
                  <a:pt x="202833" y="17546"/>
                  <a:pt x="557459" y="0"/>
                </a:cubicBezTo>
                <a:cubicBezTo>
                  <a:pt x="730541" y="-33166"/>
                  <a:pt x="913539" y="77"/>
                  <a:pt x="1164849" y="0"/>
                </a:cubicBezTo>
                <a:cubicBezTo>
                  <a:pt x="1416159" y="-77"/>
                  <a:pt x="1467780" y="3916"/>
                  <a:pt x="1660351" y="0"/>
                </a:cubicBezTo>
                <a:cubicBezTo>
                  <a:pt x="1852922" y="-3916"/>
                  <a:pt x="1994609" y="15766"/>
                  <a:pt x="2118558" y="0"/>
                </a:cubicBezTo>
                <a:cubicBezTo>
                  <a:pt x="2242507" y="-15766"/>
                  <a:pt x="2523144" y="56060"/>
                  <a:pt x="2688652" y="0"/>
                </a:cubicBezTo>
                <a:cubicBezTo>
                  <a:pt x="2854160" y="-56060"/>
                  <a:pt x="2946984" y="26352"/>
                  <a:pt x="3184154" y="0"/>
                </a:cubicBezTo>
                <a:cubicBezTo>
                  <a:pt x="3421324" y="-26352"/>
                  <a:pt x="3491572" y="12222"/>
                  <a:pt x="3791544" y="0"/>
                </a:cubicBezTo>
                <a:cubicBezTo>
                  <a:pt x="4091516" y="-12222"/>
                  <a:pt x="4154626" y="12813"/>
                  <a:pt x="4287046" y="0"/>
                </a:cubicBezTo>
                <a:cubicBezTo>
                  <a:pt x="4585080" y="16282"/>
                  <a:pt x="4804257" y="202901"/>
                  <a:pt x="4844505" y="557459"/>
                </a:cubicBezTo>
                <a:cubicBezTo>
                  <a:pt x="4855506" y="676342"/>
                  <a:pt x="4833343" y="933817"/>
                  <a:pt x="4844505" y="1070306"/>
                </a:cubicBezTo>
                <a:cubicBezTo>
                  <a:pt x="4855667" y="1206795"/>
                  <a:pt x="4821480" y="1451739"/>
                  <a:pt x="4844505" y="1627749"/>
                </a:cubicBezTo>
                <a:cubicBezTo>
                  <a:pt x="4867530" y="1803759"/>
                  <a:pt x="4800030" y="1992882"/>
                  <a:pt x="4844505" y="2162894"/>
                </a:cubicBezTo>
                <a:cubicBezTo>
                  <a:pt x="4888980" y="2332907"/>
                  <a:pt x="4825905" y="2564349"/>
                  <a:pt x="4844505" y="2787230"/>
                </a:cubicBezTo>
                <a:cubicBezTo>
                  <a:pt x="4865367" y="3069208"/>
                  <a:pt x="4536411" y="3322070"/>
                  <a:pt x="4287046" y="3344689"/>
                </a:cubicBezTo>
                <a:cubicBezTo>
                  <a:pt x="4117756" y="3349309"/>
                  <a:pt x="3961119" y="3320321"/>
                  <a:pt x="3754248" y="3344689"/>
                </a:cubicBezTo>
                <a:cubicBezTo>
                  <a:pt x="3547377" y="3369057"/>
                  <a:pt x="3358507" y="3314571"/>
                  <a:pt x="3146858" y="3344689"/>
                </a:cubicBezTo>
                <a:cubicBezTo>
                  <a:pt x="2935209" y="3374807"/>
                  <a:pt x="2873615" y="3332221"/>
                  <a:pt x="2614060" y="3344689"/>
                </a:cubicBezTo>
                <a:cubicBezTo>
                  <a:pt x="2354505" y="3357157"/>
                  <a:pt x="2337638" y="3338888"/>
                  <a:pt x="2193149" y="3344689"/>
                </a:cubicBezTo>
                <a:cubicBezTo>
                  <a:pt x="2048660" y="3350490"/>
                  <a:pt x="1928568" y="3304615"/>
                  <a:pt x="1734943" y="3344689"/>
                </a:cubicBezTo>
                <a:cubicBezTo>
                  <a:pt x="1541318" y="3384763"/>
                  <a:pt x="1271430" y="3341218"/>
                  <a:pt x="1127553" y="3344689"/>
                </a:cubicBezTo>
                <a:cubicBezTo>
                  <a:pt x="983676" y="3348160"/>
                  <a:pt x="770842" y="3338779"/>
                  <a:pt x="557459" y="3344689"/>
                </a:cubicBezTo>
                <a:cubicBezTo>
                  <a:pt x="281889" y="3408656"/>
                  <a:pt x="-22535" y="3106990"/>
                  <a:pt x="0" y="2787230"/>
                </a:cubicBezTo>
                <a:cubicBezTo>
                  <a:pt x="-50438" y="2659758"/>
                  <a:pt x="41438" y="2392175"/>
                  <a:pt x="0" y="2207490"/>
                </a:cubicBezTo>
                <a:cubicBezTo>
                  <a:pt x="-41438" y="2022805"/>
                  <a:pt x="22380" y="1876400"/>
                  <a:pt x="0" y="1716940"/>
                </a:cubicBezTo>
                <a:cubicBezTo>
                  <a:pt x="-22380" y="1557480"/>
                  <a:pt x="62189" y="1357417"/>
                  <a:pt x="0" y="1159497"/>
                </a:cubicBezTo>
                <a:cubicBezTo>
                  <a:pt x="-62189" y="961577"/>
                  <a:pt x="37127" y="737906"/>
                  <a:pt x="0" y="557459"/>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Trao đổi phân biệt tin thật, tin giả</a:t>
            </a:r>
          </a:p>
        </p:txBody>
      </p:sp>
      <p:cxnSp>
        <p:nvCxnSpPr>
          <p:cNvPr id="16" name="Straight Connector 15">
            <a:extLst>
              <a:ext uri="{FF2B5EF4-FFF2-40B4-BE49-F238E27FC236}">
                <a16:creationId xmlns:a16="http://schemas.microsoft.com/office/drawing/2014/main" id="{B943CA1A-132A-38C4-86F2-D01086AEE1B8}"/>
              </a:ext>
            </a:extLst>
          </p:cNvPr>
          <p:cNvCxnSpPr>
            <a:cxnSpLocks/>
            <a:stCxn id="15" idx="3"/>
            <a:endCxn id="12" idx="1"/>
          </p:cNvCxnSpPr>
          <p:nvPr/>
        </p:nvCxnSpPr>
        <p:spPr>
          <a:xfrm>
            <a:off x="5758905" y="5018326"/>
            <a:ext cx="652780" cy="1638"/>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99047564-840E-024E-BB26-996480B6318E}"/>
              </a:ext>
            </a:extLst>
          </p:cNvPr>
          <p:cNvSpPr/>
          <p:nvPr/>
        </p:nvSpPr>
        <p:spPr>
          <a:xfrm>
            <a:off x="4302214" y="495300"/>
            <a:ext cx="9448801" cy="2149629"/>
          </a:xfrm>
          <a:custGeom>
            <a:avLst/>
            <a:gdLst>
              <a:gd name="connsiteX0" fmla="*/ 0 w 9448801"/>
              <a:gd name="connsiteY0" fmla="*/ 358279 h 2149629"/>
              <a:gd name="connsiteX1" fmla="*/ 358279 w 9448801"/>
              <a:gd name="connsiteY1" fmla="*/ 0 h 2149629"/>
              <a:gd name="connsiteX2" fmla="*/ 940429 w 9448801"/>
              <a:gd name="connsiteY2" fmla="*/ 0 h 2149629"/>
              <a:gd name="connsiteX3" fmla="*/ 1609900 w 9448801"/>
              <a:gd name="connsiteY3" fmla="*/ 0 h 2149629"/>
              <a:gd name="connsiteX4" fmla="*/ 2017405 w 9448801"/>
              <a:gd name="connsiteY4" fmla="*/ 0 h 2149629"/>
              <a:gd name="connsiteX5" fmla="*/ 2599555 w 9448801"/>
              <a:gd name="connsiteY5" fmla="*/ 0 h 2149629"/>
              <a:gd name="connsiteX6" fmla="*/ 2919737 w 9448801"/>
              <a:gd name="connsiteY6" fmla="*/ 0 h 2149629"/>
              <a:gd name="connsiteX7" fmla="*/ 3676531 w 9448801"/>
              <a:gd name="connsiteY7" fmla="*/ 0 h 2149629"/>
              <a:gd name="connsiteX8" fmla="*/ 4258681 w 9448801"/>
              <a:gd name="connsiteY8" fmla="*/ 0 h 2149629"/>
              <a:gd name="connsiteX9" fmla="*/ 5015475 w 9448801"/>
              <a:gd name="connsiteY9" fmla="*/ 0 h 2149629"/>
              <a:gd name="connsiteX10" fmla="*/ 5510302 w 9448801"/>
              <a:gd name="connsiteY10" fmla="*/ 0 h 2149629"/>
              <a:gd name="connsiteX11" fmla="*/ 5917807 w 9448801"/>
              <a:gd name="connsiteY11" fmla="*/ 0 h 2149629"/>
              <a:gd name="connsiteX12" fmla="*/ 6499957 w 9448801"/>
              <a:gd name="connsiteY12" fmla="*/ 0 h 2149629"/>
              <a:gd name="connsiteX13" fmla="*/ 7169429 w 9448801"/>
              <a:gd name="connsiteY13" fmla="*/ 0 h 2149629"/>
              <a:gd name="connsiteX14" fmla="*/ 7926223 w 9448801"/>
              <a:gd name="connsiteY14" fmla="*/ 0 h 2149629"/>
              <a:gd name="connsiteX15" fmla="*/ 8595695 w 9448801"/>
              <a:gd name="connsiteY15" fmla="*/ 0 h 2149629"/>
              <a:gd name="connsiteX16" fmla="*/ 9090522 w 9448801"/>
              <a:gd name="connsiteY16" fmla="*/ 0 h 2149629"/>
              <a:gd name="connsiteX17" fmla="*/ 9448801 w 9448801"/>
              <a:gd name="connsiteY17" fmla="*/ 358279 h 2149629"/>
              <a:gd name="connsiteX18" fmla="*/ 9448801 w 9448801"/>
              <a:gd name="connsiteY18" fmla="*/ 835969 h 2149629"/>
              <a:gd name="connsiteX19" fmla="*/ 9448801 w 9448801"/>
              <a:gd name="connsiteY19" fmla="*/ 1299329 h 2149629"/>
              <a:gd name="connsiteX20" fmla="*/ 9448801 w 9448801"/>
              <a:gd name="connsiteY20" fmla="*/ 1791350 h 2149629"/>
              <a:gd name="connsiteX21" fmla="*/ 9090522 w 9448801"/>
              <a:gd name="connsiteY21" fmla="*/ 2149629 h 2149629"/>
              <a:gd name="connsiteX22" fmla="*/ 8770340 w 9448801"/>
              <a:gd name="connsiteY22" fmla="*/ 2149629 h 2149629"/>
              <a:gd name="connsiteX23" fmla="*/ 8188190 w 9448801"/>
              <a:gd name="connsiteY23" fmla="*/ 2149629 h 2149629"/>
              <a:gd name="connsiteX24" fmla="*/ 7606041 w 9448801"/>
              <a:gd name="connsiteY24" fmla="*/ 2149629 h 2149629"/>
              <a:gd name="connsiteX25" fmla="*/ 7111214 w 9448801"/>
              <a:gd name="connsiteY25" fmla="*/ 2149629 h 2149629"/>
              <a:gd name="connsiteX26" fmla="*/ 6354419 w 9448801"/>
              <a:gd name="connsiteY26" fmla="*/ 2149629 h 2149629"/>
              <a:gd name="connsiteX27" fmla="*/ 5946915 w 9448801"/>
              <a:gd name="connsiteY27" fmla="*/ 2149629 h 2149629"/>
              <a:gd name="connsiteX28" fmla="*/ 5190120 w 9448801"/>
              <a:gd name="connsiteY28" fmla="*/ 2149629 h 2149629"/>
              <a:gd name="connsiteX29" fmla="*/ 4782615 w 9448801"/>
              <a:gd name="connsiteY29" fmla="*/ 2149629 h 2149629"/>
              <a:gd name="connsiteX30" fmla="*/ 4113143 w 9448801"/>
              <a:gd name="connsiteY30" fmla="*/ 2149629 h 2149629"/>
              <a:gd name="connsiteX31" fmla="*/ 3356349 w 9448801"/>
              <a:gd name="connsiteY31" fmla="*/ 2149629 h 2149629"/>
              <a:gd name="connsiteX32" fmla="*/ 3036167 w 9448801"/>
              <a:gd name="connsiteY32" fmla="*/ 2149629 h 2149629"/>
              <a:gd name="connsiteX33" fmla="*/ 2279372 w 9448801"/>
              <a:gd name="connsiteY33" fmla="*/ 2149629 h 2149629"/>
              <a:gd name="connsiteX34" fmla="*/ 1522578 w 9448801"/>
              <a:gd name="connsiteY34" fmla="*/ 2149629 h 2149629"/>
              <a:gd name="connsiteX35" fmla="*/ 1202396 w 9448801"/>
              <a:gd name="connsiteY35" fmla="*/ 2149629 h 2149629"/>
              <a:gd name="connsiteX36" fmla="*/ 358279 w 9448801"/>
              <a:gd name="connsiteY36" fmla="*/ 2149629 h 2149629"/>
              <a:gd name="connsiteX37" fmla="*/ 0 w 9448801"/>
              <a:gd name="connsiteY37" fmla="*/ 1791350 h 2149629"/>
              <a:gd name="connsiteX38" fmla="*/ 0 w 9448801"/>
              <a:gd name="connsiteY38" fmla="*/ 1342321 h 2149629"/>
              <a:gd name="connsiteX39" fmla="*/ 0 w 9448801"/>
              <a:gd name="connsiteY39" fmla="*/ 907623 h 2149629"/>
              <a:gd name="connsiteX40" fmla="*/ 0 w 9448801"/>
              <a:gd name="connsiteY40" fmla="*/ 358279 h 21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48801" h="2149629" fill="none" extrusionOk="0">
                <a:moveTo>
                  <a:pt x="0" y="358279"/>
                </a:moveTo>
                <a:cubicBezTo>
                  <a:pt x="13173" y="206653"/>
                  <a:pt x="214770" y="22888"/>
                  <a:pt x="358279" y="0"/>
                </a:cubicBezTo>
                <a:cubicBezTo>
                  <a:pt x="566228" y="-21208"/>
                  <a:pt x="784023" y="10737"/>
                  <a:pt x="940429" y="0"/>
                </a:cubicBezTo>
                <a:cubicBezTo>
                  <a:pt x="1096835" y="-10737"/>
                  <a:pt x="1377966" y="21077"/>
                  <a:pt x="1609900" y="0"/>
                </a:cubicBezTo>
                <a:cubicBezTo>
                  <a:pt x="1841834" y="-21077"/>
                  <a:pt x="1855100" y="5885"/>
                  <a:pt x="2017405" y="0"/>
                </a:cubicBezTo>
                <a:cubicBezTo>
                  <a:pt x="2179710" y="-5885"/>
                  <a:pt x="2439775" y="30663"/>
                  <a:pt x="2599555" y="0"/>
                </a:cubicBezTo>
                <a:cubicBezTo>
                  <a:pt x="2759335" y="-30663"/>
                  <a:pt x="2830529" y="4345"/>
                  <a:pt x="2919737" y="0"/>
                </a:cubicBezTo>
                <a:cubicBezTo>
                  <a:pt x="3008945" y="-4345"/>
                  <a:pt x="3445271" y="11661"/>
                  <a:pt x="3676531" y="0"/>
                </a:cubicBezTo>
                <a:cubicBezTo>
                  <a:pt x="3907791" y="-11661"/>
                  <a:pt x="3973750" y="16018"/>
                  <a:pt x="4258681" y="0"/>
                </a:cubicBezTo>
                <a:cubicBezTo>
                  <a:pt x="4543612" y="-16018"/>
                  <a:pt x="4814767" y="22058"/>
                  <a:pt x="5015475" y="0"/>
                </a:cubicBezTo>
                <a:cubicBezTo>
                  <a:pt x="5216183" y="-22058"/>
                  <a:pt x="5363043" y="3588"/>
                  <a:pt x="5510302" y="0"/>
                </a:cubicBezTo>
                <a:cubicBezTo>
                  <a:pt x="5657561" y="-3588"/>
                  <a:pt x="5735699" y="6555"/>
                  <a:pt x="5917807" y="0"/>
                </a:cubicBezTo>
                <a:cubicBezTo>
                  <a:pt x="6099915" y="-6555"/>
                  <a:pt x="6215553" y="63707"/>
                  <a:pt x="6499957" y="0"/>
                </a:cubicBezTo>
                <a:cubicBezTo>
                  <a:pt x="6784361" y="-63707"/>
                  <a:pt x="6930301" y="53195"/>
                  <a:pt x="7169429" y="0"/>
                </a:cubicBezTo>
                <a:cubicBezTo>
                  <a:pt x="7408557" y="-53195"/>
                  <a:pt x="7666312" y="79476"/>
                  <a:pt x="7926223" y="0"/>
                </a:cubicBezTo>
                <a:cubicBezTo>
                  <a:pt x="8186134" y="-79476"/>
                  <a:pt x="8386706" y="27467"/>
                  <a:pt x="8595695" y="0"/>
                </a:cubicBezTo>
                <a:cubicBezTo>
                  <a:pt x="8804684" y="-27467"/>
                  <a:pt x="8927622" y="23784"/>
                  <a:pt x="9090522" y="0"/>
                </a:cubicBezTo>
                <a:cubicBezTo>
                  <a:pt x="9233552" y="-5239"/>
                  <a:pt x="9438354" y="164983"/>
                  <a:pt x="9448801" y="358279"/>
                </a:cubicBezTo>
                <a:cubicBezTo>
                  <a:pt x="9471083" y="546257"/>
                  <a:pt x="9447041" y="731393"/>
                  <a:pt x="9448801" y="835969"/>
                </a:cubicBezTo>
                <a:cubicBezTo>
                  <a:pt x="9450561" y="940545"/>
                  <a:pt x="9414123" y="1152076"/>
                  <a:pt x="9448801" y="1299329"/>
                </a:cubicBezTo>
                <a:cubicBezTo>
                  <a:pt x="9483479" y="1446582"/>
                  <a:pt x="9446547" y="1671442"/>
                  <a:pt x="9448801" y="1791350"/>
                </a:cubicBezTo>
                <a:cubicBezTo>
                  <a:pt x="9505288" y="2000622"/>
                  <a:pt x="9258856" y="2146071"/>
                  <a:pt x="9090522" y="2149629"/>
                </a:cubicBezTo>
                <a:cubicBezTo>
                  <a:pt x="8950566" y="2173181"/>
                  <a:pt x="8909037" y="2136459"/>
                  <a:pt x="8770340" y="2149629"/>
                </a:cubicBezTo>
                <a:cubicBezTo>
                  <a:pt x="8631643" y="2162799"/>
                  <a:pt x="8470701" y="2086688"/>
                  <a:pt x="8188190" y="2149629"/>
                </a:cubicBezTo>
                <a:cubicBezTo>
                  <a:pt x="7905679" y="2212570"/>
                  <a:pt x="7854917" y="2084915"/>
                  <a:pt x="7606041" y="2149629"/>
                </a:cubicBezTo>
                <a:cubicBezTo>
                  <a:pt x="7357165" y="2214343"/>
                  <a:pt x="7287400" y="2134544"/>
                  <a:pt x="7111214" y="2149629"/>
                </a:cubicBezTo>
                <a:cubicBezTo>
                  <a:pt x="6935028" y="2164714"/>
                  <a:pt x="6555069" y="2119958"/>
                  <a:pt x="6354419" y="2149629"/>
                </a:cubicBezTo>
                <a:cubicBezTo>
                  <a:pt x="6153769" y="2179300"/>
                  <a:pt x="6066579" y="2120147"/>
                  <a:pt x="5946915" y="2149629"/>
                </a:cubicBezTo>
                <a:cubicBezTo>
                  <a:pt x="5827251" y="2179111"/>
                  <a:pt x="5557391" y="2144938"/>
                  <a:pt x="5190120" y="2149629"/>
                </a:cubicBezTo>
                <a:cubicBezTo>
                  <a:pt x="4822850" y="2154320"/>
                  <a:pt x="4921972" y="2144848"/>
                  <a:pt x="4782615" y="2149629"/>
                </a:cubicBezTo>
                <a:cubicBezTo>
                  <a:pt x="4643259" y="2154410"/>
                  <a:pt x="4444613" y="2089122"/>
                  <a:pt x="4113143" y="2149629"/>
                </a:cubicBezTo>
                <a:cubicBezTo>
                  <a:pt x="3781673" y="2210136"/>
                  <a:pt x="3728938" y="2084604"/>
                  <a:pt x="3356349" y="2149629"/>
                </a:cubicBezTo>
                <a:cubicBezTo>
                  <a:pt x="2983760" y="2214654"/>
                  <a:pt x="3102487" y="2144452"/>
                  <a:pt x="3036167" y="2149629"/>
                </a:cubicBezTo>
                <a:cubicBezTo>
                  <a:pt x="2969847" y="2154806"/>
                  <a:pt x="2596743" y="2101627"/>
                  <a:pt x="2279372" y="2149629"/>
                </a:cubicBezTo>
                <a:cubicBezTo>
                  <a:pt x="1962001" y="2197631"/>
                  <a:pt x="1829158" y="2078181"/>
                  <a:pt x="1522578" y="2149629"/>
                </a:cubicBezTo>
                <a:cubicBezTo>
                  <a:pt x="1215998" y="2221077"/>
                  <a:pt x="1322128" y="2117816"/>
                  <a:pt x="1202396" y="2149629"/>
                </a:cubicBezTo>
                <a:cubicBezTo>
                  <a:pt x="1082664" y="2181442"/>
                  <a:pt x="578184" y="2113099"/>
                  <a:pt x="358279" y="2149629"/>
                </a:cubicBezTo>
                <a:cubicBezTo>
                  <a:pt x="187653" y="2149035"/>
                  <a:pt x="7372" y="1981663"/>
                  <a:pt x="0" y="1791350"/>
                </a:cubicBezTo>
                <a:cubicBezTo>
                  <a:pt x="-49267" y="1643146"/>
                  <a:pt x="37968" y="1543710"/>
                  <a:pt x="0" y="1342321"/>
                </a:cubicBezTo>
                <a:cubicBezTo>
                  <a:pt x="-37968" y="1140932"/>
                  <a:pt x="2057" y="1002464"/>
                  <a:pt x="0" y="907623"/>
                </a:cubicBezTo>
                <a:cubicBezTo>
                  <a:pt x="-2057" y="812782"/>
                  <a:pt x="7094" y="595663"/>
                  <a:pt x="0" y="358279"/>
                </a:cubicBezTo>
                <a:close/>
              </a:path>
              <a:path w="9448801" h="2149629" stroke="0" extrusionOk="0">
                <a:moveTo>
                  <a:pt x="0" y="358279"/>
                </a:moveTo>
                <a:cubicBezTo>
                  <a:pt x="-42115" y="134430"/>
                  <a:pt x="125210" y="13210"/>
                  <a:pt x="358279" y="0"/>
                </a:cubicBezTo>
                <a:cubicBezTo>
                  <a:pt x="655698" y="-11816"/>
                  <a:pt x="927004" y="1018"/>
                  <a:pt x="1115073" y="0"/>
                </a:cubicBezTo>
                <a:cubicBezTo>
                  <a:pt x="1303142" y="-1018"/>
                  <a:pt x="1440440" y="47680"/>
                  <a:pt x="1609900" y="0"/>
                </a:cubicBezTo>
                <a:cubicBezTo>
                  <a:pt x="1779360" y="-47680"/>
                  <a:pt x="1867498" y="27625"/>
                  <a:pt x="2017405" y="0"/>
                </a:cubicBezTo>
                <a:cubicBezTo>
                  <a:pt x="2167312" y="-27625"/>
                  <a:pt x="2451027" y="25331"/>
                  <a:pt x="2686877" y="0"/>
                </a:cubicBezTo>
                <a:cubicBezTo>
                  <a:pt x="2922727" y="-25331"/>
                  <a:pt x="3073230" y="56845"/>
                  <a:pt x="3181704" y="0"/>
                </a:cubicBezTo>
                <a:cubicBezTo>
                  <a:pt x="3290178" y="-56845"/>
                  <a:pt x="3622988" y="51794"/>
                  <a:pt x="3938499" y="0"/>
                </a:cubicBezTo>
                <a:cubicBezTo>
                  <a:pt x="4254010" y="-51794"/>
                  <a:pt x="4255813" y="22867"/>
                  <a:pt x="4346003" y="0"/>
                </a:cubicBezTo>
                <a:cubicBezTo>
                  <a:pt x="4436193" y="-22867"/>
                  <a:pt x="4797387" y="82611"/>
                  <a:pt x="5102798" y="0"/>
                </a:cubicBezTo>
                <a:cubicBezTo>
                  <a:pt x="5408210" y="-82611"/>
                  <a:pt x="5318659" y="10851"/>
                  <a:pt x="5422980" y="0"/>
                </a:cubicBezTo>
                <a:cubicBezTo>
                  <a:pt x="5527301" y="-10851"/>
                  <a:pt x="5758144" y="7899"/>
                  <a:pt x="6005129" y="0"/>
                </a:cubicBezTo>
                <a:cubicBezTo>
                  <a:pt x="6252114" y="-7899"/>
                  <a:pt x="6394516" y="7502"/>
                  <a:pt x="6587279" y="0"/>
                </a:cubicBezTo>
                <a:cubicBezTo>
                  <a:pt x="6780042" y="-7502"/>
                  <a:pt x="6887957" y="59283"/>
                  <a:pt x="7082106" y="0"/>
                </a:cubicBezTo>
                <a:cubicBezTo>
                  <a:pt x="7276255" y="-59283"/>
                  <a:pt x="7574842" y="68358"/>
                  <a:pt x="7838901" y="0"/>
                </a:cubicBezTo>
                <a:cubicBezTo>
                  <a:pt x="8102960" y="-68358"/>
                  <a:pt x="8246996" y="19373"/>
                  <a:pt x="8595695" y="0"/>
                </a:cubicBezTo>
                <a:cubicBezTo>
                  <a:pt x="8944394" y="-19373"/>
                  <a:pt x="8909453" y="23148"/>
                  <a:pt x="9090522" y="0"/>
                </a:cubicBezTo>
                <a:cubicBezTo>
                  <a:pt x="9246421" y="-39546"/>
                  <a:pt x="9435397" y="140370"/>
                  <a:pt x="9448801" y="358279"/>
                </a:cubicBezTo>
                <a:cubicBezTo>
                  <a:pt x="9451365" y="600759"/>
                  <a:pt x="9429426" y="606326"/>
                  <a:pt x="9448801" y="850300"/>
                </a:cubicBezTo>
                <a:cubicBezTo>
                  <a:pt x="9468176" y="1094274"/>
                  <a:pt x="9403056" y="1125559"/>
                  <a:pt x="9448801" y="1284998"/>
                </a:cubicBezTo>
                <a:cubicBezTo>
                  <a:pt x="9494546" y="1444437"/>
                  <a:pt x="9439335" y="1589211"/>
                  <a:pt x="9448801" y="1791350"/>
                </a:cubicBezTo>
                <a:cubicBezTo>
                  <a:pt x="9488541" y="1965649"/>
                  <a:pt x="9264826" y="2187044"/>
                  <a:pt x="9090522" y="2149629"/>
                </a:cubicBezTo>
                <a:cubicBezTo>
                  <a:pt x="8883177" y="2175477"/>
                  <a:pt x="8839064" y="2106756"/>
                  <a:pt x="8595695" y="2149629"/>
                </a:cubicBezTo>
                <a:cubicBezTo>
                  <a:pt x="8352326" y="2192502"/>
                  <a:pt x="8249170" y="2093053"/>
                  <a:pt x="8013545" y="2149629"/>
                </a:cubicBezTo>
                <a:cubicBezTo>
                  <a:pt x="7777920" y="2206205"/>
                  <a:pt x="7850111" y="2112978"/>
                  <a:pt x="7693363" y="2149629"/>
                </a:cubicBezTo>
                <a:cubicBezTo>
                  <a:pt x="7536615" y="2186280"/>
                  <a:pt x="7461525" y="2130819"/>
                  <a:pt x="7373181" y="2149629"/>
                </a:cubicBezTo>
                <a:cubicBezTo>
                  <a:pt x="7284837" y="2168439"/>
                  <a:pt x="7004511" y="2102435"/>
                  <a:pt x="6791031" y="2149629"/>
                </a:cubicBezTo>
                <a:cubicBezTo>
                  <a:pt x="6577551" y="2196823"/>
                  <a:pt x="6503928" y="2143244"/>
                  <a:pt x="6383527" y="2149629"/>
                </a:cubicBezTo>
                <a:cubicBezTo>
                  <a:pt x="6263126" y="2156014"/>
                  <a:pt x="5876520" y="2139814"/>
                  <a:pt x="5714055" y="2149629"/>
                </a:cubicBezTo>
                <a:cubicBezTo>
                  <a:pt x="5551590" y="2159444"/>
                  <a:pt x="5480727" y="2138222"/>
                  <a:pt x="5306550" y="2149629"/>
                </a:cubicBezTo>
                <a:cubicBezTo>
                  <a:pt x="5132374" y="2161036"/>
                  <a:pt x="4901232" y="2106672"/>
                  <a:pt x="4637078" y="2149629"/>
                </a:cubicBezTo>
                <a:cubicBezTo>
                  <a:pt x="4372924" y="2192586"/>
                  <a:pt x="4399968" y="2135550"/>
                  <a:pt x="4316896" y="2149629"/>
                </a:cubicBezTo>
                <a:cubicBezTo>
                  <a:pt x="4233824" y="2163708"/>
                  <a:pt x="3946192" y="2118954"/>
                  <a:pt x="3647424" y="2149629"/>
                </a:cubicBezTo>
                <a:cubicBezTo>
                  <a:pt x="3348656" y="2180304"/>
                  <a:pt x="3399080" y="2141001"/>
                  <a:pt x="3239919" y="2149629"/>
                </a:cubicBezTo>
                <a:cubicBezTo>
                  <a:pt x="3080758" y="2158257"/>
                  <a:pt x="2991598" y="2123056"/>
                  <a:pt x="2919737" y="2149629"/>
                </a:cubicBezTo>
                <a:cubicBezTo>
                  <a:pt x="2847876" y="2176202"/>
                  <a:pt x="2606888" y="2119206"/>
                  <a:pt x="2512232" y="2149629"/>
                </a:cubicBezTo>
                <a:cubicBezTo>
                  <a:pt x="2417576" y="2180052"/>
                  <a:pt x="2086667" y="2094954"/>
                  <a:pt x="1842760" y="2149629"/>
                </a:cubicBezTo>
                <a:cubicBezTo>
                  <a:pt x="1598853" y="2204304"/>
                  <a:pt x="1590935" y="2124136"/>
                  <a:pt x="1435256" y="2149629"/>
                </a:cubicBezTo>
                <a:cubicBezTo>
                  <a:pt x="1279577" y="2175122"/>
                  <a:pt x="1231156" y="2119148"/>
                  <a:pt x="1115073" y="2149629"/>
                </a:cubicBezTo>
                <a:cubicBezTo>
                  <a:pt x="998990" y="2180110"/>
                  <a:pt x="652225" y="2081355"/>
                  <a:pt x="358279" y="2149629"/>
                </a:cubicBezTo>
                <a:cubicBezTo>
                  <a:pt x="162360" y="2154401"/>
                  <a:pt x="12822" y="2001907"/>
                  <a:pt x="0" y="1791350"/>
                </a:cubicBezTo>
                <a:cubicBezTo>
                  <a:pt x="-21167" y="1685350"/>
                  <a:pt x="18892" y="1471531"/>
                  <a:pt x="0" y="1356652"/>
                </a:cubicBezTo>
                <a:cubicBezTo>
                  <a:pt x="-18892" y="1241773"/>
                  <a:pt x="4859" y="967348"/>
                  <a:pt x="0" y="850300"/>
                </a:cubicBezTo>
                <a:cubicBezTo>
                  <a:pt x="-4859" y="733252"/>
                  <a:pt x="25057" y="483831"/>
                  <a:pt x="0" y="358279"/>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2">
                    <a:lumMod val="50000"/>
                  </a:schemeClr>
                </a:solidFill>
                <a:cs typeface="Arial" panose="020B0604020202020204" pitchFamily="34" charset="0"/>
              </a:rPr>
              <a:t>Làm thế nào để phòng tránh bị đánh cắp thông tin cá nhân</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9114A1CE-602E-4C1A-6691-60CD8984BF53}"/>
              </a:ext>
            </a:extLst>
          </p:cNvPr>
          <p:cNvCxnSpPr>
            <a:cxnSpLocks/>
            <a:stCxn id="12" idx="0"/>
            <a:endCxn id="17" idx="2"/>
          </p:cNvCxnSpPr>
          <p:nvPr/>
        </p:nvCxnSpPr>
        <p:spPr>
          <a:xfrm flipV="1">
            <a:off x="9026615" y="2644929"/>
            <a:ext cx="0" cy="506727"/>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19" name="Rectangle: Rounded Corners 18">
            <a:extLst>
              <a:ext uri="{FF2B5EF4-FFF2-40B4-BE49-F238E27FC236}">
                <a16:creationId xmlns:a16="http://schemas.microsoft.com/office/drawing/2014/main" id="{A5034611-E107-B97B-86C2-0E1369B024E7}"/>
              </a:ext>
            </a:extLst>
          </p:cNvPr>
          <p:cNvSpPr/>
          <p:nvPr/>
        </p:nvSpPr>
        <p:spPr>
          <a:xfrm>
            <a:off x="12474666" y="3345981"/>
            <a:ext cx="4898934" cy="3344690"/>
          </a:xfrm>
          <a:custGeom>
            <a:avLst/>
            <a:gdLst>
              <a:gd name="connsiteX0" fmla="*/ 0 w 4898934"/>
              <a:gd name="connsiteY0" fmla="*/ 557459 h 3344690"/>
              <a:gd name="connsiteX1" fmla="*/ 557459 w 4898934"/>
              <a:gd name="connsiteY1" fmla="*/ 0 h 3344690"/>
              <a:gd name="connsiteX2" fmla="*/ 1060193 w 4898934"/>
              <a:gd name="connsiteY2" fmla="*/ 0 h 3344690"/>
              <a:gd name="connsiteX3" fmla="*/ 1487246 w 4898934"/>
              <a:gd name="connsiteY3" fmla="*/ 0 h 3344690"/>
              <a:gd name="connsiteX4" fmla="*/ 2065660 w 4898934"/>
              <a:gd name="connsiteY4" fmla="*/ 0 h 3344690"/>
              <a:gd name="connsiteX5" fmla="*/ 2530553 w 4898934"/>
              <a:gd name="connsiteY5" fmla="*/ 0 h 3344690"/>
              <a:gd name="connsiteX6" fmla="*/ 2957606 w 4898934"/>
              <a:gd name="connsiteY6" fmla="*/ 0 h 3344690"/>
              <a:gd name="connsiteX7" fmla="*/ 3422500 w 4898934"/>
              <a:gd name="connsiteY7" fmla="*/ 0 h 3344690"/>
              <a:gd name="connsiteX8" fmla="*/ 4341475 w 4898934"/>
              <a:gd name="connsiteY8" fmla="*/ 0 h 3344690"/>
              <a:gd name="connsiteX9" fmla="*/ 4898934 w 4898934"/>
              <a:gd name="connsiteY9" fmla="*/ 557459 h 3344690"/>
              <a:gd name="connsiteX10" fmla="*/ 4898934 w 4898934"/>
              <a:gd name="connsiteY10" fmla="*/ 1070307 h 3344690"/>
              <a:gd name="connsiteX11" fmla="*/ 4898934 w 4898934"/>
              <a:gd name="connsiteY11" fmla="*/ 1605452 h 3344690"/>
              <a:gd name="connsiteX12" fmla="*/ 4898934 w 4898934"/>
              <a:gd name="connsiteY12" fmla="*/ 2162895 h 3344690"/>
              <a:gd name="connsiteX13" fmla="*/ 4898934 w 4898934"/>
              <a:gd name="connsiteY13" fmla="*/ 2787231 h 3344690"/>
              <a:gd name="connsiteX14" fmla="*/ 4341475 w 4898934"/>
              <a:gd name="connsiteY14" fmla="*/ 3344690 h 3344690"/>
              <a:gd name="connsiteX15" fmla="*/ 3800901 w 4898934"/>
              <a:gd name="connsiteY15" fmla="*/ 3344690 h 3344690"/>
              <a:gd name="connsiteX16" fmla="*/ 3222487 w 4898934"/>
              <a:gd name="connsiteY16" fmla="*/ 3344690 h 3344690"/>
              <a:gd name="connsiteX17" fmla="*/ 2719754 w 4898934"/>
              <a:gd name="connsiteY17" fmla="*/ 3344690 h 3344690"/>
              <a:gd name="connsiteX18" fmla="*/ 2141340 w 4898934"/>
              <a:gd name="connsiteY18" fmla="*/ 3344690 h 3344690"/>
              <a:gd name="connsiteX19" fmla="*/ 1676447 w 4898934"/>
              <a:gd name="connsiteY19" fmla="*/ 3344690 h 3344690"/>
              <a:gd name="connsiteX20" fmla="*/ 1135873 w 4898934"/>
              <a:gd name="connsiteY20" fmla="*/ 3344690 h 3344690"/>
              <a:gd name="connsiteX21" fmla="*/ 557459 w 4898934"/>
              <a:gd name="connsiteY21" fmla="*/ 3344690 h 3344690"/>
              <a:gd name="connsiteX22" fmla="*/ 0 w 4898934"/>
              <a:gd name="connsiteY22" fmla="*/ 2787231 h 3344690"/>
              <a:gd name="connsiteX23" fmla="*/ 0 w 4898934"/>
              <a:gd name="connsiteY23" fmla="*/ 2207490 h 3344690"/>
              <a:gd name="connsiteX24" fmla="*/ 0 w 4898934"/>
              <a:gd name="connsiteY24" fmla="*/ 1672345 h 3344690"/>
              <a:gd name="connsiteX25" fmla="*/ 0 w 4898934"/>
              <a:gd name="connsiteY25" fmla="*/ 1159497 h 3344690"/>
              <a:gd name="connsiteX26" fmla="*/ 0 w 4898934"/>
              <a:gd name="connsiteY26" fmla="*/ 557459 h 33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98934" h="3344690" fill="none" extrusionOk="0">
                <a:moveTo>
                  <a:pt x="0" y="557459"/>
                </a:moveTo>
                <a:cubicBezTo>
                  <a:pt x="-3478" y="177406"/>
                  <a:pt x="259846" y="6465"/>
                  <a:pt x="557459" y="0"/>
                </a:cubicBezTo>
                <a:cubicBezTo>
                  <a:pt x="767863" y="-48422"/>
                  <a:pt x="912493" y="52749"/>
                  <a:pt x="1060193" y="0"/>
                </a:cubicBezTo>
                <a:cubicBezTo>
                  <a:pt x="1207893" y="-52749"/>
                  <a:pt x="1379342" y="30858"/>
                  <a:pt x="1487246" y="0"/>
                </a:cubicBezTo>
                <a:cubicBezTo>
                  <a:pt x="1595150" y="-30858"/>
                  <a:pt x="1827438" y="19531"/>
                  <a:pt x="2065660" y="0"/>
                </a:cubicBezTo>
                <a:cubicBezTo>
                  <a:pt x="2303882" y="-19531"/>
                  <a:pt x="2422433" y="51533"/>
                  <a:pt x="2530553" y="0"/>
                </a:cubicBezTo>
                <a:cubicBezTo>
                  <a:pt x="2638673" y="-51533"/>
                  <a:pt x="2865161" y="32722"/>
                  <a:pt x="2957606" y="0"/>
                </a:cubicBezTo>
                <a:cubicBezTo>
                  <a:pt x="3050051" y="-32722"/>
                  <a:pt x="3248516" y="33469"/>
                  <a:pt x="3422500" y="0"/>
                </a:cubicBezTo>
                <a:cubicBezTo>
                  <a:pt x="3596484" y="-33469"/>
                  <a:pt x="4093841" y="13046"/>
                  <a:pt x="4341475" y="0"/>
                </a:cubicBezTo>
                <a:cubicBezTo>
                  <a:pt x="4705080" y="-14750"/>
                  <a:pt x="4889354" y="315943"/>
                  <a:pt x="4898934" y="557459"/>
                </a:cubicBezTo>
                <a:cubicBezTo>
                  <a:pt x="4912402" y="713621"/>
                  <a:pt x="4894106" y="895044"/>
                  <a:pt x="4898934" y="1070307"/>
                </a:cubicBezTo>
                <a:cubicBezTo>
                  <a:pt x="4903762" y="1245570"/>
                  <a:pt x="4877571" y="1339058"/>
                  <a:pt x="4898934" y="1605452"/>
                </a:cubicBezTo>
                <a:cubicBezTo>
                  <a:pt x="4920297" y="1871847"/>
                  <a:pt x="4886933" y="2005937"/>
                  <a:pt x="4898934" y="2162895"/>
                </a:cubicBezTo>
                <a:cubicBezTo>
                  <a:pt x="4910935" y="2319853"/>
                  <a:pt x="4857030" y="2614582"/>
                  <a:pt x="4898934" y="2787231"/>
                </a:cubicBezTo>
                <a:cubicBezTo>
                  <a:pt x="4919279" y="3147402"/>
                  <a:pt x="4661652" y="3350413"/>
                  <a:pt x="4341475" y="3344690"/>
                </a:cubicBezTo>
                <a:cubicBezTo>
                  <a:pt x="4078634" y="3380698"/>
                  <a:pt x="4013804" y="3314577"/>
                  <a:pt x="3800901" y="3344690"/>
                </a:cubicBezTo>
                <a:cubicBezTo>
                  <a:pt x="3587998" y="3374803"/>
                  <a:pt x="3425787" y="3295295"/>
                  <a:pt x="3222487" y="3344690"/>
                </a:cubicBezTo>
                <a:cubicBezTo>
                  <a:pt x="3019187" y="3394085"/>
                  <a:pt x="2921219" y="3336499"/>
                  <a:pt x="2719754" y="3344690"/>
                </a:cubicBezTo>
                <a:cubicBezTo>
                  <a:pt x="2518289" y="3352881"/>
                  <a:pt x="2420698" y="3311994"/>
                  <a:pt x="2141340" y="3344690"/>
                </a:cubicBezTo>
                <a:cubicBezTo>
                  <a:pt x="1861982" y="3377386"/>
                  <a:pt x="1846414" y="3310512"/>
                  <a:pt x="1676447" y="3344690"/>
                </a:cubicBezTo>
                <a:cubicBezTo>
                  <a:pt x="1506480" y="3378868"/>
                  <a:pt x="1377199" y="3282595"/>
                  <a:pt x="1135873" y="3344690"/>
                </a:cubicBezTo>
                <a:cubicBezTo>
                  <a:pt x="894547" y="3406785"/>
                  <a:pt x="839321" y="3338650"/>
                  <a:pt x="557459" y="3344690"/>
                </a:cubicBezTo>
                <a:cubicBezTo>
                  <a:pt x="294117" y="3275354"/>
                  <a:pt x="67905" y="3041671"/>
                  <a:pt x="0" y="2787231"/>
                </a:cubicBezTo>
                <a:cubicBezTo>
                  <a:pt x="-50114" y="2527223"/>
                  <a:pt x="49595" y="2403066"/>
                  <a:pt x="0" y="2207490"/>
                </a:cubicBezTo>
                <a:cubicBezTo>
                  <a:pt x="-49595" y="2011914"/>
                  <a:pt x="40481" y="1880908"/>
                  <a:pt x="0" y="1672345"/>
                </a:cubicBezTo>
                <a:cubicBezTo>
                  <a:pt x="-40481" y="1463782"/>
                  <a:pt x="6424" y="1344163"/>
                  <a:pt x="0" y="1159497"/>
                </a:cubicBezTo>
                <a:cubicBezTo>
                  <a:pt x="-6424" y="974831"/>
                  <a:pt x="67064" y="683768"/>
                  <a:pt x="0" y="557459"/>
                </a:cubicBezTo>
                <a:close/>
              </a:path>
              <a:path w="4898934" h="3344690" stroke="0" extrusionOk="0">
                <a:moveTo>
                  <a:pt x="0" y="557459"/>
                </a:moveTo>
                <a:cubicBezTo>
                  <a:pt x="-66794" y="208383"/>
                  <a:pt x="202833" y="17546"/>
                  <a:pt x="557459" y="0"/>
                </a:cubicBezTo>
                <a:cubicBezTo>
                  <a:pt x="763739" y="-9033"/>
                  <a:pt x="1030805" y="22110"/>
                  <a:pt x="1173713" y="0"/>
                </a:cubicBezTo>
                <a:cubicBezTo>
                  <a:pt x="1316621" y="-22110"/>
                  <a:pt x="1551110" y="17498"/>
                  <a:pt x="1676447" y="0"/>
                </a:cubicBezTo>
                <a:cubicBezTo>
                  <a:pt x="1801784" y="-17498"/>
                  <a:pt x="1999070" y="47350"/>
                  <a:pt x="2141340" y="0"/>
                </a:cubicBezTo>
                <a:cubicBezTo>
                  <a:pt x="2283610" y="-47350"/>
                  <a:pt x="2570686" y="16933"/>
                  <a:pt x="2719754" y="0"/>
                </a:cubicBezTo>
                <a:cubicBezTo>
                  <a:pt x="2868822" y="-16933"/>
                  <a:pt x="3092643" y="55423"/>
                  <a:pt x="3222487" y="0"/>
                </a:cubicBezTo>
                <a:cubicBezTo>
                  <a:pt x="3352331" y="-55423"/>
                  <a:pt x="3553536" y="18656"/>
                  <a:pt x="3838741" y="0"/>
                </a:cubicBezTo>
                <a:cubicBezTo>
                  <a:pt x="4123946" y="-18656"/>
                  <a:pt x="4115503" y="31234"/>
                  <a:pt x="4341475" y="0"/>
                </a:cubicBezTo>
                <a:cubicBezTo>
                  <a:pt x="4639509" y="16282"/>
                  <a:pt x="4858686" y="202901"/>
                  <a:pt x="4898934" y="557459"/>
                </a:cubicBezTo>
                <a:cubicBezTo>
                  <a:pt x="4914943" y="674428"/>
                  <a:pt x="4893542" y="932107"/>
                  <a:pt x="4898934" y="1070307"/>
                </a:cubicBezTo>
                <a:cubicBezTo>
                  <a:pt x="4904326" y="1208507"/>
                  <a:pt x="4875909" y="1451740"/>
                  <a:pt x="4898934" y="1627750"/>
                </a:cubicBezTo>
                <a:cubicBezTo>
                  <a:pt x="4921959" y="1803760"/>
                  <a:pt x="4854459" y="1992883"/>
                  <a:pt x="4898934" y="2162895"/>
                </a:cubicBezTo>
                <a:cubicBezTo>
                  <a:pt x="4943409" y="2332908"/>
                  <a:pt x="4880334" y="2564350"/>
                  <a:pt x="4898934" y="2787231"/>
                </a:cubicBezTo>
                <a:cubicBezTo>
                  <a:pt x="4919796" y="3069209"/>
                  <a:pt x="4590840" y="3322071"/>
                  <a:pt x="4341475" y="3344690"/>
                </a:cubicBezTo>
                <a:cubicBezTo>
                  <a:pt x="4166727" y="3393765"/>
                  <a:pt x="3917782" y="3341787"/>
                  <a:pt x="3800901" y="3344690"/>
                </a:cubicBezTo>
                <a:cubicBezTo>
                  <a:pt x="3684020" y="3347593"/>
                  <a:pt x="3393558" y="3325473"/>
                  <a:pt x="3184647" y="3344690"/>
                </a:cubicBezTo>
                <a:cubicBezTo>
                  <a:pt x="2975736" y="3363907"/>
                  <a:pt x="2888814" y="3305482"/>
                  <a:pt x="2644074" y="3344690"/>
                </a:cubicBezTo>
                <a:cubicBezTo>
                  <a:pt x="2399334" y="3383898"/>
                  <a:pt x="2389432" y="3337883"/>
                  <a:pt x="2217020" y="3344690"/>
                </a:cubicBezTo>
                <a:cubicBezTo>
                  <a:pt x="2044608" y="3351497"/>
                  <a:pt x="1982208" y="3313364"/>
                  <a:pt x="1752127" y="3344690"/>
                </a:cubicBezTo>
                <a:cubicBezTo>
                  <a:pt x="1522046" y="3376016"/>
                  <a:pt x="1355974" y="3305066"/>
                  <a:pt x="1135873" y="3344690"/>
                </a:cubicBezTo>
                <a:cubicBezTo>
                  <a:pt x="915772" y="3384314"/>
                  <a:pt x="741490" y="3281032"/>
                  <a:pt x="557459" y="3344690"/>
                </a:cubicBezTo>
                <a:cubicBezTo>
                  <a:pt x="281889" y="3408657"/>
                  <a:pt x="-22535" y="3106991"/>
                  <a:pt x="0" y="2787231"/>
                </a:cubicBezTo>
                <a:cubicBezTo>
                  <a:pt x="-55126" y="2661598"/>
                  <a:pt x="35389" y="2396704"/>
                  <a:pt x="0" y="2207490"/>
                </a:cubicBezTo>
                <a:cubicBezTo>
                  <a:pt x="-35389" y="2018276"/>
                  <a:pt x="22380" y="1876400"/>
                  <a:pt x="0" y="1716940"/>
                </a:cubicBezTo>
                <a:cubicBezTo>
                  <a:pt x="-22380" y="1557480"/>
                  <a:pt x="62189" y="1357417"/>
                  <a:pt x="0" y="1159497"/>
                </a:cubicBezTo>
                <a:cubicBezTo>
                  <a:pt x="-62189" y="961577"/>
                  <a:pt x="37127" y="737906"/>
                  <a:pt x="0" y="557459"/>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2">
                    <a:lumMod val="50000"/>
                  </a:schemeClr>
                </a:solidFill>
                <a:cs typeface="Arial" panose="020B0604020202020204" pitchFamily="34" charset="0"/>
              </a:rPr>
              <a:t>Các thủ đoạn công kích, lôi kéo trên mạng xã hội</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77347EC8-B4F0-8EC9-9AF5-EE0ADA08B06F}"/>
              </a:ext>
            </a:extLst>
          </p:cNvPr>
          <p:cNvCxnSpPr>
            <a:cxnSpLocks/>
            <a:endCxn id="19" idx="1"/>
          </p:cNvCxnSpPr>
          <p:nvPr/>
        </p:nvCxnSpPr>
        <p:spPr>
          <a:xfrm>
            <a:off x="11821885" y="5018326"/>
            <a:ext cx="652781" cy="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5C4188AB-8E13-B306-99E0-89EFC284F704}"/>
              </a:ext>
            </a:extLst>
          </p:cNvPr>
          <p:cNvCxnSpPr>
            <a:cxnSpLocks/>
            <a:stCxn id="22" idx="0"/>
            <a:endCxn id="11" idx="2"/>
          </p:cNvCxnSpPr>
          <p:nvPr/>
        </p:nvCxnSpPr>
        <p:spPr>
          <a:xfrm flipH="1" flipV="1">
            <a:off x="9206955" y="7207051"/>
            <a:ext cx="13245" cy="637455"/>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5032960A-7F3B-5E1C-ADA1-207FB9165666}"/>
              </a:ext>
            </a:extLst>
          </p:cNvPr>
          <p:cNvSpPr/>
          <p:nvPr/>
        </p:nvSpPr>
        <p:spPr>
          <a:xfrm>
            <a:off x="4495799" y="7844506"/>
            <a:ext cx="9448801" cy="1947194"/>
          </a:xfrm>
          <a:custGeom>
            <a:avLst/>
            <a:gdLst>
              <a:gd name="connsiteX0" fmla="*/ 0 w 9448801"/>
              <a:gd name="connsiteY0" fmla="*/ 324539 h 1947194"/>
              <a:gd name="connsiteX1" fmla="*/ 324539 w 9448801"/>
              <a:gd name="connsiteY1" fmla="*/ 0 h 1947194"/>
              <a:gd name="connsiteX2" fmla="*/ 911187 w 9448801"/>
              <a:gd name="connsiteY2" fmla="*/ 0 h 1947194"/>
              <a:gd name="connsiteX3" fmla="*/ 1585833 w 9448801"/>
              <a:gd name="connsiteY3" fmla="*/ 0 h 1947194"/>
              <a:gd name="connsiteX4" fmla="*/ 1996486 w 9448801"/>
              <a:gd name="connsiteY4" fmla="*/ 0 h 1947194"/>
              <a:gd name="connsiteX5" fmla="*/ 2583135 w 9448801"/>
              <a:gd name="connsiteY5" fmla="*/ 0 h 1947194"/>
              <a:gd name="connsiteX6" fmla="*/ 2905791 w 9448801"/>
              <a:gd name="connsiteY6" fmla="*/ 0 h 1947194"/>
              <a:gd name="connsiteX7" fmla="*/ 3668434 w 9448801"/>
              <a:gd name="connsiteY7" fmla="*/ 0 h 1947194"/>
              <a:gd name="connsiteX8" fmla="*/ 4255082 w 9448801"/>
              <a:gd name="connsiteY8" fmla="*/ 0 h 1947194"/>
              <a:gd name="connsiteX9" fmla="*/ 5017725 w 9448801"/>
              <a:gd name="connsiteY9" fmla="*/ 0 h 1947194"/>
              <a:gd name="connsiteX10" fmla="*/ 5516376 w 9448801"/>
              <a:gd name="connsiteY10" fmla="*/ 0 h 1947194"/>
              <a:gd name="connsiteX11" fmla="*/ 5927029 w 9448801"/>
              <a:gd name="connsiteY11" fmla="*/ 0 h 1947194"/>
              <a:gd name="connsiteX12" fmla="*/ 6513678 w 9448801"/>
              <a:gd name="connsiteY12" fmla="*/ 0 h 1947194"/>
              <a:gd name="connsiteX13" fmla="*/ 7188323 w 9448801"/>
              <a:gd name="connsiteY13" fmla="*/ 0 h 1947194"/>
              <a:gd name="connsiteX14" fmla="*/ 7950966 w 9448801"/>
              <a:gd name="connsiteY14" fmla="*/ 0 h 1947194"/>
              <a:gd name="connsiteX15" fmla="*/ 8625611 w 9448801"/>
              <a:gd name="connsiteY15" fmla="*/ 0 h 1947194"/>
              <a:gd name="connsiteX16" fmla="*/ 9124262 w 9448801"/>
              <a:gd name="connsiteY16" fmla="*/ 0 h 1947194"/>
              <a:gd name="connsiteX17" fmla="*/ 9448801 w 9448801"/>
              <a:gd name="connsiteY17" fmla="*/ 324539 h 1947194"/>
              <a:gd name="connsiteX18" fmla="*/ 9448801 w 9448801"/>
              <a:gd name="connsiteY18" fmla="*/ 757244 h 1947194"/>
              <a:gd name="connsiteX19" fmla="*/ 9448801 w 9448801"/>
              <a:gd name="connsiteY19" fmla="*/ 1176969 h 1947194"/>
              <a:gd name="connsiteX20" fmla="*/ 9448801 w 9448801"/>
              <a:gd name="connsiteY20" fmla="*/ 1622655 h 1947194"/>
              <a:gd name="connsiteX21" fmla="*/ 9124262 w 9448801"/>
              <a:gd name="connsiteY21" fmla="*/ 1947194 h 1947194"/>
              <a:gd name="connsiteX22" fmla="*/ 8801605 w 9448801"/>
              <a:gd name="connsiteY22" fmla="*/ 1947194 h 1947194"/>
              <a:gd name="connsiteX23" fmla="*/ 8214957 w 9448801"/>
              <a:gd name="connsiteY23" fmla="*/ 1947194 h 1947194"/>
              <a:gd name="connsiteX24" fmla="*/ 7628309 w 9448801"/>
              <a:gd name="connsiteY24" fmla="*/ 1947194 h 1947194"/>
              <a:gd name="connsiteX25" fmla="*/ 7129658 w 9448801"/>
              <a:gd name="connsiteY25" fmla="*/ 1947194 h 1947194"/>
              <a:gd name="connsiteX26" fmla="*/ 6367015 w 9448801"/>
              <a:gd name="connsiteY26" fmla="*/ 1947194 h 1947194"/>
              <a:gd name="connsiteX27" fmla="*/ 5956362 w 9448801"/>
              <a:gd name="connsiteY27" fmla="*/ 1947194 h 1947194"/>
              <a:gd name="connsiteX28" fmla="*/ 5193719 w 9448801"/>
              <a:gd name="connsiteY28" fmla="*/ 1947194 h 1947194"/>
              <a:gd name="connsiteX29" fmla="*/ 4783065 w 9448801"/>
              <a:gd name="connsiteY29" fmla="*/ 1947194 h 1947194"/>
              <a:gd name="connsiteX30" fmla="*/ 4108420 w 9448801"/>
              <a:gd name="connsiteY30" fmla="*/ 1947194 h 1947194"/>
              <a:gd name="connsiteX31" fmla="*/ 3345777 w 9448801"/>
              <a:gd name="connsiteY31" fmla="*/ 1947194 h 1947194"/>
              <a:gd name="connsiteX32" fmla="*/ 3023121 w 9448801"/>
              <a:gd name="connsiteY32" fmla="*/ 1947194 h 1947194"/>
              <a:gd name="connsiteX33" fmla="*/ 2260478 w 9448801"/>
              <a:gd name="connsiteY33" fmla="*/ 1947194 h 1947194"/>
              <a:gd name="connsiteX34" fmla="*/ 1497835 w 9448801"/>
              <a:gd name="connsiteY34" fmla="*/ 1947194 h 1947194"/>
              <a:gd name="connsiteX35" fmla="*/ 1175179 w 9448801"/>
              <a:gd name="connsiteY35" fmla="*/ 1947194 h 1947194"/>
              <a:gd name="connsiteX36" fmla="*/ 324539 w 9448801"/>
              <a:gd name="connsiteY36" fmla="*/ 1947194 h 1947194"/>
              <a:gd name="connsiteX37" fmla="*/ 0 w 9448801"/>
              <a:gd name="connsiteY37" fmla="*/ 1622655 h 1947194"/>
              <a:gd name="connsiteX38" fmla="*/ 0 w 9448801"/>
              <a:gd name="connsiteY38" fmla="*/ 1215912 h 1947194"/>
              <a:gd name="connsiteX39" fmla="*/ 0 w 9448801"/>
              <a:gd name="connsiteY39" fmla="*/ 822150 h 1947194"/>
              <a:gd name="connsiteX40" fmla="*/ 0 w 9448801"/>
              <a:gd name="connsiteY40" fmla="*/ 324539 h 194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48801" h="1947194" fill="none" extrusionOk="0">
                <a:moveTo>
                  <a:pt x="0" y="324539"/>
                </a:moveTo>
                <a:cubicBezTo>
                  <a:pt x="10217" y="181170"/>
                  <a:pt x="188580" y="18221"/>
                  <a:pt x="324539" y="0"/>
                </a:cubicBezTo>
                <a:cubicBezTo>
                  <a:pt x="463781" y="-12861"/>
                  <a:pt x="629454" y="12780"/>
                  <a:pt x="911187" y="0"/>
                </a:cubicBezTo>
                <a:cubicBezTo>
                  <a:pt x="1192920" y="-12780"/>
                  <a:pt x="1365210" y="55708"/>
                  <a:pt x="1585833" y="0"/>
                </a:cubicBezTo>
                <a:cubicBezTo>
                  <a:pt x="1806456" y="-55708"/>
                  <a:pt x="1860543" y="7402"/>
                  <a:pt x="1996486" y="0"/>
                </a:cubicBezTo>
                <a:cubicBezTo>
                  <a:pt x="2132429" y="-7402"/>
                  <a:pt x="2378466" y="29433"/>
                  <a:pt x="2583135" y="0"/>
                </a:cubicBezTo>
                <a:cubicBezTo>
                  <a:pt x="2787804" y="-29433"/>
                  <a:pt x="2775431" y="11251"/>
                  <a:pt x="2905791" y="0"/>
                </a:cubicBezTo>
                <a:cubicBezTo>
                  <a:pt x="3036151" y="-11251"/>
                  <a:pt x="3359783" y="57535"/>
                  <a:pt x="3668434" y="0"/>
                </a:cubicBezTo>
                <a:cubicBezTo>
                  <a:pt x="3977085" y="-57535"/>
                  <a:pt x="4005196" y="8033"/>
                  <a:pt x="4255082" y="0"/>
                </a:cubicBezTo>
                <a:cubicBezTo>
                  <a:pt x="4504968" y="-8033"/>
                  <a:pt x="4680763" y="76264"/>
                  <a:pt x="5017725" y="0"/>
                </a:cubicBezTo>
                <a:cubicBezTo>
                  <a:pt x="5354687" y="-76264"/>
                  <a:pt x="5361313" y="38362"/>
                  <a:pt x="5516376" y="0"/>
                </a:cubicBezTo>
                <a:cubicBezTo>
                  <a:pt x="5671439" y="-38362"/>
                  <a:pt x="5826257" y="9845"/>
                  <a:pt x="5927029" y="0"/>
                </a:cubicBezTo>
                <a:cubicBezTo>
                  <a:pt x="6027801" y="-9845"/>
                  <a:pt x="6320908" y="50143"/>
                  <a:pt x="6513678" y="0"/>
                </a:cubicBezTo>
                <a:cubicBezTo>
                  <a:pt x="6706448" y="-50143"/>
                  <a:pt x="7013917" y="7978"/>
                  <a:pt x="7188323" y="0"/>
                </a:cubicBezTo>
                <a:cubicBezTo>
                  <a:pt x="7362729" y="-7978"/>
                  <a:pt x="7678797" y="81729"/>
                  <a:pt x="7950966" y="0"/>
                </a:cubicBezTo>
                <a:cubicBezTo>
                  <a:pt x="8223135" y="-81729"/>
                  <a:pt x="8331376" y="6770"/>
                  <a:pt x="8625611" y="0"/>
                </a:cubicBezTo>
                <a:cubicBezTo>
                  <a:pt x="8919846" y="-6770"/>
                  <a:pt x="8972764" y="48834"/>
                  <a:pt x="9124262" y="0"/>
                </a:cubicBezTo>
                <a:cubicBezTo>
                  <a:pt x="9285768" y="-1694"/>
                  <a:pt x="9435991" y="150912"/>
                  <a:pt x="9448801" y="324539"/>
                </a:cubicBezTo>
                <a:cubicBezTo>
                  <a:pt x="9460310" y="537303"/>
                  <a:pt x="9433080" y="667779"/>
                  <a:pt x="9448801" y="757244"/>
                </a:cubicBezTo>
                <a:cubicBezTo>
                  <a:pt x="9464522" y="846710"/>
                  <a:pt x="9410574" y="991531"/>
                  <a:pt x="9448801" y="1176969"/>
                </a:cubicBezTo>
                <a:cubicBezTo>
                  <a:pt x="9487028" y="1362408"/>
                  <a:pt x="9424827" y="1515723"/>
                  <a:pt x="9448801" y="1622655"/>
                </a:cubicBezTo>
                <a:cubicBezTo>
                  <a:pt x="9493742" y="1810962"/>
                  <a:pt x="9261323" y="1942113"/>
                  <a:pt x="9124262" y="1947194"/>
                </a:cubicBezTo>
                <a:cubicBezTo>
                  <a:pt x="9000224" y="1981697"/>
                  <a:pt x="8873580" y="1920801"/>
                  <a:pt x="8801605" y="1947194"/>
                </a:cubicBezTo>
                <a:cubicBezTo>
                  <a:pt x="8729630" y="1973587"/>
                  <a:pt x="8341298" y="1883855"/>
                  <a:pt x="8214957" y="1947194"/>
                </a:cubicBezTo>
                <a:cubicBezTo>
                  <a:pt x="8088616" y="2010533"/>
                  <a:pt x="7825433" y="1896587"/>
                  <a:pt x="7628309" y="1947194"/>
                </a:cubicBezTo>
                <a:cubicBezTo>
                  <a:pt x="7431185" y="1997801"/>
                  <a:pt x="7309532" y="1895166"/>
                  <a:pt x="7129658" y="1947194"/>
                </a:cubicBezTo>
                <a:cubicBezTo>
                  <a:pt x="6949784" y="1999222"/>
                  <a:pt x="6546372" y="1859540"/>
                  <a:pt x="6367015" y="1947194"/>
                </a:cubicBezTo>
                <a:cubicBezTo>
                  <a:pt x="6187658" y="2034848"/>
                  <a:pt x="6130681" y="1933745"/>
                  <a:pt x="5956362" y="1947194"/>
                </a:cubicBezTo>
                <a:cubicBezTo>
                  <a:pt x="5782043" y="1960643"/>
                  <a:pt x="5546337" y="1867619"/>
                  <a:pt x="5193719" y="1947194"/>
                </a:cubicBezTo>
                <a:cubicBezTo>
                  <a:pt x="4841101" y="2026769"/>
                  <a:pt x="4909915" y="1922760"/>
                  <a:pt x="4783065" y="1947194"/>
                </a:cubicBezTo>
                <a:cubicBezTo>
                  <a:pt x="4656215" y="1971628"/>
                  <a:pt x="4388016" y="1933412"/>
                  <a:pt x="4108420" y="1947194"/>
                </a:cubicBezTo>
                <a:cubicBezTo>
                  <a:pt x="3828824" y="1960976"/>
                  <a:pt x="3646399" y="1909376"/>
                  <a:pt x="3345777" y="1947194"/>
                </a:cubicBezTo>
                <a:cubicBezTo>
                  <a:pt x="3045155" y="1985012"/>
                  <a:pt x="3090567" y="1944089"/>
                  <a:pt x="3023121" y="1947194"/>
                </a:cubicBezTo>
                <a:cubicBezTo>
                  <a:pt x="2955675" y="1950299"/>
                  <a:pt x="2609406" y="1920712"/>
                  <a:pt x="2260478" y="1947194"/>
                </a:cubicBezTo>
                <a:cubicBezTo>
                  <a:pt x="1911550" y="1973676"/>
                  <a:pt x="1723162" y="1919597"/>
                  <a:pt x="1497835" y="1947194"/>
                </a:cubicBezTo>
                <a:cubicBezTo>
                  <a:pt x="1272508" y="1974791"/>
                  <a:pt x="1255726" y="1912336"/>
                  <a:pt x="1175179" y="1947194"/>
                </a:cubicBezTo>
                <a:cubicBezTo>
                  <a:pt x="1094632" y="1982052"/>
                  <a:pt x="494837" y="1886178"/>
                  <a:pt x="324539" y="1947194"/>
                </a:cubicBezTo>
                <a:cubicBezTo>
                  <a:pt x="174878" y="1946550"/>
                  <a:pt x="21446" y="1779903"/>
                  <a:pt x="0" y="1622655"/>
                </a:cubicBezTo>
                <a:cubicBezTo>
                  <a:pt x="-29423" y="1458484"/>
                  <a:pt x="26024" y="1316139"/>
                  <a:pt x="0" y="1215912"/>
                </a:cubicBezTo>
                <a:cubicBezTo>
                  <a:pt x="-26024" y="1115685"/>
                  <a:pt x="26487" y="929856"/>
                  <a:pt x="0" y="822150"/>
                </a:cubicBezTo>
                <a:cubicBezTo>
                  <a:pt x="-26487" y="714444"/>
                  <a:pt x="24752" y="451561"/>
                  <a:pt x="0" y="324539"/>
                </a:cubicBezTo>
                <a:close/>
              </a:path>
              <a:path w="9448801" h="1947194" stroke="0" extrusionOk="0">
                <a:moveTo>
                  <a:pt x="0" y="324539"/>
                </a:moveTo>
                <a:cubicBezTo>
                  <a:pt x="-15865" y="135515"/>
                  <a:pt x="120437" y="9332"/>
                  <a:pt x="324539" y="0"/>
                </a:cubicBezTo>
                <a:cubicBezTo>
                  <a:pt x="571994" y="-40645"/>
                  <a:pt x="859586" y="23873"/>
                  <a:pt x="1087182" y="0"/>
                </a:cubicBezTo>
                <a:cubicBezTo>
                  <a:pt x="1314778" y="-23873"/>
                  <a:pt x="1358496" y="48253"/>
                  <a:pt x="1585833" y="0"/>
                </a:cubicBezTo>
                <a:cubicBezTo>
                  <a:pt x="1813170" y="-48253"/>
                  <a:pt x="1886039" y="22930"/>
                  <a:pt x="1996486" y="0"/>
                </a:cubicBezTo>
                <a:cubicBezTo>
                  <a:pt x="2106933" y="-22930"/>
                  <a:pt x="2393291" y="50859"/>
                  <a:pt x="2671132" y="0"/>
                </a:cubicBezTo>
                <a:cubicBezTo>
                  <a:pt x="2948973" y="-50859"/>
                  <a:pt x="3025654" y="55525"/>
                  <a:pt x="3169783" y="0"/>
                </a:cubicBezTo>
                <a:cubicBezTo>
                  <a:pt x="3313912" y="-55525"/>
                  <a:pt x="3576005" y="18696"/>
                  <a:pt x="3932425" y="0"/>
                </a:cubicBezTo>
                <a:cubicBezTo>
                  <a:pt x="4288845" y="-18696"/>
                  <a:pt x="4210429" y="39971"/>
                  <a:pt x="4343079" y="0"/>
                </a:cubicBezTo>
                <a:cubicBezTo>
                  <a:pt x="4475729" y="-39971"/>
                  <a:pt x="4842161" y="82223"/>
                  <a:pt x="5105722" y="0"/>
                </a:cubicBezTo>
                <a:cubicBezTo>
                  <a:pt x="5369283" y="-82223"/>
                  <a:pt x="5316769" y="13843"/>
                  <a:pt x="5428378" y="0"/>
                </a:cubicBezTo>
                <a:cubicBezTo>
                  <a:pt x="5539987" y="-13843"/>
                  <a:pt x="5851274" y="13350"/>
                  <a:pt x="6015027" y="0"/>
                </a:cubicBezTo>
                <a:cubicBezTo>
                  <a:pt x="6178780" y="-13350"/>
                  <a:pt x="6452034" y="40700"/>
                  <a:pt x="6601675" y="0"/>
                </a:cubicBezTo>
                <a:cubicBezTo>
                  <a:pt x="6751316" y="-40700"/>
                  <a:pt x="6861253" y="46861"/>
                  <a:pt x="7100326" y="0"/>
                </a:cubicBezTo>
                <a:cubicBezTo>
                  <a:pt x="7339399" y="-46861"/>
                  <a:pt x="7536314" y="81410"/>
                  <a:pt x="7862968" y="0"/>
                </a:cubicBezTo>
                <a:cubicBezTo>
                  <a:pt x="8189622" y="-81410"/>
                  <a:pt x="8352436" y="22912"/>
                  <a:pt x="8625611" y="0"/>
                </a:cubicBezTo>
                <a:cubicBezTo>
                  <a:pt x="8898786" y="-22912"/>
                  <a:pt x="9014150" y="45091"/>
                  <a:pt x="9124262" y="0"/>
                </a:cubicBezTo>
                <a:cubicBezTo>
                  <a:pt x="9274965" y="-26885"/>
                  <a:pt x="9443461" y="137318"/>
                  <a:pt x="9448801" y="324539"/>
                </a:cubicBezTo>
                <a:cubicBezTo>
                  <a:pt x="9482679" y="492236"/>
                  <a:pt x="9414347" y="572429"/>
                  <a:pt x="9448801" y="770225"/>
                </a:cubicBezTo>
                <a:cubicBezTo>
                  <a:pt x="9483255" y="968021"/>
                  <a:pt x="9424448" y="1037882"/>
                  <a:pt x="9448801" y="1163987"/>
                </a:cubicBezTo>
                <a:cubicBezTo>
                  <a:pt x="9473154" y="1290092"/>
                  <a:pt x="9410963" y="1394533"/>
                  <a:pt x="9448801" y="1622655"/>
                </a:cubicBezTo>
                <a:cubicBezTo>
                  <a:pt x="9472023" y="1788119"/>
                  <a:pt x="9289377" y="1969615"/>
                  <a:pt x="9124262" y="1947194"/>
                </a:cubicBezTo>
                <a:cubicBezTo>
                  <a:pt x="8977612" y="1951378"/>
                  <a:pt x="8797732" y="1896161"/>
                  <a:pt x="8625611" y="1947194"/>
                </a:cubicBezTo>
                <a:cubicBezTo>
                  <a:pt x="8453490" y="1998227"/>
                  <a:pt x="8160961" y="1891357"/>
                  <a:pt x="8038963" y="1947194"/>
                </a:cubicBezTo>
                <a:cubicBezTo>
                  <a:pt x="7916965" y="2003031"/>
                  <a:pt x="7839958" y="1917218"/>
                  <a:pt x="7716306" y="1947194"/>
                </a:cubicBezTo>
                <a:cubicBezTo>
                  <a:pt x="7592654" y="1977170"/>
                  <a:pt x="7524620" y="1910599"/>
                  <a:pt x="7393650" y="1947194"/>
                </a:cubicBezTo>
                <a:cubicBezTo>
                  <a:pt x="7262680" y="1983789"/>
                  <a:pt x="7026041" y="1913925"/>
                  <a:pt x="6807002" y="1947194"/>
                </a:cubicBezTo>
                <a:cubicBezTo>
                  <a:pt x="6587963" y="1980463"/>
                  <a:pt x="6505723" y="1913865"/>
                  <a:pt x="6396348" y="1947194"/>
                </a:cubicBezTo>
                <a:cubicBezTo>
                  <a:pt x="6286973" y="1980523"/>
                  <a:pt x="6048089" y="1918811"/>
                  <a:pt x="5721702" y="1947194"/>
                </a:cubicBezTo>
                <a:cubicBezTo>
                  <a:pt x="5395315" y="1975577"/>
                  <a:pt x="5515898" y="1906116"/>
                  <a:pt x="5311049" y="1947194"/>
                </a:cubicBezTo>
                <a:cubicBezTo>
                  <a:pt x="5106200" y="1988272"/>
                  <a:pt x="4851768" y="1932029"/>
                  <a:pt x="4636403" y="1947194"/>
                </a:cubicBezTo>
                <a:cubicBezTo>
                  <a:pt x="4421038" y="1962359"/>
                  <a:pt x="4408960" y="1910377"/>
                  <a:pt x="4313747" y="1947194"/>
                </a:cubicBezTo>
                <a:cubicBezTo>
                  <a:pt x="4218534" y="1984011"/>
                  <a:pt x="3914097" y="1920445"/>
                  <a:pt x="3639101" y="1947194"/>
                </a:cubicBezTo>
                <a:cubicBezTo>
                  <a:pt x="3364105" y="1973943"/>
                  <a:pt x="3398880" y="1920377"/>
                  <a:pt x="3228448" y="1947194"/>
                </a:cubicBezTo>
                <a:cubicBezTo>
                  <a:pt x="3058016" y="1974011"/>
                  <a:pt x="3032239" y="1912778"/>
                  <a:pt x="2905791" y="1947194"/>
                </a:cubicBezTo>
                <a:cubicBezTo>
                  <a:pt x="2779343" y="1981610"/>
                  <a:pt x="2620463" y="1919782"/>
                  <a:pt x="2495137" y="1947194"/>
                </a:cubicBezTo>
                <a:cubicBezTo>
                  <a:pt x="2369811" y="1974606"/>
                  <a:pt x="1978260" y="1907790"/>
                  <a:pt x="1820492" y="1947194"/>
                </a:cubicBezTo>
                <a:cubicBezTo>
                  <a:pt x="1662724" y="1986598"/>
                  <a:pt x="1561549" y="1946061"/>
                  <a:pt x="1409838" y="1947194"/>
                </a:cubicBezTo>
                <a:cubicBezTo>
                  <a:pt x="1258127" y="1948327"/>
                  <a:pt x="1209524" y="1936178"/>
                  <a:pt x="1087182" y="1947194"/>
                </a:cubicBezTo>
                <a:cubicBezTo>
                  <a:pt x="964840" y="1958210"/>
                  <a:pt x="588783" y="1927645"/>
                  <a:pt x="324539" y="1947194"/>
                </a:cubicBezTo>
                <a:cubicBezTo>
                  <a:pt x="160698" y="1984828"/>
                  <a:pt x="30320" y="1831887"/>
                  <a:pt x="0" y="1622655"/>
                </a:cubicBezTo>
                <a:cubicBezTo>
                  <a:pt x="-19233" y="1513146"/>
                  <a:pt x="24937" y="1416287"/>
                  <a:pt x="0" y="1228893"/>
                </a:cubicBezTo>
                <a:cubicBezTo>
                  <a:pt x="-24937" y="1041499"/>
                  <a:pt x="51277" y="899377"/>
                  <a:pt x="0" y="770225"/>
                </a:cubicBezTo>
                <a:cubicBezTo>
                  <a:pt x="-51277" y="641073"/>
                  <a:pt x="20847" y="447681"/>
                  <a:pt x="0" y="324539"/>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chemeClr val="tx2">
                    <a:lumMod val="50000"/>
                  </a:schemeClr>
                </a:solidFill>
                <a:cs typeface="Arial" panose="020B0604020202020204" pitchFamily="34" charset="0"/>
              </a:rPr>
              <a:t>Nhận diện các hình thức bắt nạt trực tuyến</a:t>
            </a:r>
            <a:endParaRPr lang="en-US" sz="360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93274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63"/>
          <p:cNvSpPr/>
          <p:nvPr/>
        </p:nvSpPr>
        <p:spPr>
          <a:xfrm>
            <a:off x="-376165" y="8845685"/>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7A2D91D5-AF6F-8BA6-1750-CF3175A2E85C}"/>
              </a:ext>
            </a:extLst>
          </p:cNvPr>
          <p:cNvPicPr>
            <a:picLocks noChangeAspect="1"/>
          </p:cNvPicPr>
          <p:nvPr/>
        </p:nvPicPr>
        <p:blipFill>
          <a:blip r:embed="rId4" cstate="print">
            <a:grayscl/>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6406"/>
          <a:stretch>
            <a:fillRect/>
          </a:stretch>
        </p:blipFill>
        <p:spPr>
          <a:xfrm>
            <a:off x="4294415" y="-419100"/>
            <a:ext cx="10195002" cy="8534400"/>
          </a:xfrm>
          <a:prstGeom prst="rect">
            <a:avLst/>
          </a:prstGeom>
        </p:spPr>
      </p:pic>
      <p:sp>
        <p:nvSpPr>
          <p:cNvPr id="4" name="TextBox 3">
            <a:extLst>
              <a:ext uri="{FF2B5EF4-FFF2-40B4-BE49-F238E27FC236}">
                <a16:creationId xmlns:a16="http://schemas.microsoft.com/office/drawing/2014/main" id="{9E86C745-2C0D-2881-A4E2-CEF61E278F52}"/>
              </a:ext>
            </a:extLst>
          </p:cNvPr>
          <p:cNvSpPr txBox="1"/>
          <p:nvPr/>
        </p:nvSpPr>
        <p:spPr>
          <a:xfrm>
            <a:off x="5219965" y="4000500"/>
            <a:ext cx="8343901"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đưa ra thông điệp ngắn gọn, dễ nhớ về văn hóa mạng xã hội và yêu cầu khi tham gia mạng xã hội.</a:t>
            </a:r>
            <a:endParaRPr lang="en-US" sz="4000" dirty="0">
              <a:latin typeface="Arial" panose="020B0604020202020204" pitchFamily="34" charset="0"/>
              <a:cs typeface="Arial" panose="020B0604020202020204" pitchFamily="34" charset="0"/>
            </a:endParaRPr>
          </a:p>
        </p:txBody>
      </p:sp>
      <p:sp>
        <p:nvSpPr>
          <p:cNvPr id="5" name="AutoShape 24">
            <a:extLst>
              <a:ext uri="{FF2B5EF4-FFF2-40B4-BE49-F238E27FC236}">
                <a16:creationId xmlns:a16="http://schemas.microsoft.com/office/drawing/2014/main" id="{71BB7C60-C870-CBEF-B377-3EFC79933D78}"/>
              </a:ext>
            </a:extLst>
          </p:cNvPr>
          <p:cNvSpPr/>
          <p:nvPr/>
        </p:nvSpPr>
        <p:spPr>
          <a:xfrm>
            <a:off x="-1981200" y="667429"/>
            <a:ext cx="22250400" cy="1652625"/>
          </a:xfrm>
          <a:prstGeom prst="rect">
            <a:avLst/>
          </a:pr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E3F0BE2-F8B6-4095-03F2-44D2F8B1513D}"/>
              </a:ext>
            </a:extLst>
          </p:cNvPr>
          <p:cNvSpPr txBox="1"/>
          <p:nvPr/>
        </p:nvSpPr>
        <p:spPr>
          <a:xfrm>
            <a:off x="4534347" y="1062854"/>
            <a:ext cx="9620212" cy="861774"/>
          </a:xfrm>
          <a:prstGeom prst="rect">
            <a:avLst/>
          </a:prstGeom>
          <a:noFill/>
        </p:spPr>
        <p:txBody>
          <a:bodyPr wrap="square">
            <a:spAutoFit/>
          </a:bodyPr>
          <a:lstStyle/>
          <a:p>
            <a:pPr algn="ctr">
              <a:spcAft>
                <a:spcPts val="100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HOẠT ĐỘNG THEO NHÓM</a:t>
            </a:r>
            <a:endParaRPr lang="en-US" sz="5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CA158BB8-3F30-EC91-B43E-386B0DE76A01}"/>
              </a:ext>
            </a:extLst>
          </p:cNvPr>
          <p:cNvGrpSpPr/>
          <p:nvPr/>
        </p:nvGrpSpPr>
        <p:grpSpPr>
          <a:xfrm rot="702940">
            <a:off x="15917540" y="521419"/>
            <a:ext cx="2499012" cy="1705583"/>
            <a:chOff x="15794001" y="8493661"/>
            <a:chExt cx="2246574" cy="1599902"/>
          </a:xfrm>
        </p:grpSpPr>
        <p:sp>
          <p:nvSpPr>
            <p:cNvPr id="8" name="Freeform 9">
              <a:extLst>
                <a:ext uri="{FF2B5EF4-FFF2-40B4-BE49-F238E27FC236}">
                  <a16:creationId xmlns:a16="http://schemas.microsoft.com/office/drawing/2014/main" id="{3B1AEABF-A5B6-ACD8-A2AB-9D25758A795C}"/>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11">
              <a:extLst>
                <a:ext uri="{FF2B5EF4-FFF2-40B4-BE49-F238E27FC236}">
                  <a16:creationId xmlns:a16="http://schemas.microsoft.com/office/drawing/2014/main" id="{92BFB1ED-05CC-068B-AE11-B966C8EA898F}"/>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096178BB-324B-0083-DB9A-DC3D3706CD8C}"/>
              </a:ext>
            </a:extLst>
          </p:cNvPr>
          <p:cNvGrpSpPr/>
          <p:nvPr/>
        </p:nvGrpSpPr>
        <p:grpSpPr>
          <a:xfrm rot="6949130">
            <a:off x="351203" y="384659"/>
            <a:ext cx="2506785" cy="1782556"/>
            <a:chOff x="15794001" y="8493661"/>
            <a:chExt cx="2246574" cy="1599902"/>
          </a:xfrm>
        </p:grpSpPr>
        <p:sp>
          <p:nvSpPr>
            <p:cNvPr id="11" name="Freeform 9">
              <a:extLst>
                <a:ext uri="{FF2B5EF4-FFF2-40B4-BE49-F238E27FC236}">
                  <a16:creationId xmlns:a16="http://schemas.microsoft.com/office/drawing/2014/main" id="{75316D48-5D20-9DF6-2F12-56DB47B057D2}"/>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EDE86330-FB7E-14C8-620C-BC15DB88D490}"/>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3" name="Picture 11">
            <a:extLst>
              <a:ext uri="{FF2B5EF4-FFF2-40B4-BE49-F238E27FC236}">
                <a16:creationId xmlns:a16="http://schemas.microsoft.com/office/drawing/2014/main" id="{492863B8-1FEA-1B3D-27E2-169DF29E57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376195" y="6819900"/>
            <a:ext cx="3986542" cy="3543040"/>
          </a:xfrm>
          <a:prstGeom prst="rect">
            <a:avLst/>
          </a:prstGeom>
        </p:spPr>
      </p:pic>
    </p:spTree>
    <p:extLst>
      <p:ext uri="{BB962C8B-B14F-4D97-AF65-F5344CB8AC3E}">
        <p14:creationId xmlns:p14="http://schemas.microsoft.com/office/powerpoint/2010/main" val="236188824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nên kiểm soát trẻ kết bạn qua mạng xã hội? - Novateen">
            <a:extLst>
              <a:ext uri="{FF2B5EF4-FFF2-40B4-BE49-F238E27FC236}">
                <a16:creationId xmlns:a16="http://schemas.microsoft.com/office/drawing/2014/main" id="{0EF69BC5-AAA8-A923-E0D3-0EFCA00DB7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3095827"/>
            <a:ext cx="18288000" cy="82675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B4FFAB4-9615-01A8-FED0-A84763420E90}"/>
              </a:ext>
            </a:extLst>
          </p:cNvPr>
          <p:cNvGrpSpPr/>
          <p:nvPr/>
        </p:nvGrpSpPr>
        <p:grpSpPr>
          <a:xfrm>
            <a:off x="504348" y="120060"/>
            <a:ext cx="17257533" cy="3536409"/>
            <a:chOff x="-40842" y="1636536"/>
            <a:chExt cx="17257533" cy="3536409"/>
          </a:xfrm>
        </p:grpSpPr>
        <p:sp>
          <p:nvSpPr>
            <p:cNvPr id="10" name="TextBox 9">
              <a:extLst>
                <a:ext uri="{FF2B5EF4-FFF2-40B4-BE49-F238E27FC236}">
                  <a16:creationId xmlns:a16="http://schemas.microsoft.com/office/drawing/2014/main" id="{349EB6E6-8014-63DC-3ADF-46614074E5FD}"/>
                </a:ext>
              </a:extLst>
            </p:cNvPr>
            <p:cNvSpPr txBox="1"/>
            <p:nvPr/>
          </p:nvSpPr>
          <p:spPr>
            <a:xfrm>
              <a:off x="757492" y="2163003"/>
              <a:ext cx="16459199" cy="2084801"/>
            </a:xfrm>
            <a:prstGeom prst="rect">
              <a:avLst/>
            </a:prstGeom>
            <a:noFill/>
          </p:spPr>
          <p:txBody>
            <a:bodyPr wrap="square">
              <a:spAutoFit/>
            </a:bodyPr>
            <a:lstStyle/>
            <a:p>
              <a:pPr algn="just">
                <a:lnSpc>
                  <a:spcPct val="150000"/>
                </a:lnSpc>
              </a:pPr>
              <a:r>
                <a:rPr lang="vi-VN" sz="4600">
                  <a:latin typeface="Arial" panose="020B0604020202020204" pitchFamily="34" charset="0"/>
                  <a:cs typeface="Arial" panose="020B0604020202020204" pitchFamily="34" charset="0"/>
                </a:rPr>
                <a:t>Mạng x</a:t>
              </a:r>
              <a:r>
                <a:rPr lang="en-US" sz="4600">
                  <a:latin typeface="Arial" panose="020B0604020202020204" pitchFamily="34" charset="0"/>
                  <a:cs typeface="Arial" panose="020B0604020202020204" pitchFamily="34" charset="0"/>
                </a:rPr>
                <a:t>ã</a:t>
              </a:r>
              <a:r>
                <a:rPr lang="vi-VN" sz="4600">
                  <a:latin typeface="Arial" panose="020B0604020202020204" pitchFamily="34" charset="0"/>
                  <a:cs typeface="Arial" panose="020B0604020202020204" pitchFamily="34" charset="0"/>
                </a:rPr>
                <a:t> hội gắn kết và chia sẻ yêu thương, </a:t>
              </a:r>
              <a:r>
                <a:rPr lang="en-US" sz="4600">
                  <a:latin typeface="Arial" panose="020B0604020202020204" pitchFamily="34" charset="0"/>
                  <a:cs typeface="Arial" panose="020B0604020202020204" pitchFamily="34" charset="0"/>
                </a:rPr>
                <a:t>hãy </a:t>
              </a:r>
              <a:r>
                <a:rPr lang="vi-VN" sz="4600">
                  <a:latin typeface="Arial" panose="020B0604020202020204" pitchFamily="34" charset="0"/>
                  <a:cs typeface="Arial" panose="020B0604020202020204" pitchFamily="34" charset="0"/>
                </a:rPr>
                <a:t>like, share</a:t>
              </a:r>
              <a:r>
                <a:rPr lang="en-US" sz="4600">
                  <a:latin typeface="Arial" panose="020B0604020202020204" pitchFamily="34" charset="0"/>
                  <a:cs typeface="Arial" panose="020B0604020202020204" pitchFamily="34" charset="0"/>
                </a:rPr>
                <a:t> và </a:t>
              </a:r>
              <a:r>
                <a:rPr lang="vi-VN" sz="4600">
                  <a:latin typeface="Arial" panose="020B0604020202020204" pitchFamily="34" charset="0"/>
                  <a:cs typeface="Arial" panose="020B0604020202020204" pitchFamily="34" charset="0"/>
                </a:rPr>
                <a:t>comment một cách có ý thức.</a:t>
              </a:r>
            </a:p>
          </p:txBody>
        </p:sp>
        <p:sp>
          <p:nvSpPr>
            <p:cNvPr id="11" name="TextBox 10">
              <a:extLst>
                <a:ext uri="{FF2B5EF4-FFF2-40B4-BE49-F238E27FC236}">
                  <a16:creationId xmlns:a16="http://schemas.microsoft.com/office/drawing/2014/main" id="{FAD8F180-AFD5-8B53-A9E6-965BE75A4BF7}"/>
                </a:ext>
              </a:extLst>
            </p:cNvPr>
            <p:cNvSpPr txBox="1"/>
            <p:nvPr/>
          </p:nvSpPr>
          <p:spPr>
            <a:xfrm>
              <a:off x="-40842" y="1636536"/>
              <a:ext cx="1043054" cy="2246769"/>
            </a:xfrm>
            <a:prstGeom prst="rect">
              <a:avLst/>
            </a:prstGeom>
            <a:noFill/>
          </p:spPr>
          <p:txBody>
            <a:bodyPr wrap="square" rtlCol="0">
              <a:spAutoFit/>
            </a:bodyPr>
            <a:lstStyle/>
            <a:p>
              <a:r>
                <a:rPr lang="en-US" sz="1400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54BA36E2-210D-2ED9-CF9D-FFFF07F96D85}"/>
                </a:ext>
              </a:extLst>
            </p:cNvPr>
            <p:cNvSpPr txBox="1"/>
            <p:nvPr/>
          </p:nvSpPr>
          <p:spPr>
            <a:xfrm>
              <a:off x="8587924" y="2926176"/>
              <a:ext cx="1043054" cy="2246769"/>
            </a:xfrm>
            <a:prstGeom prst="rect">
              <a:avLst/>
            </a:prstGeom>
            <a:noFill/>
          </p:spPr>
          <p:txBody>
            <a:bodyPr wrap="square" rtlCol="0">
              <a:spAutoFit/>
            </a:bodyPr>
            <a:lstStyle/>
            <a:p>
              <a:r>
                <a:rPr lang="en-US" sz="1400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6712125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2584</Words>
  <PresentationFormat>Custom</PresentationFormat>
  <Paragraphs>209</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Fredoka One Bold</vt:lpstr>
      <vt:lpstr>Calibri</vt:lpstr>
      <vt:lpstr>Wingdings</vt:lpstr>
      <vt:lpstr>Arial</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2023-12-07T17:09:20Z</dcterms:created>
  <dcterms:modified xsi:type="dcterms:W3CDTF">2023-12-07T17:09:32Z</dcterms:modified>
  <dc:identifier/>
</cp:coreProperties>
</file>