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4"/>
  </p:notesMasterIdLst>
  <p:sldIdLst>
    <p:sldId id="313" r:id="rId3"/>
    <p:sldId id="301" r:id="rId4"/>
    <p:sldId id="341" r:id="rId5"/>
    <p:sldId id="315" r:id="rId6"/>
    <p:sldId id="338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</p:sldIdLst>
  <p:sldSz cx="24384000" cy="13716000"/>
  <p:notesSz cx="6858000" cy="9144000"/>
  <p:custDataLst>
    <p:tags r:id="rId2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9602"/>
    <a:srgbClr val="2E6862"/>
    <a:srgbClr val="135F82"/>
    <a:srgbClr val="008000"/>
    <a:srgbClr val="FF0000"/>
    <a:srgbClr val="3333FF"/>
    <a:srgbClr val="E7F7FF"/>
    <a:srgbClr val="D6F7FE"/>
    <a:srgbClr val="EEF7E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82" autoAdjust="0"/>
    <p:restoredTop sz="94139" autoAdjust="0"/>
  </p:normalViewPr>
  <p:slideViewPr>
    <p:cSldViewPr>
      <p:cViewPr varScale="1">
        <p:scale>
          <a:sx n="37" d="100"/>
          <a:sy n="37" d="100"/>
        </p:scale>
        <p:origin x="-96" y="-33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24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5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16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7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8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84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4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35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31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1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28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31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7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06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99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83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27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0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3FF6797-9084-4088-B03C-F68BB0D6D29D}"/>
              </a:ext>
            </a:extLst>
          </p:cNvPr>
          <p:cNvGrpSpPr/>
          <p:nvPr/>
        </p:nvGrpSpPr>
        <p:grpSpPr>
          <a:xfrm>
            <a:off x="9589434" y="1676400"/>
            <a:ext cx="14097457" cy="11451998"/>
            <a:chOff x="9763221" y="2126503"/>
            <a:chExt cx="14097457" cy="11451998"/>
          </a:xfrm>
        </p:grpSpPr>
        <p:grpSp>
          <p:nvGrpSpPr>
            <p:cNvPr id="8" name="Group 7"/>
            <p:cNvGrpSpPr/>
            <p:nvPr/>
          </p:nvGrpSpPr>
          <p:grpSpPr>
            <a:xfrm>
              <a:off x="9916078" y="2126503"/>
              <a:ext cx="13944600" cy="11451998"/>
              <a:chOff x="1404590" y="3448230"/>
              <a:chExt cx="13944600" cy="11451998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404590" y="3448230"/>
                <a:ext cx="13944600" cy="11451998"/>
                <a:chOff x="1404590" y="3448230"/>
                <a:chExt cx="13944600" cy="11451998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404590" y="3966547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9763221" y="2164808"/>
              <a:ext cx="14032566" cy="1890578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916077" y="2233091"/>
              <a:ext cx="138801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</a:t>
              </a:r>
              <a:r>
                <a:rPr lang="en-US" sz="4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</a:t>
              </a:r>
              <a:r>
                <a:rPr lang="vi-VN" sz="4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endParaRPr 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US" sz="4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PHÁP TỌA ĐỘ TRONG MẶT PHẲNG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82988"/>
            <a:ext cx="9360377" cy="11628212"/>
          </a:xfrm>
          <a:prstGeom prst="rect">
            <a:avLst/>
          </a:prstGeom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081924" y="3751023"/>
            <a:ext cx="13879710" cy="13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§1. </a:t>
            </a:r>
            <a:r>
              <a:rPr lang="en-US" sz="48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8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endParaRPr lang="en-US" sz="4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4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0081924" y="5245179"/>
            <a:ext cx="13879710" cy="193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§</a:t>
            </a:r>
            <a:r>
              <a: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48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Vị</a:t>
            </a:r>
            <a:r>
              <a:rPr lang="en-US" sz="4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trí</a:t>
            </a:r>
            <a:r>
              <a:rPr lang="en-US" sz="4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tương</a:t>
            </a:r>
            <a:r>
              <a:rPr lang="en-US" sz="4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4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giữa</a:t>
            </a:r>
            <a:r>
              <a:rPr lang="en-US" sz="4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8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khoảng</a:t>
            </a:r>
            <a:r>
              <a:rPr lang="en-US" sz="4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endParaRPr lang="en-US" sz="4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4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0070223" y="9262673"/>
            <a:ext cx="13879710" cy="261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§4. Ba </a:t>
            </a:r>
            <a:r>
              <a:rPr lang="en-US" sz="48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conic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4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0132936" y="7771756"/>
            <a:ext cx="13879710" cy="149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§3. </a:t>
            </a:r>
            <a:r>
              <a:rPr lang="en-US" sz="48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phẳng</a:t>
            </a:r>
            <a:r>
              <a: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tọa</a:t>
            </a:r>
            <a:r>
              <a: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endParaRPr lang="en-US" sz="4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4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0135113" y="11136749"/>
            <a:ext cx="13879710" cy="199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cuối chương VII</a:t>
            </a:r>
            <a:endParaRPr lang="en-US" sz="4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19100" y="1752600"/>
            <a:ext cx="235458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. VỊ TRÍ TƯƠNG ĐỐI GIỮA HAI ĐƯỜNG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100" y="5583821"/>
                <a:ext cx="23545800" cy="813217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  <a:endParaRPr lang="en-US" b="1" dirty="0" smtClean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Hai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1;4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1;−4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Hai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2;4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b="1" dirty="0" smtClean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5583821"/>
                <a:ext cx="23545800" cy="8132179"/>
              </a:xfrm>
              <a:prstGeom prst="rect">
                <a:avLst/>
              </a:prstGeom>
              <a:blipFill>
                <a:blip r:embed="rId3"/>
                <a:stretch>
                  <a:fillRect l="-1165" t="-973" b="-164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100" y="2624135"/>
                <a:ext cx="23545800" cy="28995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sz="4800" dirty="0" smtClean="0"/>
                  <a:t>	a</a:t>
                </a:r>
                <a:r>
                  <a:rPr lang="en-US" sz="4800" dirty="0"/>
                  <a:t>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r>
                  <a:rPr lang="en-US" sz="4800" dirty="0"/>
                  <a:t>;</a:t>
                </a:r>
              </a:p>
              <a:p>
                <a:r>
                  <a:rPr lang="en-US" sz="4800" dirty="0" smtClean="0"/>
                  <a:t>	b</a:t>
                </a:r>
                <a:r>
                  <a:rPr lang="en-US" sz="4800" dirty="0"/>
                  <a:t>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4800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:2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800" dirty="0"/>
                  <a:t>.</a:t>
                </a: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624135"/>
                <a:ext cx="23545800" cy="2899528"/>
              </a:xfrm>
              <a:prstGeom prst="rect">
                <a:avLst/>
              </a:prstGeom>
              <a:blipFill>
                <a:blip r:embed="rId4"/>
                <a:stretch>
                  <a:fillRect b="-1276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838200" y="2839642"/>
            <a:ext cx="4620525" cy="600070"/>
            <a:chOff x="315" y="602"/>
            <a:chExt cx="16473" cy="2078"/>
          </a:xfrm>
        </p:grpSpPr>
        <p:sp>
          <p:nvSpPr>
            <p:cNvPr id="6" name="Arrow: Pentagon 25"/>
            <p:cNvSpPr>
              <a:spLocks noChangeArrowheads="1"/>
            </p:cNvSpPr>
            <p:nvPr/>
          </p:nvSpPr>
          <p:spPr bwMode="auto">
            <a:xfrm>
              <a:off x="2779" y="676"/>
              <a:ext cx="14009" cy="2004"/>
            </a:xfrm>
            <a:prstGeom prst="homePlate">
              <a:avLst>
                <a:gd name="adj" fmla="val 50004"/>
              </a:avLst>
            </a:prstGeom>
            <a:solidFill>
              <a:srgbClr val="FCFFEF"/>
            </a:solidFill>
            <a:ln w="12700">
              <a:solidFill>
                <a:srgbClr val="FBE4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en-US" sz="5000" b="1" dirty="0" err="1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Luyện</a:t>
              </a:r>
              <a:r>
                <a:rPr lang="en-US" altLang="en-US" sz="5000" b="1" dirty="0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5000" b="1" dirty="0" err="1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tập</a:t>
              </a:r>
              <a:r>
                <a:rPr lang="en-US" altLang="en-US" sz="5000" b="1" dirty="0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  1</a:t>
              </a:r>
              <a:endParaRPr kumimoji="0" lang="en-US" altLang="en-US" sz="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rrow: Chevron 26"/>
            <p:cNvSpPr>
              <a:spLocks noChangeArrowheads="1"/>
            </p:cNvSpPr>
            <p:nvPr/>
          </p:nvSpPr>
          <p:spPr bwMode="auto">
            <a:xfrm>
              <a:off x="315" y="603"/>
              <a:ext cx="1627" cy="1961"/>
            </a:xfrm>
            <a:prstGeom prst="chevron">
              <a:avLst>
                <a:gd name="adj" fmla="val 50000"/>
              </a:avLst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rrow: Chevron 27"/>
            <p:cNvSpPr>
              <a:spLocks noChangeArrowheads="1"/>
            </p:cNvSpPr>
            <p:nvPr/>
          </p:nvSpPr>
          <p:spPr bwMode="auto">
            <a:xfrm>
              <a:off x="1162" y="602"/>
              <a:ext cx="1768" cy="1961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458725" y="2707285"/>
            <a:ext cx="139320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17746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577516" y="1716427"/>
            <a:ext cx="231648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. GÓC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GIỮA HAI ĐƯỜNG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692416" y="6982689"/>
            <a:ext cx="23234384" cy="627611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 err="1" smtClean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dirty="0" smtClean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cắt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tù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(hay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giản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dirty="0" err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song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ước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b="1" dirty="0">
              <a:solidFill>
                <a:srgbClr val="3333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2648196"/>
            <a:ext cx="23164800" cy="43622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b="1" smtClean="0"/>
          </a:p>
          <a:p>
            <a:endParaRPr lang="en-US" sz="4800" dirty="0"/>
          </a:p>
        </p:txBody>
      </p:sp>
      <p:grpSp>
        <p:nvGrpSpPr>
          <p:cNvPr id="14" name="Group 1"/>
          <p:cNvGrpSpPr>
            <a:grpSpLocks/>
          </p:cNvGrpSpPr>
          <p:nvPr/>
        </p:nvGrpSpPr>
        <p:grpSpPr bwMode="auto">
          <a:xfrm>
            <a:off x="987896" y="2778375"/>
            <a:ext cx="4050893" cy="689812"/>
            <a:chOff x="-16713" y="-458"/>
            <a:chExt cx="107765" cy="11816"/>
          </a:xfrm>
        </p:grpSpPr>
        <p:sp>
          <p:nvSpPr>
            <p:cNvPr id="15" name="TextBox 321"/>
            <p:cNvSpPr txBox="1">
              <a:spLocks noChangeArrowheads="1"/>
            </p:cNvSpPr>
            <p:nvPr/>
          </p:nvSpPr>
          <p:spPr bwMode="auto">
            <a:xfrm>
              <a:off x="5167" y="-458"/>
              <a:ext cx="85885" cy="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5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HĐ2: </a:t>
              </a:r>
              <a:endParaRPr kumimoji="0" lang="en-US" altLang="en-US" sz="5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-16713" y="923"/>
              <a:ext cx="25682" cy="10435"/>
              <a:chOff x="-15336" y="923"/>
              <a:chExt cx="23567" cy="10435"/>
            </a:xfrm>
          </p:grpSpPr>
          <p:grpSp>
            <p:nvGrpSpPr>
              <p:cNvPr id="17" name="Group 16"/>
              <p:cNvGrpSpPr>
                <a:grpSpLocks/>
              </p:cNvGrpSpPr>
              <p:nvPr/>
            </p:nvGrpSpPr>
            <p:grpSpPr bwMode="auto">
              <a:xfrm>
                <a:off x="-13022" y="923"/>
                <a:ext cx="21253" cy="10435"/>
                <a:chOff x="-14584" y="923"/>
                <a:chExt cx="23802" cy="15990"/>
              </a:xfrm>
            </p:grpSpPr>
            <p:sp>
              <p:nvSpPr>
                <p:cNvPr id="20" name="Arrow: Pentagon 6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DD6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aseline="-25000"/>
                </a:p>
              </p:txBody>
            </p:sp>
            <p:sp>
              <p:nvSpPr>
                <p:cNvPr id="21" name="Arrow: Chevron 1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FFE599"/>
                </a:solidFill>
                <a:ln w="127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aseline="-25000"/>
                </a:p>
              </p:txBody>
            </p:sp>
            <p:sp>
              <p:nvSpPr>
                <p:cNvPr id="22" name="Arrow: Chevron 12"/>
                <p:cNvSpPr>
                  <a:spLocks noChangeArrowheads="1"/>
                </p:cNvSpPr>
                <p:nvPr/>
              </p:nvSpPr>
              <p:spPr bwMode="auto">
                <a:xfrm>
                  <a:off x="-14584" y="923"/>
                  <a:ext cx="23802" cy="15990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aseline="-25000"/>
                </a:p>
              </p:txBody>
            </p:sp>
          </p:grpSp>
          <p:sp>
            <p:nvSpPr>
              <p:cNvPr id="18" name="Flowchart: Terminator 1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800" baseline="-25000"/>
              </a:p>
            </p:txBody>
          </p:sp>
          <p:sp>
            <p:nvSpPr>
              <p:cNvPr id="19" name="Oval 14"/>
              <p:cNvSpPr>
                <a:spLocks noChangeArrowheads="1"/>
              </p:cNvSpPr>
              <p:nvPr/>
            </p:nvSpPr>
            <p:spPr bwMode="auto">
              <a:xfrm>
                <a:off x="-15336" y="4365"/>
                <a:ext cx="11674" cy="3550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800" baseline="-250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1269721" y="4013570"/>
                <a:ext cx="12462008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kumimoji="0" lang="en-US" altLang="en-US" sz="4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altLang="en-US" sz="4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altLang="en-US" sz="4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altLang="en-US" sz="4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altLang="en-US" sz="4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 nhau tạo thành bốn góc (H.7.6). Các số đo của bốn góc đó có mối quan hệ  gì với nhau?</a:t>
                </a:r>
                <a:endParaRPr kumimoji="0" lang="en-US" altLang="en-US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9721" y="4013570"/>
                <a:ext cx="12462008" cy="2308324"/>
              </a:xfrm>
              <a:prstGeom prst="rect">
                <a:avLst/>
              </a:prstGeom>
              <a:blipFill>
                <a:blip r:embed="rId3"/>
                <a:stretch>
                  <a:fillRect l="-2200" t="-5805" r="-2152" b="-134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84129" y="2648197"/>
            <a:ext cx="8274329" cy="353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16687800" y="6363747"/>
            <a:ext cx="2056973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Hình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7.6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846286" y="10299301"/>
            <a:ext cx="478208" cy="4164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846286" y="12039600"/>
            <a:ext cx="478208" cy="4164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6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  <p:bldP spid="28" grpId="0"/>
      <p:bldP spid="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577516" y="1716427"/>
            <a:ext cx="231648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. GÓC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GIỮA HAI ĐƯỜNG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434" y="10185522"/>
                <a:ext cx="23234384" cy="358808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err="1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	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b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func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34" y="10185522"/>
                <a:ext cx="23234384" cy="3588084"/>
              </a:xfrm>
              <a:prstGeom prst="rect">
                <a:avLst/>
              </a:prstGeom>
              <a:blipFill>
                <a:blip r:embed="rId3"/>
                <a:stretch>
                  <a:fillRect l="-1180" t="-22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2648196"/>
            <a:ext cx="23164800" cy="7537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b="1" smtClean="0"/>
          </a:p>
          <a:p>
            <a:endParaRPr lang="en-US" sz="4800" dirty="0"/>
          </a:p>
        </p:txBody>
      </p:sp>
      <p:grpSp>
        <p:nvGrpSpPr>
          <p:cNvPr id="14" name="Group 1"/>
          <p:cNvGrpSpPr>
            <a:grpSpLocks/>
          </p:cNvGrpSpPr>
          <p:nvPr/>
        </p:nvGrpSpPr>
        <p:grpSpPr bwMode="auto">
          <a:xfrm>
            <a:off x="846286" y="2725115"/>
            <a:ext cx="4050893" cy="689812"/>
            <a:chOff x="-16713" y="-458"/>
            <a:chExt cx="107765" cy="11816"/>
          </a:xfrm>
        </p:grpSpPr>
        <p:sp>
          <p:nvSpPr>
            <p:cNvPr id="15" name="TextBox 321"/>
            <p:cNvSpPr txBox="1">
              <a:spLocks noChangeArrowheads="1"/>
            </p:cNvSpPr>
            <p:nvPr/>
          </p:nvSpPr>
          <p:spPr bwMode="auto">
            <a:xfrm>
              <a:off x="5167" y="-458"/>
              <a:ext cx="85885" cy="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5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HĐ3: </a:t>
              </a:r>
              <a:endParaRPr kumimoji="0" lang="en-US" altLang="en-US" sz="5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-16713" y="923"/>
              <a:ext cx="25682" cy="10435"/>
              <a:chOff x="-15336" y="923"/>
              <a:chExt cx="23567" cy="10435"/>
            </a:xfrm>
          </p:grpSpPr>
          <p:grpSp>
            <p:nvGrpSpPr>
              <p:cNvPr id="17" name="Group 16"/>
              <p:cNvGrpSpPr>
                <a:grpSpLocks/>
              </p:cNvGrpSpPr>
              <p:nvPr/>
            </p:nvGrpSpPr>
            <p:grpSpPr bwMode="auto">
              <a:xfrm>
                <a:off x="-13022" y="923"/>
                <a:ext cx="21253" cy="10435"/>
                <a:chOff x="-14584" y="923"/>
                <a:chExt cx="23802" cy="15990"/>
              </a:xfrm>
            </p:grpSpPr>
            <p:sp>
              <p:nvSpPr>
                <p:cNvPr id="20" name="Arrow: Pentagon 6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DD6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aseline="-25000"/>
                </a:p>
              </p:txBody>
            </p:sp>
            <p:sp>
              <p:nvSpPr>
                <p:cNvPr id="21" name="Arrow: Chevron 1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FFE599"/>
                </a:solidFill>
                <a:ln w="127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aseline="-25000"/>
                </a:p>
              </p:txBody>
            </p:sp>
            <p:sp>
              <p:nvSpPr>
                <p:cNvPr id="22" name="Arrow: Chevron 12"/>
                <p:cNvSpPr>
                  <a:spLocks noChangeArrowheads="1"/>
                </p:cNvSpPr>
                <p:nvPr/>
              </p:nvSpPr>
              <p:spPr bwMode="auto">
                <a:xfrm>
                  <a:off x="-14584" y="923"/>
                  <a:ext cx="23802" cy="15990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aseline="-25000"/>
                </a:p>
              </p:txBody>
            </p:sp>
          </p:grpSp>
          <p:sp>
            <p:nvSpPr>
              <p:cNvPr id="18" name="Flowchart: Terminator 1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800" baseline="-25000"/>
              </a:p>
            </p:txBody>
          </p:sp>
          <p:sp>
            <p:nvSpPr>
              <p:cNvPr id="19" name="Oval 14"/>
              <p:cNvSpPr>
                <a:spLocks noChangeArrowheads="1"/>
              </p:cNvSpPr>
              <p:nvPr/>
            </p:nvSpPr>
            <p:spPr bwMode="auto">
              <a:xfrm>
                <a:off x="-15336" y="4365"/>
                <a:ext cx="11674" cy="3550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800" baseline="-250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982682" y="3502747"/>
                <a:ext cx="22299587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5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5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5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5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5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(H.7.7).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5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5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5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5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5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sz="45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5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func>
                  </m:oMath>
                </a14:m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5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45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5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5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5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45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5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5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5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4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kumimoji="0" lang="en-US" altLang="en-US" sz="4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2682" y="3502747"/>
                <a:ext cx="22299587" cy="2862322"/>
              </a:xfrm>
              <a:prstGeom prst="rect">
                <a:avLst/>
              </a:prstGeom>
              <a:blipFill>
                <a:blip r:embed="rId4"/>
                <a:stretch>
                  <a:fillRect l="-1148" t="-4478" b="-95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3598754" y="9431469"/>
            <a:ext cx="2056973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Hình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7.7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4" name="Picture 2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7131" y="5883336"/>
            <a:ext cx="6631623" cy="386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67069" y="5940914"/>
            <a:ext cx="7315200" cy="390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3172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  <p:bldP spid="28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577516" y="1716427"/>
            <a:ext cx="231648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. GÓC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GIỮA HAI ĐƯỜNG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2648196"/>
            <a:ext cx="23164800" cy="108392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b="1" smtClean="0"/>
          </a:p>
          <a:p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609600" y="2908311"/>
                <a:ext cx="22299587" cy="111828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b="0" i="0" smtClean="0">
                        <a:latin typeface="Cambria Math"/>
                      </a:rPr>
                      <m:t> .</m:t>
                    </m:r>
                  </m:oMath>
                </a14:m>
                <a:endParaRPr lang="en-US" sz="4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480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ới</a:t>
                </a: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yến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dirty="0" smtClean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 smtClean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800" b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smtClean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ý:</a:t>
                </a:r>
                <a:endParaRPr lang="en-US" sz="4800" dirty="0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lvl="0" indent="-6858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85800" lvl="0" indent="-6858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kumimoji="0" lang="en-US" altLang="en-US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908311"/>
                <a:ext cx="22299587" cy="11182870"/>
              </a:xfrm>
              <a:prstGeom prst="rect">
                <a:avLst/>
              </a:prstGeom>
              <a:blipFill>
                <a:blip r:embed="rId3"/>
                <a:stretch>
                  <a:fillRect l="-12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384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19100" y="1752600"/>
            <a:ext cx="235458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2. GÓC GIỮA HAI ĐƯỜNG THẲNG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100" y="5583821"/>
                <a:ext cx="23545800" cy="759423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;−1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.1+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d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=30°.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5583821"/>
                <a:ext cx="23545800" cy="7594233"/>
              </a:xfrm>
              <a:prstGeom prst="rect">
                <a:avLst/>
              </a:prstGeom>
              <a:blipFill>
                <a:blip r:embed="rId3"/>
                <a:stretch>
                  <a:fillRect l="-1165" t="-272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3004" y="2684293"/>
            <a:ext cx="23581896" cy="2899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b="1" dirty="0" smtClean="0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838200" y="2895600"/>
            <a:ext cx="2749937" cy="560367"/>
            <a:chOff x="315" y="602"/>
            <a:chExt cx="12701" cy="2078"/>
          </a:xfrm>
        </p:grpSpPr>
        <p:sp>
          <p:nvSpPr>
            <p:cNvPr id="6" name="Arrow: Pentagon 25"/>
            <p:cNvSpPr>
              <a:spLocks noChangeArrowheads="1"/>
            </p:cNvSpPr>
            <p:nvPr/>
          </p:nvSpPr>
          <p:spPr bwMode="auto">
            <a:xfrm>
              <a:off x="2779" y="719"/>
              <a:ext cx="10237" cy="1961"/>
            </a:xfrm>
            <a:prstGeom prst="homePlate">
              <a:avLst>
                <a:gd name="adj" fmla="val 50004"/>
              </a:avLst>
            </a:prstGeom>
            <a:solidFill>
              <a:srgbClr val="FCFFEF"/>
            </a:solidFill>
            <a:ln w="12700">
              <a:solidFill>
                <a:srgbClr val="FBE4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8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en-US" sz="4800" b="1" dirty="0" err="1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Ví</a:t>
              </a:r>
              <a:r>
                <a:rPr lang="en-US" altLang="en-US" sz="4800" b="1" dirty="0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4800" b="1" dirty="0" err="1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dụ</a:t>
              </a:r>
              <a:r>
                <a:rPr lang="en-US" altLang="en-US" sz="4800" b="1" dirty="0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 2</a:t>
              </a:r>
              <a:endPara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rrow: Chevron 26"/>
            <p:cNvSpPr>
              <a:spLocks noChangeArrowheads="1"/>
            </p:cNvSpPr>
            <p:nvPr/>
          </p:nvSpPr>
          <p:spPr bwMode="auto">
            <a:xfrm>
              <a:off x="315" y="603"/>
              <a:ext cx="1627" cy="1961"/>
            </a:xfrm>
            <a:prstGeom prst="chevron">
              <a:avLst>
                <a:gd name="adj" fmla="val 50000"/>
              </a:avLst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rrow: Chevron 27"/>
            <p:cNvSpPr>
              <a:spLocks noChangeArrowheads="1"/>
            </p:cNvSpPr>
            <p:nvPr/>
          </p:nvSpPr>
          <p:spPr bwMode="auto">
            <a:xfrm>
              <a:off x="1162" y="602"/>
              <a:ext cx="1768" cy="1961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3769359" y="2624135"/>
                <a:ext cx="19121121" cy="2246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: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9359" y="2624135"/>
                <a:ext cx="19121121" cy="2246256"/>
              </a:xfrm>
              <a:prstGeom prst="rect">
                <a:avLst/>
              </a:prstGeom>
              <a:blipFill>
                <a:blip r:embed="rId4"/>
                <a:stretch>
                  <a:fillRect l="-1434" b="-10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3708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231648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2. GÓC GIỮA HAI ĐƯỜNG THẲNG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5246" y="5428846"/>
                <a:ext cx="23164800" cy="798235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err="1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+1⇔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3;−1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1.3+3.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=90°.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6" y="5428846"/>
                <a:ext cx="23164800" cy="7982354"/>
              </a:xfrm>
              <a:prstGeom prst="rect">
                <a:avLst/>
              </a:prstGeom>
              <a:blipFill>
                <a:blip r:embed="rId3"/>
                <a:stretch>
                  <a:fillRect l="-1157" t="-99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5246" y="2446168"/>
                <a:ext cx="23164800" cy="28995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sz="4800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+2=0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sz="4800" dirty="0" smtClean="0"/>
                  <a:t>	</a:t>
                </a:r>
                <a:endParaRPr lang="en-US" sz="4800" dirty="0"/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6" y="2446168"/>
                <a:ext cx="23164800" cy="28995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838200" y="2839642"/>
            <a:ext cx="4620525" cy="600070"/>
            <a:chOff x="315" y="602"/>
            <a:chExt cx="16473" cy="2078"/>
          </a:xfrm>
        </p:grpSpPr>
        <p:sp>
          <p:nvSpPr>
            <p:cNvPr id="6" name="Arrow: Pentagon 25"/>
            <p:cNvSpPr>
              <a:spLocks noChangeArrowheads="1"/>
            </p:cNvSpPr>
            <p:nvPr/>
          </p:nvSpPr>
          <p:spPr bwMode="auto">
            <a:xfrm>
              <a:off x="2779" y="676"/>
              <a:ext cx="14009" cy="2004"/>
            </a:xfrm>
            <a:prstGeom prst="homePlate">
              <a:avLst>
                <a:gd name="adj" fmla="val 50004"/>
              </a:avLst>
            </a:prstGeom>
            <a:solidFill>
              <a:srgbClr val="FCFFEF"/>
            </a:solidFill>
            <a:ln w="12700">
              <a:solidFill>
                <a:srgbClr val="FBE4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en-US" sz="5000" b="1" dirty="0" err="1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Luyện</a:t>
              </a:r>
              <a:r>
                <a:rPr lang="en-US" altLang="en-US" sz="5000" b="1" dirty="0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5000" b="1" dirty="0" err="1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tập</a:t>
              </a:r>
              <a:r>
                <a:rPr lang="en-US" altLang="en-US" sz="5000" b="1" dirty="0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 2</a:t>
              </a:r>
              <a:endParaRPr kumimoji="0" lang="en-US" altLang="en-US" sz="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rrow: Chevron 26"/>
            <p:cNvSpPr>
              <a:spLocks noChangeArrowheads="1"/>
            </p:cNvSpPr>
            <p:nvPr/>
          </p:nvSpPr>
          <p:spPr bwMode="auto">
            <a:xfrm>
              <a:off x="315" y="603"/>
              <a:ext cx="1627" cy="1961"/>
            </a:xfrm>
            <a:prstGeom prst="chevron">
              <a:avLst>
                <a:gd name="adj" fmla="val 50000"/>
              </a:avLst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rrow: Chevron 27"/>
            <p:cNvSpPr>
              <a:spLocks noChangeArrowheads="1"/>
            </p:cNvSpPr>
            <p:nvPr/>
          </p:nvSpPr>
          <p:spPr bwMode="auto">
            <a:xfrm>
              <a:off x="1162" y="602"/>
              <a:ext cx="1768" cy="1961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291235" y="2707285"/>
            <a:ext cx="142050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10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231648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2. GÓC GIỮA HAI ĐƯỜNG THẲNG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4517571"/>
                <a:ext cx="23164799" cy="889362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−1;1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endParaRPr lang="en-US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1;1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1.1+0.1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=45°.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517571"/>
                <a:ext cx="23164799" cy="8893629"/>
              </a:xfrm>
              <a:prstGeom prst="rect">
                <a:avLst/>
              </a:prstGeom>
              <a:blipFill>
                <a:blip r:embed="rId3"/>
                <a:stretch>
                  <a:fillRect l="-1157" t="-23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2684293"/>
            <a:ext cx="23164799" cy="18115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b="1" dirty="0" smtClean="0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838200" y="2895600"/>
            <a:ext cx="2749937" cy="560367"/>
            <a:chOff x="315" y="602"/>
            <a:chExt cx="12701" cy="2078"/>
          </a:xfrm>
        </p:grpSpPr>
        <p:sp>
          <p:nvSpPr>
            <p:cNvPr id="6" name="Arrow: Pentagon 25"/>
            <p:cNvSpPr>
              <a:spLocks noChangeArrowheads="1"/>
            </p:cNvSpPr>
            <p:nvPr/>
          </p:nvSpPr>
          <p:spPr bwMode="auto">
            <a:xfrm>
              <a:off x="2779" y="719"/>
              <a:ext cx="10237" cy="1961"/>
            </a:xfrm>
            <a:prstGeom prst="homePlate">
              <a:avLst>
                <a:gd name="adj" fmla="val 50004"/>
              </a:avLst>
            </a:prstGeom>
            <a:solidFill>
              <a:srgbClr val="FCFFEF"/>
            </a:solidFill>
            <a:ln w="12700">
              <a:solidFill>
                <a:srgbClr val="FBE4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8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en-US" sz="4800" b="1" dirty="0" err="1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Ví</a:t>
              </a:r>
              <a:r>
                <a:rPr lang="en-US" altLang="en-US" sz="4800" b="1" dirty="0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4800" b="1" dirty="0" err="1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dụ</a:t>
              </a:r>
              <a:r>
                <a:rPr lang="en-US" altLang="en-US" sz="4800" b="1" dirty="0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48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3</a:t>
              </a:r>
              <a:endPara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rrow: Chevron 26"/>
            <p:cNvSpPr>
              <a:spLocks noChangeArrowheads="1"/>
            </p:cNvSpPr>
            <p:nvPr/>
          </p:nvSpPr>
          <p:spPr bwMode="auto">
            <a:xfrm>
              <a:off x="315" y="603"/>
              <a:ext cx="1627" cy="1961"/>
            </a:xfrm>
            <a:prstGeom prst="chevron">
              <a:avLst>
                <a:gd name="adj" fmla="val 50000"/>
              </a:avLst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rrow: Chevron 27"/>
            <p:cNvSpPr>
              <a:spLocks noChangeArrowheads="1"/>
            </p:cNvSpPr>
            <p:nvPr/>
          </p:nvSpPr>
          <p:spPr bwMode="auto">
            <a:xfrm>
              <a:off x="1162" y="602"/>
              <a:ext cx="1768" cy="1961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3568543" y="1777175"/>
                <a:ext cx="19121121" cy="2357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=3 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=2−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=3+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 smtClean="0"/>
                  <a:t>.</a:t>
                </a:r>
                <a:endParaRPr lang="en-US" sz="5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8543" y="1777175"/>
                <a:ext cx="19121121" cy="2357953"/>
              </a:xfrm>
              <a:prstGeom prst="rect">
                <a:avLst/>
              </a:prstGeom>
              <a:blipFill>
                <a:blip r:embed="rId4"/>
                <a:stretch>
                  <a:fillRect l="-14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379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231648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2. GÓC GIỮA HAI ĐƯỜNG THẲNG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5246" y="4634638"/>
                <a:ext cx="23164800" cy="877656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err="1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1;−2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VTCP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3;−1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2.3+1.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=45°.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6" y="4634638"/>
                <a:ext cx="23164800" cy="8776562"/>
              </a:xfrm>
              <a:prstGeom prst="rect">
                <a:avLst/>
              </a:prstGeom>
              <a:blipFill>
                <a:blip r:embed="rId3"/>
                <a:stretch>
                  <a:fillRect l="-1157" t="-9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5246" y="2446168"/>
            <a:ext cx="23164800" cy="21671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endParaRPr lang="en-US" dirty="0"/>
          </a:p>
          <a:p>
            <a:r>
              <a:rPr lang="en-US" sz="4800" dirty="0" smtClean="0"/>
              <a:t>		</a:t>
            </a:r>
            <a:endParaRPr lang="en-US" sz="4800" dirty="0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838200" y="2839642"/>
            <a:ext cx="4620525" cy="600070"/>
            <a:chOff x="315" y="602"/>
            <a:chExt cx="16473" cy="2078"/>
          </a:xfrm>
        </p:grpSpPr>
        <p:sp>
          <p:nvSpPr>
            <p:cNvPr id="6" name="Arrow: Pentagon 25"/>
            <p:cNvSpPr>
              <a:spLocks noChangeArrowheads="1"/>
            </p:cNvSpPr>
            <p:nvPr/>
          </p:nvSpPr>
          <p:spPr bwMode="auto">
            <a:xfrm>
              <a:off x="2779" y="676"/>
              <a:ext cx="14009" cy="2004"/>
            </a:xfrm>
            <a:prstGeom prst="homePlate">
              <a:avLst>
                <a:gd name="adj" fmla="val 50004"/>
              </a:avLst>
            </a:prstGeom>
            <a:solidFill>
              <a:srgbClr val="FCFFEF"/>
            </a:solidFill>
            <a:ln w="12700">
              <a:solidFill>
                <a:srgbClr val="FBE4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en-US" sz="5000" b="1" dirty="0" err="1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Luyện</a:t>
              </a:r>
              <a:r>
                <a:rPr lang="en-US" altLang="en-US" sz="5000" b="1" dirty="0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5000" b="1" dirty="0" err="1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tập</a:t>
              </a:r>
              <a:r>
                <a:rPr lang="en-US" altLang="en-US" sz="5000" b="1" dirty="0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 3</a:t>
              </a:r>
              <a:endParaRPr kumimoji="0" lang="en-US" altLang="en-US" sz="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rrow: Chevron 26"/>
            <p:cNvSpPr>
              <a:spLocks noChangeArrowheads="1"/>
            </p:cNvSpPr>
            <p:nvPr/>
          </p:nvSpPr>
          <p:spPr bwMode="auto">
            <a:xfrm>
              <a:off x="315" y="603"/>
              <a:ext cx="1627" cy="1961"/>
            </a:xfrm>
            <a:prstGeom prst="chevron">
              <a:avLst>
                <a:gd name="adj" fmla="val 50000"/>
              </a:avLst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rrow: Chevron 27"/>
            <p:cNvSpPr>
              <a:spLocks noChangeArrowheads="1"/>
            </p:cNvSpPr>
            <p:nvPr/>
          </p:nvSpPr>
          <p:spPr bwMode="auto">
            <a:xfrm>
              <a:off x="1162" y="602"/>
              <a:ext cx="1768" cy="1961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5333425" y="2280347"/>
                <a:ext cx="19591217" cy="17400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=2+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=1−2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=1+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=5+3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3425" y="2280347"/>
                <a:ext cx="19591217" cy="1740028"/>
              </a:xfrm>
              <a:prstGeom prst="rect">
                <a:avLst/>
              </a:prstGeom>
              <a:blipFill>
                <a:blip r:embed="rId4"/>
                <a:stretch>
                  <a:fillRect l="-14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927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231648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2. GÓC GIỮA HAI ĐƯỜNG THẲNG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2624135"/>
                <a:ext cx="23164800" cy="1078706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𝐴𝑧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𝑥𝐴𝑧</m:t>
                        </m:r>
                      </m:e>
                    </m:acc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(H.7.8). Qua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624135"/>
                <a:ext cx="23164800" cy="10787065"/>
              </a:xfrm>
              <a:prstGeom prst="rect">
                <a:avLst/>
              </a:prstGeom>
              <a:blipFill>
                <a:blip r:embed="rId3"/>
                <a:stretch>
                  <a:fillRect l="-1157" t="-226" r="-13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5715000"/>
            <a:ext cx="11049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3258800" y="12594390"/>
            <a:ext cx="2056973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Hình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7.8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73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235458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2. GÓC GIỮA HAI ĐƯỜNG THẲNG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8229600"/>
                <a:ext cx="24155400" cy="5486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err="1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229600"/>
                <a:ext cx="24155400" cy="5486400"/>
              </a:xfrm>
              <a:prstGeom prst="rect">
                <a:avLst/>
              </a:prstGeom>
              <a:blipFill>
                <a:blip r:embed="rId3"/>
                <a:stretch>
                  <a:fillRect l="-1110" t="-144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446168"/>
                <a:ext cx="24155400" cy="57834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46168"/>
                <a:ext cx="24155400" cy="5783432"/>
              </a:xfrm>
              <a:prstGeom prst="rect">
                <a:avLst/>
              </a:prstGeom>
              <a:blipFill>
                <a:blip r:embed="rId4"/>
                <a:stretch>
                  <a:fillRect t="-241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945160" y="2689539"/>
            <a:ext cx="4662879" cy="603824"/>
            <a:chOff x="315" y="473"/>
            <a:chExt cx="16624" cy="2091"/>
          </a:xfrm>
        </p:grpSpPr>
        <p:sp>
          <p:nvSpPr>
            <p:cNvPr id="6" name="Arrow: Pentagon 25"/>
            <p:cNvSpPr>
              <a:spLocks noChangeArrowheads="1"/>
            </p:cNvSpPr>
            <p:nvPr/>
          </p:nvSpPr>
          <p:spPr bwMode="auto">
            <a:xfrm>
              <a:off x="2930" y="473"/>
              <a:ext cx="14009" cy="2004"/>
            </a:xfrm>
            <a:prstGeom prst="homePlate">
              <a:avLst>
                <a:gd name="adj" fmla="val 50004"/>
              </a:avLst>
            </a:prstGeom>
            <a:solidFill>
              <a:srgbClr val="FCFFEF"/>
            </a:solidFill>
            <a:ln w="12700">
              <a:solidFill>
                <a:srgbClr val="FBE4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en-US" sz="5000" b="1" dirty="0" err="1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Luyện</a:t>
              </a:r>
              <a:r>
                <a:rPr lang="en-US" altLang="en-US" sz="5000" b="1" dirty="0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5000" b="1" dirty="0" err="1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tập</a:t>
              </a:r>
              <a:r>
                <a:rPr lang="en-US" altLang="en-US" sz="5000" b="1" dirty="0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 4</a:t>
              </a:r>
              <a:endParaRPr kumimoji="0" lang="en-US" altLang="en-US" sz="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rrow: Chevron 26"/>
            <p:cNvSpPr>
              <a:spLocks noChangeArrowheads="1"/>
            </p:cNvSpPr>
            <p:nvPr/>
          </p:nvSpPr>
          <p:spPr bwMode="auto">
            <a:xfrm>
              <a:off x="315" y="603"/>
              <a:ext cx="1627" cy="1961"/>
            </a:xfrm>
            <a:prstGeom prst="chevron">
              <a:avLst>
                <a:gd name="adj" fmla="val 50000"/>
              </a:avLst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rrow: Chevron 27"/>
            <p:cNvSpPr>
              <a:spLocks noChangeArrowheads="1"/>
            </p:cNvSpPr>
            <p:nvPr/>
          </p:nvSpPr>
          <p:spPr bwMode="auto">
            <a:xfrm>
              <a:off x="1162" y="602"/>
              <a:ext cx="1768" cy="1961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596537" y="3615159"/>
                <a:ext cx="23393400" cy="38520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</m:sub>
                        </m:sSub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537" y="3615159"/>
                <a:ext cx="23393400" cy="3852017"/>
              </a:xfrm>
              <a:prstGeom prst="rect">
                <a:avLst/>
              </a:prstGeom>
              <a:blipFill>
                <a:blip r:embed="rId5"/>
                <a:stretch>
                  <a:fillRect l="-1199" t="-3323" r="-625" b="-77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534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08C62C3-3138-4092-86C2-85A1567C6E78}"/>
              </a:ext>
            </a:extLst>
          </p:cNvPr>
          <p:cNvGrpSpPr/>
          <p:nvPr/>
        </p:nvGrpSpPr>
        <p:grpSpPr>
          <a:xfrm>
            <a:off x="277117" y="1420367"/>
            <a:ext cx="22672634" cy="11850004"/>
            <a:chOff x="1460362" y="1641544"/>
            <a:chExt cx="22672634" cy="1185000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17C9077-2F0E-4830-9CBB-2CF87E745444}"/>
                </a:ext>
              </a:extLst>
            </p:cNvPr>
            <p:cNvGrpSpPr/>
            <p:nvPr/>
          </p:nvGrpSpPr>
          <p:grpSpPr>
            <a:xfrm>
              <a:off x="1460362" y="1641544"/>
              <a:ext cx="22672634" cy="11850004"/>
              <a:chOff x="1460362" y="1641544"/>
              <a:chExt cx="22672634" cy="11850004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460362" y="1797127"/>
                <a:ext cx="22672634" cy="11694421"/>
                <a:chOff x="-3654466" y="3448230"/>
                <a:chExt cx="22672634" cy="11694421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654466" y="3448230"/>
                  <a:ext cx="22672634" cy="11694421"/>
                  <a:chOff x="-3654466" y="3448230"/>
                  <a:chExt cx="22672634" cy="11694421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654466" y="3612865"/>
                    <a:ext cx="2267263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112612" y="1641544"/>
                <a:ext cx="18367703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798482" y="6628125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059571" y="9368832"/>
                <a:ext cx="184730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xmlns="" id="{FAF7E6E7-D68E-4774-9801-54F6529B128E}"/>
                </a:ext>
              </a:extLst>
            </p:cNvPr>
            <p:cNvSpPr/>
            <p:nvPr/>
          </p:nvSpPr>
          <p:spPr>
            <a:xfrm>
              <a:off x="2472334" y="3009806"/>
              <a:ext cx="5111480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</a:t>
              </a:r>
              <a:r>
                <a:rPr lang="en-US" sz="6000" dirty="0" smtClean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HÌNH HỌC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7EC462C3-097E-478F-9154-33220765427C}"/>
                </a:ext>
              </a:extLst>
            </p:cNvPr>
            <p:cNvGrpSpPr/>
            <p:nvPr/>
          </p:nvGrpSpPr>
          <p:grpSpPr>
            <a:xfrm>
              <a:off x="7626782" y="2892730"/>
              <a:ext cx="1316269" cy="1323399"/>
              <a:chOff x="8087758" y="1914759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8178940" y="1963757"/>
                <a:ext cx="1175009" cy="1143519"/>
                <a:chOff x="8178940" y="1963756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xmlns="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8178940" y="1963756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xmlns="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8200338" y="2008724"/>
                  <a:ext cx="1091111" cy="1068078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xmlns="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8087758" y="1914759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1F6311BF-A4CF-4E55-85D0-0A86514BB33B}"/>
              </a:ext>
            </a:extLst>
          </p:cNvPr>
          <p:cNvGrpSpPr/>
          <p:nvPr/>
        </p:nvGrpSpPr>
        <p:grpSpPr>
          <a:xfrm>
            <a:off x="2175303" y="3784531"/>
            <a:ext cx="20967093" cy="2310294"/>
            <a:chOff x="71819" y="148683"/>
            <a:chExt cx="6395438" cy="82409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xmlns="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xmlns="" id="{39A246B9-3D0B-4A2B-A2B0-AD412E909BB4}"/>
                </a:ext>
              </a:extLst>
            </p:cNvPr>
            <p:cNvSpPr txBox="1"/>
            <p:nvPr/>
          </p:nvSpPr>
          <p:spPr>
            <a:xfrm>
              <a:off x="906944" y="245792"/>
              <a:ext cx="5040506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 smtClean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VỊ TRÍ TƯƠNG ĐỐI GIỮA HAI ĐƯỜNG THẲNG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 smtClean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GÓC VÀ KHOẢNG CÁCH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xmlns="" id="{EFE5FD9A-8DAE-41E9-BE5B-4B8636094028}"/>
                </a:ext>
              </a:extLst>
            </p:cNvPr>
            <p:cNvSpPr txBox="1"/>
            <p:nvPr/>
          </p:nvSpPr>
          <p:spPr>
            <a:xfrm>
              <a:off x="344885" y="191948"/>
              <a:ext cx="666790" cy="21459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960442" y="6545680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97893" y="1730809"/>
            <a:ext cx="1929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</a:t>
            </a:r>
            <a:r>
              <a:rPr lang="vi-VN" sz="4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vi-VN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PHÁP TỌA ĐỘ TRONG MẶT PHẲNG</a:t>
            </a:r>
            <a:endParaRPr lang="vi-VN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601178" y="6114283"/>
            <a:ext cx="21348573" cy="5648175"/>
          </a:xfrm>
          <a:prstGeom prst="roundRect">
            <a:avLst>
              <a:gd name="adj" fmla="val 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4" name="Group 60"/>
          <p:cNvGrpSpPr/>
          <p:nvPr/>
        </p:nvGrpSpPr>
        <p:grpSpPr>
          <a:xfrm>
            <a:off x="1624686" y="6694124"/>
            <a:ext cx="15274473" cy="907184"/>
            <a:chOff x="7459670" y="7086600"/>
            <a:chExt cx="15276243" cy="907289"/>
          </a:xfrm>
        </p:grpSpPr>
        <p:sp>
          <p:nvSpPr>
            <p:cNvPr id="65" name="Rectangle 64"/>
            <p:cNvSpPr/>
            <p:nvPr/>
          </p:nvSpPr>
          <p:spPr>
            <a:xfrm>
              <a:off x="9092456" y="7178187"/>
              <a:ext cx="1364345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 TRÍ TƯƠNG ĐỐI CỦA HAI ĐƯỜNG THẲNG</a:t>
              </a:r>
            </a:p>
          </p:txBody>
        </p:sp>
        <p:grpSp>
          <p:nvGrpSpPr>
            <p:cNvPr id="66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6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8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1" name="Round Same Side Corner Rectangle 8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997762" y="7688759"/>
                  <a:ext cx="429605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83" name="Group 60"/>
          <p:cNvGrpSpPr/>
          <p:nvPr/>
        </p:nvGrpSpPr>
        <p:grpSpPr>
          <a:xfrm>
            <a:off x="1601178" y="7996666"/>
            <a:ext cx="10683473" cy="907184"/>
            <a:chOff x="7459670" y="7086600"/>
            <a:chExt cx="10684711" cy="907289"/>
          </a:xfrm>
        </p:grpSpPr>
        <p:sp>
          <p:nvSpPr>
            <p:cNvPr id="84" name="Rectangle 83"/>
            <p:cNvSpPr/>
            <p:nvPr/>
          </p:nvSpPr>
          <p:spPr>
            <a:xfrm>
              <a:off x="9092456" y="7178187"/>
              <a:ext cx="905192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 GIỮA HAI ĐƯỜNG THẲNG</a:t>
              </a:r>
            </a:p>
          </p:txBody>
        </p:sp>
        <p:grpSp>
          <p:nvGrpSpPr>
            <p:cNvPr id="85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8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8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9" name="Round Same Side Corner Rectangle 8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7874541" y="7688759"/>
                  <a:ext cx="676048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2" name="Group 60"/>
          <p:cNvGrpSpPr/>
          <p:nvPr/>
        </p:nvGrpSpPr>
        <p:grpSpPr>
          <a:xfrm>
            <a:off x="1634134" y="9302151"/>
            <a:ext cx="17820042" cy="907184"/>
            <a:chOff x="7459670" y="7086600"/>
            <a:chExt cx="17822107" cy="907289"/>
          </a:xfrm>
        </p:grpSpPr>
        <p:sp>
          <p:nvSpPr>
            <p:cNvPr id="93" name="Rectangle 92"/>
            <p:cNvSpPr/>
            <p:nvPr/>
          </p:nvSpPr>
          <p:spPr>
            <a:xfrm>
              <a:off x="9092456" y="7178187"/>
              <a:ext cx="1618932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 CÁCH TỪ MỘT ĐIỂM ĐẾN MỘT ĐƯỜNG THẲNG</a:t>
              </a:r>
            </a:p>
          </p:txBody>
        </p:sp>
        <p:grpSp>
          <p:nvGrpSpPr>
            <p:cNvPr id="94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9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8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9" name="Round Same Side Corner Rectangle 9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7751319" y="7688759"/>
                  <a:ext cx="922491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235458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2. GÓC GIỮA HAI ĐƯỜNG THẲNG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8027456"/>
                <a:ext cx="24155400" cy="568854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27456"/>
                <a:ext cx="24155400" cy="5688544"/>
              </a:xfrm>
              <a:prstGeom prst="rect">
                <a:avLst/>
              </a:prstGeom>
              <a:blipFill>
                <a:blip r:embed="rId3"/>
                <a:stretch>
                  <a:fillRect l="-1110" t="-139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766" y="2548823"/>
                <a:ext cx="24155400" cy="547863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66" y="2548823"/>
                <a:ext cx="24155400" cy="5478633"/>
              </a:xfrm>
              <a:prstGeom prst="rect">
                <a:avLst/>
              </a:prstGeom>
              <a:blipFill>
                <a:blip r:embed="rId4"/>
                <a:stretch>
                  <a:fillRect t="-255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945160" y="2581249"/>
            <a:ext cx="4662879" cy="712114"/>
            <a:chOff x="315" y="98"/>
            <a:chExt cx="16624" cy="2466"/>
          </a:xfrm>
        </p:grpSpPr>
        <p:sp>
          <p:nvSpPr>
            <p:cNvPr id="6" name="Arrow: Pentagon 25"/>
            <p:cNvSpPr>
              <a:spLocks noChangeArrowheads="1"/>
            </p:cNvSpPr>
            <p:nvPr/>
          </p:nvSpPr>
          <p:spPr bwMode="auto">
            <a:xfrm>
              <a:off x="2930" y="98"/>
              <a:ext cx="14009" cy="2004"/>
            </a:xfrm>
            <a:prstGeom prst="homePlate">
              <a:avLst>
                <a:gd name="adj" fmla="val 50004"/>
              </a:avLst>
            </a:prstGeom>
            <a:solidFill>
              <a:srgbClr val="FCFFEF"/>
            </a:solidFill>
            <a:ln w="12700">
              <a:solidFill>
                <a:srgbClr val="FBE4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en-US" sz="5000" b="1" dirty="0" err="1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Luyện</a:t>
              </a:r>
              <a:r>
                <a:rPr lang="en-US" altLang="en-US" sz="5000" b="1" dirty="0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5000" b="1" dirty="0" err="1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tập</a:t>
              </a:r>
              <a:r>
                <a:rPr lang="en-US" altLang="en-US" sz="5000" b="1" dirty="0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 4</a:t>
              </a:r>
              <a:endParaRPr kumimoji="0" lang="en-US" altLang="en-US" sz="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rrow: Chevron 26"/>
            <p:cNvSpPr>
              <a:spLocks noChangeArrowheads="1"/>
            </p:cNvSpPr>
            <p:nvPr/>
          </p:nvSpPr>
          <p:spPr bwMode="auto">
            <a:xfrm>
              <a:off x="315" y="603"/>
              <a:ext cx="1627" cy="1961"/>
            </a:xfrm>
            <a:prstGeom prst="chevron">
              <a:avLst>
                <a:gd name="adj" fmla="val 50000"/>
              </a:avLst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rrow: Chevron 27"/>
            <p:cNvSpPr>
              <a:spLocks noChangeArrowheads="1"/>
            </p:cNvSpPr>
            <p:nvPr/>
          </p:nvSpPr>
          <p:spPr bwMode="auto">
            <a:xfrm>
              <a:off x="1162" y="602"/>
              <a:ext cx="1768" cy="1961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685800" y="3526175"/>
                <a:ext cx="23393400" cy="38520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</m:sub>
                        </m:sSub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526175"/>
                <a:ext cx="23393400" cy="3852017"/>
              </a:xfrm>
              <a:prstGeom prst="rect">
                <a:avLst/>
              </a:prstGeom>
              <a:blipFill>
                <a:blip r:embed="rId5"/>
                <a:stretch>
                  <a:fillRect l="-1199" t="-3323" r="-573" b="-77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774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0" y="1752600"/>
            <a:ext cx="241554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2. GÓC GIỮA HAI ĐƯỜNG THẲNG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7788972"/>
                <a:ext cx="24155400" cy="592702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88972"/>
                <a:ext cx="24155400" cy="5927028"/>
              </a:xfrm>
              <a:prstGeom prst="rect">
                <a:avLst/>
              </a:prstGeom>
              <a:blipFill>
                <a:blip r:embed="rId3"/>
                <a:stretch>
                  <a:fillRect l="-1110" t="-13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446168"/>
                <a:ext cx="24155400" cy="60120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46168"/>
                <a:ext cx="24155400" cy="6012032"/>
              </a:xfrm>
              <a:prstGeom prst="rect">
                <a:avLst/>
              </a:prstGeom>
              <a:blipFill>
                <a:blip r:embed="rId4"/>
                <a:stretch>
                  <a:fillRect t="-232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945160" y="2714373"/>
            <a:ext cx="4662879" cy="578990"/>
            <a:chOff x="315" y="559"/>
            <a:chExt cx="16624" cy="2005"/>
          </a:xfrm>
        </p:grpSpPr>
        <p:sp>
          <p:nvSpPr>
            <p:cNvPr id="6" name="Arrow: Pentagon 25"/>
            <p:cNvSpPr>
              <a:spLocks noChangeArrowheads="1"/>
            </p:cNvSpPr>
            <p:nvPr/>
          </p:nvSpPr>
          <p:spPr bwMode="auto">
            <a:xfrm>
              <a:off x="2930" y="559"/>
              <a:ext cx="14009" cy="2004"/>
            </a:xfrm>
            <a:prstGeom prst="homePlate">
              <a:avLst>
                <a:gd name="adj" fmla="val 50004"/>
              </a:avLst>
            </a:prstGeom>
            <a:solidFill>
              <a:srgbClr val="FCFFEF"/>
            </a:solidFill>
            <a:ln w="12700">
              <a:solidFill>
                <a:srgbClr val="FBE4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en-US" sz="5000" b="1" dirty="0" err="1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Luyện</a:t>
              </a:r>
              <a:r>
                <a:rPr lang="en-US" altLang="en-US" sz="5000" b="1" dirty="0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5000" b="1" dirty="0" err="1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tập</a:t>
              </a:r>
              <a:r>
                <a:rPr lang="en-US" altLang="en-US" sz="5000" b="1" dirty="0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 4</a:t>
              </a:r>
              <a:endParaRPr kumimoji="0" lang="en-US" altLang="en-US" sz="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rrow: Chevron 26"/>
            <p:cNvSpPr>
              <a:spLocks noChangeArrowheads="1"/>
            </p:cNvSpPr>
            <p:nvPr/>
          </p:nvSpPr>
          <p:spPr bwMode="auto">
            <a:xfrm>
              <a:off x="315" y="603"/>
              <a:ext cx="1627" cy="1961"/>
            </a:xfrm>
            <a:prstGeom prst="chevron">
              <a:avLst>
                <a:gd name="adj" fmla="val 50000"/>
              </a:avLst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rrow: Chevron 27"/>
            <p:cNvSpPr>
              <a:spLocks noChangeArrowheads="1"/>
            </p:cNvSpPr>
            <p:nvPr/>
          </p:nvSpPr>
          <p:spPr bwMode="auto">
            <a:xfrm>
              <a:off x="1162" y="602"/>
              <a:ext cx="1768" cy="1961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757365" y="3615159"/>
                <a:ext cx="23545799" cy="38520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</m:sub>
                        </m:sSub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7365" y="3615159"/>
                <a:ext cx="23545799" cy="3852017"/>
              </a:xfrm>
              <a:prstGeom prst="rect">
                <a:avLst/>
              </a:prstGeom>
              <a:blipFill>
                <a:blip r:embed="rId5"/>
                <a:stretch>
                  <a:fillRect l="-1165" t="-3323" b="-77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849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08C62C3-3138-4092-86C2-85A1567C6E78}"/>
              </a:ext>
            </a:extLst>
          </p:cNvPr>
          <p:cNvGrpSpPr/>
          <p:nvPr/>
        </p:nvGrpSpPr>
        <p:grpSpPr>
          <a:xfrm>
            <a:off x="587985" y="1420367"/>
            <a:ext cx="20709085" cy="10336484"/>
            <a:chOff x="1771230" y="1641544"/>
            <a:chExt cx="20709085" cy="1033648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17C9077-2F0E-4830-9CBB-2CF87E745444}"/>
                </a:ext>
              </a:extLst>
            </p:cNvPr>
            <p:cNvGrpSpPr/>
            <p:nvPr/>
          </p:nvGrpSpPr>
          <p:grpSpPr>
            <a:xfrm>
              <a:off x="1771230" y="1641544"/>
              <a:ext cx="20709085" cy="10336484"/>
              <a:chOff x="1771230" y="1641544"/>
              <a:chExt cx="20709085" cy="10336484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0874127" y="1797127"/>
                <a:ext cx="3890809" cy="923330"/>
                <a:chOff x="5759299" y="3448230"/>
                <a:chExt cx="3890809" cy="923330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112612" y="1641544"/>
                <a:ext cx="18367703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798482" y="6628125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059571" y="9368832"/>
                <a:ext cx="184730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xmlns="" id="{FAF7E6E7-D68E-4774-9801-54F6529B128E}"/>
                </a:ext>
              </a:extLst>
            </p:cNvPr>
            <p:cNvSpPr/>
            <p:nvPr/>
          </p:nvSpPr>
          <p:spPr>
            <a:xfrm>
              <a:off x="2472334" y="3009806"/>
              <a:ext cx="5111480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</a:t>
              </a:r>
              <a:r>
                <a:rPr lang="en-US" sz="6000" dirty="0" smtClean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HÌNH HỌC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7EC462C3-097E-478F-9154-33220765427C}"/>
                </a:ext>
              </a:extLst>
            </p:cNvPr>
            <p:cNvGrpSpPr/>
            <p:nvPr/>
          </p:nvGrpSpPr>
          <p:grpSpPr>
            <a:xfrm>
              <a:off x="7626782" y="2892730"/>
              <a:ext cx="1316269" cy="1323399"/>
              <a:chOff x="8087758" y="1914759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8178940" y="1963757"/>
                <a:ext cx="1175009" cy="1143519"/>
                <a:chOff x="8178940" y="1963756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xmlns="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8178940" y="1963756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xmlns="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8200338" y="2008724"/>
                  <a:ext cx="1091111" cy="1068078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xmlns="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8087758" y="1914759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1F6311BF-A4CF-4E55-85D0-0A86514BB33B}"/>
              </a:ext>
            </a:extLst>
          </p:cNvPr>
          <p:cNvGrpSpPr/>
          <p:nvPr/>
        </p:nvGrpSpPr>
        <p:grpSpPr>
          <a:xfrm>
            <a:off x="2175303" y="3784531"/>
            <a:ext cx="20967093" cy="2310294"/>
            <a:chOff x="71819" y="148683"/>
            <a:chExt cx="6395438" cy="82409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xmlns="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xmlns="" id="{39A246B9-3D0B-4A2B-A2B0-AD412E909BB4}"/>
                </a:ext>
              </a:extLst>
            </p:cNvPr>
            <p:cNvSpPr txBox="1"/>
            <p:nvPr/>
          </p:nvSpPr>
          <p:spPr>
            <a:xfrm>
              <a:off x="906944" y="245792"/>
              <a:ext cx="5040506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 smtClean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VỊ TRÍ TƯƠNG ĐỐI GIỮA HAI ĐƯỜNG THẲNG</a:t>
              </a:r>
            </a:p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 smtClean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GÓC VÀ KHOẢNG CÁCH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xmlns="" id="{EFE5FD9A-8DAE-41E9-BE5B-4B8636094028}"/>
                </a:ext>
              </a:extLst>
            </p:cNvPr>
            <p:cNvSpPr txBox="1"/>
            <p:nvPr/>
          </p:nvSpPr>
          <p:spPr>
            <a:xfrm>
              <a:off x="344885" y="191948"/>
              <a:ext cx="666790" cy="21459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960442" y="6545680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97893" y="1730809"/>
            <a:ext cx="1929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</a:t>
            </a:r>
            <a:r>
              <a:rPr lang="vi-VN" sz="4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vi-VN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PHÁP TỌA ĐỘ TRONG MẶT PHẲNG</a:t>
            </a:r>
            <a:endParaRPr lang="vi-VN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630477" y="6367064"/>
            <a:ext cx="7129329" cy="704413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THUẬT NGỮ</a:t>
            </a:r>
          </a:p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Góc, khoảng cách</a:t>
            </a:r>
          </a:p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 trí tương đối giữa hai đường thẳng</a:t>
            </a: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7775046" y="6367064"/>
            <a:ext cx="16304154" cy="704413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smtClean="0">
                <a:solidFill>
                  <a:srgbClr val="2E68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 THỨC, KỸ NĂNG</a:t>
            </a:r>
          </a:p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 biết hai đường thẳng cắt nhau, song song, trùng nhau, vuông góc.</a:t>
            </a:r>
          </a:p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 lập công thức tính góc giữa hai đường thẳng.</a:t>
            </a:r>
          </a:p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khoảng cách từ một điểm đến một đường thẳng.</a:t>
            </a:r>
          </a:p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 các công thức tính góc và khoảng cách để giải một số bài toán có liên quan đến thực tiễn.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60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132042" y="1770893"/>
            <a:ext cx="23870958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. VỊ TRÍ TƯƠNG ĐỐI GIỮA HAI ĐƯỜNG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2042" y="7741639"/>
            <a:ext cx="23870958" cy="548185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" y="2672259"/>
                <a:ext cx="23888700" cy="50480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</a:t>
                </a:r>
                <a:r>
                  <a:rPr lang="en-US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8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4800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+3=0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−1=0</m:t>
                            </m:r>
                          </m:e>
                        </m:eqArr>
                      </m:e>
                    </m:d>
                  </m:oMath>
                </a14:m>
                <a:endParaRPr lang="en-US" sz="4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endParaRPr lang="en-US" sz="4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1−2.2+3=0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;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3.1−2−1=0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2672259"/>
                <a:ext cx="23888700" cy="5048003"/>
              </a:xfrm>
              <a:prstGeom prst="rect">
                <a:avLst/>
              </a:prstGeom>
              <a:blipFill>
                <a:blip r:embed="rId3"/>
                <a:stretch>
                  <a:fillRect l="-1148" t="-4096" b="-9060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609600" y="2672259"/>
            <a:ext cx="4050893" cy="689812"/>
            <a:chOff x="-16713" y="-458"/>
            <a:chExt cx="107765" cy="11816"/>
          </a:xfrm>
        </p:grpSpPr>
        <p:sp>
          <p:nvSpPr>
            <p:cNvPr id="18" name="TextBox 321"/>
            <p:cNvSpPr txBox="1">
              <a:spLocks noChangeArrowheads="1"/>
            </p:cNvSpPr>
            <p:nvPr/>
          </p:nvSpPr>
          <p:spPr bwMode="auto">
            <a:xfrm>
              <a:off x="5167" y="-458"/>
              <a:ext cx="85885" cy="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HĐ1: </a:t>
              </a:r>
              <a:endParaRPr kumimoji="0" lang="en-US" altLang="en-US" sz="5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-16713" y="923"/>
              <a:ext cx="25682" cy="10435"/>
              <a:chOff x="-15336" y="923"/>
              <a:chExt cx="23567" cy="10435"/>
            </a:xfrm>
          </p:grpSpPr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-13022" y="923"/>
                <a:ext cx="21253" cy="10435"/>
                <a:chOff x="-14584" y="923"/>
                <a:chExt cx="23802" cy="15990"/>
              </a:xfrm>
            </p:grpSpPr>
            <p:sp>
              <p:nvSpPr>
                <p:cNvPr id="23" name="Arrow: Pentagon 6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DD6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aseline="-25000"/>
                </a:p>
              </p:txBody>
            </p:sp>
            <p:sp>
              <p:nvSpPr>
                <p:cNvPr id="24" name="Arrow: Chevron 1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FFE599"/>
                </a:solidFill>
                <a:ln w="127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aseline="-25000"/>
                </a:p>
              </p:txBody>
            </p:sp>
            <p:sp>
              <p:nvSpPr>
                <p:cNvPr id="25" name="Arrow: Chevron 12"/>
                <p:cNvSpPr>
                  <a:spLocks noChangeArrowheads="1"/>
                </p:cNvSpPr>
                <p:nvPr/>
              </p:nvSpPr>
              <p:spPr bwMode="auto">
                <a:xfrm>
                  <a:off x="-14584" y="923"/>
                  <a:ext cx="23802" cy="15990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aseline="-25000"/>
                </a:p>
              </p:txBody>
            </p:sp>
          </p:grpSp>
          <p:sp>
            <p:nvSpPr>
              <p:cNvPr id="21" name="Flowchart: Terminator 1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5000" baseline="-25000"/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-15336" y="4365"/>
                <a:ext cx="11674" cy="3550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5000" baseline="-25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132042" y="1770893"/>
            <a:ext cx="23870958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. VỊ TRÍ TƯƠNG ĐỐI GIỮA HAI ĐƯỜNG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" y="7371603"/>
            <a:ext cx="24333162" cy="548185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" y="2672259"/>
                <a:ext cx="23888700" cy="50480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</a:t>
                </a:r>
                <a:r>
                  <a:rPr lang="en-US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8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4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4800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+3=0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−1=0</m:t>
                            </m:r>
                          </m:e>
                        </m:eqArr>
                      </m:e>
                    </m:d>
                  </m:oMath>
                </a14:m>
                <a:endParaRPr lang="en-US" sz="4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+3=0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−1=0</m:t>
                            </m:r>
                          </m:e>
                        </m:eqAr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=−3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2672259"/>
                <a:ext cx="23888700" cy="5048003"/>
              </a:xfrm>
              <a:prstGeom prst="rect">
                <a:avLst/>
              </a:prstGeom>
              <a:blipFill>
                <a:blip r:embed="rId3"/>
                <a:stretch>
                  <a:fillRect l="-1148" t="-4096" r="-944" b="-8337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609600" y="2672259"/>
            <a:ext cx="4050893" cy="689812"/>
            <a:chOff x="-16713" y="-458"/>
            <a:chExt cx="107765" cy="11816"/>
          </a:xfrm>
        </p:grpSpPr>
        <p:sp>
          <p:nvSpPr>
            <p:cNvPr id="18" name="TextBox 321"/>
            <p:cNvSpPr txBox="1">
              <a:spLocks noChangeArrowheads="1"/>
            </p:cNvSpPr>
            <p:nvPr/>
          </p:nvSpPr>
          <p:spPr bwMode="auto">
            <a:xfrm>
              <a:off x="5167" y="-458"/>
              <a:ext cx="85885" cy="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HĐ1: </a:t>
              </a:r>
              <a:endParaRPr kumimoji="0" lang="en-US" altLang="en-US" sz="5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-16713" y="923"/>
              <a:ext cx="25682" cy="10435"/>
              <a:chOff x="-15336" y="923"/>
              <a:chExt cx="23567" cy="10435"/>
            </a:xfrm>
          </p:grpSpPr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-13022" y="923"/>
                <a:ext cx="21253" cy="10435"/>
                <a:chOff x="-14584" y="923"/>
                <a:chExt cx="23802" cy="15990"/>
              </a:xfrm>
            </p:grpSpPr>
            <p:sp>
              <p:nvSpPr>
                <p:cNvPr id="23" name="Arrow: Pentagon 6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DD6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aseline="-25000"/>
                </a:p>
              </p:txBody>
            </p:sp>
            <p:sp>
              <p:nvSpPr>
                <p:cNvPr id="24" name="Arrow: Chevron 1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FFE599"/>
                </a:solidFill>
                <a:ln w="127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aseline="-25000"/>
                </a:p>
              </p:txBody>
            </p:sp>
            <p:sp>
              <p:nvSpPr>
                <p:cNvPr id="25" name="Arrow: Chevron 12"/>
                <p:cNvSpPr>
                  <a:spLocks noChangeArrowheads="1"/>
                </p:cNvSpPr>
                <p:nvPr/>
              </p:nvSpPr>
              <p:spPr bwMode="auto">
                <a:xfrm>
                  <a:off x="-14584" y="923"/>
                  <a:ext cx="23802" cy="15990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aseline="-25000"/>
                </a:p>
              </p:txBody>
            </p:sp>
          </p:grpSp>
          <p:sp>
            <p:nvSpPr>
              <p:cNvPr id="21" name="Flowchart: Terminator 1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5000" baseline="-25000"/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-15336" y="4365"/>
                <a:ext cx="11674" cy="3550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5000" baseline="-25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5241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231648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. VỊ TRÍ TƯƠNG ĐỐI GIỮA HAI ĐƯỜNG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2648196"/>
                <a:ext cx="23164800" cy="68006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8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</a:t>
                </a: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(*)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648196"/>
                <a:ext cx="23164800" cy="6800604"/>
              </a:xfrm>
              <a:prstGeom prst="rect">
                <a:avLst/>
              </a:prstGeom>
              <a:blipFill>
                <a:blip r:embed="rId3"/>
                <a:stretch>
                  <a:fillRect l="-1157" t="-196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609600" y="9448800"/>
                <a:ext cx="23164800" cy="36576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448800"/>
                <a:ext cx="23164800" cy="36576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973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8600" y="1752600"/>
            <a:ext cx="238506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. VỊ TRÍ TƯƠNG ĐỐI GIỮA HAI ĐƯỜNG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624135"/>
                <a:ext cx="23850600" cy="107870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smtClean="0">
                    <a:solidFill>
                      <a:schemeClr val="accent4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</a:t>
                </a:r>
                <a:endParaRPr lang="en-US" sz="4800" b="1" dirty="0" smtClean="0">
                  <a:solidFill>
                    <a:schemeClr val="accent4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				     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Hình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7.5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85800" lvl="0" indent="-6858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85800" lvl="0" indent="-6858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24135"/>
                <a:ext cx="23850600" cy="10787066"/>
              </a:xfrm>
              <a:prstGeom prst="rect">
                <a:avLst/>
              </a:prstGeom>
              <a:blipFill>
                <a:blip r:embed="rId3"/>
                <a:stretch>
                  <a:fillRect l="-1150" t="-1919" r="-690" b="-101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122821"/>
            <a:ext cx="83058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68400" y="4122821"/>
            <a:ext cx="844137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9106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233553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. VỊ TRÍ TƯƠNG ĐỐI GIỮA HAI ĐƯỜNG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100" y="5583821"/>
                <a:ext cx="23545800" cy="759423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=0⇔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=0⇔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+12=0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một, tức là chúng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Hai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;−2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5583821"/>
                <a:ext cx="23545800" cy="7594233"/>
              </a:xfrm>
              <a:prstGeom prst="rect">
                <a:avLst/>
              </a:prstGeom>
              <a:blipFill>
                <a:blip r:embed="rId4"/>
                <a:stretch>
                  <a:fillRect l="-1165" t="-2724" b="-32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3004" y="2684293"/>
            <a:ext cx="23581896" cy="2899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b="1" dirty="0" smtClean="0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838200" y="2895600"/>
            <a:ext cx="2749937" cy="560367"/>
            <a:chOff x="315" y="602"/>
            <a:chExt cx="12701" cy="2078"/>
          </a:xfrm>
        </p:grpSpPr>
        <p:sp>
          <p:nvSpPr>
            <p:cNvPr id="6" name="Arrow: Pentagon 25"/>
            <p:cNvSpPr>
              <a:spLocks noChangeArrowheads="1"/>
            </p:cNvSpPr>
            <p:nvPr/>
          </p:nvSpPr>
          <p:spPr bwMode="auto">
            <a:xfrm>
              <a:off x="2779" y="719"/>
              <a:ext cx="10237" cy="1961"/>
            </a:xfrm>
            <a:prstGeom prst="homePlate">
              <a:avLst>
                <a:gd name="adj" fmla="val 50004"/>
              </a:avLst>
            </a:prstGeom>
            <a:solidFill>
              <a:srgbClr val="FCFFEF"/>
            </a:solidFill>
            <a:ln w="12700">
              <a:solidFill>
                <a:srgbClr val="FBE4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8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en-US" sz="4800" b="1" dirty="0" err="1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Ví</a:t>
              </a:r>
              <a:r>
                <a:rPr lang="en-US" altLang="en-US" sz="4800" b="1" dirty="0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4800" b="1" dirty="0" err="1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dụ</a:t>
              </a:r>
              <a:r>
                <a:rPr lang="en-US" altLang="en-US" sz="4800" b="1" dirty="0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 1</a:t>
              </a:r>
              <a:endPara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rrow: Chevron 26"/>
            <p:cNvSpPr>
              <a:spLocks noChangeArrowheads="1"/>
            </p:cNvSpPr>
            <p:nvPr/>
          </p:nvSpPr>
          <p:spPr bwMode="auto">
            <a:xfrm>
              <a:off x="315" y="603"/>
              <a:ext cx="1627" cy="1961"/>
            </a:xfrm>
            <a:prstGeom prst="chevron">
              <a:avLst>
                <a:gd name="adj" fmla="val 50000"/>
              </a:avLst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rrow: Chevron 27"/>
            <p:cNvSpPr>
              <a:spLocks noChangeArrowheads="1"/>
            </p:cNvSpPr>
            <p:nvPr/>
          </p:nvSpPr>
          <p:spPr bwMode="auto">
            <a:xfrm>
              <a:off x="1162" y="602"/>
              <a:ext cx="1768" cy="1961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 vị trí tương đối giữa đường thẳng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0" y="0"/>
          <a:ext cx="13716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Equation" r:id="rId5" imgW="1371600" imgH="241300" progId="Equation.DSMT4">
                  <p:embed/>
                </p:oleObj>
              </mc:Choice>
              <mc:Fallback>
                <p:oleObj name="Equation" r:id="rId5" imgW="1371600" imgH="241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71600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2381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mỗi đường thẳng sau:</a:t>
            </a:r>
            <a:r>
              <a: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579120" y="3504902"/>
                <a:ext cx="22974300" cy="850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kumimoji="0" lang="en-US" altLang="en-US" sz="4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kumimoji="0" lang="en-US" altLang="en-US" sz="4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kumimoji="0" lang="en-US" altLang="en-US" sz="4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kumimoji="0" lang="en-US" altLang="en-US" sz="4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kumimoji="0" lang="en-US" altLang="en-US" sz="4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kumimoji="0" lang="en-US" altLang="en-US" sz="4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altLang="en-US" sz="4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b="1" i="1">
                        <a:latin typeface="Cambria Math"/>
                      </a:rPr>
                      <m:t>:</m:t>
                    </m:r>
                    <m:r>
                      <a:rPr lang="en-US" b="0" i="1">
                        <a:latin typeface="Cambria Math"/>
                      </a:rPr>
                      <m:t> </m:t>
                    </m:r>
                    <m:r>
                      <a:rPr lang="en-US" b="0" i="1">
                        <a:latin typeface="Cambria Math"/>
                      </a:rPr>
                      <m:t>𝑥</m:t>
                    </m:r>
                    <m:r>
                      <a:rPr lang="en-US" b="0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>
                        <a:latin typeface="Cambria Math"/>
                      </a:rPr>
                      <m:t>𝑦</m:t>
                    </m:r>
                    <m:r>
                      <a:rPr lang="en-US" b="0" i="1">
                        <a:latin typeface="Cambria Math"/>
                      </a:rPr>
                      <m:t>+4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>
                        <a:latin typeface="Cambria Math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8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4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en-US" sz="4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altLang="en-US" sz="4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altLang="en-US" sz="4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altLang="en-US" sz="48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20" y="3504902"/>
                <a:ext cx="22974300" cy="850426"/>
              </a:xfrm>
              <a:prstGeom prst="rect">
                <a:avLst/>
              </a:prstGeom>
              <a:blipFill rotWithShape="1">
                <a:blip r:embed="rId7"/>
                <a:stretch>
                  <a:fillRect l="-1194" t="-14388" b="-38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945262" y="4540469"/>
                <a:ext cx="4683975" cy="818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/>
                      <m:t> 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262" y="4540469"/>
                <a:ext cx="4683975" cy="818494"/>
              </a:xfrm>
              <a:prstGeom prst="rect">
                <a:avLst/>
              </a:prstGeom>
              <a:blipFill>
                <a:blip r:embed="rId8"/>
                <a:stretch>
                  <a:fillRect t="-6716" r="-4161" b="-3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200400" y="4580186"/>
                <a:ext cx="6483378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𝛥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</a:rPr>
                        <m:t>: 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US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+12=0</m:t>
                      </m:r>
                      <m:r>
                        <m:rPr>
                          <m:nor/>
                        </m:rPr>
                        <a:rPr lang="en-US" dirty="0"/>
                        <m:t>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580186"/>
                <a:ext cx="6483378" cy="8319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1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5" grpId="0" animBg="1"/>
      <p:bldP spid="1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23164800" cy="871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. VỊ TRÍ TƯƠNG ĐỐI GIỮA HAI ĐƯỜNG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2624134"/>
                <a:ext cx="23164800" cy="10634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 err="1">
                    <a:solidFill>
                      <a:schemeClr val="accent4">
                        <a:lumMod val="75000"/>
                      </a:schemeClr>
                    </a:solidFill>
                  </a:rPr>
                  <a:t>Nhận</a:t>
                </a:r>
                <a:r>
                  <a:rPr lang="en-US" sz="4800" b="1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4800" b="1" dirty="0" err="1" smtClean="0">
                    <a:solidFill>
                      <a:schemeClr val="accent4">
                        <a:lumMod val="75000"/>
                      </a:schemeClr>
                    </a:solidFill>
                  </a:rPr>
                  <a:t>xét</a:t>
                </a:r>
                <a:r>
                  <a:rPr lang="en-US" sz="48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: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800" dirty="0" err="1"/>
                  <a:t>Giả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sử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hai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hai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vectơ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chỉ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phương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/>
                  <a:t> ( hay </a:t>
                </a:r>
                <a:r>
                  <a:rPr lang="en-US" sz="4800" dirty="0" err="1"/>
                  <a:t>hai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vectơ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pháp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tuyến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/>
                  <a:t>) </a:t>
                </a:r>
                <a:r>
                  <a:rPr lang="en-US" sz="4800" dirty="0" err="1"/>
                  <a:t>cùng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phương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Khi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đó</a:t>
                </a:r>
                <a:r>
                  <a:rPr lang="en-US" sz="4800" dirty="0"/>
                  <a:t>:</a:t>
                </a:r>
              </a:p>
              <a:p>
                <a:pPr marL="685800" lvl="0" indent="-6858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4800" smtClean="0"/>
                  <a:t>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chung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thì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trùng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/>
                  <a:t>;</a:t>
                </a:r>
              </a:p>
              <a:p>
                <a:pPr marL="685800" lvl="0" indent="-6858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4800" smtClean="0"/>
                  <a:t>Nếu </a:t>
                </a:r>
                <a:r>
                  <a:rPr lang="en-US" sz="4800" dirty="0" err="1"/>
                  <a:t>tồn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tại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thuộc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nhưng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không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thuộc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thì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/>
                  <a:t> song </a:t>
                </a:r>
                <a:r>
                  <a:rPr lang="en-US" sz="4800" dirty="0" err="1"/>
                  <a:t>song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/>
                  <a:t>.</a:t>
                </a:r>
              </a:p>
              <a:p>
                <a:pPr>
                  <a:lnSpc>
                    <a:spcPct val="130000"/>
                  </a:lnSpc>
                </a:pPr>
                <a:endParaRPr lang="en-US" sz="4800" dirty="0" smtClean="0"/>
              </a:p>
              <a:p>
                <a:endParaRPr lang="en-US" sz="4800" dirty="0"/>
              </a:p>
              <a:p>
                <a:endParaRPr lang="en-US" sz="48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endParaRPr lang="en-US" sz="4800" dirty="0"/>
              </a:p>
              <a:p>
                <a:endParaRPr lang="en-US" sz="4800" dirty="0" smtClean="0"/>
              </a:p>
              <a:p>
                <a:endParaRPr lang="en-US" sz="4800" dirty="0"/>
              </a:p>
              <a:p>
                <a:endParaRPr lang="en-US" sz="4800" dirty="0" smtClean="0"/>
              </a:p>
              <a:p>
                <a:r>
                  <a:rPr lang="en-US" sz="4800" dirty="0"/>
                  <a:t>	</a:t>
                </a:r>
                <a:r>
                  <a:rPr lang="en-US" sz="4800" dirty="0" smtClean="0"/>
                  <a:t>				</a:t>
                </a:r>
                <a:endParaRPr lang="en-US" sz="4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624134"/>
                <a:ext cx="23164800" cy="10634665"/>
              </a:xfrm>
              <a:prstGeom prst="rect">
                <a:avLst/>
              </a:prstGeom>
              <a:blipFill>
                <a:blip r:embed="rId3"/>
                <a:stretch>
                  <a:fillRect l="-1157" t="-200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039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3575</TotalTime>
  <Words>2917</Words>
  <PresentationFormat>Custom</PresentationFormat>
  <Paragraphs>250</Paragraphs>
  <Slides>21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2013-08-31T11:42:51Z</dcterms:created>
  <dcterms:modified xsi:type="dcterms:W3CDTF">2022-06-06T08:09:18Z</dcterms:modified>
</cp:coreProperties>
</file>