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300" r:id="rId2"/>
    <p:sldId id="304" r:id="rId3"/>
    <p:sldId id="302" r:id="rId4"/>
    <p:sldId id="292" r:id="rId5"/>
    <p:sldId id="357" r:id="rId6"/>
    <p:sldId id="358" r:id="rId7"/>
    <p:sldId id="301" r:id="rId8"/>
    <p:sldId id="346" r:id="rId9"/>
    <p:sldId id="306" r:id="rId10"/>
    <p:sldId id="334" r:id="rId11"/>
    <p:sldId id="348" r:id="rId12"/>
    <p:sldId id="347" r:id="rId13"/>
    <p:sldId id="349" r:id="rId14"/>
    <p:sldId id="336" r:id="rId15"/>
    <p:sldId id="350" r:id="rId16"/>
    <p:sldId id="351" r:id="rId17"/>
    <p:sldId id="352" r:id="rId18"/>
    <p:sldId id="353" r:id="rId19"/>
    <p:sldId id="354" r:id="rId20"/>
    <p:sldId id="342" r:id="rId21"/>
    <p:sldId id="355" r:id="rId22"/>
    <p:sldId id="343" r:id="rId23"/>
    <p:sldId id="356" r:id="rId24"/>
    <p:sldId id="345" r:id="rId25"/>
    <p:sldId id="344" r:id="rId26"/>
    <p:sldId id="315" r:id="rId27"/>
    <p:sldId id="332" r:id="rId28"/>
    <p:sldId id="331" r:id="rId29"/>
    <p:sldId id="328" r:id="rId30"/>
    <p:sldId id="329" r:id="rId31"/>
    <p:sldId id="33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9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25"/>
    <p:restoredTop sz="94657"/>
  </p:normalViewPr>
  <p:slideViewPr>
    <p:cSldViewPr snapToGrid="0">
      <p:cViewPr varScale="1">
        <p:scale>
          <a:sx n="75" d="100"/>
          <a:sy n="75" d="100"/>
        </p:scale>
        <p:origin x="1162" y="48"/>
      </p:cViewPr>
      <p:guideLst>
        <p:guide orient="horz" pos="2129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Hills City</a:t>
            </a:r>
          </a:p>
        </c:rich>
      </c:tx>
      <c:layout>
        <c:manualLayout>
          <c:xMode val="edge"/>
          <c:yMode val="edge"/>
          <c:x val="0.39282272268100399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Hills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B86-4D83-9D2D-6E7E2875E48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B86-4D83-9D2D-6E7E2875E48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FB86-4D83-9D2D-6E7E2875E48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FB86-4D83-9D2D-6E7E2875E48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FB86-4D83-9D2D-6E7E2875E484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oil</c:v>
                </c:pt>
                <c:pt idx="1">
                  <c:v>coal</c:v>
                </c:pt>
                <c:pt idx="2">
                  <c:v>hydropower</c:v>
                </c:pt>
                <c:pt idx="3">
                  <c:v>wind power</c:v>
                </c:pt>
                <c:pt idx="4">
                  <c:v>solar power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45</c:v>
                </c:pt>
                <c:pt idx="1">
                  <c:v>15</c:v>
                </c:pt>
                <c:pt idx="2">
                  <c:v>10</c:v>
                </c:pt>
                <c:pt idx="3">
                  <c:v>15</c:v>
                </c:pt>
                <c:pt idx="4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B86-4D83-9D2D-6E7E2875E484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1881635473607497"/>
          <c:y val="0.25501514835807498"/>
          <c:w val="0.27454718871207801"/>
          <c:h val="0.49014176946471399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195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lang="en-US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Green Wood City</a:t>
            </a:r>
          </a:p>
        </c:rich>
      </c:tx>
      <c:layout>
        <c:manualLayout>
          <c:xMode val="edge"/>
          <c:yMode val="edge"/>
          <c:x val="0.32540930513013699"/>
          <c:y val="7.43926075915792E-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Hills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11A-4367-BF90-A46CA35C6A23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B11A-4367-BF90-A46CA35C6A23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B11A-4367-BF90-A46CA35C6A23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B11A-4367-BF90-A46CA35C6A23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B11A-4367-BF90-A46CA35C6A23}"/>
              </c:ext>
            </c:extLst>
          </c:dPt>
          <c:dLbls>
            <c:dLbl>
              <c:idx val="1"/>
              <c:layout>
                <c:manualLayout>
                  <c:x val="-0.140241292468502"/>
                  <c:y val="2.71148228359652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11A-4367-BF90-A46CA35C6A23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oil</c:v>
                </c:pt>
                <c:pt idx="1">
                  <c:v>coal</c:v>
                </c:pt>
                <c:pt idx="2">
                  <c:v>hydropower</c:v>
                </c:pt>
                <c:pt idx="3">
                  <c:v>wind power</c:v>
                </c:pt>
                <c:pt idx="4">
                  <c:v>solar power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20</c:v>
                </c:pt>
                <c:pt idx="1">
                  <c:v>5</c:v>
                </c:pt>
                <c:pt idx="2">
                  <c:v>30</c:v>
                </c:pt>
                <c:pt idx="3">
                  <c:v>15</c:v>
                </c:pt>
                <c:pt idx="4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11A-4367-BF90-A46CA35C6A23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2054768358372301"/>
          <c:y val="0.26929180125218699"/>
          <c:w val="0.27245865077720599"/>
          <c:h val="0.45633354799254899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195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lang="en-US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5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5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5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5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5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5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5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5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5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5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1771" y="-5456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/>
          <p:cNvSpPr txBox="1"/>
          <p:nvPr userDrawn="1"/>
        </p:nvSpPr>
        <p:spPr>
          <a:xfrm>
            <a:off x="153420" y="-41096"/>
            <a:ext cx="2441575" cy="3683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1" dirty="0">
                <a:solidFill>
                  <a:schemeClr val="bg1"/>
                </a:solidFill>
              </a:rPr>
              <a:t>Unit 10</a:t>
            </a:r>
            <a:r>
              <a:rPr lang="vi-VN" altLang="en-US" sz="1800" b="1" dirty="0">
                <a:solidFill>
                  <a:schemeClr val="bg1"/>
                </a:solidFill>
              </a:rPr>
              <a:t>: </a:t>
            </a:r>
            <a:r>
              <a:rPr lang="en-US" b="1" dirty="0">
                <a:solidFill>
                  <a:schemeClr val="bg1"/>
                </a:solidFill>
                <a:sym typeface="+mn-ea"/>
              </a:rPr>
              <a:t>Energy Sources</a:t>
            </a:r>
            <a:endParaRPr lang="en-US" altLang="en-US" sz="1800" b="1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 userDrawn="1"/>
        </p:nvSpPr>
        <p:spPr>
          <a:xfrm>
            <a:off x="10959554" y="-41096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1.3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10: Energy Sources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1.3: Pronunciation &amp; Speaking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78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008" y="580159"/>
            <a:ext cx="9420225" cy="2571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0807" y="3460818"/>
            <a:ext cx="5648969" cy="1599708"/>
          </a:xfrm>
          <a:prstGeom prst="rect">
            <a:avLst/>
          </a:prstGeom>
        </p:spPr>
      </p:pic>
      <p:pic>
        <p:nvPicPr>
          <p:cNvPr id="3" name="CD2-TRACK 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8363" y="4124620"/>
            <a:ext cx="611768" cy="611768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7125335" y="3636010"/>
            <a:ext cx="37007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vi-VN" altLang="en-US" i="1" dirty="0">
                <a:solidFill>
                  <a:srgbClr val="FF0000"/>
                </a:solidFill>
                <a:sym typeface="+mn-ea"/>
              </a:rPr>
              <a:t>Click on the icon to hear the sound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623" y="997094"/>
            <a:ext cx="8742212" cy="1596404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1116419" y="2335408"/>
            <a:ext cx="95693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040" y="3380736"/>
            <a:ext cx="6237947" cy="1102151"/>
          </a:xfrm>
          <a:prstGeom prst="rect">
            <a:avLst/>
          </a:prstGeom>
        </p:spPr>
      </p:pic>
      <p:pic>
        <p:nvPicPr>
          <p:cNvPr id="3" name="CD2-TRACK 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71010" y="1484840"/>
            <a:ext cx="628455" cy="62845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6242685" y="1610995"/>
            <a:ext cx="37007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vi-VN" altLang="en-US" i="1" dirty="0">
                <a:solidFill>
                  <a:srgbClr val="FF0000"/>
                </a:solidFill>
                <a:sym typeface="+mn-ea"/>
              </a:rPr>
              <a:t>Click on the icon to hear the sound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1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61" y="336404"/>
            <a:ext cx="2876550" cy="8096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025" y="1076753"/>
            <a:ext cx="11516411" cy="10014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2922" y="2147456"/>
            <a:ext cx="4972050" cy="41433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460" y="2840183"/>
            <a:ext cx="3195315" cy="22998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9554" y="2840184"/>
            <a:ext cx="3213407" cy="229985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735965" y="2238266"/>
            <a:ext cx="4765963" cy="51098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151692" y="1759616"/>
            <a:ext cx="23137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0070C0"/>
                </a:solidFill>
              </a:rPr>
              <a:t>Example</a:t>
            </a:r>
          </a:p>
        </p:txBody>
      </p:sp>
      <p:cxnSp>
        <p:nvCxnSpPr>
          <p:cNvPr id="12" name="Straight Arrow Connector 11"/>
          <p:cNvCxnSpPr>
            <a:endCxn id="7" idx="3"/>
          </p:cNvCxnSpPr>
          <p:nvPr/>
        </p:nvCxnSpPr>
        <p:spPr>
          <a:xfrm flipH="1">
            <a:off x="8501928" y="2036615"/>
            <a:ext cx="1154690" cy="45714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1453481" y="5410386"/>
            <a:ext cx="831272" cy="6788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B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920621" y="5410387"/>
            <a:ext cx="831272" cy="6788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101" y="792307"/>
            <a:ext cx="5419725" cy="1504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5888" y="1311419"/>
            <a:ext cx="4257675" cy="19716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271" y="3116839"/>
            <a:ext cx="3952875" cy="19335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5862" y="3925598"/>
            <a:ext cx="4657725" cy="197167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Rectangle with Corners Rounded 5"/>
          <p:cNvSpPr/>
          <p:nvPr/>
        </p:nvSpPr>
        <p:spPr>
          <a:xfrm>
            <a:off x="5772185" y="547543"/>
            <a:ext cx="4618723" cy="1115001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i="0" dirty="0">
                <a:solidFill>
                  <a:schemeClr val="bg1"/>
                </a:solidFill>
                <a:effectLst/>
              </a:rPr>
              <a:t>How much energy does</a:t>
            </a:r>
            <a:br>
              <a:rPr lang="en-US" sz="3200" i="0" dirty="0">
                <a:solidFill>
                  <a:schemeClr val="bg1"/>
                </a:solidFill>
                <a:effectLst/>
              </a:rPr>
            </a:br>
            <a:r>
              <a:rPr lang="en-US" sz="3200" i="0" dirty="0">
                <a:solidFill>
                  <a:schemeClr val="bg1"/>
                </a:solidFill>
                <a:effectLst/>
              </a:rPr>
              <a:t>B get from hydropower?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" name="Speech Bubble: Rectangle with Corners Rounded 6"/>
          <p:cNvSpPr/>
          <p:nvPr/>
        </p:nvSpPr>
        <p:spPr>
          <a:xfrm>
            <a:off x="6913418" y="1962173"/>
            <a:ext cx="5001492" cy="1153844"/>
          </a:xfrm>
          <a:prstGeom prst="wedgeRoundRectCallout">
            <a:avLst>
              <a:gd name="adj1" fmla="val 49155"/>
              <a:gd name="adj2" fmla="val 7699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i="0" dirty="0">
                <a:solidFill>
                  <a:schemeClr val="bg1"/>
                </a:solidFill>
                <a:effectLst/>
              </a:rPr>
              <a:t>It gets seven percent from hydropower. What about G?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754" y="1483899"/>
            <a:ext cx="5009360" cy="437729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19452" y="2115879"/>
            <a:ext cx="4765963" cy="56194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146815" y="547543"/>
            <a:ext cx="3311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Do the same</a:t>
            </a:r>
          </a:p>
        </p:txBody>
      </p:sp>
      <p:sp>
        <p:nvSpPr>
          <p:cNvPr id="21" name="Speech Bubble: Rectangle with Corners Rounded 5"/>
          <p:cNvSpPr/>
          <p:nvPr/>
        </p:nvSpPr>
        <p:spPr>
          <a:xfrm>
            <a:off x="5772184" y="3415647"/>
            <a:ext cx="4618723" cy="1115001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bg1"/>
                </a:solidFill>
              </a:rPr>
              <a:t>G gets forty-one percent from hydropower.</a:t>
            </a:r>
          </a:p>
        </p:txBody>
      </p:sp>
      <p:sp>
        <p:nvSpPr>
          <p:cNvPr id="22" name="Speech Bubble: Rectangle with Corners Rounded 6"/>
          <p:cNvSpPr/>
          <p:nvPr/>
        </p:nvSpPr>
        <p:spPr>
          <a:xfrm>
            <a:off x="6913418" y="4793230"/>
            <a:ext cx="5001492" cy="1153844"/>
          </a:xfrm>
          <a:prstGeom prst="wedgeRoundRectCallout">
            <a:avLst>
              <a:gd name="adj1" fmla="val 49155"/>
              <a:gd name="adj2" fmla="val 7699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bg1"/>
                </a:solidFill>
              </a:rPr>
              <a:t>G gets more energy from hydropower than B. </a:t>
            </a:r>
          </a:p>
        </p:txBody>
      </p:sp>
      <p:sp>
        <p:nvSpPr>
          <p:cNvPr id="2" name="Rounded Rectangle 17"/>
          <p:cNvSpPr/>
          <p:nvPr/>
        </p:nvSpPr>
        <p:spPr>
          <a:xfrm>
            <a:off x="768012" y="1041991"/>
            <a:ext cx="599965" cy="5261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B</a:t>
            </a:r>
          </a:p>
        </p:txBody>
      </p:sp>
      <p:sp>
        <p:nvSpPr>
          <p:cNvPr id="3" name="Rounded Rectangle 18"/>
          <p:cNvSpPr/>
          <p:nvPr/>
        </p:nvSpPr>
        <p:spPr>
          <a:xfrm>
            <a:off x="4258155" y="1052821"/>
            <a:ext cx="599965" cy="5261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 animBg="1"/>
      <p:bldP spid="19" grpId="0"/>
      <p:bldP spid="21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Rectangle with Corners Rounded 5"/>
          <p:cNvSpPr/>
          <p:nvPr/>
        </p:nvSpPr>
        <p:spPr>
          <a:xfrm>
            <a:off x="5772185" y="547543"/>
            <a:ext cx="4618723" cy="1115001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bg1"/>
                </a:solidFill>
              </a:rPr>
              <a:t>How much energy does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B get from coal? </a:t>
            </a:r>
          </a:p>
        </p:txBody>
      </p:sp>
      <p:sp>
        <p:nvSpPr>
          <p:cNvPr id="7" name="Speech Bubble: Rectangle with Corners Rounded 6"/>
          <p:cNvSpPr/>
          <p:nvPr/>
        </p:nvSpPr>
        <p:spPr>
          <a:xfrm>
            <a:off x="6913418" y="1962173"/>
            <a:ext cx="5001492" cy="1153844"/>
          </a:xfrm>
          <a:prstGeom prst="wedgeRoundRectCallout">
            <a:avLst>
              <a:gd name="adj1" fmla="val 49155"/>
              <a:gd name="adj2" fmla="val 7699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bg1"/>
                </a:solidFill>
              </a:rPr>
              <a:t>It gets twenty-one percent from coal. What about G?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754" y="1483899"/>
            <a:ext cx="5009360" cy="437729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19451" y="2690037"/>
            <a:ext cx="4765963" cy="54197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146815" y="547543"/>
            <a:ext cx="3311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Do the same</a:t>
            </a:r>
          </a:p>
        </p:txBody>
      </p:sp>
      <p:sp>
        <p:nvSpPr>
          <p:cNvPr id="21" name="Speech Bubble: Rectangle with Corners Rounded 5"/>
          <p:cNvSpPr/>
          <p:nvPr/>
        </p:nvSpPr>
        <p:spPr>
          <a:xfrm>
            <a:off x="5772184" y="3415647"/>
            <a:ext cx="4618723" cy="1115001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bg1"/>
                </a:solidFill>
              </a:rPr>
              <a:t>G gets thirty-eight percent from coal.</a:t>
            </a:r>
          </a:p>
        </p:txBody>
      </p:sp>
      <p:sp>
        <p:nvSpPr>
          <p:cNvPr id="22" name="Speech Bubble: Rectangle with Corners Rounded 6"/>
          <p:cNvSpPr/>
          <p:nvPr/>
        </p:nvSpPr>
        <p:spPr>
          <a:xfrm>
            <a:off x="6913418" y="4793230"/>
            <a:ext cx="5001492" cy="1153844"/>
          </a:xfrm>
          <a:prstGeom prst="wedgeRoundRectCallout">
            <a:avLst>
              <a:gd name="adj1" fmla="val 49155"/>
              <a:gd name="adj2" fmla="val 7699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bg1"/>
                </a:solidFill>
              </a:rPr>
              <a:t>G gets more energy from coal than B. </a:t>
            </a:r>
          </a:p>
        </p:txBody>
      </p:sp>
      <p:sp>
        <p:nvSpPr>
          <p:cNvPr id="2" name="Rounded Rectangle 17"/>
          <p:cNvSpPr/>
          <p:nvPr/>
        </p:nvSpPr>
        <p:spPr>
          <a:xfrm>
            <a:off x="768012" y="1041991"/>
            <a:ext cx="599965" cy="5261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B</a:t>
            </a:r>
          </a:p>
        </p:txBody>
      </p:sp>
      <p:sp>
        <p:nvSpPr>
          <p:cNvPr id="3" name="Rounded Rectangle 18"/>
          <p:cNvSpPr/>
          <p:nvPr/>
        </p:nvSpPr>
        <p:spPr>
          <a:xfrm>
            <a:off x="4258155" y="1052821"/>
            <a:ext cx="599965" cy="5261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 animBg="1"/>
      <p:bldP spid="19" grpId="0"/>
      <p:bldP spid="21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Rectangle with Corners Rounded 5"/>
          <p:cNvSpPr/>
          <p:nvPr/>
        </p:nvSpPr>
        <p:spPr>
          <a:xfrm>
            <a:off x="5772185" y="547543"/>
            <a:ext cx="4618723" cy="1115001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bg1"/>
                </a:solidFill>
              </a:rPr>
              <a:t>How much energy does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B get from wind power? </a:t>
            </a:r>
          </a:p>
        </p:txBody>
      </p:sp>
      <p:sp>
        <p:nvSpPr>
          <p:cNvPr id="7" name="Speech Bubble: Rectangle with Corners Rounded 6"/>
          <p:cNvSpPr/>
          <p:nvPr/>
        </p:nvSpPr>
        <p:spPr>
          <a:xfrm>
            <a:off x="6913418" y="1962173"/>
            <a:ext cx="5001492" cy="1153844"/>
          </a:xfrm>
          <a:prstGeom prst="wedgeRoundRectCallout">
            <a:avLst>
              <a:gd name="adj1" fmla="val 49155"/>
              <a:gd name="adj2" fmla="val 7699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bg1"/>
                </a:solidFill>
              </a:rPr>
              <a:t>It gets nine percent from wind power. What about G?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754" y="1483899"/>
            <a:ext cx="5009360" cy="437729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19451" y="3242930"/>
            <a:ext cx="4765963" cy="54326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146815" y="547543"/>
            <a:ext cx="3311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Do the same</a:t>
            </a:r>
          </a:p>
        </p:txBody>
      </p:sp>
      <p:sp>
        <p:nvSpPr>
          <p:cNvPr id="21" name="Speech Bubble: Rectangle with Corners Rounded 5"/>
          <p:cNvSpPr/>
          <p:nvPr/>
        </p:nvSpPr>
        <p:spPr>
          <a:xfrm>
            <a:off x="5772184" y="3415647"/>
            <a:ext cx="4618723" cy="1115001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bg1"/>
                </a:solidFill>
              </a:rPr>
              <a:t>G gets one percent from wind power.</a:t>
            </a:r>
          </a:p>
        </p:txBody>
      </p:sp>
      <p:sp>
        <p:nvSpPr>
          <p:cNvPr id="22" name="Speech Bubble: Rectangle with Corners Rounded 6"/>
          <p:cNvSpPr/>
          <p:nvPr/>
        </p:nvSpPr>
        <p:spPr>
          <a:xfrm>
            <a:off x="6913418" y="4793230"/>
            <a:ext cx="5001492" cy="1153844"/>
          </a:xfrm>
          <a:prstGeom prst="wedgeRoundRectCallout">
            <a:avLst>
              <a:gd name="adj1" fmla="val 49155"/>
              <a:gd name="adj2" fmla="val 7699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bg1"/>
                </a:solidFill>
              </a:rPr>
              <a:t>G gets less energy from wind power than B. </a:t>
            </a:r>
          </a:p>
        </p:txBody>
      </p:sp>
      <p:sp>
        <p:nvSpPr>
          <p:cNvPr id="2" name="Rounded Rectangle 17"/>
          <p:cNvSpPr/>
          <p:nvPr/>
        </p:nvSpPr>
        <p:spPr>
          <a:xfrm>
            <a:off x="768012" y="1041991"/>
            <a:ext cx="599965" cy="5261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B</a:t>
            </a:r>
          </a:p>
        </p:txBody>
      </p:sp>
      <p:sp>
        <p:nvSpPr>
          <p:cNvPr id="3" name="Rounded Rectangle 18"/>
          <p:cNvSpPr/>
          <p:nvPr/>
        </p:nvSpPr>
        <p:spPr>
          <a:xfrm>
            <a:off x="4258155" y="1052821"/>
            <a:ext cx="599965" cy="5261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 animBg="1"/>
      <p:bldP spid="19" grpId="0"/>
      <p:bldP spid="21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Rectangle with Corners Rounded 5"/>
          <p:cNvSpPr/>
          <p:nvPr/>
        </p:nvSpPr>
        <p:spPr>
          <a:xfrm>
            <a:off x="5772185" y="547543"/>
            <a:ext cx="4618723" cy="1115001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bg1"/>
                </a:solidFill>
              </a:rPr>
              <a:t>How much energy does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B get from natural gas? </a:t>
            </a:r>
          </a:p>
        </p:txBody>
      </p:sp>
      <p:sp>
        <p:nvSpPr>
          <p:cNvPr id="7" name="Speech Bubble: Rectangle with Corners Rounded 6"/>
          <p:cNvSpPr/>
          <p:nvPr/>
        </p:nvSpPr>
        <p:spPr>
          <a:xfrm>
            <a:off x="6913418" y="1899467"/>
            <a:ext cx="5001492" cy="1453474"/>
          </a:xfrm>
          <a:prstGeom prst="wedgeRoundRectCallout">
            <a:avLst>
              <a:gd name="adj1" fmla="val 49155"/>
              <a:gd name="adj2" fmla="val 7699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bg1"/>
                </a:solidFill>
              </a:rPr>
              <a:t>It gets forty-four percent from natural gas. What about G?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754" y="1483899"/>
            <a:ext cx="5009360" cy="437729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19451" y="3795823"/>
            <a:ext cx="4765963" cy="5445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146815" y="547543"/>
            <a:ext cx="3311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Do the same</a:t>
            </a:r>
          </a:p>
        </p:txBody>
      </p:sp>
      <p:sp>
        <p:nvSpPr>
          <p:cNvPr id="21" name="Speech Bubble: Rectangle with Corners Rounded 5"/>
          <p:cNvSpPr/>
          <p:nvPr/>
        </p:nvSpPr>
        <p:spPr>
          <a:xfrm>
            <a:off x="5772185" y="3589864"/>
            <a:ext cx="4618723" cy="1115001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bg1"/>
                </a:solidFill>
              </a:rPr>
              <a:t>G gets fifteen percent from natural gas.</a:t>
            </a:r>
          </a:p>
        </p:txBody>
      </p:sp>
      <p:sp>
        <p:nvSpPr>
          <p:cNvPr id="22" name="Speech Bubble: Rectangle with Corners Rounded 6"/>
          <p:cNvSpPr/>
          <p:nvPr/>
        </p:nvSpPr>
        <p:spPr>
          <a:xfrm>
            <a:off x="6913418" y="4941788"/>
            <a:ext cx="5001492" cy="1153844"/>
          </a:xfrm>
          <a:prstGeom prst="wedgeRoundRectCallout">
            <a:avLst>
              <a:gd name="adj1" fmla="val 49155"/>
              <a:gd name="adj2" fmla="val 7699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bg1"/>
                </a:solidFill>
              </a:rPr>
              <a:t>G gets less energy from natural gas than B. </a:t>
            </a:r>
          </a:p>
        </p:txBody>
      </p:sp>
      <p:sp>
        <p:nvSpPr>
          <p:cNvPr id="2" name="Rounded Rectangle 17"/>
          <p:cNvSpPr/>
          <p:nvPr/>
        </p:nvSpPr>
        <p:spPr>
          <a:xfrm>
            <a:off x="768012" y="1041991"/>
            <a:ext cx="599965" cy="5261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B</a:t>
            </a:r>
          </a:p>
        </p:txBody>
      </p:sp>
      <p:sp>
        <p:nvSpPr>
          <p:cNvPr id="3" name="Rounded Rectangle 18"/>
          <p:cNvSpPr/>
          <p:nvPr/>
        </p:nvSpPr>
        <p:spPr>
          <a:xfrm>
            <a:off x="4258155" y="1052821"/>
            <a:ext cx="599965" cy="5261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 animBg="1"/>
      <p:bldP spid="19" grpId="0"/>
      <p:bldP spid="21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Rectangle with Corners Rounded 5"/>
          <p:cNvSpPr/>
          <p:nvPr/>
        </p:nvSpPr>
        <p:spPr>
          <a:xfrm>
            <a:off x="5772185" y="547543"/>
            <a:ext cx="4618723" cy="1115001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bg1"/>
                </a:solidFill>
              </a:rPr>
              <a:t>How much energy does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B get from oil? </a:t>
            </a:r>
          </a:p>
        </p:txBody>
      </p:sp>
      <p:sp>
        <p:nvSpPr>
          <p:cNvPr id="7" name="Speech Bubble: Rectangle with Corners Rounded 6"/>
          <p:cNvSpPr/>
          <p:nvPr/>
        </p:nvSpPr>
        <p:spPr>
          <a:xfrm>
            <a:off x="6913418" y="1962173"/>
            <a:ext cx="5001492" cy="1153844"/>
          </a:xfrm>
          <a:prstGeom prst="wedgeRoundRectCallout">
            <a:avLst>
              <a:gd name="adj1" fmla="val 49155"/>
              <a:gd name="adj2" fmla="val 7699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bg1"/>
                </a:solidFill>
              </a:rPr>
              <a:t>It gets nine percent from oil. What about G?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754" y="1483899"/>
            <a:ext cx="5009360" cy="437729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19451" y="4359349"/>
            <a:ext cx="4765963" cy="53520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146815" y="547543"/>
            <a:ext cx="3311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Do the same</a:t>
            </a:r>
          </a:p>
        </p:txBody>
      </p:sp>
      <p:sp>
        <p:nvSpPr>
          <p:cNvPr id="21" name="Speech Bubble: Rectangle with Corners Rounded 5"/>
          <p:cNvSpPr/>
          <p:nvPr/>
        </p:nvSpPr>
        <p:spPr>
          <a:xfrm>
            <a:off x="5772184" y="3415647"/>
            <a:ext cx="4618723" cy="1115001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bg1"/>
                </a:solidFill>
              </a:rPr>
              <a:t>G gets zero percent from oil.</a:t>
            </a:r>
          </a:p>
        </p:txBody>
      </p:sp>
      <p:sp>
        <p:nvSpPr>
          <p:cNvPr id="22" name="Speech Bubble: Rectangle with Corners Rounded 6"/>
          <p:cNvSpPr/>
          <p:nvPr/>
        </p:nvSpPr>
        <p:spPr>
          <a:xfrm>
            <a:off x="6913418" y="4793230"/>
            <a:ext cx="5001492" cy="1153844"/>
          </a:xfrm>
          <a:prstGeom prst="wedgeRoundRectCallout">
            <a:avLst>
              <a:gd name="adj1" fmla="val 49155"/>
              <a:gd name="adj2" fmla="val 7699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bg1"/>
                </a:solidFill>
              </a:rPr>
              <a:t>G gets less energy from oil than B. </a:t>
            </a:r>
          </a:p>
        </p:txBody>
      </p:sp>
      <p:sp>
        <p:nvSpPr>
          <p:cNvPr id="2" name="Rounded Rectangle 17"/>
          <p:cNvSpPr/>
          <p:nvPr/>
        </p:nvSpPr>
        <p:spPr>
          <a:xfrm>
            <a:off x="768012" y="1041991"/>
            <a:ext cx="599965" cy="5261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B</a:t>
            </a:r>
          </a:p>
        </p:txBody>
      </p:sp>
      <p:sp>
        <p:nvSpPr>
          <p:cNvPr id="3" name="Rounded Rectangle 18"/>
          <p:cNvSpPr/>
          <p:nvPr/>
        </p:nvSpPr>
        <p:spPr>
          <a:xfrm>
            <a:off x="4258155" y="1052821"/>
            <a:ext cx="599965" cy="5261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 animBg="1"/>
      <p:bldP spid="19" grpId="0"/>
      <p:bldP spid="21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Rectangle with Corners Rounded 5"/>
          <p:cNvSpPr/>
          <p:nvPr/>
        </p:nvSpPr>
        <p:spPr>
          <a:xfrm>
            <a:off x="5772185" y="547543"/>
            <a:ext cx="4618723" cy="1115001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bg1"/>
                </a:solidFill>
              </a:rPr>
              <a:t>How much energy does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B get from other sources? </a:t>
            </a:r>
          </a:p>
        </p:txBody>
      </p:sp>
      <p:sp>
        <p:nvSpPr>
          <p:cNvPr id="7" name="Speech Bubble: Rectangle with Corners Rounded 6"/>
          <p:cNvSpPr/>
          <p:nvPr/>
        </p:nvSpPr>
        <p:spPr>
          <a:xfrm>
            <a:off x="6594764" y="1962173"/>
            <a:ext cx="5320146" cy="1153844"/>
          </a:xfrm>
          <a:prstGeom prst="wedgeRoundRectCallout">
            <a:avLst>
              <a:gd name="adj1" fmla="val 49155"/>
              <a:gd name="adj2" fmla="val 7699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bg1"/>
                </a:solidFill>
              </a:rPr>
              <a:t>It gets seven percent from other sources. What about G?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754" y="1483899"/>
            <a:ext cx="5009360" cy="437729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19451" y="4912243"/>
            <a:ext cx="4765963" cy="92124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146815" y="547543"/>
            <a:ext cx="3311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Do the same</a:t>
            </a:r>
          </a:p>
        </p:txBody>
      </p:sp>
      <p:sp>
        <p:nvSpPr>
          <p:cNvPr id="21" name="Speech Bubble: Rectangle with Corners Rounded 5"/>
          <p:cNvSpPr/>
          <p:nvPr/>
        </p:nvSpPr>
        <p:spPr>
          <a:xfrm>
            <a:off x="5772184" y="3415647"/>
            <a:ext cx="4618723" cy="1115001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bg1"/>
                </a:solidFill>
              </a:rPr>
              <a:t>G gets four percent from other sources.</a:t>
            </a:r>
          </a:p>
        </p:txBody>
      </p:sp>
      <p:sp>
        <p:nvSpPr>
          <p:cNvPr id="22" name="Speech Bubble: Rectangle with Corners Rounded 6"/>
          <p:cNvSpPr/>
          <p:nvPr/>
        </p:nvSpPr>
        <p:spPr>
          <a:xfrm>
            <a:off x="6913418" y="4793230"/>
            <a:ext cx="5001492" cy="1153844"/>
          </a:xfrm>
          <a:prstGeom prst="wedgeRoundRectCallout">
            <a:avLst>
              <a:gd name="adj1" fmla="val 49155"/>
              <a:gd name="adj2" fmla="val 7699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bg1"/>
                </a:solidFill>
              </a:rPr>
              <a:t>G gets less energy from other resources than B. </a:t>
            </a:r>
          </a:p>
        </p:txBody>
      </p:sp>
      <p:sp>
        <p:nvSpPr>
          <p:cNvPr id="2" name="Rounded Rectangle 17"/>
          <p:cNvSpPr/>
          <p:nvPr/>
        </p:nvSpPr>
        <p:spPr>
          <a:xfrm>
            <a:off x="768012" y="1041991"/>
            <a:ext cx="599965" cy="5261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B</a:t>
            </a:r>
          </a:p>
        </p:txBody>
      </p:sp>
      <p:sp>
        <p:nvSpPr>
          <p:cNvPr id="3" name="Rounded Rectangle 18"/>
          <p:cNvSpPr/>
          <p:nvPr/>
        </p:nvSpPr>
        <p:spPr>
          <a:xfrm>
            <a:off x="4258155" y="1052821"/>
            <a:ext cx="599965" cy="5261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 animBg="1"/>
      <p:bldP spid="19" grpId="0"/>
      <p:bldP spid="21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8189" y="1572957"/>
            <a:ext cx="1920785" cy="570039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631288" y="5633255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1082" y="2624114"/>
            <a:ext cx="3914181" cy="7984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86" y="4007138"/>
            <a:ext cx="4057836" cy="8277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5755" y="345232"/>
            <a:ext cx="4337145" cy="60131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1671"/>
            <a:ext cx="12144375" cy="1257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5102"/>
            <a:ext cx="5886450" cy="5905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786" y="2240535"/>
            <a:ext cx="4973204" cy="410484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9967" y="2266390"/>
            <a:ext cx="3665202" cy="400644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598" y="812221"/>
            <a:ext cx="6556760" cy="47018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33329" y="1700869"/>
            <a:ext cx="1093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33329" y="2493973"/>
            <a:ext cx="1093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33329" y="3269467"/>
            <a:ext cx="1093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33329" y="4043318"/>
            <a:ext cx="1093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33329" y="4813958"/>
            <a:ext cx="1093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20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peech Bubble: Rectangle with Corners Rounded 9"/>
          <p:cNvSpPr/>
          <p:nvPr/>
        </p:nvSpPr>
        <p:spPr>
          <a:xfrm>
            <a:off x="707158" y="933575"/>
            <a:ext cx="5134550" cy="778323"/>
          </a:xfrm>
          <a:prstGeom prst="wedgeRoundRectCallout">
            <a:avLst>
              <a:gd name="adj1" fmla="val -42820"/>
              <a:gd name="adj2" fmla="val 8615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0" i="0" dirty="0">
                <a:solidFill>
                  <a:srgbClr val="242021"/>
                </a:solidFill>
                <a:effectLst/>
              </a:rPr>
              <a:t>How much energy does</a:t>
            </a:r>
            <a:br>
              <a:rPr lang="en-US" sz="2600" b="0" i="0" dirty="0">
                <a:solidFill>
                  <a:srgbClr val="242021"/>
                </a:solidFill>
                <a:effectLst/>
              </a:rPr>
            </a:br>
            <a:r>
              <a:rPr lang="en-US" sz="2600" b="0" i="0" dirty="0">
                <a:solidFill>
                  <a:srgbClr val="242021"/>
                </a:solidFill>
                <a:effectLst/>
              </a:rPr>
              <a:t>Springfield get from </a:t>
            </a:r>
            <a:r>
              <a:rPr lang="en-US" sz="2600" b="1" i="0" dirty="0">
                <a:solidFill>
                  <a:srgbClr val="242021"/>
                </a:solidFill>
                <a:effectLst/>
              </a:rPr>
              <a:t>oil</a:t>
            </a:r>
            <a:r>
              <a:rPr lang="en-US" sz="2600" b="0" i="0" dirty="0">
                <a:solidFill>
                  <a:srgbClr val="242021"/>
                </a:solidFill>
                <a:effectLst/>
              </a:rPr>
              <a:t>?</a:t>
            </a:r>
            <a:r>
              <a:rPr lang="en-US" sz="2600" dirty="0"/>
              <a:t> </a:t>
            </a:r>
          </a:p>
        </p:txBody>
      </p:sp>
      <p:sp>
        <p:nvSpPr>
          <p:cNvPr id="11" name="Speech Bubble: Rectangle with Corners Rounded 10"/>
          <p:cNvSpPr/>
          <p:nvPr/>
        </p:nvSpPr>
        <p:spPr>
          <a:xfrm>
            <a:off x="6454014" y="1342790"/>
            <a:ext cx="4928956" cy="778323"/>
          </a:xfrm>
          <a:prstGeom prst="wedgeRoundRectCallout">
            <a:avLst>
              <a:gd name="adj1" fmla="val 44097"/>
              <a:gd name="adj2" fmla="val 6867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0" i="0" dirty="0">
                <a:solidFill>
                  <a:srgbClr val="242021"/>
                </a:solidFill>
                <a:effectLst/>
              </a:rPr>
              <a:t>It gets </a:t>
            </a:r>
            <a:r>
              <a:rPr lang="en-US" sz="2600" b="1" i="0" dirty="0">
                <a:solidFill>
                  <a:srgbClr val="242021"/>
                </a:solidFill>
                <a:effectLst/>
              </a:rPr>
              <a:t>fifty percent </a:t>
            </a:r>
            <a:r>
              <a:rPr lang="en-US" sz="2600" b="0" i="0" dirty="0">
                <a:solidFill>
                  <a:srgbClr val="242021"/>
                </a:solidFill>
                <a:effectLst/>
              </a:rPr>
              <a:t>from </a:t>
            </a:r>
            <a:r>
              <a:rPr lang="en-US" sz="2600" b="1" i="0" dirty="0">
                <a:solidFill>
                  <a:srgbClr val="242021"/>
                </a:solidFill>
                <a:effectLst/>
              </a:rPr>
              <a:t>oil</a:t>
            </a:r>
            <a:r>
              <a:rPr lang="en-US" sz="2600" b="0" i="0" dirty="0">
                <a:solidFill>
                  <a:srgbClr val="242021"/>
                </a:solidFill>
                <a:effectLst/>
              </a:rPr>
              <a:t>. </a:t>
            </a:r>
            <a:endParaRPr lang="en-US" sz="2600" dirty="0"/>
          </a:p>
        </p:txBody>
      </p:sp>
      <p:sp>
        <p:nvSpPr>
          <p:cNvPr id="13" name="Arrow: Right 12"/>
          <p:cNvSpPr/>
          <p:nvPr/>
        </p:nvSpPr>
        <p:spPr>
          <a:xfrm rot="1173519">
            <a:off x="5860686" y="1211351"/>
            <a:ext cx="579824" cy="213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peech Bubble: Rectangle with Corners Rounded 15"/>
          <p:cNvSpPr/>
          <p:nvPr/>
        </p:nvSpPr>
        <p:spPr>
          <a:xfrm>
            <a:off x="747697" y="2011128"/>
            <a:ext cx="5094011" cy="778323"/>
          </a:xfrm>
          <a:prstGeom prst="wedgeRoundRectCallout">
            <a:avLst>
              <a:gd name="adj1" fmla="val -44450"/>
              <a:gd name="adj2" fmla="val 8259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0" i="0" dirty="0">
                <a:solidFill>
                  <a:srgbClr val="242021"/>
                </a:solidFill>
                <a:effectLst/>
              </a:rPr>
              <a:t>How much energy does</a:t>
            </a:r>
            <a:br>
              <a:rPr lang="en-US" sz="2600" b="0" i="0" dirty="0">
                <a:solidFill>
                  <a:srgbClr val="242021"/>
                </a:solidFill>
                <a:effectLst/>
              </a:rPr>
            </a:br>
            <a:r>
              <a:rPr lang="en-US" sz="2600" b="0" i="0" dirty="0">
                <a:solidFill>
                  <a:srgbClr val="242021"/>
                </a:solidFill>
                <a:effectLst/>
              </a:rPr>
              <a:t>Springfield get from </a:t>
            </a:r>
            <a:r>
              <a:rPr lang="en-US" sz="2600" b="1" i="0" dirty="0">
                <a:solidFill>
                  <a:srgbClr val="242021"/>
                </a:solidFill>
                <a:effectLst/>
              </a:rPr>
              <a:t>coal</a:t>
            </a:r>
            <a:r>
              <a:rPr lang="en-US" sz="2600" b="0" i="0" dirty="0">
                <a:solidFill>
                  <a:srgbClr val="242021"/>
                </a:solidFill>
                <a:effectLst/>
              </a:rPr>
              <a:t>?</a:t>
            </a:r>
            <a:r>
              <a:rPr lang="en-US" sz="2600" dirty="0"/>
              <a:t> </a:t>
            </a:r>
          </a:p>
        </p:txBody>
      </p:sp>
      <p:sp>
        <p:nvSpPr>
          <p:cNvPr id="17" name="Speech Bubble: Rectangle with Corners Rounded 16"/>
          <p:cNvSpPr/>
          <p:nvPr/>
        </p:nvSpPr>
        <p:spPr>
          <a:xfrm>
            <a:off x="6415423" y="2331245"/>
            <a:ext cx="4978828" cy="778323"/>
          </a:xfrm>
          <a:prstGeom prst="wedgeRoundRectCallout">
            <a:avLst>
              <a:gd name="adj1" fmla="val 44097"/>
              <a:gd name="adj2" fmla="val 6867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0" i="0" dirty="0">
                <a:solidFill>
                  <a:srgbClr val="242021"/>
                </a:solidFill>
                <a:effectLst/>
                <a:latin typeface="+mj-lt"/>
              </a:rPr>
              <a:t>It gets </a:t>
            </a:r>
            <a:r>
              <a:rPr lang="en-US" sz="2600" b="1" i="0" dirty="0">
                <a:solidFill>
                  <a:srgbClr val="242021"/>
                </a:solidFill>
                <a:effectLst/>
                <a:latin typeface="+mj-lt"/>
              </a:rPr>
              <a:t>twenty percent </a:t>
            </a:r>
            <a:r>
              <a:rPr lang="en-US" sz="2600" b="0" i="0" dirty="0">
                <a:solidFill>
                  <a:srgbClr val="242021"/>
                </a:solidFill>
                <a:effectLst/>
                <a:latin typeface="+mj-lt"/>
              </a:rPr>
              <a:t>from </a:t>
            </a:r>
            <a:r>
              <a:rPr lang="en-US" sz="2600" b="1" i="0" dirty="0">
                <a:solidFill>
                  <a:srgbClr val="242021"/>
                </a:solidFill>
                <a:effectLst/>
                <a:latin typeface="+mj-lt"/>
              </a:rPr>
              <a:t>coal</a:t>
            </a:r>
            <a:r>
              <a:rPr lang="en-US" sz="2600" b="0" i="0" dirty="0">
                <a:solidFill>
                  <a:srgbClr val="242021"/>
                </a:solidFill>
                <a:effectLst/>
                <a:latin typeface="+mj-lt"/>
              </a:rPr>
              <a:t>. </a:t>
            </a:r>
            <a:endParaRPr lang="en-US" sz="2600" dirty="0">
              <a:latin typeface="+mj-lt"/>
            </a:endParaRPr>
          </a:p>
        </p:txBody>
      </p:sp>
      <p:sp>
        <p:nvSpPr>
          <p:cNvPr id="18" name="Arrow: Right 17"/>
          <p:cNvSpPr/>
          <p:nvPr/>
        </p:nvSpPr>
        <p:spPr>
          <a:xfrm rot="1173519">
            <a:off x="5820148" y="2212014"/>
            <a:ext cx="579824" cy="213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peech Bubble: Rectangle with Corners Rounded 18"/>
          <p:cNvSpPr/>
          <p:nvPr/>
        </p:nvSpPr>
        <p:spPr>
          <a:xfrm>
            <a:off x="734832" y="3073135"/>
            <a:ext cx="5079202" cy="851820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0" i="0" dirty="0">
                <a:solidFill>
                  <a:srgbClr val="242021"/>
                </a:solidFill>
                <a:effectLst/>
              </a:rPr>
              <a:t>How much energy does</a:t>
            </a:r>
            <a:br>
              <a:rPr lang="en-US" sz="2600" b="0" i="0" dirty="0">
                <a:solidFill>
                  <a:srgbClr val="242021"/>
                </a:solidFill>
                <a:effectLst/>
              </a:rPr>
            </a:br>
            <a:r>
              <a:rPr lang="en-US" sz="2600" b="0" i="0" dirty="0">
                <a:solidFill>
                  <a:srgbClr val="242021"/>
                </a:solidFill>
                <a:effectLst/>
              </a:rPr>
              <a:t>Springfield get from </a:t>
            </a:r>
            <a:r>
              <a:rPr lang="en-US" sz="2600" b="1" i="0" dirty="0">
                <a:solidFill>
                  <a:srgbClr val="242021"/>
                </a:solidFill>
                <a:effectLst/>
              </a:rPr>
              <a:t>wind power</a:t>
            </a:r>
            <a:r>
              <a:rPr lang="en-US" sz="2600" b="0" i="0" dirty="0">
                <a:solidFill>
                  <a:srgbClr val="242021"/>
                </a:solidFill>
                <a:effectLst/>
              </a:rPr>
              <a:t>?</a:t>
            </a:r>
            <a:r>
              <a:rPr lang="en-US" sz="2600" dirty="0"/>
              <a:t> </a:t>
            </a:r>
          </a:p>
        </p:txBody>
      </p:sp>
      <p:sp>
        <p:nvSpPr>
          <p:cNvPr id="20" name="Speech Bubble: Rectangle with Corners Rounded 19"/>
          <p:cNvSpPr/>
          <p:nvPr/>
        </p:nvSpPr>
        <p:spPr>
          <a:xfrm>
            <a:off x="6400614" y="3293101"/>
            <a:ext cx="4993637" cy="778323"/>
          </a:xfrm>
          <a:prstGeom prst="wedgeRoundRectCallout">
            <a:avLst>
              <a:gd name="adj1" fmla="val 44097"/>
              <a:gd name="adj2" fmla="val 6867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0" i="0" dirty="0">
                <a:solidFill>
                  <a:srgbClr val="242021"/>
                </a:solidFill>
                <a:effectLst/>
              </a:rPr>
              <a:t>It gets </a:t>
            </a:r>
            <a:r>
              <a:rPr lang="en-US" sz="2600" b="1" i="0" dirty="0">
                <a:solidFill>
                  <a:srgbClr val="242021"/>
                </a:solidFill>
                <a:effectLst/>
              </a:rPr>
              <a:t>five percent </a:t>
            </a:r>
            <a:r>
              <a:rPr lang="en-US" sz="2600" b="0" i="0" dirty="0">
                <a:solidFill>
                  <a:srgbClr val="242021"/>
                </a:solidFill>
                <a:effectLst/>
              </a:rPr>
              <a:t>from </a:t>
            </a:r>
            <a:r>
              <a:rPr lang="en-US" sz="2600" b="1" i="0" dirty="0">
                <a:solidFill>
                  <a:srgbClr val="242021"/>
                </a:solidFill>
                <a:effectLst/>
              </a:rPr>
              <a:t>wind power</a:t>
            </a:r>
            <a:r>
              <a:rPr lang="en-US" sz="2600" b="0" i="0" dirty="0">
                <a:solidFill>
                  <a:srgbClr val="242021"/>
                </a:solidFill>
                <a:effectLst/>
              </a:rPr>
              <a:t>. </a:t>
            </a:r>
            <a:endParaRPr lang="en-US" sz="2600" dirty="0"/>
          </a:p>
        </p:txBody>
      </p:sp>
      <p:sp>
        <p:nvSpPr>
          <p:cNvPr id="21" name="Arrow: Right 20"/>
          <p:cNvSpPr/>
          <p:nvPr/>
        </p:nvSpPr>
        <p:spPr>
          <a:xfrm rot="1173519">
            <a:off x="5816622" y="3229026"/>
            <a:ext cx="579824" cy="213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peech Bubble: Rectangle with Corners Rounded 21"/>
          <p:cNvSpPr/>
          <p:nvPr/>
        </p:nvSpPr>
        <p:spPr>
          <a:xfrm>
            <a:off x="747697" y="4230757"/>
            <a:ext cx="5079202" cy="778323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0" i="0" dirty="0">
                <a:solidFill>
                  <a:srgbClr val="242021"/>
                </a:solidFill>
                <a:effectLst/>
              </a:rPr>
              <a:t>How much energy does</a:t>
            </a:r>
            <a:br>
              <a:rPr lang="en-US" sz="2600" b="0" i="0" dirty="0">
                <a:solidFill>
                  <a:srgbClr val="242021"/>
                </a:solidFill>
                <a:effectLst/>
              </a:rPr>
            </a:br>
            <a:r>
              <a:rPr lang="en-US" sz="2600" b="0" i="0" dirty="0">
                <a:solidFill>
                  <a:srgbClr val="242021"/>
                </a:solidFill>
                <a:effectLst/>
              </a:rPr>
              <a:t>Springfield get from </a:t>
            </a:r>
            <a:r>
              <a:rPr lang="en-US" sz="2600" b="1" i="0" dirty="0">
                <a:solidFill>
                  <a:srgbClr val="242021"/>
                </a:solidFill>
                <a:effectLst/>
              </a:rPr>
              <a:t>hydropower</a:t>
            </a:r>
            <a:r>
              <a:rPr lang="en-US" sz="2600" b="0" i="0" dirty="0">
                <a:solidFill>
                  <a:srgbClr val="242021"/>
                </a:solidFill>
                <a:effectLst/>
              </a:rPr>
              <a:t>?</a:t>
            </a:r>
            <a:r>
              <a:rPr lang="en-US" sz="2600" dirty="0"/>
              <a:t> </a:t>
            </a:r>
          </a:p>
        </p:txBody>
      </p:sp>
      <p:sp>
        <p:nvSpPr>
          <p:cNvPr id="23" name="Speech Bubble: Rectangle with Corners Rounded 22"/>
          <p:cNvSpPr/>
          <p:nvPr/>
        </p:nvSpPr>
        <p:spPr>
          <a:xfrm>
            <a:off x="6389332" y="4275603"/>
            <a:ext cx="4993637" cy="778323"/>
          </a:xfrm>
          <a:prstGeom prst="wedgeRoundRectCallout">
            <a:avLst>
              <a:gd name="adj1" fmla="val 44097"/>
              <a:gd name="adj2" fmla="val 6867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0" i="0" dirty="0">
                <a:solidFill>
                  <a:srgbClr val="242021"/>
                </a:solidFill>
                <a:effectLst/>
                <a:latin typeface="+mj-lt"/>
              </a:rPr>
              <a:t>It gets </a:t>
            </a:r>
            <a:r>
              <a:rPr lang="en-US" sz="2600" b="1" i="0" dirty="0">
                <a:solidFill>
                  <a:srgbClr val="242021"/>
                </a:solidFill>
                <a:effectLst/>
                <a:latin typeface="+mj-lt"/>
              </a:rPr>
              <a:t>five percent </a:t>
            </a:r>
            <a:r>
              <a:rPr lang="en-US" sz="2600" b="0" i="0" dirty="0">
                <a:solidFill>
                  <a:srgbClr val="242021"/>
                </a:solidFill>
                <a:effectLst/>
                <a:latin typeface="+mj-lt"/>
              </a:rPr>
              <a:t>from </a:t>
            </a:r>
            <a:r>
              <a:rPr lang="en-US" sz="2600" b="1" i="0" dirty="0">
                <a:solidFill>
                  <a:srgbClr val="242021"/>
                </a:solidFill>
                <a:effectLst/>
                <a:latin typeface="+mj-lt"/>
              </a:rPr>
              <a:t>hydropower</a:t>
            </a:r>
            <a:r>
              <a:rPr lang="en-US" sz="2600" b="0" i="0" dirty="0">
                <a:solidFill>
                  <a:srgbClr val="242021"/>
                </a:solidFill>
                <a:effectLst/>
                <a:latin typeface="+mj-lt"/>
              </a:rPr>
              <a:t>. </a:t>
            </a:r>
            <a:endParaRPr lang="en-US" sz="2600" dirty="0">
              <a:latin typeface="+mj-lt"/>
            </a:endParaRPr>
          </a:p>
        </p:txBody>
      </p:sp>
      <p:sp>
        <p:nvSpPr>
          <p:cNvPr id="24" name="Arrow: Right 23"/>
          <p:cNvSpPr/>
          <p:nvPr/>
        </p:nvSpPr>
        <p:spPr>
          <a:xfrm rot="1173519">
            <a:off x="5801813" y="4342258"/>
            <a:ext cx="579824" cy="213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Speech Bubble: Rectangle with Corners Rounded 24"/>
          <p:cNvSpPr/>
          <p:nvPr/>
        </p:nvSpPr>
        <p:spPr>
          <a:xfrm>
            <a:off x="751224" y="5311041"/>
            <a:ext cx="5090484" cy="778323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0" i="0" dirty="0">
                <a:solidFill>
                  <a:srgbClr val="242021"/>
                </a:solidFill>
                <a:effectLst/>
              </a:rPr>
              <a:t>How much energy does</a:t>
            </a:r>
            <a:br>
              <a:rPr lang="en-US" sz="2600" b="0" i="0" dirty="0">
                <a:solidFill>
                  <a:srgbClr val="242021"/>
                </a:solidFill>
                <a:effectLst/>
              </a:rPr>
            </a:br>
            <a:r>
              <a:rPr lang="en-US" sz="2600" b="0" i="0" dirty="0">
                <a:solidFill>
                  <a:srgbClr val="242021"/>
                </a:solidFill>
                <a:effectLst/>
              </a:rPr>
              <a:t>Springfield get from </a:t>
            </a:r>
            <a:r>
              <a:rPr lang="en-US" sz="2600" b="1" i="0" dirty="0">
                <a:solidFill>
                  <a:srgbClr val="242021"/>
                </a:solidFill>
                <a:effectLst/>
              </a:rPr>
              <a:t>solar power</a:t>
            </a:r>
            <a:r>
              <a:rPr lang="en-US" sz="2600" b="0" i="0" dirty="0">
                <a:solidFill>
                  <a:srgbClr val="242021"/>
                </a:solidFill>
                <a:effectLst/>
              </a:rPr>
              <a:t>?</a:t>
            </a:r>
            <a:r>
              <a:rPr lang="en-US" sz="2600" dirty="0"/>
              <a:t> </a:t>
            </a:r>
          </a:p>
        </p:txBody>
      </p:sp>
      <p:sp>
        <p:nvSpPr>
          <p:cNvPr id="26" name="Speech Bubble: Rectangle with Corners Rounded 25"/>
          <p:cNvSpPr/>
          <p:nvPr/>
        </p:nvSpPr>
        <p:spPr>
          <a:xfrm>
            <a:off x="6400614" y="5332654"/>
            <a:ext cx="4982355" cy="778323"/>
          </a:xfrm>
          <a:prstGeom prst="wedgeRoundRectCallout">
            <a:avLst>
              <a:gd name="adj1" fmla="val 44097"/>
              <a:gd name="adj2" fmla="val 6867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0" i="0" dirty="0">
                <a:solidFill>
                  <a:srgbClr val="242021"/>
                </a:solidFill>
                <a:effectLst/>
                <a:latin typeface="+mj-lt"/>
              </a:rPr>
              <a:t>It gets </a:t>
            </a:r>
            <a:r>
              <a:rPr lang="en-US" sz="2600" b="1" i="0" dirty="0">
                <a:solidFill>
                  <a:srgbClr val="242021"/>
                </a:solidFill>
                <a:effectLst/>
                <a:latin typeface="+mj-lt"/>
              </a:rPr>
              <a:t>twenty percent </a:t>
            </a:r>
            <a:r>
              <a:rPr lang="en-US" sz="2600" b="0" i="0" dirty="0">
                <a:solidFill>
                  <a:srgbClr val="242021"/>
                </a:solidFill>
                <a:effectLst/>
                <a:latin typeface="+mj-lt"/>
              </a:rPr>
              <a:t>from </a:t>
            </a:r>
            <a:r>
              <a:rPr lang="en-US" sz="2600" b="1" i="0" dirty="0">
                <a:solidFill>
                  <a:srgbClr val="242021"/>
                </a:solidFill>
                <a:effectLst/>
                <a:latin typeface="+mj-lt"/>
              </a:rPr>
              <a:t>solar power</a:t>
            </a:r>
            <a:r>
              <a:rPr lang="en-US" sz="2600" b="0" i="0" dirty="0">
                <a:solidFill>
                  <a:srgbClr val="242021"/>
                </a:solidFill>
                <a:effectLst/>
                <a:latin typeface="+mj-lt"/>
              </a:rPr>
              <a:t>. </a:t>
            </a:r>
            <a:endParaRPr lang="en-US" sz="2600" dirty="0">
              <a:latin typeface="+mj-lt"/>
            </a:endParaRPr>
          </a:p>
        </p:txBody>
      </p:sp>
      <p:sp>
        <p:nvSpPr>
          <p:cNvPr id="27" name="Arrow: Right 26"/>
          <p:cNvSpPr/>
          <p:nvPr/>
        </p:nvSpPr>
        <p:spPr>
          <a:xfrm rot="1173519">
            <a:off x="5845875" y="5446787"/>
            <a:ext cx="579824" cy="213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214303" y="308903"/>
            <a:ext cx="21202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STUDENT 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867178" y="308902"/>
            <a:ext cx="21026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STUDENT 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8496" y="1027182"/>
            <a:ext cx="7151976" cy="43093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76585" y="2056763"/>
            <a:ext cx="1207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76585" y="2906903"/>
            <a:ext cx="1207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76585" y="3757043"/>
            <a:ext cx="1207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76585" y="4592081"/>
            <a:ext cx="1207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40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peech Bubble: Rectangle with Corners Rounded 9"/>
          <p:cNvSpPr/>
          <p:nvPr/>
        </p:nvSpPr>
        <p:spPr>
          <a:xfrm>
            <a:off x="857290" y="1156175"/>
            <a:ext cx="4987953" cy="920228"/>
          </a:xfrm>
          <a:prstGeom prst="wedgeRoundRectCallout">
            <a:avLst>
              <a:gd name="adj1" fmla="val -50874"/>
              <a:gd name="adj2" fmla="val 77804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0" i="0" dirty="0">
                <a:solidFill>
                  <a:srgbClr val="242021"/>
                </a:solidFill>
                <a:effectLst/>
              </a:rPr>
              <a:t>How much energy does</a:t>
            </a:r>
            <a:br>
              <a:rPr lang="en-US" sz="2800" b="0" i="0" dirty="0">
                <a:solidFill>
                  <a:srgbClr val="242021"/>
                </a:solidFill>
                <a:effectLst/>
              </a:rPr>
            </a:br>
            <a:r>
              <a:rPr lang="en-US" sz="2800" b="0" i="0" dirty="0">
                <a:solidFill>
                  <a:srgbClr val="242021"/>
                </a:solidFill>
                <a:effectLst/>
              </a:rPr>
              <a:t>Twin Peaks get from </a:t>
            </a:r>
            <a:r>
              <a:rPr lang="en-US" sz="2800" b="1" i="0" dirty="0">
                <a:solidFill>
                  <a:srgbClr val="242021"/>
                </a:solidFill>
                <a:effectLst/>
              </a:rPr>
              <a:t>oil</a:t>
            </a:r>
            <a:r>
              <a:rPr lang="en-US" sz="2800" b="0" i="0" dirty="0">
                <a:solidFill>
                  <a:srgbClr val="242021"/>
                </a:solidFill>
                <a:effectLst/>
              </a:rPr>
              <a:t>?</a:t>
            </a:r>
            <a:r>
              <a:rPr lang="en-US" sz="2800" dirty="0"/>
              <a:t> </a:t>
            </a:r>
          </a:p>
        </p:txBody>
      </p:sp>
      <p:sp>
        <p:nvSpPr>
          <p:cNvPr id="11" name="Speech Bubble: Rectangle with Corners Rounded 10"/>
          <p:cNvSpPr/>
          <p:nvPr/>
        </p:nvSpPr>
        <p:spPr>
          <a:xfrm>
            <a:off x="6402052" y="1634903"/>
            <a:ext cx="4958674" cy="686516"/>
          </a:xfrm>
          <a:prstGeom prst="wedgeRoundRectCallout">
            <a:avLst>
              <a:gd name="adj1" fmla="val 44097"/>
              <a:gd name="adj2" fmla="val 6867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0" i="0" dirty="0">
                <a:solidFill>
                  <a:srgbClr val="242021"/>
                </a:solidFill>
                <a:effectLst/>
              </a:rPr>
              <a:t>It gets </a:t>
            </a:r>
            <a:r>
              <a:rPr lang="en-US" sz="2800" b="1" i="0" dirty="0">
                <a:solidFill>
                  <a:srgbClr val="242021"/>
                </a:solidFill>
                <a:effectLst/>
              </a:rPr>
              <a:t>twenty percent </a:t>
            </a:r>
            <a:r>
              <a:rPr lang="en-US" sz="2800" b="0" i="0" dirty="0">
                <a:solidFill>
                  <a:srgbClr val="242021"/>
                </a:solidFill>
                <a:effectLst/>
              </a:rPr>
              <a:t>from </a:t>
            </a:r>
            <a:r>
              <a:rPr lang="en-US" sz="2800" b="1" i="0" dirty="0">
                <a:solidFill>
                  <a:srgbClr val="242021"/>
                </a:solidFill>
                <a:effectLst/>
              </a:rPr>
              <a:t>oil</a:t>
            </a:r>
            <a:r>
              <a:rPr lang="en-US" sz="2800" b="0" i="0" dirty="0">
                <a:solidFill>
                  <a:srgbClr val="242021"/>
                </a:solidFill>
                <a:effectLst/>
              </a:rPr>
              <a:t>. </a:t>
            </a:r>
            <a:endParaRPr lang="en-US" sz="2800" dirty="0"/>
          </a:p>
        </p:txBody>
      </p:sp>
      <p:sp>
        <p:nvSpPr>
          <p:cNvPr id="13" name="Arrow: Right 12"/>
          <p:cNvSpPr/>
          <p:nvPr/>
        </p:nvSpPr>
        <p:spPr>
          <a:xfrm rot="1173519">
            <a:off x="5861064" y="1752747"/>
            <a:ext cx="543238" cy="1881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peech Bubble: Rectangle with Corners Rounded 15"/>
          <p:cNvSpPr/>
          <p:nvPr/>
        </p:nvSpPr>
        <p:spPr>
          <a:xfrm>
            <a:off x="831273" y="2362572"/>
            <a:ext cx="4947415" cy="873392"/>
          </a:xfrm>
          <a:prstGeom prst="wedgeRoundRectCallout">
            <a:avLst>
              <a:gd name="adj1" fmla="val -49540"/>
              <a:gd name="adj2" fmla="val 7922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0" i="0" dirty="0">
                <a:solidFill>
                  <a:srgbClr val="242021"/>
                </a:solidFill>
                <a:effectLst/>
              </a:rPr>
              <a:t>How much energy does</a:t>
            </a:r>
            <a:br>
              <a:rPr lang="en-US" sz="2800" b="0" i="0" dirty="0">
                <a:solidFill>
                  <a:srgbClr val="242021"/>
                </a:solidFill>
                <a:effectLst/>
              </a:rPr>
            </a:br>
            <a:r>
              <a:rPr lang="en-US" sz="2800" dirty="0">
                <a:solidFill>
                  <a:srgbClr val="242021"/>
                </a:solidFill>
              </a:rPr>
              <a:t>Twin Peaks </a:t>
            </a:r>
            <a:r>
              <a:rPr lang="en-US" sz="2800" b="0" i="0" dirty="0">
                <a:solidFill>
                  <a:srgbClr val="242021"/>
                </a:solidFill>
                <a:effectLst/>
              </a:rPr>
              <a:t>get from </a:t>
            </a:r>
            <a:r>
              <a:rPr lang="en-US" sz="2800" b="1" i="0" dirty="0">
                <a:solidFill>
                  <a:srgbClr val="242021"/>
                </a:solidFill>
                <a:effectLst/>
              </a:rPr>
              <a:t>coal</a:t>
            </a:r>
            <a:r>
              <a:rPr lang="en-US" sz="2800" b="0" i="0" dirty="0">
                <a:solidFill>
                  <a:srgbClr val="242021"/>
                </a:solidFill>
                <a:effectLst/>
              </a:rPr>
              <a:t>?</a:t>
            </a:r>
            <a:r>
              <a:rPr lang="en-US" sz="2800" dirty="0"/>
              <a:t> </a:t>
            </a:r>
          </a:p>
        </p:txBody>
      </p:sp>
      <p:sp>
        <p:nvSpPr>
          <p:cNvPr id="17" name="Speech Bubble: Rectangle with Corners Rounded 16"/>
          <p:cNvSpPr/>
          <p:nvPr/>
        </p:nvSpPr>
        <p:spPr>
          <a:xfrm>
            <a:off x="6402052" y="2751205"/>
            <a:ext cx="4999212" cy="686516"/>
          </a:xfrm>
          <a:prstGeom prst="wedgeRoundRectCallout">
            <a:avLst>
              <a:gd name="adj1" fmla="val 44097"/>
              <a:gd name="adj2" fmla="val 6867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0" i="0" dirty="0">
                <a:solidFill>
                  <a:srgbClr val="242021"/>
                </a:solidFill>
                <a:effectLst/>
              </a:rPr>
              <a:t>It gets </a:t>
            </a:r>
            <a:r>
              <a:rPr lang="en-US" sz="2800" b="1" i="0" dirty="0">
                <a:solidFill>
                  <a:srgbClr val="242021"/>
                </a:solidFill>
                <a:effectLst/>
              </a:rPr>
              <a:t>ten percent </a:t>
            </a:r>
            <a:r>
              <a:rPr lang="en-US" sz="2800" b="0" i="0" dirty="0">
                <a:solidFill>
                  <a:srgbClr val="242021"/>
                </a:solidFill>
                <a:effectLst/>
              </a:rPr>
              <a:t>from </a:t>
            </a:r>
            <a:r>
              <a:rPr lang="en-US" sz="2800" b="1" i="0" dirty="0">
                <a:solidFill>
                  <a:srgbClr val="242021"/>
                </a:solidFill>
                <a:effectLst/>
              </a:rPr>
              <a:t>coal</a:t>
            </a:r>
            <a:r>
              <a:rPr lang="en-US" sz="2800" b="0" i="0" dirty="0">
                <a:solidFill>
                  <a:srgbClr val="242021"/>
                </a:solidFill>
                <a:effectLst/>
              </a:rPr>
              <a:t>. </a:t>
            </a:r>
            <a:endParaRPr lang="en-US" sz="2800" dirty="0"/>
          </a:p>
        </p:txBody>
      </p:sp>
      <p:sp>
        <p:nvSpPr>
          <p:cNvPr id="18" name="Arrow: Right 17"/>
          <p:cNvSpPr/>
          <p:nvPr/>
        </p:nvSpPr>
        <p:spPr>
          <a:xfrm rot="1173519">
            <a:off x="5818751" y="2889680"/>
            <a:ext cx="543238" cy="1881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peech Bubble: Rectangle with Corners Rounded 18"/>
          <p:cNvSpPr/>
          <p:nvPr/>
        </p:nvSpPr>
        <p:spPr>
          <a:xfrm>
            <a:off x="831273" y="3518200"/>
            <a:ext cx="4932606" cy="1139678"/>
          </a:xfrm>
          <a:prstGeom prst="wedgeRoundRectCallout">
            <a:avLst>
              <a:gd name="adj1" fmla="val -51526"/>
              <a:gd name="adj2" fmla="val 7473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0" i="0" dirty="0">
                <a:solidFill>
                  <a:srgbClr val="242021"/>
                </a:solidFill>
                <a:effectLst/>
              </a:rPr>
              <a:t>How much energy does</a:t>
            </a:r>
            <a:br>
              <a:rPr lang="en-US" sz="2800" b="0" i="0" dirty="0">
                <a:solidFill>
                  <a:srgbClr val="242021"/>
                </a:solidFill>
                <a:effectLst/>
              </a:rPr>
            </a:br>
            <a:r>
              <a:rPr lang="en-US" sz="2800" dirty="0">
                <a:solidFill>
                  <a:srgbClr val="242021"/>
                </a:solidFill>
              </a:rPr>
              <a:t>Twin Peaks </a:t>
            </a:r>
            <a:r>
              <a:rPr lang="en-US" sz="2800" b="0" i="0" dirty="0">
                <a:solidFill>
                  <a:srgbClr val="242021"/>
                </a:solidFill>
                <a:effectLst/>
              </a:rPr>
              <a:t>get from </a:t>
            </a:r>
            <a:r>
              <a:rPr lang="en-US" sz="2800" b="1" i="0" dirty="0">
                <a:solidFill>
                  <a:srgbClr val="242021"/>
                </a:solidFill>
                <a:effectLst/>
              </a:rPr>
              <a:t>wind power</a:t>
            </a:r>
            <a:r>
              <a:rPr lang="en-US" sz="2800" b="0" i="0" dirty="0">
                <a:solidFill>
                  <a:srgbClr val="242021"/>
                </a:solidFill>
                <a:effectLst/>
              </a:rPr>
              <a:t>?</a:t>
            </a:r>
            <a:r>
              <a:rPr lang="en-US" sz="2800" dirty="0"/>
              <a:t> </a:t>
            </a:r>
          </a:p>
        </p:txBody>
      </p:sp>
      <p:sp>
        <p:nvSpPr>
          <p:cNvPr id="20" name="Speech Bubble: Rectangle with Corners Rounded 19"/>
          <p:cNvSpPr/>
          <p:nvPr/>
        </p:nvSpPr>
        <p:spPr>
          <a:xfrm>
            <a:off x="6387244" y="3907931"/>
            <a:ext cx="5014021" cy="882331"/>
          </a:xfrm>
          <a:prstGeom prst="wedgeRoundRectCallout">
            <a:avLst>
              <a:gd name="adj1" fmla="val 44097"/>
              <a:gd name="adj2" fmla="val 6867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0" i="0" dirty="0">
                <a:solidFill>
                  <a:srgbClr val="242021"/>
                </a:solidFill>
                <a:effectLst/>
              </a:rPr>
              <a:t>It gets </a:t>
            </a:r>
            <a:r>
              <a:rPr lang="en-US" sz="2800" b="1" i="0" dirty="0">
                <a:solidFill>
                  <a:srgbClr val="242021"/>
                </a:solidFill>
                <a:effectLst/>
              </a:rPr>
              <a:t>thirty percent </a:t>
            </a:r>
            <a:r>
              <a:rPr lang="en-US" sz="2800" b="0" i="0" dirty="0">
                <a:solidFill>
                  <a:srgbClr val="242021"/>
                </a:solidFill>
                <a:effectLst/>
              </a:rPr>
              <a:t>from </a:t>
            </a:r>
            <a:r>
              <a:rPr lang="en-US" sz="2800" b="1" i="0" dirty="0">
                <a:solidFill>
                  <a:srgbClr val="242021"/>
                </a:solidFill>
                <a:effectLst/>
              </a:rPr>
              <a:t>wind power</a:t>
            </a:r>
            <a:r>
              <a:rPr lang="en-US" sz="2800" b="0" i="0" dirty="0">
                <a:solidFill>
                  <a:srgbClr val="242021"/>
                </a:solidFill>
                <a:effectLst/>
              </a:rPr>
              <a:t>. </a:t>
            </a:r>
            <a:endParaRPr lang="en-US" sz="2800" dirty="0"/>
          </a:p>
        </p:txBody>
      </p:sp>
      <p:sp>
        <p:nvSpPr>
          <p:cNvPr id="21" name="Arrow: Right 20"/>
          <p:cNvSpPr/>
          <p:nvPr/>
        </p:nvSpPr>
        <p:spPr>
          <a:xfrm rot="1173519">
            <a:off x="5818751" y="4173541"/>
            <a:ext cx="543238" cy="1881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peech Bubble: Rectangle with Corners Rounded 21"/>
          <p:cNvSpPr/>
          <p:nvPr/>
        </p:nvSpPr>
        <p:spPr>
          <a:xfrm>
            <a:off x="793948" y="4946764"/>
            <a:ext cx="4932606" cy="1231645"/>
          </a:xfrm>
          <a:prstGeom prst="wedgeRoundRectCallout">
            <a:avLst>
              <a:gd name="adj1" fmla="val -50964"/>
              <a:gd name="adj2" fmla="val 67316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0" i="0" dirty="0">
                <a:solidFill>
                  <a:srgbClr val="242021"/>
                </a:solidFill>
                <a:effectLst/>
              </a:rPr>
              <a:t>How much energy does</a:t>
            </a:r>
            <a:br>
              <a:rPr lang="en-US" sz="2800" b="0" i="0" dirty="0">
                <a:solidFill>
                  <a:srgbClr val="242021"/>
                </a:solidFill>
                <a:effectLst/>
              </a:rPr>
            </a:br>
            <a:r>
              <a:rPr lang="en-US" sz="2800" dirty="0">
                <a:solidFill>
                  <a:srgbClr val="242021"/>
                </a:solidFill>
              </a:rPr>
              <a:t>Twin Peaks </a:t>
            </a:r>
            <a:r>
              <a:rPr lang="en-US" sz="2800" b="0" i="0" dirty="0">
                <a:solidFill>
                  <a:srgbClr val="242021"/>
                </a:solidFill>
                <a:effectLst/>
              </a:rPr>
              <a:t>get from </a:t>
            </a:r>
            <a:r>
              <a:rPr lang="en-US" sz="2800" b="1" i="0" dirty="0">
                <a:solidFill>
                  <a:srgbClr val="242021"/>
                </a:solidFill>
                <a:effectLst/>
              </a:rPr>
              <a:t>hydropower</a:t>
            </a:r>
            <a:r>
              <a:rPr lang="en-US" sz="2800" b="0" i="0" dirty="0">
                <a:solidFill>
                  <a:srgbClr val="242021"/>
                </a:solidFill>
                <a:effectLst/>
              </a:rPr>
              <a:t>?</a:t>
            </a:r>
            <a:r>
              <a:rPr lang="en-US" sz="2800" dirty="0"/>
              <a:t> </a:t>
            </a:r>
          </a:p>
        </p:txBody>
      </p:sp>
      <p:sp>
        <p:nvSpPr>
          <p:cNvPr id="23" name="Speech Bubble: Rectangle with Corners Rounded 22"/>
          <p:cNvSpPr/>
          <p:nvPr/>
        </p:nvSpPr>
        <p:spPr>
          <a:xfrm>
            <a:off x="6387244" y="5220048"/>
            <a:ext cx="5014020" cy="930157"/>
          </a:xfrm>
          <a:prstGeom prst="wedgeRoundRectCallout">
            <a:avLst>
              <a:gd name="adj1" fmla="val 44097"/>
              <a:gd name="adj2" fmla="val 6867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0" i="0" dirty="0">
                <a:solidFill>
                  <a:srgbClr val="242021"/>
                </a:solidFill>
                <a:effectLst/>
                <a:latin typeface="+mj-lt"/>
              </a:rPr>
              <a:t>It gets </a:t>
            </a:r>
            <a:r>
              <a:rPr lang="en-US" sz="2800" b="1" i="0" dirty="0">
                <a:solidFill>
                  <a:srgbClr val="242021"/>
                </a:solidFill>
                <a:effectLst/>
                <a:latin typeface="+mj-lt"/>
              </a:rPr>
              <a:t>forty percent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+mj-lt"/>
              </a:rPr>
              <a:t>from </a:t>
            </a:r>
            <a:r>
              <a:rPr lang="en-US" sz="2800" b="1" i="0" dirty="0">
                <a:solidFill>
                  <a:srgbClr val="242021"/>
                </a:solidFill>
                <a:effectLst/>
                <a:latin typeface="+mj-lt"/>
              </a:rPr>
              <a:t>hydropower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+mj-lt"/>
              </a:rPr>
              <a:t>. </a:t>
            </a:r>
            <a:endParaRPr lang="en-US" sz="2800" dirty="0">
              <a:latin typeface="+mj-lt"/>
            </a:endParaRPr>
          </a:p>
        </p:txBody>
      </p:sp>
      <p:sp>
        <p:nvSpPr>
          <p:cNvPr id="24" name="Arrow: Right 23"/>
          <p:cNvSpPr/>
          <p:nvPr/>
        </p:nvSpPr>
        <p:spPr>
          <a:xfrm rot="1173519">
            <a:off x="5818751" y="5468511"/>
            <a:ext cx="543238" cy="1881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2200121" y="441166"/>
            <a:ext cx="21202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STUDENT 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842940" y="441135"/>
            <a:ext cx="21026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STUDENT 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peech Bubble: Rectangle with Corners Rounded 24"/>
          <p:cNvSpPr/>
          <p:nvPr/>
        </p:nvSpPr>
        <p:spPr>
          <a:xfrm>
            <a:off x="419844" y="1259134"/>
            <a:ext cx="5260520" cy="1218588"/>
          </a:xfrm>
          <a:prstGeom prst="wedgeRoundRectCallout">
            <a:avLst>
              <a:gd name="adj1" fmla="val -47402"/>
              <a:gd name="adj2" fmla="val 80574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Twin Peaks gets </a:t>
            </a:r>
            <a:r>
              <a:rPr lang="en-US" sz="3200" b="1" i="0" dirty="0">
                <a:solidFill>
                  <a:srgbClr val="242021"/>
                </a:solidFill>
                <a:effectLst/>
              </a:rPr>
              <a:t>less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energy from </a:t>
            </a:r>
            <a:r>
              <a:rPr lang="en-US" sz="3200" b="1" i="0" dirty="0">
                <a:solidFill>
                  <a:srgbClr val="242021"/>
                </a:solidFill>
                <a:effectLst/>
              </a:rPr>
              <a:t>oil than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Springfield.</a:t>
            </a:r>
            <a:r>
              <a:rPr lang="en-US" sz="3200" dirty="0"/>
              <a:t> </a:t>
            </a:r>
          </a:p>
        </p:txBody>
      </p:sp>
      <p:sp>
        <p:nvSpPr>
          <p:cNvPr id="26" name="Speech Bubble: Rectangle with Corners Rounded 25"/>
          <p:cNvSpPr/>
          <p:nvPr/>
        </p:nvSpPr>
        <p:spPr>
          <a:xfrm>
            <a:off x="6647494" y="1259134"/>
            <a:ext cx="5007075" cy="1218589"/>
          </a:xfrm>
          <a:prstGeom prst="wedgeRoundRectCallout">
            <a:avLst>
              <a:gd name="adj1" fmla="val 46556"/>
              <a:gd name="adj2" fmla="val 69074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Twin Peaks gets </a:t>
            </a:r>
            <a:r>
              <a:rPr lang="en-US" sz="3200" b="1" i="0" dirty="0">
                <a:solidFill>
                  <a:srgbClr val="242021"/>
                </a:solidFill>
                <a:effectLst/>
              </a:rPr>
              <a:t>less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energy from </a:t>
            </a:r>
            <a:r>
              <a:rPr lang="en-US" sz="3200" b="1" i="0" dirty="0">
                <a:solidFill>
                  <a:srgbClr val="242021"/>
                </a:solidFill>
                <a:effectLst/>
              </a:rPr>
              <a:t>coal than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Springfield.</a:t>
            </a:r>
            <a:r>
              <a:rPr lang="en-US" sz="3200" dirty="0"/>
              <a:t> </a:t>
            </a:r>
          </a:p>
        </p:txBody>
      </p:sp>
      <p:sp>
        <p:nvSpPr>
          <p:cNvPr id="27" name="Speech Bubble: Rectangle with Corners Rounded 26"/>
          <p:cNvSpPr/>
          <p:nvPr/>
        </p:nvSpPr>
        <p:spPr>
          <a:xfrm>
            <a:off x="419843" y="3083460"/>
            <a:ext cx="5260521" cy="1613232"/>
          </a:xfrm>
          <a:prstGeom prst="wedgeRoundRectCallout">
            <a:avLst>
              <a:gd name="adj1" fmla="val -46852"/>
              <a:gd name="adj2" fmla="val 77714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Twin Peaks gets </a:t>
            </a:r>
            <a:r>
              <a:rPr lang="en-US" sz="3200" b="1" i="0" dirty="0">
                <a:solidFill>
                  <a:srgbClr val="242021"/>
                </a:solidFill>
                <a:effectLst/>
              </a:rPr>
              <a:t>more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energy from </a:t>
            </a:r>
            <a:r>
              <a:rPr lang="en-US" sz="3200" b="1" i="0" dirty="0">
                <a:solidFill>
                  <a:srgbClr val="242021"/>
                </a:solidFill>
                <a:effectLst/>
              </a:rPr>
              <a:t>wind power than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Springfield.</a:t>
            </a:r>
            <a:r>
              <a:rPr lang="en-US" sz="3200" dirty="0"/>
              <a:t> </a:t>
            </a:r>
          </a:p>
        </p:txBody>
      </p:sp>
      <p:sp>
        <p:nvSpPr>
          <p:cNvPr id="28" name="Speech Bubble: Rectangle with Corners Rounded 27"/>
          <p:cNvSpPr/>
          <p:nvPr/>
        </p:nvSpPr>
        <p:spPr>
          <a:xfrm>
            <a:off x="6647493" y="3083459"/>
            <a:ext cx="5007075" cy="1579418"/>
          </a:xfrm>
          <a:prstGeom prst="wedgeRoundRectCallout">
            <a:avLst>
              <a:gd name="adj1" fmla="val 46307"/>
              <a:gd name="adj2" fmla="val 65751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Twin Peaks gets </a:t>
            </a:r>
            <a:r>
              <a:rPr lang="en-US" sz="3200" b="1" i="0" dirty="0">
                <a:solidFill>
                  <a:srgbClr val="242021"/>
                </a:solidFill>
                <a:effectLst/>
              </a:rPr>
              <a:t>more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energy from </a:t>
            </a:r>
            <a:r>
              <a:rPr lang="en-US" sz="3200" b="1" i="0" dirty="0">
                <a:solidFill>
                  <a:srgbClr val="242021"/>
                </a:solidFill>
                <a:effectLst/>
              </a:rPr>
              <a:t>hydropower than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Springfield.</a:t>
            </a:r>
            <a:r>
              <a:rPr lang="en-US" sz="3200" dirty="0"/>
              <a:t> </a:t>
            </a:r>
          </a:p>
        </p:txBody>
      </p:sp>
      <p:sp>
        <p:nvSpPr>
          <p:cNvPr id="29" name="Speech Bubble: Rectangle with Corners Rounded 28"/>
          <p:cNvSpPr/>
          <p:nvPr/>
        </p:nvSpPr>
        <p:spPr>
          <a:xfrm>
            <a:off x="2385863" y="4925501"/>
            <a:ext cx="7437839" cy="1190702"/>
          </a:xfrm>
          <a:prstGeom prst="wedgeRoundRectCallout">
            <a:avLst>
              <a:gd name="adj1" fmla="val -37371"/>
              <a:gd name="adj2" fmla="val 77714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0" i="0" dirty="0">
                <a:solidFill>
                  <a:schemeClr val="bg1"/>
                </a:solidFill>
                <a:effectLst/>
              </a:rPr>
              <a:t>Twin Peaks uses </a:t>
            </a:r>
            <a:r>
              <a:rPr lang="en-US" sz="3200" b="1" i="0" dirty="0">
                <a:solidFill>
                  <a:schemeClr val="bg1"/>
                </a:solidFill>
                <a:effectLst/>
              </a:rPr>
              <a:t>more</a:t>
            </a:r>
            <a:r>
              <a:rPr lang="en-US" sz="3200" b="0" i="0" dirty="0">
                <a:solidFill>
                  <a:schemeClr val="bg1"/>
                </a:solidFill>
                <a:effectLst/>
              </a:rPr>
              <a:t> renewable energy </a:t>
            </a:r>
            <a:r>
              <a:rPr lang="en-US" sz="3200" b="1" i="0" dirty="0">
                <a:solidFill>
                  <a:schemeClr val="bg1"/>
                </a:solidFill>
                <a:effectLst/>
              </a:rPr>
              <a:t>than </a:t>
            </a:r>
            <a:r>
              <a:rPr lang="en-US" sz="3200" b="0" i="0" dirty="0">
                <a:solidFill>
                  <a:schemeClr val="bg1"/>
                </a:solidFill>
                <a:effectLst/>
              </a:rPr>
              <a:t>Springfield.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46" y="423862"/>
            <a:ext cx="11953875" cy="523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52006" y="407672"/>
            <a:ext cx="10247083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Write a paragraph comparing two cities’ use of different kinds of energy. Which city is “greener”? Write about 70 words.</a:t>
            </a:r>
          </a:p>
        </p:txBody>
      </p:sp>
      <p:graphicFrame>
        <p:nvGraphicFramePr>
          <p:cNvPr id="5" name="Chart 4"/>
          <p:cNvGraphicFramePr/>
          <p:nvPr/>
        </p:nvGraphicFramePr>
        <p:xfrm>
          <a:off x="549564" y="2282523"/>
          <a:ext cx="5213927" cy="41321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/>
          <p:nvPr/>
        </p:nvGraphicFramePr>
        <p:xfrm>
          <a:off x="6179127" y="2282523"/>
          <a:ext cx="5361709" cy="41321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565"/>
            <a:ext cx="9016365" cy="61480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689571" y="2524494"/>
            <a:ext cx="11124657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Speaking: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Compare two cities’ use of energy sources using more/less …than…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Practice pronouncing numbers which are multiples of ten. 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>
            <a:fillRect/>
          </a:stretch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- compare two cities’ use of energy sources using </a:t>
            </a:r>
            <a:r>
              <a:rPr lang="en-US" sz="3600" b="1" i="1" dirty="0">
                <a:solidFill>
                  <a:srgbClr val="0070C0"/>
                </a:solidFill>
              </a:rPr>
              <a:t>more/less … than …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practice pronouncing numbers which are multiples of ten. 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64135" y="1646555"/>
            <a:ext cx="11975465" cy="45231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pronouncing numbers which are multiples of ten.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Redo the writing exercise</a:t>
            </a:r>
            <a:r>
              <a:rPr lang="vi-VN" altLang="en-US" sz="3600" i="1" dirty="0">
                <a:solidFill>
                  <a:srgbClr val="0070C0"/>
                </a:solidFill>
              </a:rPr>
              <a:t> </a:t>
            </a:r>
            <a:r>
              <a:rPr lang="en-US" sz="3600" i="1" dirty="0">
                <a:solidFill>
                  <a:srgbClr val="0070C0"/>
                </a:solidFill>
                <a:latin typeface="Calibri" panose="020F0502020204030204" charset="0"/>
                <a:sym typeface="+mn-ea"/>
              </a:rPr>
              <a:t>in </a:t>
            </a:r>
            <a:r>
              <a:rPr lang="en-US" sz="3600" b="1" i="1" dirty="0" err="1">
                <a:solidFill>
                  <a:srgbClr val="0070C0"/>
                </a:solidFill>
                <a:latin typeface="Calibri" panose="020F0502020204030204" charset="0"/>
                <a:sym typeface="+mn-ea"/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  <a:latin typeface="Calibri" panose="020F0502020204030204" charset="0"/>
                <a:sym typeface="+mn-ea"/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  <a:latin typeface="Calibri" panose="020F0502020204030204" charset="0"/>
                <a:sym typeface="+mn-ea"/>
              </a:rPr>
              <a:t>i</a:t>
            </a:r>
            <a:r>
              <a:rPr lang="en-US" sz="3600" b="1" i="1" dirty="0">
                <a:solidFill>
                  <a:srgbClr val="0070C0"/>
                </a:solidFill>
                <a:latin typeface="Calibri" panose="020F0502020204030204" charset="0"/>
                <a:sym typeface="+mn-ea"/>
              </a:rPr>
              <a:t>-Learn Smart World </a:t>
            </a:r>
            <a:r>
              <a:rPr lang="vi-VN" altLang="en-US" sz="3600" b="1" i="1" dirty="0">
                <a:solidFill>
                  <a:srgbClr val="0070C0"/>
                </a:solidFill>
                <a:latin typeface="Calibri" panose="020F0502020204030204" charset="0"/>
                <a:sym typeface="+mn-ea"/>
              </a:rPr>
              <a:t>Work</a:t>
            </a:r>
            <a:r>
              <a:rPr lang="en-US" sz="3600" b="1" i="1" dirty="0">
                <a:solidFill>
                  <a:srgbClr val="0070C0"/>
                </a:solidFill>
                <a:latin typeface="Calibri" panose="020F0502020204030204" charset="0"/>
                <a:sym typeface="+mn-ea"/>
              </a:rPr>
              <a:t>book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vi-VN" altLang="en-US" sz="3600" i="1" dirty="0">
                <a:solidFill>
                  <a:srgbClr val="0070C0"/>
                </a:solidFill>
              </a:rPr>
              <a:t>(</a:t>
            </a:r>
            <a:r>
              <a:rPr lang="en-US" sz="3600" i="1" dirty="0">
                <a:solidFill>
                  <a:srgbClr val="0070C0"/>
                </a:solidFill>
              </a:rPr>
              <a:t>page 57</a:t>
            </a:r>
            <a:r>
              <a:rPr lang="vi-VN" altLang="en-US" sz="3600" i="1" dirty="0">
                <a:solidFill>
                  <a:srgbClr val="0070C0"/>
                </a:solidFill>
              </a:rPr>
              <a:t>)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latin typeface="Calibri" panose="020F0502020204030204" charset="0"/>
              </a:rPr>
              <a:t>Review the vocabulary and grammar notes in </a:t>
            </a:r>
            <a:r>
              <a:rPr lang="en-US" sz="3600" b="1" i="1" dirty="0" err="1">
                <a:solidFill>
                  <a:srgbClr val="0070C0"/>
                </a:solidFill>
                <a:latin typeface="Calibri" panose="020F0502020204030204" charset="0"/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  <a:latin typeface="Calibri" panose="020F0502020204030204" charset="0"/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  <a:latin typeface="Calibri" panose="020F0502020204030204" charset="0"/>
              </a:rPr>
              <a:t>i</a:t>
            </a:r>
            <a:r>
              <a:rPr lang="en-US" sz="3600" b="1" i="1" dirty="0">
                <a:solidFill>
                  <a:srgbClr val="0070C0"/>
                </a:solidFill>
                <a:latin typeface="Calibri" panose="020F0502020204030204" charset="0"/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  <a:latin typeface="Calibri" panose="020F0502020204030204" charset="0"/>
              </a:rPr>
              <a:t> (pages 60 &amp; 61).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79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 </a:t>
            </a:r>
            <a:r>
              <a:rPr lang="en-US" sz="3600" i="1" dirty="0">
                <a:solidFill>
                  <a:srgbClr val="0070C0"/>
                </a:solidFill>
              </a:rPr>
              <a:t>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/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>
            <a:fillRect/>
          </a:stretch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9" y="300213"/>
            <a:ext cx="9179809" cy="61192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8338" y="1002140"/>
            <a:ext cx="12241712" cy="4878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1. A. souvenir		B. volunteer	C. sightseeing	D. engineer</a:t>
            </a:r>
            <a:endParaRPr lang="en-US" sz="3200" u="sng" dirty="0">
              <a:latin typeface="+mj-lt"/>
            </a:endParaRPr>
          </a:p>
          <a:p>
            <a:pPr>
              <a:lnSpc>
                <a:spcPct val="200000"/>
              </a:lnSpc>
            </a:pPr>
            <a:endParaRPr lang="en-US" sz="3200" u="sng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2. A. energy		B. barbecue	C. traveling	D. performance</a:t>
            </a:r>
          </a:p>
          <a:p>
            <a:pPr>
              <a:lnSpc>
                <a:spcPct val="200000"/>
              </a:lnSpc>
            </a:pP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3. A. situation		B. hydropower 	C. presentation	D. transportation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6" y="783642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6421285" y="1345734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9209895" y="3318809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698099" y="5187205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18343" y="1637022"/>
            <a:ext cx="2780999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/ˌ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su:vəˈnɪr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029388" y="1689087"/>
            <a:ext cx="2913619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/ˌ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vɑ:lənˈtɪr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601987" y="1702898"/>
            <a:ext cx="248848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saɪtsi:ɪŋ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376009" y="1666288"/>
            <a:ext cx="2815991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/ˌendʒɪˈnɪr/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43122" y="362561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enərdʒi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496583" y="3617088"/>
            <a:ext cx="27531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 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bɑ:rbəkju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:/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427105" y="3579839"/>
            <a:ext cx="31292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 /ˈtrævəlɪŋ/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503399" y="3590552"/>
            <a:ext cx="2786651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pərˈfɔ:rməns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16802" y="5443701"/>
            <a:ext cx="250789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/ˌ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sɪtʃuˈeɪʃn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625658" y="5491903"/>
            <a:ext cx="30356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/ˈhaɪdroʊpaʊər/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601987" y="5502616"/>
            <a:ext cx="3132875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/ˌ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preznˈteɪʃn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204253" y="5491903"/>
            <a:ext cx="3317368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/ˌ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trænspərˈteɪʃn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025603" y="301358"/>
            <a:ext cx="1056143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Choose the word whose main stress is placed </a:t>
            </a:r>
          </a:p>
          <a:p>
            <a:r>
              <a:rPr lang="en-US" sz="3200" dirty="0">
                <a:solidFill>
                  <a:srgbClr val="0070C0"/>
                </a:solidFill>
              </a:rPr>
              <a:t>differently from the others. </a:t>
            </a:r>
            <a:br>
              <a:rPr lang="en-US" sz="3200" dirty="0">
                <a:solidFill>
                  <a:srgbClr val="0070C0"/>
                </a:solidFill>
              </a:rPr>
            </a:b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6256" y="1026596"/>
            <a:ext cx="12302836" cy="5015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1. A. dang</a:t>
            </a:r>
            <a:r>
              <a:rPr lang="en-US" sz="3200" u="sng" dirty="0">
                <a:latin typeface="+mj-lt"/>
              </a:rPr>
              <a:t>e</a:t>
            </a:r>
            <a:r>
              <a:rPr lang="en-US" sz="3200" dirty="0">
                <a:latin typeface="+mj-lt"/>
              </a:rPr>
              <a:t>rous		B. </a:t>
            </a:r>
            <a:r>
              <a:rPr lang="en-US" sz="3200" u="sng" dirty="0">
                <a:latin typeface="+mj-lt"/>
              </a:rPr>
              <a:t>e</a:t>
            </a:r>
            <a:r>
              <a:rPr lang="en-US" sz="3200" dirty="0">
                <a:latin typeface="+mj-lt"/>
              </a:rPr>
              <a:t>xciting		C. d</a:t>
            </a:r>
            <a:r>
              <a:rPr lang="en-US" sz="3200" u="sng" dirty="0">
                <a:latin typeface="+mj-lt"/>
              </a:rPr>
              <a:t>e</a:t>
            </a:r>
            <a:r>
              <a:rPr lang="en-US" sz="3200" dirty="0">
                <a:latin typeface="+mj-lt"/>
              </a:rPr>
              <a:t>lighted	D. </a:t>
            </a:r>
            <a:r>
              <a:rPr lang="en-US" sz="3200" u="sng" dirty="0">
                <a:latin typeface="+mj-lt"/>
              </a:rPr>
              <a:t>e</a:t>
            </a:r>
            <a:r>
              <a:rPr lang="en-US" sz="3200" dirty="0">
                <a:latin typeface="+mj-lt"/>
              </a:rPr>
              <a:t>xpensive</a:t>
            </a:r>
          </a:p>
          <a:p>
            <a:pPr>
              <a:lnSpc>
                <a:spcPct val="200000"/>
              </a:lnSpc>
            </a:pP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2. A. f</a:t>
            </a:r>
            <a:r>
              <a:rPr lang="en-US" sz="3200" u="sng" dirty="0">
                <a:latin typeface="+mj-lt"/>
              </a:rPr>
              <a:t>i</a:t>
            </a:r>
            <a:r>
              <a:rPr lang="en-US" sz="3200" dirty="0">
                <a:latin typeface="+mj-lt"/>
              </a:rPr>
              <a:t>re			B. s</a:t>
            </a:r>
            <a:r>
              <a:rPr lang="en-US" sz="3200" u="sng" dirty="0">
                <a:latin typeface="+mj-lt"/>
              </a:rPr>
              <a:t>i</a:t>
            </a:r>
            <a:r>
              <a:rPr lang="en-US" sz="3200" dirty="0">
                <a:latin typeface="+mj-lt"/>
              </a:rPr>
              <a:t>lk		C. th</a:t>
            </a:r>
            <a:r>
              <a:rPr lang="en-US" sz="3200" u="sng" dirty="0">
                <a:latin typeface="+mj-lt"/>
              </a:rPr>
              <a:t>i</a:t>
            </a:r>
            <a:r>
              <a:rPr lang="en-US" sz="3200" dirty="0">
                <a:latin typeface="+mj-lt"/>
              </a:rPr>
              <a:t>ng		D. l</a:t>
            </a:r>
            <a:r>
              <a:rPr lang="en-US" sz="3200" u="sng" dirty="0">
                <a:latin typeface="+mj-lt"/>
              </a:rPr>
              <a:t>i</a:t>
            </a:r>
            <a:r>
              <a:rPr lang="en-US" sz="3200" dirty="0">
                <a:latin typeface="+mj-lt"/>
              </a:rPr>
              <a:t>nk</a:t>
            </a:r>
          </a:p>
          <a:p>
            <a:pPr>
              <a:lnSpc>
                <a:spcPct val="200000"/>
              </a:lnSpc>
            </a:pP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3. A. wr</a:t>
            </a:r>
            <a:r>
              <a:rPr lang="en-US" sz="3200" u="sng" dirty="0">
                <a:latin typeface="+mj-lt"/>
              </a:rPr>
              <a:t>o</a:t>
            </a:r>
            <a:r>
              <a:rPr lang="en-US" sz="3200" dirty="0">
                <a:latin typeface="+mj-lt"/>
              </a:rPr>
              <a:t>te			B. s</a:t>
            </a:r>
            <a:r>
              <a:rPr lang="en-US" sz="3200" u="sng" dirty="0">
                <a:latin typeface="+mj-lt"/>
              </a:rPr>
              <a:t>o</a:t>
            </a:r>
            <a:r>
              <a:rPr lang="en-US" sz="3200" dirty="0">
                <a:latin typeface="+mj-lt"/>
              </a:rPr>
              <a:t>ld		C. st</a:t>
            </a:r>
            <a:r>
              <a:rPr lang="en-US" sz="3200" u="sng" dirty="0">
                <a:latin typeface="+mj-lt"/>
              </a:rPr>
              <a:t>o</a:t>
            </a:r>
            <a:r>
              <a:rPr lang="en-US" sz="3200" dirty="0">
                <a:latin typeface="+mj-lt"/>
              </a:rPr>
              <a:t>le		D. w</a:t>
            </a:r>
            <a:r>
              <a:rPr lang="en-US" sz="3200" u="sng" dirty="0">
                <a:latin typeface="+mj-lt"/>
              </a:rPr>
              <a:t>o</a:t>
            </a:r>
            <a:r>
              <a:rPr lang="en-US" sz="3200" dirty="0">
                <a:latin typeface="+mj-lt"/>
              </a:rPr>
              <a:t>re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711" y="829059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572520" y="1416563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72520" y="3340003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9293802" y="5258687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43491" y="1720972"/>
            <a:ext cx="28111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deɪndʒ</a:t>
            </a:r>
            <a:r>
              <a:rPr lang="en-US" sz="3200" dirty="0" err="1">
                <a:solidFill>
                  <a:srgbClr val="FF0000"/>
                </a:solidFill>
              </a:rPr>
              <a:t>ər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əs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992721" y="1756690"/>
            <a:ext cx="2704447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/ɪkˈsaɪtɪŋ/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837874" y="1722370"/>
            <a:ext cx="30691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/dɪˈlaɪtɪd/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584472" y="1808449"/>
            <a:ext cx="2471896" cy="751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</a:rPr>
              <a:t>/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ɪkˈspensɪv/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83540" y="5549975"/>
            <a:ext cx="27598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/roʊt/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837874" y="5508053"/>
            <a:ext cx="2746598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/stoʊl/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584472" y="3633473"/>
            <a:ext cx="2763462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/lɪŋk/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12569" y="3673625"/>
            <a:ext cx="2427220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faɪ</a:t>
            </a:r>
            <a:r>
              <a:rPr lang="en-US" sz="3200" dirty="0" err="1">
                <a:solidFill>
                  <a:srgbClr val="FF0000"/>
                </a:solidFill>
              </a:rPr>
              <a:t>ə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r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123498" y="3642587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/sɪlk/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655009" y="5480292"/>
            <a:ext cx="2692925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/wɔ:r/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751107" y="3619272"/>
            <a:ext cx="25280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  <a:r>
              <a:rPr lang="el-GR" sz="3200">
                <a:solidFill>
                  <a:srgbClr val="FF0000"/>
                </a:solidFill>
                <a:latin typeface="+mj-lt"/>
              </a:rPr>
              <a:t>θ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ɪŋ/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954051" y="5496694"/>
            <a:ext cx="2993794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/soʊld/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239789" y="321206"/>
            <a:ext cx="120551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+mj-lt"/>
              </a:rPr>
              <a:t>Choose the word whose underlined part is </a:t>
            </a:r>
          </a:p>
          <a:p>
            <a:r>
              <a:rPr lang="en-US" sz="3200">
                <a:solidFill>
                  <a:srgbClr val="0070C0"/>
                </a:solidFill>
                <a:latin typeface="+mj-lt"/>
              </a:rPr>
              <a:t>pronounced differently from that of the other words.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6" grpId="0"/>
      <p:bldP spid="19" grpId="0"/>
      <p:bldP spid="20" grpId="0"/>
      <p:bldP spid="21" grpId="0"/>
      <p:bldP spid="22" grpId="0"/>
      <p:bldP spid="24" grpId="0"/>
      <p:bldP spid="25" grpId="0"/>
      <p:bldP spid="26" grpId="0"/>
      <p:bldP spid="27" grpId="0"/>
      <p:bldP spid="28" grpId="0"/>
      <p:bldP spid="29" grpId="0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52" y="409257"/>
            <a:ext cx="370563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0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939" y="409257"/>
            <a:ext cx="1970715" cy="125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779" y="1666203"/>
            <a:ext cx="10389998" cy="4118388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3161" y="442911"/>
            <a:ext cx="370563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0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3052" y="1324919"/>
            <a:ext cx="8600304" cy="2194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600" b="1" dirty="0">
                <a:solidFill>
                  <a:srgbClr val="0070C0"/>
                </a:solidFill>
              </a:rPr>
              <a:t>1. Which city is greener? Why?</a:t>
            </a:r>
          </a:p>
          <a:p>
            <a:pPr>
              <a:lnSpc>
                <a:spcPct val="130000"/>
              </a:lnSpc>
            </a:pPr>
            <a:r>
              <a:rPr lang="en-US" sz="3600" b="1" dirty="0">
                <a:solidFill>
                  <a:srgbClr val="0070C0"/>
                </a:solidFill>
              </a:rPr>
              <a:t>2. How much energy does Sun City get from solar power?</a:t>
            </a: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630" y="409257"/>
            <a:ext cx="2871260" cy="183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297380" y="3692459"/>
            <a:ext cx="8714510" cy="225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</a:rPr>
              <a:t>1. Sun City is greener because Sun City uses more solar and wind power than Blue City. </a:t>
            </a:r>
          </a:p>
          <a:p>
            <a:pPr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</a:rPr>
              <a:t>2. (It gets) </a:t>
            </a:r>
            <a:r>
              <a:rPr lang="en-US" sz="3600" b="1" u="sng" dirty="0">
                <a:solidFill>
                  <a:srgbClr val="FF0000"/>
                </a:solidFill>
              </a:rPr>
              <a:t>30</a:t>
            </a:r>
            <a:r>
              <a:rPr lang="en-US" sz="3600" b="1" dirty="0">
                <a:solidFill>
                  <a:srgbClr val="FF0000"/>
                </a:solidFill>
              </a:rPr>
              <a:t>% (from solar power). 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-7935115"/>
            <a:ext cx="13350240" cy="149035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70" y="473996"/>
            <a:ext cx="5914114" cy="120634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1053</Words>
  <Application>Microsoft Office PowerPoint</Application>
  <PresentationFormat>Widescreen</PresentationFormat>
  <Paragraphs>159</Paragraphs>
  <Slides>31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Bửu Vũ Trần Gia</cp:lastModifiedBy>
  <cp:revision>247</cp:revision>
  <dcterms:created xsi:type="dcterms:W3CDTF">2020-12-08T03:17:00Z</dcterms:created>
  <dcterms:modified xsi:type="dcterms:W3CDTF">2023-07-27T07:02:01Z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ABC7C0C1D31A4FD6BC636E574545CBA7</vt:lpwstr>
  </property>
  <property fmtid="{D5CDD505-2E9C-101B-9397-08002B2CF9AE}" pid="3" name="KSOProductBuildVer">
    <vt:lpwstr>1033-11.2.0.11486</vt:lpwstr>
  </property>
</Properties>
</file>