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Lato"/>
      <p:regular r:id="rId19"/>
      <p:bold r:id="rId20"/>
      <p:italic r:id="rId21"/>
      <p:boldItalic r:id="rId22"/>
    </p:embeddedFont>
    <p:embeddedFont>
      <p:font typeface="Lato Hairline"/>
      <p:regular r:id="rId23"/>
      <p:bold r:id="rId24"/>
      <p:italic r:id="rId25"/>
      <p:boldItalic r:id="rId26"/>
    </p:embeddedFont>
    <p:embeddedFont>
      <p:font typeface="Lato Light"/>
      <p:regular r:id="rId27"/>
      <p:bold r:id="rId28"/>
      <p:italic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DpG/oDA4M37iPi50Hzx2uApt4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Hairline-bold.fntdata"/><Relationship Id="rId23" Type="http://schemas.openxmlformats.org/officeDocument/2006/relationships/font" Target="fonts/LatoHairli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LatoHairline-boldItalic.fntdata"/><Relationship Id="rId25" Type="http://schemas.openxmlformats.org/officeDocument/2006/relationships/font" Target="fonts/LatoHairline-italic.fntdata"/><Relationship Id="rId28" Type="http://schemas.openxmlformats.org/officeDocument/2006/relationships/font" Target="fonts/LatoLight-bold.fntdata"/><Relationship Id="rId27" Type="http://schemas.openxmlformats.org/officeDocument/2006/relationships/font" Target="fonts/LatoLight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Black-regular.fntdata"/><Relationship Id="rId30" Type="http://schemas.openxmlformats.org/officeDocument/2006/relationships/font" Target="fonts/Lato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Lat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b="0" i="0" sz="597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49"/>
          <p:cNvSpPr txBox="1"/>
          <p:nvPr>
            <p:ph idx="1" type="body"/>
          </p:nvPr>
        </p:nvSpPr>
        <p:spPr>
          <a:xfrm rot="5400000">
            <a:off x="1684336" y="-193983"/>
            <a:ext cx="3275847" cy="59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版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/>
          <p:nvPr>
            <p:ph type="title"/>
          </p:nvPr>
        </p:nvSpPr>
        <p:spPr>
          <a:xfrm rot="5400000">
            <a:off x="7133524" y="1956679"/>
            <a:ext cx="5812032" cy="26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50"/>
          <p:cNvSpPr txBox="1"/>
          <p:nvPr>
            <p:ph idx="1" type="body"/>
          </p:nvPr>
        </p:nvSpPr>
        <p:spPr>
          <a:xfrm rot="5400000">
            <a:off x="1799423" y="-596069"/>
            <a:ext cx="5812032" cy="773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，一项大型内容和两项小型内容" type="objAndTwoObj">
  <p:cSld name="OBJECT_AND_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51"/>
          <p:cNvSpPr txBox="1"/>
          <p:nvPr>
            <p:ph idx="1" type="body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51"/>
          <p:cNvSpPr txBox="1"/>
          <p:nvPr>
            <p:ph idx="2" type="body"/>
          </p:nvPr>
        </p:nvSpPr>
        <p:spPr>
          <a:xfrm>
            <a:off x="6172317" y="1825686"/>
            <a:ext cx="5181698" cy="209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51"/>
          <p:cNvSpPr txBox="1"/>
          <p:nvPr>
            <p:ph idx="3" type="body"/>
          </p:nvPr>
        </p:nvSpPr>
        <p:spPr>
          <a:xfrm>
            <a:off x="6172317" y="4076837"/>
            <a:ext cx="5181698" cy="210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b="0" i="0" sz="6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8"/>
          <p:cNvSpPr txBox="1"/>
          <p:nvPr>
            <p:ph idx="1" type="body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rst Slide">
  <p:cSld name="1_First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/>
          <p:nvPr>
            <p:ph idx="2" type="pic"/>
          </p:nvPr>
        </p:nvSpPr>
        <p:spPr>
          <a:xfrm>
            <a:off x="4064000" y="441961"/>
            <a:ext cx="4368800" cy="3083564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1"/>
          <p:cNvSpPr txBox="1"/>
          <p:nvPr>
            <p:ph idx="1" type="body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00" lIns="0" spcFirstLastPara="1" rIns="0" wrap="square" tIns="405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31"/>
          <p:cNvSpPr txBox="1"/>
          <p:nvPr>
            <p:ph idx="3" type="body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0500" lIns="0" spcFirstLastPara="1" rIns="0" wrap="square" tIns="405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3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31"/>
          <p:cNvSpPr txBox="1"/>
          <p:nvPr>
            <p:ph idx="4" type="body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40"/>
              <a:buFont typeface="Arial"/>
              <a:buNone/>
              <a:defRPr b="0" i="0" sz="144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5" name="Google Shape;13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/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b="0" i="0" sz="597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2"/>
          <p:cNvSpPr txBox="1"/>
          <p:nvPr>
            <p:ph idx="1" type="body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rgbClr val="888888"/>
              </a:buClr>
              <a:buSzPts val="2392"/>
              <a:buFont typeface="Arial"/>
              <a:buNone/>
              <a:defRPr b="0" i="0" sz="23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990"/>
              <a:buFont typeface="Arial"/>
              <a:buNone/>
              <a:defRPr b="0" i="0" sz="199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888888"/>
              </a:buClr>
              <a:buSzPts val="1791"/>
              <a:buFont typeface="Arial"/>
              <a:buNone/>
              <a:defRPr b="0" i="0" sz="179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2" name="Google Shape;172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3" name="Google Shape;17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0" name="Google Shape;18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3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3"/>
          <p:cNvSpPr txBox="1"/>
          <p:nvPr>
            <p:ph idx="1" type="body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3"/>
          <p:cNvSpPr txBox="1"/>
          <p:nvPr>
            <p:ph idx="2" type="body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/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44"/>
          <p:cNvSpPr txBox="1"/>
          <p:nvPr>
            <p:ph idx="1" type="body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4"/>
          <p:cNvSpPr txBox="1"/>
          <p:nvPr>
            <p:ph idx="2" type="body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4"/>
          <p:cNvSpPr txBox="1"/>
          <p:nvPr>
            <p:ph idx="3" type="body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4"/>
          <p:cNvSpPr txBox="1"/>
          <p:nvPr>
            <p:ph idx="4" type="body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/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b="0" i="0" sz="31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47"/>
          <p:cNvSpPr txBox="1"/>
          <p:nvPr>
            <p:ph idx="1" type="body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037" lvl="0" marL="457200" marR="0" rtl="0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3188"/>
              <a:buFont typeface="Arial"/>
              <a:buChar char="•"/>
              <a:defRPr b="0" i="0" sz="31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5765" lvl="1" marL="9144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Char char="–"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0492" lvl="2" marL="1371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Char char="•"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964" lvl="3" marL="18288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–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964" lvl="4" marL="22860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964" lvl="5" marL="27432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964" lvl="6" marL="32004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965" lvl="7" marL="3657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965" lvl="8" marL="41148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7"/>
          <p:cNvSpPr txBox="1"/>
          <p:nvPr>
            <p:ph idx="2" type="body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4"/>
              <a:buFont typeface="Arial"/>
              <a:buNone/>
              <a:defRPr b="0" i="0" sz="119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/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b="0" i="0" sz="31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48"/>
          <p:cNvSpPr/>
          <p:nvPr>
            <p:ph idx="2" type="pic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8"/>
          <p:cNvSpPr txBox="1"/>
          <p:nvPr>
            <p:ph idx="1" type="body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素材-02" id="10" name="Google Shape;10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15" Type="http://schemas.openxmlformats.org/officeDocument/2006/relationships/image" Target="../media/image21.png"/><Relationship Id="rId14" Type="http://schemas.openxmlformats.org/officeDocument/2006/relationships/image" Target="../media/image15.png"/><Relationship Id="rId16" Type="http://schemas.openxmlformats.org/officeDocument/2006/relationships/image" Target="../media/image20.png"/><Relationship Id="rId5" Type="http://schemas.openxmlformats.org/officeDocument/2006/relationships/image" Target="../media/image26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封面"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88" y="5170"/>
            <a:ext cx="12123572" cy="6847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" id="201" name="Google Shape;2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11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Sinh hoạt lớp</a:t>
            </a:r>
            <a:endParaRPr b="1" i="0" sz="5211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606"/>
              </a:spcBef>
              <a:spcAft>
                <a:spcPts val="0"/>
              </a:spcAft>
              <a:buNone/>
            </a:pPr>
            <a:r>
              <a:rPr b="1" i="0" lang="en-US" sz="5211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Tuần 2</a:t>
            </a:r>
            <a:endParaRPr/>
          </a:p>
        </p:txBody>
      </p:sp>
      <p:pic>
        <p:nvPicPr>
          <p:cNvPr descr="2" id="203" name="Google Shape;2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16" id="204" name="Google Shape;2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134" y="0"/>
            <a:ext cx="7650480" cy="413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0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327" name="Google Shape;327;p10"/>
            <p:cNvPicPr preferRelativeResize="0"/>
            <p:nvPr/>
          </p:nvPicPr>
          <p:blipFill rotWithShape="1">
            <a:blip r:embed="rId4">
              <a:alphaModFix/>
            </a:blip>
            <a:srcRect b="31328" l="0" r="0" t="30208"/>
            <a:stretch/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0"/>
            <p:cNvSpPr txBox="1"/>
            <p:nvPr/>
          </p:nvSpPr>
          <p:spPr>
            <a:xfrm>
              <a:off x="2711" y="3725286"/>
              <a:ext cx="3934823" cy="578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lang="en-US" sz="4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Củng cố, dặn dò</a:t>
              </a:r>
              <a:endParaRPr b="0" i="0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9" name="Google Shape;32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8099" y="1017066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3416" y="994864"/>
            <a:ext cx="148053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335281"/>
            <a:ext cx="8687935" cy="627611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 txBox="1"/>
          <p:nvPr/>
        </p:nvSpPr>
        <p:spPr>
          <a:xfrm>
            <a:off x="1111562" y="2168897"/>
            <a:ext cx="7286713" cy="35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720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Cả lớp cùng nhau đoàn kết đoàn kết và cùng nhau giữ gìn vệ sinh, bảo quản đồ dùng lớp học trong năm học mới. </a:t>
            </a:r>
            <a:endParaRPr b="0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4320" y="1511078"/>
            <a:ext cx="5506720" cy="550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室内, 墙壁, 绿色&#10;&#10;已生成高可信度的说明" id="339" name="Google Shape;33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7583" y="5497549"/>
            <a:ext cx="3095028" cy="12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3E1FF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11914">
            <a:off x="4285783" y="413068"/>
            <a:ext cx="1319764" cy="107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1416" y="732515"/>
            <a:ext cx="7221108" cy="560809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46" name="Google Shape;34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8775" y="289916"/>
            <a:ext cx="1592643" cy="91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3349" y="1864522"/>
            <a:ext cx="2025823" cy="499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4557" y="4264077"/>
            <a:ext cx="11517443" cy="259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-271677"/>
            <a:ext cx="3764906" cy="71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8229" y="-68642"/>
            <a:ext cx="4656021" cy="23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19414" y="268893"/>
            <a:ext cx="1292002" cy="75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902042" y="353221"/>
            <a:ext cx="573750" cy="3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4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rPr>
              <a:t>Tạm biệt các em</a:t>
            </a:r>
            <a:endParaRPr b="0" i="0" sz="5400" u="none" cap="none" strike="noStrike">
              <a:solidFill>
                <a:srgbClr val="FF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134" y="0"/>
            <a:ext cx="7650480" cy="413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212" name="Google Shape;212;p2"/>
            <p:cNvPicPr preferRelativeResize="0"/>
            <p:nvPr/>
          </p:nvPicPr>
          <p:blipFill rotWithShape="1">
            <a:blip r:embed="rId4">
              <a:alphaModFix/>
            </a:blip>
            <a:srcRect b="31328" l="0" r="0" t="30208"/>
            <a:stretch/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2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b="0" i="0" lang="en-US" sz="4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1. Hoạt động tổng</a:t>
              </a:r>
              <a:endParaRPr b="0" i="0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b="0" i="0" lang="en-US" sz="4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kết tuần</a:t>
              </a:r>
              <a:endParaRPr b="0" i="0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4" name="Google Shape;2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8099" y="1017066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3416" y="994864"/>
            <a:ext cx="148053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81632"/>
            <a:ext cx="12192000" cy="125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94267"/>
            <a:ext cx="2792259" cy="10883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3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24" name="Google Shape;224;p3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225" name="Google Shape;225;p3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26" name="Google Shape;226;p3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57150">
                  <a:solidFill>
                    <a:srgbClr val="FDDDE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27" name="Google Shape;227;p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28" name="Google Shape;228;p3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b="0" i="0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3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Từng tổ báo cáo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"/>
          <p:cNvGrpSpPr/>
          <p:nvPr/>
        </p:nvGrpSpPr>
        <p:grpSpPr>
          <a:xfrm>
            <a:off x="516542" y="3652407"/>
            <a:ext cx="5617371" cy="1635619"/>
            <a:chOff x="746681" y="2800957"/>
            <a:chExt cx="4744634" cy="1992750"/>
          </a:xfrm>
        </p:grpSpPr>
        <p:grpSp>
          <p:nvGrpSpPr>
            <p:cNvPr id="231" name="Google Shape;231;p3"/>
            <p:cNvGrpSpPr/>
            <p:nvPr/>
          </p:nvGrpSpPr>
          <p:grpSpPr>
            <a:xfrm>
              <a:off x="746681" y="2800957"/>
              <a:ext cx="4744634" cy="1992750"/>
              <a:chOff x="746681" y="2800957"/>
              <a:chExt cx="4744634" cy="1992750"/>
            </a:xfrm>
          </p:grpSpPr>
          <p:grpSp>
            <p:nvGrpSpPr>
              <p:cNvPr id="232" name="Google Shape;232;p3"/>
              <p:cNvGrpSpPr/>
              <p:nvPr/>
            </p:nvGrpSpPr>
            <p:grpSpPr>
              <a:xfrm>
                <a:off x="746681" y="2800957"/>
                <a:ext cx="4744634" cy="1992750"/>
                <a:chOff x="7022120" y="1512932"/>
                <a:chExt cx="4744634" cy="1992750"/>
              </a:xfrm>
            </p:grpSpPr>
            <p:sp>
              <p:nvSpPr>
                <p:cNvPr id="233" name="Google Shape;233;p3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57150">
                  <a:solidFill>
                    <a:srgbClr val="FDDDE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34" name="Google Shape;234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35" name="Google Shape;235;p3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b="0" i="0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3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Giáo viên nhận xét chung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238" name="Google Shape;238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3"/>
            <p:cNvSpPr/>
            <p:nvPr/>
          </p:nvSpPr>
          <p:spPr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8800"/>
                <a:buFont typeface="Arial"/>
                <a:buNone/>
              </a:pPr>
              <a:r>
                <a:rPr b="1" i="0" lang="en-US" sz="88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endParaRPr b="1" i="0" sz="8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0" name="Google Shape;24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07192" y="5660229"/>
            <a:ext cx="2979637" cy="87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9">
            <a:alphaModFix/>
          </a:blip>
          <a:srcRect b="0" l="0" r="0" t="52213"/>
          <a:stretch/>
        </p:blipFill>
        <p:spPr>
          <a:xfrm>
            <a:off x="171009" y="5914877"/>
            <a:ext cx="12192000" cy="735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243" name="Google Shape;243;p3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245" name="Google Shape;245;p3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57150">
                  <a:solidFill>
                    <a:srgbClr val="FDDDE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46" name="Google Shape;246;p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47" name="Google Shape;247;p3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b="0" i="0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Google Shape;248;p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Lớp trưởng tập hợp ý kiến của tổ, lớp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16314" y="5621173"/>
            <a:ext cx="971414" cy="107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45171" y="5901974"/>
            <a:ext cx="651839" cy="72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23348" y="585957"/>
            <a:ext cx="1303954" cy="125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15460" y="372666"/>
            <a:ext cx="18669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0" y="6147905"/>
            <a:ext cx="12192000" cy="71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0" y="6372808"/>
            <a:ext cx="12363010" cy="485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"/>
          <p:cNvGrpSpPr/>
          <p:nvPr/>
        </p:nvGrpSpPr>
        <p:grpSpPr>
          <a:xfrm>
            <a:off x="6269827" y="3735289"/>
            <a:ext cx="5617371" cy="1635619"/>
            <a:chOff x="746681" y="2800957"/>
            <a:chExt cx="4744634" cy="1992750"/>
          </a:xfrm>
        </p:grpSpPr>
        <p:grpSp>
          <p:nvGrpSpPr>
            <p:cNvPr id="256" name="Google Shape;256;p3"/>
            <p:cNvGrpSpPr/>
            <p:nvPr/>
          </p:nvGrpSpPr>
          <p:grpSpPr>
            <a:xfrm>
              <a:off x="746681" y="2800957"/>
              <a:ext cx="4744634" cy="1992750"/>
              <a:chOff x="746681" y="2800957"/>
              <a:chExt cx="4744634" cy="1992750"/>
            </a:xfrm>
          </p:grpSpPr>
          <p:grpSp>
            <p:nvGrpSpPr>
              <p:cNvPr id="257" name="Google Shape;257;p3"/>
              <p:cNvGrpSpPr/>
              <p:nvPr/>
            </p:nvGrpSpPr>
            <p:grpSpPr>
              <a:xfrm>
                <a:off x="746681" y="2800957"/>
                <a:ext cx="4744634" cy="1992750"/>
                <a:chOff x="7022120" y="1512932"/>
                <a:chExt cx="4744634" cy="1992750"/>
              </a:xfrm>
            </p:grpSpPr>
            <p:sp>
              <p:nvSpPr>
                <p:cNvPr id="258" name="Google Shape;258;p3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FFF"/>
                </a:solidFill>
                <a:ln cap="flat" cmpd="sng" w="57150">
                  <a:solidFill>
                    <a:srgbClr val="FDDDE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59" name="Google Shape;259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60" name="Google Shape;260;p3"/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b="0" i="0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3"/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Phương hướng tuần 3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dur="27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-706095" y="1603637"/>
            <a:ext cx="4151060" cy="4151060"/>
            <a:chOff x="125013" y="2023928"/>
            <a:chExt cx="4151060" cy="4151060"/>
          </a:xfrm>
        </p:grpSpPr>
        <p:pic>
          <p:nvPicPr>
            <p:cNvPr id="268" name="Google Shape;26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013" y="2023928"/>
              <a:ext cx="4151060" cy="415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4"/>
            <p:cNvSpPr txBox="1"/>
            <p:nvPr/>
          </p:nvSpPr>
          <p:spPr>
            <a:xfrm>
              <a:off x="1423559" y="4658529"/>
              <a:ext cx="19088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晚餐</a:t>
              </a:r>
              <a:endParaRPr/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271" name="Google Shape;271;p4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57150">
              <a:solidFill>
                <a:srgbClr val="D0BA9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Tiếp tục ổn định, duy trì nền nếp quy định.</a:t>
              </a:r>
              <a:endParaRPr/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Tiếp tục thực hiện tốt nội quy của nhà trường đề ra.</a:t>
              </a:r>
              <a:endParaRPr/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Tích cực học tập để nâng cao chất lượng. </a:t>
              </a:r>
              <a:endParaRPr/>
            </a:p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Tiếp tục duy trì các hoạt động: thể dục, vệ sinh trường, lớp xanh, sạch, đẹp và ý thức nói lời hay, làm việc tốt ....</a:t>
              </a:r>
              <a:endParaRPr/>
            </a:p>
          </p:txBody>
        </p:sp>
      </p:grpSp>
      <p:sp>
        <p:nvSpPr>
          <p:cNvPr id="273" name="Google Shape;273;p4"/>
          <p:cNvSpPr txBox="1"/>
          <p:nvPr/>
        </p:nvSpPr>
        <p:spPr>
          <a:xfrm>
            <a:off x="4279632" y="941184"/>
            <a:ext cx="69701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Phương hướng tuần 23</a:t>
            </a:r>
            <a:endParaRPr b="1" i="0" sz="5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07237">
            <a:off x="2872769" y="5379071"/>
            <a:ext cx="882023" cy="89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788058">
            <a:off x="11257787" y="5116173"/>
            <a:ext cx="842613" cy="85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/>
          <p:cNvPicPr preferRelativeResize="0"/>
          <p:nvPr/>
        </p:nvPicPr>
        <p:blipFill rotWithShape="1">
          <a:blip r:embed="rId5">
            <a:alphaModFix/>
          </a:blip>
          <a:srcRect b="0" l="0" r="0" t="52213"/>
          <a:stretch/>
        </p:blipFill>
        <p:spPr>
          <a:xfrm>
            <a:off x="0" y="5840346"/>
            <a:ext cx="12192000" cy="10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0115" y="50782"/>
            <a:ext cx="1633763" cy="231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134" y="0"/>
            <a:ext cx="7650480" cy="4134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5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285" name="Google Shape;285;p5"/>
            <p:cNvPicPr preferRelativeResize="0"/>
            <p:nvPr/>
          </p:nvPicPr>
          <p:blipFill rotWithShape="1">
            <a:blip r:embed="rId4">
              <a:alphaModFix/>
            </a:blip>
            <a:srcRect b="31328" l="0" r="0" t="30208"/>
            <a:stretch/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5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4400"/>
                <a:buFont typeface="Calibri"/>
                <a:buNone/>
              </a:pPr>
              <a:r>
                <a:rPr b="0" i="0" lang="en-US" sz="4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2. Hoạt động trải nghiệm</a:t>
              </a:r>
              <a:endParaRPr b="0" i="0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7" name="Google Shape;2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98099" y="1017066"/>
            <a:ext cx="215572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3416" y="994864"/>
            <a:ext cx="1480533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294" name="Google Shape;2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8" id="295" name="Google Shape;2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T素材-13" id="296" name="Google Shape;2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6"/>
          <p:cNvSpPr/>
          <p:nvPr/>
        </p:nvSpPr>
        <p:spPr>
          <a:xfrm>
            <a:off x="2323923" y="2020552"/>
            <a:ext cx="5024761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Trang trí</a:t>
            </a:r>
            <a:endParaRPr b="0" i="0" sz="6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330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lớp học</a:t>
            </a:r>
            <a:endParaRPr b="0"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303" name="Google Shape;3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3191" y="967527"/>
            <a:ext cx="9003963" cy="166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274" y="2636669"/>
            <a:ext cx="71723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311" name="Google Shape;3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"/>
          <p:cNvSpPr txBox="1"/>
          <p:nvPr/>
        </p:nvSpPr>
        <p:spPr>
          <a:xfrm>
            <a:off x="2370338" y="1544714"/>
            <a:ext cx="898420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1: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bảng ảnh của lớp.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2</a:t>
            </a: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bảng thi đua của lớp,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3: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bảng thông tin ngày sinh nhật của HS trong lớp.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4: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góc học tốt.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Nhóm 5: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trí góc sáng tạo.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3" id="318" name="Google Shape;3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9"/>
          <p:cNvSpPr txBox="1"/>
          <p:nvPr/>
        </p:nvSpPr>
        <p:spPr>
          <a:xfrm>
            <a:off x="3747388" y="1773741"/>
            <a:ext cx="374536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Nhận xét, khen ngợi</a:t>
            </a:r>
            <a:endParaRPr b="1" sz="4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2021-09-02T01:22:24Z</dcterms:created>
  <dc:creator>tran thao</dc:creator>
</cp:coreProperties>
</file>