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33" r:id="rId2"/>
    <p:sldId id="335" r:id="rId3"/>
    <p:sldId id="357" r:id="rId4"/>
    <p:sldId id="334" r:id="rId5"/>
    <p:sldId id="359" r:id="rId6"/>
    <p:sldId id="358"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6600"/>
    <a:srgbClr val="0000CC"/>
    <a:srgbClr val="9C0C24"/>
    <a:srgbClr val="A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298" autoAdjust="0"/>
    <p:restoredTop sz="98566" autoAdjust="0"/>
  </p:normalViewPr>
  <p:slideViewPr>
    <p:cSldViewPr snapToGrid="0">
      <p:cViewPr varScale="1">
        <p:scale>
          <a:sx n="69" d="100"/>
          <a:sy n="69" d="100"/>
        </p:scale>
        <p:origin x="-11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8" name="Footer Placeholder 7">
            <a:extLst>
              <a:ext uri="{FF2B5EF4-FFF2-40B4-BE49-F238E27FC236}">
                <a16:creationId xmlns=""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4" name="Footer Placeholder 3">
            <a:extLst>
              <a:ext uri="{FF2B5EF4-FFF2-40B4-BE49-F238E27FC236}">
                <a16:creationId xmlns=""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3" name="Footer Placeholder 2">
            <a:extLst>
              <a:ext uri="{FF2B5EF4-FFF2-40B4-BE49-F238E27FC236}">
                <a16:creationId xmlns=""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10/7/2023</a:t>
            </a:fld>
            <a:endParaRPr lang="en-US"/>
          </a:p>
        </p:txBody>
      </p:sp>
      <p:sp>
        <p:nvSpPr>
          <p:cNvPr id="6" name="Footer Placeholder 5">
            <a:extLst>
              <a:ext uri="{FF2B5EF4-FFF2-40B4-BE49-F238E27FC236}">
                <a16:creationId xmlns=""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10/7/2023</a:t>
            </a:fld>
            <a:endParaRPr lang="en-US"/>
          </a:p>
        </p:txBody>
      </p:sp>
      <p:sp>
        <p:nvSpPr>
          <p:cNvPr id="5" name="Footer Placeholder 4">
            <a:extLst>
              <a:ext uri="{FF2B5EF4-FFF2-40B4-BE49-F238E27FC236}">
                <a16:creationId xmlns=""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channel/UCwgR1CGUCCHfRqGLd9cKMN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236207"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 TRƯƠNG THẾ THẢO</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endPar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endParaRP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691401"/>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hydrogen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578097"/>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theo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ion </a:t>
            </a:r>
            <a:r>
              <a:rPr lang="en-US" sz="2800" dirty="0" err="1" smtClean="0">
                <a:solidFill>
                  <a:srgbClr val="0000FF"/>
                </a:solidFill>
                <a:latin typeface="Times New Roman" panose="02020603050405020304" pitchFamily="18" charset="0"/>
                <a:cs typeface="Times New Roman" panose="02020603050405020304" pitchFamily="18" charset="0"/>
              </a:rPr>
              <a:t>âm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18" name="TextBox 17"/>
          <p:cNvSpPr txBox="1"/>
          <p:nvPr/>
        </p:nvSpPr>
        <p:spPr>
          <a:xfrm>
            <a:off x="0" y="242321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1: 	</a:t>
            </a:r>
            <a:r>
              <a:rPr lang="en-US" sz="2800" dirty="0" err="1" smtClean="0">
                <a:solidFill>
                  <a:srgbClr val="0000FF"/>
                </a:solidFill>
                <a:latin typeface="Times New Roman" panose="02020603050405020304" pitchFamily="18" charset="0"/>
                <a:cs typeface="Times New Roman" panose="02020603050405020304" pitchFamily="18" charset="0"/>
              </a:rPr>
              <a:t>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Cl</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94968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Hydrochloric acid 		ion hydrogen	ion chloride</a:t>
            </a:r>
          </a:p>
        </p:txBody>
      </p:sp>
      <p:sp>
        <p:nvSpPr>
          <p:cNvPr id="21" name="TextBox 20"/>
          <p:cNvSpPr txBox="1"/>
          <p:nvPr/>
        </p:nvSpPr>
        <p:spPr>
          <a:xfrm>
            <a:off x="-5" y="3420770"/>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2: 	</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25000" dirty="0" err="1" smtClean="0">
                <a:solidFill>
                  <a:srgbClr val="0000FF"/>
                </a:solidFill>
                <a:latin typeface="Times New Roman" panose="02020603050405020304" pitchFamily="18" charset="0"/>
                <a:cs typeface="Times New Roman" panose="02020603050405020304" pitchFamily="18" charset="0"/>
              </a:rPr>
              <a:t>2</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baseline="30000" dirty="0" err="1" smtClean="0">
                <a:solidFill>
                  <a:srgbClr val="0000FF"/>
                </a:solidFill>
                <a:latin typeface="Times New Roman" panose="02020603050405020304" pitchFamily="18" charset="0"/>
                <a:cs typeface="Times New Roman" panose="02020603050405020304" pitchFamily="18" charset="0"/>
              </a:rPr>
              <a:t>2</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 y="3947242"/>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Sulfuric acid 	ion hydrogen	ion sulfate</a:t>
            </a:r>
          </a:p>
        </p:txBody>
      </p:sp>
      <p:sp>
        <p:nvSpPr>
          <p:cNvPr id="23" name="TextBox 22"/>
          <p:cNvSpPr txBox="1"/>
          <p:nvPr/>
        </p:nvSpPr>
        <p:spPr>
          <a:xfrm>
            <a:off x="0" y="440044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24" name="TextBox 23"/>
          <p:cNvSpPr txBox="1"/>
          <p:nvPr/>
        </p:nvSpPr>
        <p:spPr>
          <a:xfrm>
            <a:off x="0" y="4788368"/>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màu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chỉ</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endParaRPr lang="en-US" sz="24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180263"/>
            <a:ext cx="12192000" cy="523220"/>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sang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đỏ</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 y="5554343"/>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10" dur="1000" fill="hold"/>
                                        <p:tgtEl>
                                          <p:spTgt spid="2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22" dur="1000" fill="hold"/>
                                        <p:tgtEl>
                                          <p:spTgt spid="2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1272" y="0"/>
            <a:ext cx="7550727" cy="2246769"/>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Chuẩn bị:</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Dụng cụ: Ống nghiệm, ống hút nhỏ giọt, giá đỡ thí nghiệm.</a:t>
            </a:r>
          </a:p>
          <a:p>
            <a:pPr algn="just"/>
            <a:r>
              <a:rPr lang="vi-VN" sz="2800" dirty="0" smtClean="0">
                <a:solidFill>
                  <a:srgbClr val="FF00FF"/>
                </a:solidFill>
                <a:latin typeface="Times New Roman" pitchFamily="18" charset="0"/>
                <a:cs typeface="Times New Roman" pitchFamily="18" charset="0"/>
              </a:rPr>
              <a:t>- Hoá chất: Các dung dịch acid: HCl, HNO</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H</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SO</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giấy quỳ tím; nước cất.</a:t>
            </a:r>
            <a:endParaRPr lang="vi-VN" sz="28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1"/>
            <a:ext cx="4612247" cy="6858001"/>
          </a:xfrm>
          <a:prstGeom prst="rect">
            <a:avLst/>
          </a:prstGeom>
          <a:noFill/>
          <a:ln w="9525">
            <a:noFill/>
            <a:miter lim="800000"/>
            <a:headEnd/>
            <a:tailEnd/>
          </a:ln>
          <a:effectLst/>
        </p:spPr>
      </p:pic>
      <p:sp>
        <p:nvSpPr>
          <p:cNvPr id="8" name="TextBox 7"/>
          <p:cNvSpPr txBox="1"/>
          <p:nvPr/>
        </p:nvSpPr>
        <p:spPr>
          <a:xfrm>
            <a:off x="4475018" y="2258280"/>
            <a:ext cx="7716982" cy="3970318"/>
          </a:xfrm>
          <a:prstGeom prst="rect">
            <a:avLst/>
          </a:prstGeom>
          <a:noFill/>
        </p:spPr>
        <p:txBody>
          <a:bodyPr wrap="square" rtlCol="0">
            <a:spAutoFit/>
          </a:bodyPr>
          <a:lstStyle/>
          <a:p>
            <a:pPr algn="just"/>
            <a:r>
              <a:rPr lang="en-US" sz="2800" i="1" dirty="0" smtClean="0">
                <a:solidFill>
                  <a:srgbClr val="FF00FF"/>
                </a:solidFill>
                <a:latin typeface="Times New Roman" pitchFamily="18" charset="0"/>
                <a:cs typeface="Times New Roman" pitchFamily="18" charset="0"/>
              </a:rPr>
              <a:t>* </a:t>
            </a:r>
            <a:r>
              <a:rPr lang="vi-VN" sz="2800" i="1" dirty="0" smtClean="0">
                <a:solidFill>
                  <a:srgbClr val="FF00FF"/>
                </a:solidFill>
                <a:latin typeface="Times New Roman" pitchFamily="18" charset="0"/>
                <a:cs typeface="Times New Roman" pitchFamily="18" charset="0"/>
              </a:rPr>
              <a:t>Tiến hành:</a:t>
            </a:r>
            <a:endParaRPr lang="vi-VN" sz="2800" dirty="0" smtClean="0">
              <a:solidFill>
                <a:srgbClr val="FF00FF"/>
              </a:solidFill>
              <a:latin typeface="Times New Roman" pitchFamily="18" charset="0"/>
              <a:cs typeface="Times New Roman" pitchFamily="18" charset="0"/>
            </a:endParaRPr>
          </a:p>
          <a:p>
            <a:pPr algn="just"/>
            <a:r>
              <a:rPr lang="vi-VN" sz="2800" i="1" dirty="0" smtClean="0">
                <a:solidFill>
                  <a:srgbClr val="FF00FF"/>
                </a:solidFill>
                <a:latin typeface="Times New Roman" pitchFamily="18" charset="0"/>
                <a:cs typeface="Times New Roman" pitchFamily="18" charset="0"/>
              </a:rPr>
              <a:t>­</a:t>
            </a:r>
            <a:r>
              <a:rPr lang="en-US" sz="2800" i="1"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Lấy 4 ống nghiệm, đánh số từ 1 đến 4.</a:t>
            </a:r>
          </a:p>
          <a:p>
            <a:pPr algn="just"/>
            <a:r>
              <a:rPr lang="vi-VN" sz="2800" dirty="0" smtClean="0">
                <a:solidFill>
                  <a:srgbClr val="FF00FF"/>
                </a:solidFill>
                <a:latin typeface="Times New Roman" pitchFamily="18" charset="0"/>
                <a:cs typeface="Times New Roman" pitchFamily="18" charset="0"/>
              </a:rPr>
              <a:t>- Cho vào ống nghiệm 1 khoảng 2 mL dung dịch HCl, ống nghiệm 2 khoảng 2 mL dung dịch HNO</a:t>
            </a:r>
            <a:r>
              <a:rPr lang="vi-VN" sz="2800" baseline="-25000" dirty="0" smtClean="0">
                <a:solidFill>
                  <a:srgbClr val="FF00FF"/>
                </a:solidFill>
                <a:latin typeface="Times New Roman" pitchFamily="18" charset="0"/>
                <a:cs typeface="Times New Roman" pitchFamily="18" charset="0"/>
              </a:rPr>
              <a:t>3</a:t>
            </a:r>
            <a:r>
              <a:rPr lang="vi-VN" sz="2800" dirty="0" smtClean="0">
                <a:solidFill>
                  <a:srgbClr val="FF00FF"/>
                </a:solidFill>
                <a:latin typeface="Times New Roman" pitchFamily="18" charset="0"/>
                <a:cs typeface="Times New Roman" pitchFamily="18" charset="0"/>
              </a:rPr>
              <a:t>, ống nghiệm 3 khoảng 2 mL dung dịch H</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SO</a:t>
            </a:r>
            <a:r>
              <a:rPr lang="vi-VN" sz="2800" baseline="-25000" dirty="0" smtClean="0">
                <a:solidFill>
                  <a:srgbClr val="FF00FF"/>
                </a:solidFill>
                <a:latin typeface="Times New Roman" pitchFamily="18" charset="0"/>
                <a:cs typeface="Times New Roman" pitchFamily="18" charset="0"/>
              </a:rPr>
              <a:t>4</a:t>
            </a:r>
            <a:r>
              <a:rPr lang="vi-VN" sz="2800" dirty="0" smtClean="0">
                <a:solidFill>
                  <a:srgbClr val="FF00FF"/>
                </a:solidFill>
                <a:latin typeface="Times New Roman" pitchFamily="18" charset="0"/>
                <a:cs typeface="Times New Roman" pitchFamily="18" charset="0"/>
              </a:rPr>
              <a:t>, ống nghiệm 4 khoảng 2 mL nước cất.</a:t>
            </a:r>
          </a:p>
          <a:p>
            <a:pPr algn="just"/>
            <a:r>
              <a:rPr lang="vi-VN" sz="2800" dirty="0" smtClean="0">
                <a:solidFill>
                  <a:srgbClr val="FF00FF"/>
                </a:solidFill>
                <a:latin typeface="Times New Roman" pitchFamily="18" charset="0"/>
                <a:cs typeface="Times New Roman" pitchFamily="18" charset="0"/>
              </a:rPr>
              <a:t>- Sau đó cho lần lượt vào mỗi ống nghiệm 1 mẩu quỳ tím. Quan sát sự đổi màu của quỳ tím và rút ra nhận xét.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1273" y="2286000"/>
            <a:ext cx="7550727" cy="954107"/>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Trường hợp b) nước chanh sẽ làm quỳ tím chuyển sang màu đỏ do nước chanh chứa nhiều acid citric.</a:t>
            </a:r>
            <a:endParaRPr lang="vi-VN" sz="28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0" y="983705"/>
            <a:ext cx="4336132" cy="4585856"/>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691401"/>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hydrogen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578097"/>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theo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ion </a:t>
            </a:r>
            <a:r>
              <a:rPr lang="en-US" sz="2800" dirty="0" err="1" smtClean="0">
                <a:solidFill>
                  <a:srgbClr val="0000FF"/>
                </a:solidFill>
                <a:latin typeface="Times New Roman" panose="02020603050405020304" pitchFamily="18" charset="0"/>
                <a:cs typeface="Times New Roman" panose="02020603050405020304" pitchFamily="18" charset="0"/>
              </a:rPr>
              <a:t>âm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18" name="TextBox 17"/>
          <p:cNvSpPr txBox="1"/>
          <p:nvPr/>
        </p:nvSpPr>
        <p:spPr>
          <a:xfrm>
            <a:off x="0" y="242321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1: 	</a:t>
            </a:r>
            <a:r>
              <a:rPr lang="en-US" sz="2800" dirty="0" err="1" smtClean="0">
                <a:solidFill>
                  <a:srgbClr val="0000FF"/>
                </a:solidFill>
                <a:latin typeface="Times New Roman" panose="02020603050405020304" pitchFamily="18" charset="0"/>
                <a:cs typeface="Times New Roman" panose="02020603050405020304" pitchFamily="18" charset="0"/>
              </a:rPr>
              <a:t>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Cl</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294968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Hydrochloric acid 		ion hydrogen	ion chloride</a:t>
            </a:r>
          </a:p>
        </p:txBody>
      </p:sp>
      <p:sp>
        <p:nvSpPr>
          <p:cNvPr id="21" name="TextBox 20"/>
          <p:cNvSpPr txBox="1"/>
          <p:nvPr/>
        </p:nvSpPr>
        <p:spPr>
          <a:xfrm>
            <a:off x="-5" y="3420770"/>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2: 	</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25000" dirty="0" err="1" smtClean="0">
                <a:solidFill>
                  <a:srgbClr val="0000FF"/>
                </a:solidFill>
                <a:latin typeface="Times New Roman" panose="02020603050405020304" pitchFamily="18" charset="0"/>
                <a:cs typeface="Times New Roman" panose="02020603050405020304" pitchFamily="18" charset="0"/>
              </a:rPr>
              <a:t>2</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baseline="30000" dirty="0" err="1" smtClean="0">
                <a:solidFill>
                  <a:srgbClr val="0000FF"/>
                </a:solidFill>
                <a:latin typeface="Times New Roman" panose="02020603050405020304" pitchFamily="18" charset="0"/>
                <a:cs typeface="Times New Roman" panose="02020603050405020304" pitchFamily="18" charset="0"/>
              </a:rPr>
              <a:t>2</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 y="3947242"/>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Sulfuric acid 	ion hydrogen	ion sulfate</a:t>
            </a:r>
          </a:p>
        </p:txBody>
      </p:sp>
      <p:sp>
        <p:nvSpPr>
          <p:cNvPr id="23" name="TextBox 22"/>
          <p:cNvSpPr txBox="1"/>
          <p:nvPr/>
        </p:nvSpPr>
        <p:spPr>
          <a:xfrm>
            <a:off x="0" y="440044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24" name="TextBox 23"/>
          <p:cNvSpPr txBox="1"/>
          <p:nvPr/>
        </p:nvSpPr>
        <p:spPr>
          <a:xfrm>
            <a:off x="0" y="4788368"/>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màu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chỉ</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endParaRPr lang="en-US" sz="24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5180263"/>
            <a:ext cx="12192000" cy="523220"/>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sang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đỏ</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 y="5554343"/>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27" name="TextBox 26"/>
          <p:cNvSpPr txBox="1"/>
          <p:nvPr/>
        </p:nvSpPr>
        <p:spPr>
          <a:xfrm>
            <a:off x="0" y="603527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2.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endParaRPr lang="en-US" sz="24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1892" y="4405745"/>
            <a:ext cx="10681854"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kẽm</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dần</a:t>
            </a:r>
            <a:r>
              <a:rPr lang="en-US" sz="2800" dirty="0" smtClean="0">
                <a:solidFill>
                  <a:srgbClr val="FF00FF"/>
                </a:solidFill>
                <a:latin typeface="Times New Roman" pitchFamily="18" charset="0"/>
                <a:cs typeface="Times New Roman" pitchFamily="18" charset="0"/>
              </a:rPr>
              <a:t>; dung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sủi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dung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sau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phản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không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568055" y="0"/>
            <a:ext cx="10870168" cy="4475018"/>
          </a:xfrm>
          <a:prstGeom prst="rect">
            <a:avLst/>
          </a:prstGeom>
          <a:noFill/>
          <a:ln w="9525">
            <a:noFill/>
            <a:miter lim="800000"/>
            <a:headEnd/>
            <a:tailEnd/>
          </a:ln>
          <a:effectLst/>
        </p:spPr>
      </p:pic>
      <p:cxnSp>
        <p:nvCxnSpPr>
          <p:cNvPr id="6" name="Straight Connector 5"/>
          <p:cNvCxnSpPr/>
          <p:nvPr/>
        </p:nvCxnSpPr>
        <p:spPr>
          <a:xfrm>
            <a:off x="1233055" y="3810000"/>
            <a:ext cx="2909454"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33053" y="4225636"/>
            <a:ext cx="8174182"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92728" y="5292437"/>
            <a:ext cx="10681854"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kẽm</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dần</a:t>
            </a:r>
            <a:r>
              <a:rPr lang="en-US" sz="2800" dirty="0" smtClean="0">
                <a:solidFill>
                  <a:srgbClr val="FF00FF"/>
                </a:solidFill>
                <a:latin typeface="Times New Roman" pitchFamily="18" charset="0"/>
                <a:cs typeface="Times New Roman" pitchFamily="18" charset="0"/>
              </a:rPr>
              <a:t>; dung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sủi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bọt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vì</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thoát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
        <p:nvSpPr>
          <p:cNvPr id="10" name="TextBox 9"/>
          <p:cNvSpPr txBox="1"/>
          <p:nvPr/>
        </p:nvSpPr>
        <p:spPr>
          <a:xfrm>
            <a:off x="651164" y="5666507"/>
            <a:ext cx="10681854" cy="523220"/>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 Theo </a:t>
            </a:r>
            <a:r>
              <a:rPr lang="en-US" sz="2800" dirty="0" err="1" smtClean="0">
                <a:solidFill>
                  <a:srgbClr val="FF0000"/>
                </a:solidFill>
                <a:latin typeface="Times New Roman" pitchFamily="18" charset="0"/>
                <a:cs typeface="Times New Roman" pitchFamily="18" charset="0"/>
                <a:sym typeface="Wingdings"/>
              </a:rPr>
              <a:t>em</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chất</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khí</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thoát</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ra</a:t>
            </a:r>
            <a:r>
              <a:rPr lang="en-US" sz="2800" dirty="0" smtClean="0">
                <a:solidFill>
                  <a:srgbClr val="FF0000"/>
                </a:solidFill>
                <a:latin typeface="Times New Roman" pitchFamily="18" charset="0"/>
                <a:cs typeface="Times New Roman" pitchFamily="18" charset="0"/>
                <a:sym typeface="Wingdings"/>
              </a:rPr>
              <a:t> ở </a:t>
            </a:r>
            <a:r>
              <a:rPr lang="en-US" sz="2800" dirty="0" err="1" smtClean="0">
                <a:solidFill>
                  <a:srgbClr val="FF0000"/>
                </a:solidFill>
                <a:latin typeface="Times New Roman" pitchFamily="18" charset="0"/>
                <a:cs typeface="Times New Roman" pitchFamily="18" charset="0"/>
                <a:sym typeface="Wingdings"/>
              </a:rPr>
              <a:t>thí</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nghiệm</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trên</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là</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khí</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gì</a:t>
            </a:r>
            <a:r>
              <a:rPr lang="en-US" sz="2800" dirty="0" smtClean="0">
                <a:solidFill>
                  <a:srgbClr val="FF0000"/>
                </a:solidFill>
                <a:latin typeface="Times New Roman" pitchFamily="18" charset="0"/>
                <a:cs typeface="Times New Roman" pitchFamily="18" charset="0"/>
                <a:sym typeface="Wingdings"/>
              </a:rPr>
              <a:t>?</a:t>
            </a:r>
            <a:endParaRPr lang="vi-VN" sz="2800" dirty="0">
              <a:solidFill>
                <a:srgbClr val="FF0000"/>
              </a:solidFill>
              <a:latin typeface="Times New Roman" pitchFamily="18" charset="0"/>
              <a:cs typeface="Times New Roman" pitchFamily="18" charset="0"/>
            </a:endParaRPr>
          </a:p>
        </p:txBody>
      </p:sp>
      <p:sp>
        <p:nvSpPr>
          <p:cNvPr id="11" name="TextBox 10"/>
          <p:cNvSpPr txBox="1"/>
          <p:nvPr/>
        </p:nvSpPr>
        <p:spPr>
          <a:xfrm>
            <a:off x="678877" y="6123710"/>
            <a:ext cx="10681854" cy="523220"/>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 Dung </a:t>
            </a:r>
            <a:r>
              <a:rPr lang="en-US" sz="2800" dirty="0" err="1" smtClean="0">
                <a:solidFill>
                  <a:srgbClr val="FF0000"/>
                </a:solidFill>
                <a:latin typeface="Times New Roman" pitchFamily="18" charset="0"/>
                <a:cs typeface="Times New Roman" pitchFamily="18" charset="0"/>
                <a:sym typeface="Wingdings"/>
              </a:rPr>
              <a:t>dịch</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không</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màu</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còn</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lại</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trong</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ống</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nghiệm</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là</a:t>
            </a:r>
            <a:r>
              <a:rPr lang="en-US" sz="2800" dirty="0" smtClean="0">
                <a:solidFill>
                  <a:srgbClr val="FF0000"/>
                </a:solidFill>
                <a:latin typeface="Times New Roman" pitchFamily="18" charset="0"/>
                <a:cs typeface="Times New Roman" pitchFamily="18" charset="0"/>
                <a:sym typeface="Wingdings"/>
              </a:rPr>
              <a:t> dung </a:t>
            </a:r>
            <a:r>
              <a:rPr lang="en-US" sz="2800" dirty="0" err="1" smtClean="0">
                <a:solidFill>
                  <a:srgbClr val="FF0000"/>
                </a:solidFill>
                <a:latin typeface="Times New Roman" pitchFamily="18" charset="0"/>
                <a:cs typeface="Times New Roman" pitchFamily="18" charset="0"/>
                <a:sym typeface="Wingdings"/>
              </a:rPr>
              <a:t>dịch</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nào</a:t>
            </a:r>
            <a:r>
              <a:rPr lang="en-US" sz="2800" dirty="0" smtClean="0">
                <a:solidFill>
                  <a:srgbClr val="FF0000"/>
                </a:solidFill>
                <a:latin typeface="Times New Roman" pitchFamily="18" charset="0"/>
                <a:cs typeface="Times New Roman" pitchFamily="18" charset="0"/>
                <a:sym typeface="Wingdings"/>
              </a:rPr>
              <a:t>?</a:t>
            </a:r>
            <a:endParaRPr lang="vi-VN" sz="2800" dirty="0">
              <a:solidFill>
                <a:srgbClr val="FF0000"/>
              </a:solidFill>
              <a:latin typeface="Times New Roman" pitchFamily="18" charset="0"/>
              <a:cs typeface="Times New Roman" pitchFamily="18" charset="0"/>
            </a:endParaRPr>
          </a:p>
        </p:txBody>
      </p:sp>
      <p:sp>
        <p:nvSpPr>
          <p:cNvPr id="12" name="TextBox 11"/>
          <p:cNvSpPr txBox="1"/>
          <p:nvPr/>
        </p:nvSpPr>
        <p:spPr>
          <a:xfrm>
            <a:off x="3103413" y="734293"/>
            <a:ext cx="8063345" cy="523220"/>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Hãy</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viết</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phương</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trình</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hóa</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học</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cho</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thí</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nghiệm</a:t>
            </a:r>
            <a:r>
              <a:rPr lang="en-US" sz="2800" dirty="0" smtClean="0">
                <a:solidFill>
                  <a:srgbClr val="FF0000"/>
                </a:solidFill>
                <a:latin typeface="Times New Roman" pitchFamily="18" charset="0"/>
                <a:cs typeface="Times New Roman" pitchFamily="18" charset="0"/>
                <a:sym typeface="Wingdings"/>
              </a:rPr>
              <a:t> </a:t>
            </a:r>
            <a:r>
              <a:rPr lang="en-US" sz="2800" dirty="0" err="1" smtClean="0">
                <a:solidFill>
                  <a:srgbClr val="FF0000"/>
                </a:solidFill>
                <a:latin typeface="Times New Roman" pitchFamily="18" charset="0"/>
                <a:cs typeface="Times New Roman" pitchFamily="18" charset="0"/>
                <a:sym typeface="Wingdings"/>
              </a:rPr>
              <a:t>trên</a:t>
            </a:r>
            <a:r>
              <a:rPr lang="en-US" sz="2800" dirty="0" smtClean="0">
                <a:solidFill>
                  <a:srgbClr val="FF0000"/>
                </a:solidFill>
                <a:latin typeface="Times New Roman" pitchFamily="18" charset="0"/>
                <a:cs typeface="Times New Roman" pitchFamily="18" charset="0"/>
                <a:sym typeface="Wingdings"/>
              </a:rPr>
              <a:t>?</a:t>
            </a:r>
            <a:endParaRPr lang="vi-VN"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Scale>
                                      <p:cBhvr>
                                        <p:cTn id="7" dur="1000" decel="50000" fill="hold">
                                          <p:stCondLst>
                                            <p:cond delay="0"/>
                                          </p:stCondLst>
                                        </p:cTn>
                                        <p:tgtEl>
                                          <p:spTgt spid="61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146"/>
                                        </p:tgtEl>
                                        <p:attrNameLst>
                                          <p:attrName>ppt_x</p:attrName>
                                          <p:attrName>ppt_y</p:attrName>
                                        </p:attrNameLst>
                                      </p:cBhvr>
                                    </p:animMotion>
                                    <p:animEffect transition="in" filter="fade">
                                      <p:cBhvr>
                                        <p:cTn id="9" dur="10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trips(downRigh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Righ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Bottom)">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lide(fromBottom)">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lide(fromBottom)">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slide(fromBottom)">
                                      <p:cBhvr>
                                        <p:cTn id="4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74272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24" name="TextBox 23"/>
          <p:cNvSpPr txBox="1"/>
          <p:nvPr/>
        </p:nvSpPr>
        <p:spPr>
          <a:xfrm>
            <a:off x="0" y="1130648"/>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màu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chỉ</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endParaRPr lang="en-US" sz="24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467123"/>
            <a:ext cx="12192000" cy="523220"/>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sang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đỏ</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 y="1896623"/>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27" name="TextBox 26"/>
          <p:cNvSpPr txBox="1"/>
          <p:nvPr/>
        </p:nvSpPr>
        <p:spPr>
          <a:xfrm>
            <a:off x="0" y="237755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2.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endParaRPr lang="en-US" sz="24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811016"/>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PTHH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0" y="3240502"/>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Zn	+	</a:t>
            </a:r>
            <a:r>
              <a:rPr lang="en-US" sz="2800" dirty="0" err="1" smtClean="0">
                <a:solidFill>
                  <a:srgbClr val="0000FF"/>
                </a:solidFill>
                <a:latin typeface="Times New Roman" panose="02020603050405020304" pitchFamily="18" charset="0"/>
                <a:cs typeface="Times New Roman" panose="02020603050405020304" pitchFamily="18" charset="0"/>
              </a:rPr>
              <a:t>2HCl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ZnCl</a:t>
            </a:r>
            <a:r>
              <a:rPr lang="en-US" sz="2800" baseline="-250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H</a:t>
            </a:r>
            <a:r>
              <a:rPr lang="en-US" sz="2800" baseline="-250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smtClean="0">
                <a:solidFill>
                  <a:srgbClr val="0000FF"/>
                </a:solidFill>
                <a:latin typeface="Times New Roman" panose="02020603050405020304" pitchFamily="18" charset="0"/>
                <a:cs typeface="Times New Roman" panose="02020603050405020304" pitchFamily="18" charset="0"/>
                <a:sym typeface="Wingdings 3"/>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3780829"/>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Zinc		Hydrochloric	</a:t>
            </a:r>
            <a:r>
              <a:rPr lang="en-US" sz="2800" i="1" dirty="0" smtClean="0">
                <a:solidFill>
                  <a:srgbClr val="0000FF"/>
                </a:solidFill>
                <a:latin typeface="Times New Roman" panose="02020603050405020304" pitchFamily="18" charset="0"/>
                <a:cs typeface="Times New Roman" panose="02020603050405020304" pitchFamily="18" charset="0"/>
                <a:sym typeface="Wingdings 3"/>
              </a:rPr>
              <a:t>Zinc chloride		Hydrogen</a:t>
            </a:r>
            <a:endParaRPr lang="en-US" sz="2800" i="1" dirty="0" smtClean="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0" y="4265738"/>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muối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hydrogen.</a:t>
            </a:r>
          </a:p>
        </p:txBody>
      </p:sp>
      <p:sp>
        <p:nvSpPr>
          <p:cNvPr id="33" name="TextBox 32"/>
          <p:cNvSpPr txBox="1"/>
          <p:nvPr/>
        </p:nvSpPr>
        <p:spPr>
          <a:xfrm>
            <a:off x="0" y="4764501"/>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	Kim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Muối</a:t>
            </a:r>
            <a:r>
              <a:rPr lang="en-US" sz="2800" dirty="0" smtClean="0">
                <a:solidFill>
                  <a:srgbClr val="0000FF"/>
                </a:solidFill>
                <a:latin typeface="Times New Roman" panose="02020603050405020304" pitchFamily="18" charset="0"/>
                <a:cs typeface="Times New Roman" panose="02020603050405020304" pitchFamily="18" charset="0"/>
              </a:rPr>
              <a:t>		+	Hydrogen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Effect transition="in" filter="fade">
                                      <p:cBhvr>
                                        <p:cTn id="9" dur="10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000" fill="hold"/>
                                        <p:tgtEl>
                                          <p:spTgt spid="29"/>
                                        </p:tgtEl>
                                        <p:attrNameLst>
                                          <p:attrName>ppt_w</p:attrName>
                                        </p:attrNameLst>
                                      </p:cBhvr>
                                      <p:tavLst>
                                        <p:tav tm="0">
                                          <p:val>
                                            <p:fltVal val="0"/>
                                          </p:val>
                                        </p:tav>
                                        <p:tav tm="100000">
                                          <p:val>
                                            <p:strVal val="#ppt_w"/>
                                          </p:val>
                                        </p:tav>
                                      </p:tavLst>
                                    </p:anim>
                                    <p:anim calcmode="lin" valueType="num">
                                      <p:cBhvr>
                                        <p:cTn id="15" dur="1000" fill="hold"/>
                                        <p:tgtEl>
                                          <p:spTgt spid="29"/>
                                        </p:tgtEl>
                                        <p:attrNameLst>
                                          <p:attrName>ppt_h</p:attrName>
                                        </p:attrNameLst>
                                      </p:cBhvr>
                                      <p:tavLst>
                                        <p:tav tm="0">
                                          <p:val>
                                            <p:fltVal val="0"/>
                                          </p:val>
                                        </p:tav>
                                        <p:tav tm="100000">
                                          <p:val>
                                            <p:strVal val="#ppt_h"/>
                                          </p:val>
                                        </p:tav>
                                      </p:tavLst>
                                    </p:anim>
                                    <p:animEffect transition="in" filter="fade">
                                      <p:cBhvr>
                                        <p:cTn id="16" dur="10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1000" fill="hold"/>
                                        <p:tgtEl>
                                          <p:spTgt spid="31"/>
                                        </p:tgtEl>
                                        <p:attrNameLst>
                                          <p:attrName>ppt_w</p:attrName>
                                        </p:attrNameLst>
                                      </p:cBhvr>
                                      <p:tavLst>
                                        <p:tav tm="0">
                                          <p:val>
                                            <p:fltVal val="0"/>
                                          </p:val>
                                        </p:tav>
                                        <p:tav tm="100000">
                                          <p:val>
                                            <p:strVal val="#ppt_w"/>
                                          </p:val>
                                        </p:tav>
                                      </p:tavLst>
                                    </p:anim>
                                    <p:anim calcmode="lin" valueType="num">
                                      <p:cBhvr>
                                        <p:cTn id="22" dur="1000" fill="hold"/>
                                        <p:tgtEl>
                                          <p:spTgt spid="31"/>
                                        </p:tgtEl>
                                        <p:attrNameLst>
                                          <p:attrName>ppt_h</p:attrName>
                                        </p:attrNameLst>
                                      </p:cBhvr>
                                      <p:tavLst>
                                        <p:tav tm="0">
                                          <p:val>
                                            <p:fltVal val="0"/>
                                          </p:val>
                                        </p:tav>
                                        <p:tav tm="100000">
                                          <p:val>
                                            <p:strVal val="#ppt_h"/>
                                          </p:val>
                                        </p:tav>
                                      </p:tavLst>
                                    </p:anim>
                                    <p:animEffect transition="in" filter="fade">
                                      <p:cBhvr>
                                        <p:cTn id="23" dur="1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Effect transition="in" filter="fade">
                                      <p:cBhvr>
                                        <p:cTn id="30" dur="1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fltVal val="0"/>
                                          </p:val>
                                        </p:tav>
                                        <p:tav tm="100000">
                                          <p:val>
                                            <p:strVal val="#ppt_w"/>
                                          </p:val>
                                        </p:tav>
                                      </p:tavLst>
                                    </p:anim>
                                    <p:anim calcmode="lin" valueType="num">
                                      <p:cBhvr>
                                        <p:cTn id="36" dur="1000" fill="hold"/>
                                        <p:tgtEl>
                                          <p:spTgt spid="33"/>
                                        </p:tgtEl>
                                        <p:attrNameLst>
                                          <p:attrName>ppt_h</p:attrName>
                                        </p:attrNameLst>
                                      </p:cBhvr>
                                      <p:tavLst>
                                        <p:tav tm="0">
                                          <p:val>
                                            <p:fltVal val="0"/>
                                          </p:val>
                                        </p:tav>
                                        <p:tav tm="100000">
                                          <p:val>
                                            <p:strVal val="#ppt_h"/>
                                          </p:val>
                                        </p:tav>
                                      </p:tavLst>
                                    </p:anim>
                                    <p:animEffect transition="in" filter="fade">
                                      <p:cBhvr>
                                        <p:cTn id="3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63636"/>
            <a:ext cx="12192000"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anose="02020603050405020304" pitchFamily="18" charset="0"/>
                <a:cs typeface="Times New Roman" panose="02020603050405020304" pitchFamily="18" charset="0"/>
              </a:rPr>
              <a:t>H</a:t>
            </a:r>
            <a:r>
              <a:rPr lang="en-US" sz="2800" baseline="-25000" dirty="0" err="1" smtClean="0">
                <a:solidFill>
                  <a:srgbClr val="FF00FF"/>
                </a:solidFill>
                <a:latin typeface="Times New Roman" panose="02020603050405020304" pitchFamily="18" charset="0"/>
                <a:cs typeface="Times New Roman" panose="02020603050405020304" pitchFamily="18" charset="0"/>
              </a:rPr>
              <a:t>2</a:t>
            </a:r>
            <a:r>
              <a:rPr lang="en-US" sz="2800" dirty="0" err="1" smtClean="0">
                <a:solidFill>
                  <a:srgbClr val="FF00FF"/>
                </a:solidFill>
                <a:latin typeface="Times New Roman" panose="02020603050405020304" pitchFamily="18" charset="0"/>
                <a:cs typeface="Times New Roman" panose="02020603050405020304" pitchFamily="18" charset="0"/>
              </a:rPr>
              <a:t>SO</a:t>
            </a:r>
            <a:r>
              <a:rPr lang="en-US" sz="2800" baseline="-25000" dirty="0" err="1" smtClean="0">
                <a:solidFill>
                  <a:srgbClr val="FF00FF"/>
                </a:solidFill>
                <a:latin typeface="Times New Roman" panose="02020603050405020304" pitchFamily="18" charset="0"/>
                <a:cs typeface="Times New Roman" panose="02020603050405020304" pitchFamily="18" charset="0"/>
              </a:rPr>
              <a:t>4</a:t>
            </a:r>
            <a:r>
              <a:rPr lang="en-US" sz="2800" baseline="-250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itchFamily="18" charset="0"/>
                <a:cs typeface="Times New Roman" pitchFamily="18" charset="0"/>
              </a:rPr>
              <a:t>+	Zn 	</a:t>
            </a:r>
            <a:r>
              <a:rPr lang="en-US" sz="2800" dirty="0" smtClean="0">
                <a:solidFill>
                  <a:srgbClr val="FF00FF"/>
                </a:solidFill>
                <a:latin typeface="Times New Roman" pitchFamily="18" charset="0"/>
                <a:cs typeface="Times New Roman" pitchFamily="18" charset="0"/>
                <a:sym typeface="Wingdings 3"/>
              </a:rPr>
              <a:t></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ZnSO</a:t>
            </a:r>
            <a:r>
              <a:rPr lang="en-US" sz="2800" baseline="-25000" dirty="0" err="1" smtClean="0">
                <a:solidFill>
                  <a:srgbClr val="FF00FF"/>
                </a:solidFill>
                <a:latin typeface="Times New Roman" panose="02020603050405020304" pitchFamily="18" charset="0"/>
                <a:cs typeface="Times New Roman" panose="02020603050405020304" pitchFamily="18" charset="0"/>
              </a:rPr>
              <a:t>4</a:t>
            </a:r>
            <a:r>
              <a:rPr lang="en-US" sz="2800" baseline="-250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itchFamily="18" charset="0"/>
                <a:cs typeface="Times New Roman" pitchFamily="18" charset="0"/>
                <a:sym typeface="Wingdings 3"/>
              </a:rPr>
              <a:t>		+	</a:t>
            </a:r>
            <a:r>
              <a:rPr lang="en-US" sz="2800" dirty="0" err="1" smtClean="0">
                <a:solidFill>
                  <a:srgbClr val="FF00FF"/>
                </a:solidFill>
                <a:latin typeface="Times New Roman" pitchFamily="18" charset="0"/>
                <a:cs typeface="Times New Roman" pitchFamily="18" charset="0"/>
                <a:sym typeface="Wingdings 3"/>
              </a:rPr>
              <a:t>H</a:t>
            </a:r>
            <a:r>
              <a:rPr lang="en-US" sz="2800" baseline="-25000" dirty="0" err="1" smtClean="0">
                <a:solidFill>
                  <a:srgbClr val="FF00FF"/>
                </a:solidFill>
                <a:latin typeface="Times New Roman" pitchFamily="18" charset="0"/>
                <a:cs typeface="Times New Roman" pitchFamily="18" charset="0"/>
                <a:sym typeface="Wingdings 3"/>
              </a:rPr>
              <a:t>2</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a:t>
            </a:r>
            <a:r>
              <a:rPr lang="en-US" sz="2800" dirty="0" smtClean="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1025236" y="0"/>
            <a:ext cx="10834255" cy="3426027"/>
          </a:xfrm>
          <a:prstGeom prst="rect">
            <a:avLst/>
          </a:prstGeom>
          <a:noFill/>
          <a:ln w="9525">
            <a:noFill/>
            <a:miter lim="800000"/>
            <a:headEnd/>
            <a:tailEnd/>
          </a:ln>
          <a:effectLst/>
        </p:spPr>
      </p:pic>
      <p:sp>
        <p:nvSpPr>
          <p:cNvPr id="13" name="TextBox 12"/>
          <p:cNvSpPr txBox="1"/>
          <p:nvPr/>
        </p:nvSpPr>
        <p:spPr>
          <a:xfrm>
            <a:off x="0" y="4085629"/>
            <a:ext cx="12385964" cy="523220"/>
          </a:xfrm>
          <a:prstGeom prst="rect">
            <a:avLst/>
          </a:prstGeom>
          <a:noFill/>
        </p:spPr>
        <p:txBody>
          <a:bodyPr wrap="square" rtlCol="0">
            <a:spAutoFit/>
          </a:bodyPr>
          <a:lstStyle/>
          <a:p>
            <a:pPr marL="342900" indent="-342900" algn="just"/>
            <a:r>
              <a:rPr lang="en-US" sz="2800" dirty="0" smtClean="0">
                <a:solidFill>
                  <a:srgbClr val="FF00FF"/>
                </a:solidFill>
                <a:latin typeface="Times New Roman" panose="02020603050405020304" pitchFamily="18" charset="0"/>
                <a:cs typeface="Times New Roman" panose="02020603050405020304" pitchFamily="18" charset="0"/>
              </a:rPr>
              <a:t>b) 	</a:t>
            </a:r>
            <a:r>
              <a:rPr lang="en-US" sz="2800" dirty="0" err="1" smtClean="0">
                <a:solidFill>
                  <a:srgbClr val="FF00FF"/>
                </a:solidFill>
                <a:latin typeface="Times New Roman" panose="02020603050405020304" pitchFamily="18" charset="0"/>
                <a:cs typeface="Times New Roman" panose="02020603050405020304" pitchFamily="18" charset="0"/>
              </a:rPr>
              <a:t>2HCl</a:t>
            </a:r>
            <a:r>
              <a:rPr lang="en-US" sz="2800" dirty="0" smtClean="0">
                <a:solidFill>
                  <a:srgbClr val="FF00FF"/>
                </a:solidFill>
                <a:latin typeface="Times New Roman" panose="02020603050405020304" pitchFamily="18" charset="0"/>
                <a:cs typeface="Times New Roman" panose="02020603050405020304" pitchFamily="18" charset="0"/>
              </a:rPr>
              <a:t> 		+	 Mg 	</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FF00FF"/>
                </a:solidFill>
                <a:latin typeface="Times New Roman" panose="02020603050405020304" pitchFamily="18" charset="0"/>
                <a:cs typeface="Times New Roman" panose="02020603050405020304" pitchFamily="18" charset="0"/>
                <a:sym typeface="Wingdings 3"/>
              </a:rPr>
              <a:t>MgCl</a:t>
            </a:r>
            <a:r>
              <a:rPr lang="en-US" sz="2800" baseline="-25000" dirty="0" err="1" smtClean="0">
                <a:solidFill>
                  <a:srgbClr val="FF00FF"/>
                </a:solidFill>
                <a:latin typeface="Times New Roman" panose="02020603050405020304" pitchFamily="18" charset="0"/>
                <a:cs typeface="Times New Roman" panose="02020603050405020304" pitchFamily="18" charset="0"/>
                <a:sym typeface="Wingdings 3"/>
              </a:rPr>
              <a:t>2</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	</a:t>
            </a:r>
            <a:r>
              <a:rPr lang="en-US" sz="2800" dirty="0" err="1" smtClean="0">
                <a:solidFill>
                  <a:srgbClr val="FF00FF"/>
                </a:solidFill>
                <a:latin typeface="Times New Roman" panose="02020603050405020304" pitchFamily="18" charset="0"/>
                <a:cs typeface="Times New Roman" panose="02020603050405020304" pitchFamily="18" charset="0"/>
                <a:sym typeface="Wingdings 3"/>
              </a:rPr>
              <a:t>H</a:t>
            </a:r>
            <a:r>
              <a:rPr lang="en-US" sz="2800" baseline="-25000" dirty="0" err="1" smtClean="0">
                <a:solidFill>
                  <a:srgbClr val="FF00FF"/>
                </a:solidFill>
                <a:latin typeface="Times New Roman" panose="02020603050405020304" pitchFamily="18" charset="0"/>
                <a:cs typeface="Times New Roman" panose="02020603050405020304" pitchFamily="18" charset="0"/>
                <a:sym typeface="Wingdings 3"/>
              </a:rPr>
              <a:t>2</a:t>
            </a:r>
            <a:r>
              <a:rPr lang="en-US" sz="2800" dirty="0" smtClean="0">
                <a:solidFill>
                  <a:srgbClr val="FF00FF"/>
                </a:solidFill>
                <a:latin typeface="Times New Roman" panose="02020603050405020304" pitchFamily="18" charset="0"/>
                <a:cs typeface="Times New Roman" panose="02020603050405020304" pitchFamily="18" charset="0"/>
                <a:sym typeface="Wingdings 3"/>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Effect transition="in" filter="fade">
                                      <p:cBhvr>
                                        <p:cTn id="9" dur="10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lide(fromBottom)">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5054" y="2202872"/>
            <a:ext cx="6123709" cy="2677656"/>
          </a:xfrm>
          <a:prstGeom prst="rect">
            <a:avLst/>
          </a:prstGeom>
          <a:noFill/>
        </p:spPr>
        <p:txBody>
          <a:bodyPr wrap="square" rtlCol="0">
            <a:spAutoFit/>
          </a:bodyPr>
          <a:lstStyle/>
          <a:p>
            <a:pPr algn="just"/>
            <a:r>
              <a:rPr lang="vi-VN" sz="2800" dirty="0" smtClean="0">
                <a:solidFill>
                  <a:srgbClr val="FF00FF"/>
                </a:solidFill>
                <a:latin typeface="Times New Roman" pitchFamily="18" charset="0"/>
                <a:cs typeface="Times New Roman" pitchFamily="18" charset="0"/>
              </a:rPr>
              <a:t>Các loại dưa, cà muối chua có chứa nhiều acid. Tránh muối dưa, cà trong các dụng cụ bằng nhôm do acid có thể tác dụng với kim loại nhôm giải phóng ion kim loại gây độc hại cho cơ thể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hỏng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dụng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cụ</a:t>
            </a:r>
            <a:r>
              <a:rPr lang="vi-VN"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1" y="914430"/>
            <a:ext cx="5708073" cy="4932218"/>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74272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24" name="TextBox 23"/>
          <p:cNvSpPr txBox="1"/>
          <p:nvPr/>
        </p:nvSpPr>
        <p:spPr>
          <a:xfrm>
            <a:off x="0" y="1130648"/>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màu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chỉ</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endParaRPr lang="en-US" sz="2400" b="1" dirty="0" smtClean="0">
              <a:solidFill>
                <a:srgbClr val="0000FF"/>
              </a:solidFill>
              <a:latin typeface="Times New Roman" pitchFamily="18" charset="0"/>
              <a:cs typeface="Times New Roman" pitchFamily="18" charset="0"/>
            </a:endParaRPr>
          </a:p>
        </p:txBody>
      </p:sp>
      <p:sp>
        <p:nvSpPr>
          <p:cNvPr id="25" name="TextBox 24"/>
          <p:cNvSpPr txBox="1"/>
          <p:nvPr/>
        </p:nvSpPr>
        <p:spPr>
          <a:xfrm>
            <a:off x="0" y="1467123"/>
            <a:ext cx="12192000" cy="523220"/>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sang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đỏ</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5" y="1896623"/>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rPr>
              <a:t>Quỳ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tím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dùng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màu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để</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27" name="TextBox 26"/>
          <p:cNvSpPr txBox="1"/>
          <p:nvPr/>
        </p:nvSpPr>
        <p:spPr>
          <a:xfrm>
            <a:off x="0" y="2377557"/>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2. </a:t>
            </a:r>
            <a:r>
              <a:rPr lang="en-US" sz="2400" b="1" dirty="0" err="1" smtClean="0">
                <a:solidFill>
                  <a:srgbClr val="0000FF"/>
                </a:solidFill>
                <a:latin typeface="Times New Roman" pitchFamily="18" charset="0"/>
                <a:cs typeface="Times New Roman" pitchFamily="18" charset="0"/>
              </a:rPr>
              <a:t>Tác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loại</a:t>
            </a:r>
            <a:endParaRPr lang="en-US" sz="24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811016"/>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PTHH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0" y="3240502"/>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Zn	+	</a:t>
            </a:r>
            <a:r>
              <a:rPr lang="en-US" sz="2800" dirty="0" err="1" smtClean="0">
                <a:solidFill>
                  <a:srgbClr val="0000FF"/>
                </a:solidFill>
                <a:latin typeface="Times New Roman" panose="02020603050405020304" pitchFamily="18" charset="0"/>
                <a:cs typeface="Times New Roman" panose="02020603050405020304" pitchFamily="18" charset="0"/>
              </a:rPr>
              <a:t>2HCl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ZnCl</a:t>
            </a:r>
            <a:r>
              <a:rPr lang="en-US" sz="2800" baseline="-250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H</a:t>
            </a:r>
            <a:r>
              <a:rPr lang="en-US" sz="2800" baseline="-250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smtClean="0">
                <a:solidFill>
                  <a:srgbClr val="0000FF"/>
                </a:solidFill>
                <a:latin typeface="Times New Roman" panose="02020603050405020304" pitchFamily="18" charset="0"/>
                <a:cs typeface="Times New Roman" panose="02020603050405020304" pitchFamily="18" charset="0"/>
                <a:sym typeface="Wingdings 3"/>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3780829"/>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Zinc		Hydrochloric	</a:t>
            </a:r>
            <a:r>
              <a:rPr lang="en-US" sz="2800" i="1" dirty="0" smtClean="0">
                <a:solidFill>
                  <a:srgbClr val="0000FF"/>
                </a:solidFill>
                <a:latin typeface="Times New Roman" panose="02020603050405020304" pitchFamily="18" charset="0"/>
                <a:cs typeface="Times New Roman" panose="02020603050405020304" pitchFamily="18" charset="0"/>
                <a:sym typeface="Wingdings 3"/>
              </a:rPr>
              <a:t>Zinc chloride		Hydrogen</a:t>
            </a:r>
            <a:endParaRPr lang="en-US" sz="2800" i="1" dirty="0" smtClean="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0" y="4265738"/>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Dung </a:t>
            </a:r>
            <a:r>
              <a:rPr lang="en-US" sz="2800" dirty="0" err="1" smtClean="0">
                <a:solidFill>
                  <a:srgbClr val="0000FF"/>
                </a:solidFill>
                <a:latin typeface="Times New Roman" panose="02020603050405020304" pitchFamily="18" charset="0"/>
                <a:cs typeface="Times New Roman" panose="02020603050405020304" pitchFamily="18" charset="0"/>
              </a:rPr>
              <a:t>dịch</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muối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khí</a:t>
            </a:r>
            <a:r>
              <a:rPr lang="en-US" sz="2800" dirty="0" smtClean="0">
                <a:solidFill>
                  <a:srgbClr val="0000FF"/>
                </a:solidFill>
                <a:latin typeface="Times New Roman" panose="02020603050405020304" pitchFamily="18" charset="0"/>
                <a:cs typeface="Times New Roman" panose="02020603050405020304" pitchFamily="18" charset="0"/>
              </a:rPr>
              <a:t> hydrogen.</a:t>
            </a:r>
          </a:p>
        </p:txBody>
      </p:sp>
      <p:sp>
        <p:nvSpPr>
          <p:cNvPr id="33" name="TextBox 32"/>
          <p:cNvSpPr txBox="1"/>
          <p:nvPr/>
        </p:nvSpPr>
        <p:spPr>
          <a:xfrm>
            <a:off x="0" y="4764501"/>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	Kim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 </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Muối</a:t>
            </a:r>
            <a:r>
              <a:rPr lang="en-US" sz="2800" dirty="0" smtClean="0">
                <a:solidFill>
                  <a:srgbClr val="0000FF"/>
                </a:solidFill>
                <a:latin typeface="Times New Roman" panose="02020603050405020304" pitchFamily="18" charset="0"/>
                <a:cs typeface="Times New Roman" panose="02020603050405020304" pitchFamily="18" charset="0"/>
              </a:rPr>
              <a:t>		+	Hydrogen</a:t>
            </a:r>
          </a:p>
        </p:txBody>
      </p:sp>
      <p:sp>
        <p:nvSpPr>
          <p:cNvPr id="30" name="TextBox 29"/>
          <p:cNvSpPr txBox="1"/>
          <p:nvPr/>
        </p:nvSpPr>
        <p:spPr>
          <a:xfrm>
            <a:off x="0" y="525930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III.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ACID</a:t>
            </a:r>
          </a:p>
        </p:txBody>
      </p:sp>
      <p:sp>
        <p:nvSpPr>
          <p:cNvPr id="34" name="TextBox 33"/>
          <p:cNvSpPr txBox="1"/>
          <p:nvPr/>
        </p:nvSpPr>
        <p:spPr>
          <a:xfrm>
            <a:off x="0" y="5730357"/>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Hydrochloric acid (</a:t>
            </a:r>
            <a:r>
              <a:rPr lang="en-US" sz="2800" b="1" dirty="0" err="1" smtClean="0">
                <a:solidFill>
                  <a:srgbClr val="0000FF"/>
                </a:solidFill>
                <a:latin typeface="Times New Roman" pitchFamily="18" charset="0"/>
                <a:cs typeface="Times New Roman" pitchFamily="18" charset="0"/>
              </a:rPr>
              <a:t>HCl</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ox(in)">
                                      <p:cBhvr>
                                        <p:cTn id="7" dur="1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Effect transition="in" filter="fade">
                                      <p:cBhvr>
                                        <p:cTn id="14"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7710" y="706605"/>
            <a:ext cx="12136070" cy="4890655"/>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Scale>
                                      <p:cBhvr>
                                        <p:cTn id="7" dur="1000" decel="50000" fill="hold">
                                          <p:stCondLst>
                                            <p:cond delay="0"/>
                                          </p:stCondLst>
                                        </p:cTn>
                                        <p:tgtEl>
                                          <p:spTgt spid="92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218"/>
                                        </p:tgtEl>
                                        <p:attrNameLst>
                                          <p:attrName>ppt_x</p:attrName>
                                          <p:attrName>ppt_y</p:attrName>
                                        </p:attrNameLst>
                                      </p:cBhvr>
                                    </p:animMotion>
                                    <p:animEffect transition="in" filter="fade">
                                      <p:cBhvr>
                                        <p:cTn id="9"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75112"/>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8: ACID</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74272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30" name="TextBox 29"/>
          <p:cNvSpPr txBox="1"/>
          <p:nvPr/>
        </p:nvSpPr>
        <p:spPr>
          <a:xfrm>
            <a:off x="0" y="1186070"/>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III.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ACID</a:t>
            </a:r>
          </a:p>
        </p:txBody>
      </p:sp>
      <p:sp>
        <p:nvSpPr>
          <p:cNvPr id="34" name="TextBox 33"/>
          <p:cNvSpPr txBox="1"/>
          <p:nvPr/>
        </p:nvSpPr>
        <p:spPr>
          <a:xfrm>
            <a:off x="0" y="158784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Hydrochloric acid (</a:t>
            </a:r>
            <a:r>
              <a:rPr lang="en-US" sz="2800" b="1" dirty="0" err="1" smtClean="0">
                <a:solidFill>
                  <a:srgbClr val="0000FF"/>
                </a:solidFill>
                <a:latin typeface="Times New Roman" pitchFamily="18" charset="0"/>
                <a:cs typeface="Times New Roman" pitchFamily="18" charset="0"/>
              </a:rPr>
              <a:t>HCl</a:t>
            </a:r>
            <a:r>
              <a:rPr lang="en-US" sz="2800" b="1"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210046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a:t>
            </a:r>
          </a:p>
        </p:txBody>
      </p:sp>
      <p:sp>
        <p:nvSpPr>
          <p:cNvPr id="36" name="TextBox 35"/>
          <p:cNvSpPr txBox="1"/>
          <p:nvPr/>
        </p:nvSpPr>
        <p:spPr>
          <a:xfrm>
            <a:off x="0" y="2557663"/>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glucose…</a:t>
            </a:r>
          </a:p>
        </p:txBody>
      </p:sp>
      <p:sp>
        <p:nvSpPr>
          <p:cNvPr id="37" name="TextBox 36"/>
          <p:cNvSpPr txBox="1"/>
          <p:nvPr/>
        </p:nvSpPr>
        <p:spPr>
          <a:xfrm>
            <a:off x="0" y="34443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Sulfuric acid (</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SO</a:t>
            </a:r>
            <a:r>
              <a:rPr lang="en-US" sz="2800" b="1" baseline="-25000" dirty="0" err="1" smtClean="0">
                <a:solidFill>
                  <a:srgbClr val="0000FF"/>
                </a:solidFill>
                <a:latin typeface="Times New Roman" pitchFamily="18" charset="0"/>
                <a:cs typeface="Times New Roman" pitchFamily="18" charset="0"/>
              </a:rPr>
              <a:t>4</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0" fill="hold"/>
                                        <p:tgtEl>
                                          <p:spTgt spid="36"/>
                                        </p:tgtEl>
                                        <p:attrNameLst>
                                          <p:attrName>ppt_w</p:attrName>
                                        </p:attrNameLst>
                                      </p:cBhvr>
                                      <p:tavLst>
                                        <p:tav tm="0">
                                          <p:val>
                                            <p:fltVal val="0"/>
                                          </p:val>
                                        </p:tav>
                                        <p:tav tm="100000">
                                          <p:val>
                                            <p:strVal val="#ppt_w"/>
                                          </p:val>
                                        </p:tav>
                                      </p:tavLst>
                                    </p:anim>
                                    <p:anim calcmode="lin" valueType="num">
                                      <p:cBhvr>
                                        <p:cTn id="15" dur="1000" fill="hold"/>
                                        <p:tgtEl>
                                          <p:spTgt spid="36"/>
                                        </p:tgtEl>
                                        <p:attrNameLst>
                                          <p:attrName>ppt_h</p:attrName>
                                        </p:attrNameLst>
                                      </p:cBhvr>
                                      <p:tavLst>
                                        <p:tav tm="0">
                                          <p:val>
                                            <p:fltVal val="0"/>
                                          </p:val>
                                        </p:tav>
                                        <p:tav tm="100000">
                                          <p:val>
                                            <p:strVal val="#ppt_h"/>
                                          </p:val>
                                        </p:tav>
                                      </p:tavLst>
                                    </p:anim>
                                    <p:animEffect transition="in" filter="fade">
                                      <p:cBhvr>
                                        <p:cTn id="16" dur="10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1000" fill="hold"/>
                                        <p:tgtEl>
                                          <p:spTgt spid="37"/>
                                        </p:tgtEl>
                                        <p:attrNameLst>
                                          <p:attrName>ppt_w</p:attrName>
                                        </p:attrNameLst>
                                      </p:cBhvr>
                                      <p:tavLst>
                                        <p:tav tm="0">
                                          <p:val>
                                            <p:strVal val="#ppt_w+.3"/>
                                          </p:val>
                                        </p:tav>
                                        <p:tav tm="100000">
                                          <p:val>
                                            <p:strVal val="#ppt_w"/>
                                          </p:val>
                                        </p:tav>
                                      </p:tavLst>
                                    </p:anim>
                                    <p:anim calcmode="lin" valueType="num">
                                      <p:cBhvr>
                                        <p:cTn id="22" dur="1000" fill="hold"/>
                                        <p:tgtEl>
                                          <p:spTgt spid="37"/>
                                        </p:tgtEl>
                                        <p:attrNameLst>
                                          <p:attrName>ppt_h</p:attrName>
                                        </p:attrNameLst>
                                      </p:cBhvr>
                                      <p:tavLst>
                                        <p:tav tm="0">
                                          <p:val>
                                            <p:strVal val="#ppt_h"/>
                                          </p:val>
                                        </p:tav>
                                        <p:tav tm="100000">
                                          <p:val>
                                            <p:strVal val="#ppt_h"/>
                                          </p:val>
                                        </p:tav>
                                      </p:tavLst>
                                    </p:anim>
                                    <p:animEffect transition="in" filter="fade">
                                      <p:cBhvr>
                                        <p:cTn id="2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2" y="166260"/>
            <a:ext cx="12192001" cy="6480606"/>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ox(i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74272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30" name="TextBox 29"/>
          <p:cNvSpPr txBox="1"/>
          <p:nvPr/>
        </p:nvSpPr>
        <p:spPr>
          <a:xfrm>
            <a:off x="0" y="1186070"/>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III.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ACID</a:t>
            </a:r>
          </a:p>
        </p:txBody>
      </p:sp>
      <p:sp>
        <p:nvSpPr>
          <p:cNvPr id="34" name="TextBox 33"/>
          <p:cNvSpPr txBox="1"/>
          <p:nvPr/>
        </p:nvSpPr>
        <p:spPr>
          <a:xfrm>
            <a:off x="0" y="158784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Hydrochloric acid (</a:t>
            </a:r>
            <a:r>
              <a:rPr lang="en-US" sz="2800" b="1" dirty="0" err="1" smtClean="0">
                <a:solidFill>
                  <a:srgbClr val="0000FF"/>
                </a:solidFill>
                <a:latin typeface="Times New Roman" pitchFamily="18" charset="0"/>
                <a:cs typeface="Times New Roman" pitchFamily="18" charset="0"/>
              </a:rPr>
              <a:t>HCl</a:t>
            </a:r>
            <a:r>
              <a:rPr lang="en-US" sz="2800" b="1"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210046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a:t>
            </a:r>
          </a:p>
        </p:txBody>
      </p:sp>
      <p:sp>
        <p:nvSpPr>
          <p:cNvPr id="36" name="TextBox 35"/>
          <p:cNvSpPr txBox="1"/>
          <p:nvPr/>
        </p:nvSpPr>
        <p:spPr>
          <a:xfrm>
            <a:off x="0" y="2557663"/>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glucose…</a:t>
            </a:r>
          </a:p>
        </p:txBody>
      </p:sp>
      <p:sp>
        <p:nvSpPr>
          <p:cNvPr id="37" name="TextBox 36"/>
          <p:cNvSpPr txBox="1"/>
          <p:nvPr/>
        </p:nvSpPr>
        <p:spPr>
          <a:xfrm>
            <a:off x="0" y="34443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Sulfuric acid (</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SO</a:t>
            </a:r>
            <a:r>
              <a:rPr lang="en-US" sz="2800" b="1" baseline="-25000" dirty="0" err="1" smtClean="0">
                <a:solidFill>
                  <a:srgbClr val="0000FF"/>
                </a:solidFill>
                <a:latin typeface="Times New Roman" pitchFamily="18" charset="0"/>
                <a:cs typeface="Times New Roman" pitchFamily="18" charset="0"/>
              </a:rPr>
              <a:t>4</a:t>
            </a:r>
            <a:r>
              <a:rPr lang="en-US" sz="2800" b="1"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387384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Sulfuric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478824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Acetic acid (</a:t>
            </a:r>
            <a:r>
              <a:rPr lang="en-US" sz="2800" b="1" dirty="0" err="1" smtClean="0">
                <a:solidFill>
                  <a:srgbClr val="0000FF"/>
                </a:solidFill>
                <a:latin typeface="Times New Roman" pitchFamily="18" charset="0"/>
                <a:cs typeface="Times New Roman" pitchFamily="18" charset="0"/>
              </a:rPr>
              <a:t>CH</a:t>
            </a:r>
            <a:r>
              <a:rPr lang="en-US" sz="2800" b="1" baseline="-25000" dirty="0" err="1" smtClean="0">
                <a:solidFill>
                  <a:srgbClr val="0000FF"/>
                </a:solidFill>
                <a:latin typeface="Times New Roman" pitchFamily="18" charset="0"/>
                <a:cs typeface="Times New Roman" pitchFamily="18" charset="0"/>
              </a:rPr>
              <a:t>3</a:t>
            </a:r>
            <a:r>
              <a:rPr lang="en-US" sz="2800" b="1" dirty="0" err="1" smtClean="0">
                <a:solidFill>
                  <a:srgbClr val="0000FF"/>
                </a:solidFill>
                <a:latin typeface="Times New Roman" pitchFamily="18" charset="0"/>
                <a:cs typeface="Times New Roman" pitchFamily="18" charset="0"/>
              </a:rPr>
              <a:t>COOH</a:t>
            </a:r>
            <a:r>
              <a:rPr lang="en-US" sz="2800" b="1" dirty="0" smtClean="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diamond(in)">
                                      <p:cBhvr>
                                        <p:cTn id="1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suS\Desktop\Capture.PNG"/>
          <p:cNvPicPr>
            <a:picLocks noChangeAspect="1" noChangeArrowheads="1"/>
          </p:cNvPicPr>
          <p:nvPr/>
        </p:nvPicPr>
        <p:blipFill>
          <a:blip r:embed="rId2"/>
          <a:srcRect/>
          <a:stretch>
            <a:fillRect/>
          </a:stretch>
        </p:blipFill>
        <p:spPr bwMode="auto">
          <a:xfrm>
            <a:off x="0" y="387939"/>
            <a:ext cx="12190736" cy="6012874"/>
          </a:xfrm>
          <a:prstGeom prst="rect">
            <a:avLst/>
          </a:prstGeom>
          <a:noFill/>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74272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30" name="TextBox 29"/>
          <p:cNvSpPr txBox="1"/>
          <p:nvPr/>
        </p:nvSpPr>
        <p:spPr>
          <a:xfrm>
            <a:off x="0" y="1186070"/>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III. </a:t>
            </a:r>
            <a:r>
              <a:rPr lang="en-US" sz="2400" b="1" dirty="0" err="1" smtClean="0">
                <a:solidFill>
                  <a:srgbClr val="0000FF"/>
                </a:solidFill>
                <a:latin typeface="Times New Roman" pitchFamily="18" charset="0"/>
                <a:cs typeface="Times New Roman" pitchFamily="18" charset="0"/>
              </a:rPr>
              <a:t>ỨNG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ACID</a:t>
            </a:r>
          </a:p>
        </p:txBody>
      </p:sp>
      <p:sp>
        <p:nvSpPr>
          <p:cNvPr id="34" name="TextBox 33"/>
          <p:cNvSpPr txBox="1"/>
          <p:nvPr/>
        </p:nvSpPr>
        <p:spPr>
          <a:xfrm>
            <a:off x="0" y="1587846"/>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Hydrochloric acid (</a:t>
            </a:r>
            <a:r>
              <a:rPr lang="en-US" sz="2800" b="1" dirty="0" err="1" smtClean="0">
                <a:solidFill>
                  <a:srgbClr val="0000FF"/>
                </a:solidFill>
                <a:latin typeface="Times New Roman" pitchFamily="18" charset="0"/>
                <a:cs typeface="Times New Roman" pitchFamily="18" charset="0"/>
              </a:rPr>
              <a:t>HCl</a:t>
            </a:r>
            <a:r>
              <a:rPr lang="en-US" sz="2800" b="1" dirty="0" smtClean="0">
                <a:solidFill>
                  <a:srgbClr val="0000FF"/>
                </a:solidFill>
                <a:latin typeface="Times New Roman" pitchFamily="18" charset="0"/>
                <a:cs typeface="Times New Roman" pitchFamily="18" charset="0"/>
              </a:rPr>
              <a:t>)</a:t>
            </a:r>
          </a:p>
        </p:txBody>
      </p:sp>
      <p:sp>
        <p:nvSpPr>
          <p:cNvPr id="35" name="TextBox 34"/>
          <p:cNvSpPr txBox="1"/>
          <p:nvPr/>
        </p:nvSpPr>
        <p:spPr>
          <a:xfrm>
            <a:off x="0" y="2100464"/>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tiêu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a:t>
            </a:r>
          </a:p>
        </p:txBody>
      </p:sp>
      <p:sp>
        <p:nvSpPr>
          <p:cNvPr id="36" name="TextBox 35"/>
          <p:cNvSpPr txBox="1"/>
          <p:nvPr/>
        </p:nvSpPr>
        <p:spPr>
          <a:xfrm>
            <a:off x="0" y="2557663"/>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Hydrochloric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tẩy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glucose…</a:t>
            </a:r>
          </a:p>
        </p:txBody>
      </p:sp>
      <p:sp>
        <p:nvSpPr>
          <p:cNvPr id="37" name="TextBox 36"/>
          <p:cNvSpPr txBox="1"/>
          <p:nvPr/>
        </p:nvSpPr>
        <p:spPr>
          <a:xfrm>
            <a:off x="0" y="344435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 Sulfuric acid (</a:t>
            </a:r>
            <a:r>
              <a:rPr lang="en-US" sz="2800" b="1" dirty="0" err="1" smtClean="0">
                <a:solidFill>
                  <a:srgbClr val="0000FF"/>
                </a:solidFill>
                <a:latin typeface="Times New Roman" pitchFamily="18" charset="0"/>
                <a:cs typeface="Times New Roman" pitchFamily="18" charset="0"/>
              </a:rPr>
              <a:t>H</a:t>
            </a:r>
            <a:r>
              <a:rPr lang="en-US" sz="2800" b="1" baseline="-25000" dirty="0" err="1" smtClean="0">
                <a:solidFill>
                  <a:srgbClr val="0000FF"/>
                </a:solidFill>
                <a:latin typeface="Times New Roman" pitchFamily="18" charset="0"/>
                <a:cs typeface="Times New Roman" pitchFamily="18" charset="0"/>
              </a:rPr>
              <a:t>2</a:t>
            </a:r>
            <a:r>
              <a:rPr lang="en-US" sz="2800" b="1" dirty="0" err="1" smtClean="0">
                <a:solidFill>
                  <a:srgbClr val="0000FF"/>
                </a:solidFill>
                <a:latin typeface="Times New Roman" pitchFamily="18" charset="0"/>
                <a:cs typeface="Times New Roman" pitchFamily="18" charset="0"/>
              </a:rPr>
              <a:t>SO</a:t>
            </a:r>
            <a:r>
              <a:rPr lang="en-US" sz="2800" b="1" baseline="-25000" dirty="0" err="1" smtClean="0">
                <a:solidFill>
                  <a:srgbClr val="0000FF"/>
                </a:solidFill>
                <a:latin typeface="Times New Roman" pitchFamily="18" charset="0"/>
                <a:cs typeface="Times New Roman" pitchFamily="18" charset="0"/>
              </a:rPr>
              <a:t>4</a:t>
            </a:r>
            <a:r>
              <a:rPr lang="en-US" sz="2800" b="1"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3873846"/>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Sulfuric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bón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quy</a:t>
            </a:r>
            <a:r>
              <a:rPr lang="en-US" sz="2800" dirty="0" smtClean="0">
                <a:solidFill>
                  <a:srgbClr val="0000FF"/>
                </a:solidFill>
                <a:latin typeface="Times New Roman" pitchFamily="18" charset="0"/>
                <a:cs typeface="Times New Roman" pitchFamily="18" charset="0"/>
              </a:rPr>
              <a:t>…</a:t>
            </a:r>
          </a:p>
        </p:txBody>
      </p:sp>
      <p:sp>
        <p:nvSpPr>
          <p:cNvPr id="24" name="TextBox 23"/>
          <p:cNvSpPr txBox="1"/>
          <p:nvPr/>
        </p:nvSpPr>
        <p:spPr>
          <a:xfrm>
            <a:off x="0" y="4788243"/>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3. Acetic acid (</a:t>
            </a:r>
            <a:r>
              <a:rPr lang="en-US" sz="2800" b="1" dirty="0" err="1" smtClean="0">
                <a:solidFill>
                  <a:srgbClr val="0000FF"/>
                </a:solidFill>
                <a:latin typeface="Times New Roman" pitchFamily="18" charset="0"/>
                <a:cs typeface="Times New Roman" pitchFamily="18" charset="0"/>
              </a:rPr>
              <a:t>CH</a:t>
            </a:r>
            <a:r>
              <a:rPr lang="en-US" sz="2800" b="1" baseline="-25000" dirty="0" err="1" smtClean="0">
                <a:solidFill>
                  <a:srgbClr val="0000FF"/>
                </a:solidFill>
                <a:latin typeface="Times New Roman" pitchFamily="18" charset="0"/>
                <a:cs typeface="Times New Roman" pitchFamily="18" charset="0"/>
              </a:rPr>
              <a:t>3</a:t>
            </a:r>
            <a:r>
              <a:rPr lang="en-US" sz="2800" b="1" dirty="0" err="1" smtClean="0">
                <a:solidFill>
                  <a:srgbClr val="0000FF"/>
                </a:solidFill>
                <a:latin typeface="Times New Roman" pitchFamily="18" charset="0"/>
                <a:cs typeface="Times New Roman" pitchFamily="18" charset="0"/>
              </a:rPr>
              <a:t>COOH</a:t>
            </a:r>
            <a:r>
              <a:rPr lang="en-US" sz="2800" b="1"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5190024"/>
            <a:ext cx="12192000" cy="954107"/>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Acetic acid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dẻo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nhuộm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6167138"/>
            <a:ext cx="12192000" cy="523220"/>
          </a:xfrm>
          <a:prstGeom prst="rect">
            <a:avLst/>
          </a:prstGeom>
          <a:noFill/>
        </p:spPr>
        <p:txBody>
          <a:bodyPr wrap="square" rtlCol="0">
            <a:spAutoFit/>
          </a:bodyPr>
          <a:lstStyle/>
          <a:p>
            <a:r>
              <a:rPr lang="en-US" sz="2800" dirty="0" smtClean="0">
                <a:solidFill>
                  <a:srgbClr val="0000FF"/>
                </a:solidFill>
                <a:latin typeface="Times New Roman" pitchFamily="18" charset="0"/>
                <a:cs typeface="Times New Roman" pitchFamily="18" charset="0"/>
              </a:rPr>
              <a:t>- Acetic acid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Effect transition="in" filter="fade">
                                      <p:cBhvr>
                                        <p:cTn id="9" dur="1000"/>
                                        <p:tgtEl>
                                          <p:spTgt spid="25"/>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Effect transition="in" filter="fade">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858982" y="1274617"/>
            <a:ext cx="5569527" cy="4334903"/>
          </a:xfrm>
          <a:prstGeom prst="rect">
            <a:avLst/>
          </a:prstGeom>
          <a:noFill/>
          <a:ln w="9525">
            <a:noFill/>
            <a:miter lim="800000"/>
            <a:headEnd/>
            <a:tailEnd/>
          </a:ln>
          <a:effectLst/>
        </p:spPr>
      </p:pic>
      <p:sp>
        <p:nvSpPr>
          <p:cNvPr id="4" name="Rectangle 3"/>
          <p:cNvSpPr/>
          <p:nvPr/>
        </p:nvSpPr>
        <p:spPr>
          <a:xfrm>
            <a:off x="6331524" y="2842599"/>
            <a:ext cx="5140037"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Một số món ăn sử dụng giấm trong quá trình chế biến: nộm; bò nhúng giấm; canh chua;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7851" y="2260707"/>
            <a:ext cx="9060876" cy="1815882"/>
          </a:xfrm>
          <a:prstGeom prst="rect">
            <a:avLst/>
          </a:prstGeom>
        </p:spPr>
        <p:txBody>
          <a:bodyPr wrap="square">
            <a:spAutoFit/>
          </a:bodyPr>
          <a:lstStyle/>
          <a:p>
            <a:pPr algn="just"/>
            <a:r>
              <a:rPr lang="en-US" sz="2800" dirty="0" err="1" smtClean="0">
                <a:solidFill>
                  <a:srgbClr val="FF00FF"/>
                </a:solidFill>
                <a:latin typeface="Times New Roman" pitchFamily="18" charset="0"/>
                <a:cs typeface="Times New Roman" pitchFamily="18" charset="0"/>
              </a:rPr>
              <a:t>Xem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đọc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tên</a:t>
            </a:r>
            <a:r>
              <a:rPr lang="en-US"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ACID </a:t>
            </a:r>
            <a:r>
              <a:rPr lang="en-US" sz="2800" dirty="0" err="1" smtClean="0">
                <a:solidFill>
                  <a:srgbClr val="FF00FF"/>
                </a:solidFill>
                <a:latin typeface="Times New Roman" pitchFamily="18" charset="0"/>
                <a:cs typeface="Times New Roman" pitchFamily="18" charset="0"/>
              </a:rPr>
              <a:t>theo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âm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quốc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tế</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kênh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youtube</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Kênh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KHTN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thầy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THẢO</a:t>
            </a:r>
            <a:r>
              <a:rPr lang="en-US" sz="2800" dirty="0" smtClean="0">
                <a:solidFill>
                  <a:srgbClr val="FF00FF"/>
                </a:solidFill>
                <a:latin typeface="Times New Roman" pitchFamily="18" charset="0"/>
                <a:cs typeface="Times New Roman" pitchFamily="18" charset="0"/>
              </a:rPr>
              <a:t>”</a:t>
            </a:r>
          </a:p>
          <a:p>
            <a:pPr algn="just"/>
            <a:r>
              <a:rPr lang="en-US" sz="2800" dirty="0" err="1" smtClean="0">
                <a:solidFill>
                  <a:srgbClr val="FF00FF"/>
                </a:solidFill>
                <a:latin typeface="Times New Roman" pitchFamily="18" charset="0"/>
                <a:cs typeface="Times New Roman" pitchFamily="18" charset="0"/>
                <a:hlinkClick r:id="rId2"/>
              </a:rPr>
              <a:t>https://www.youtube.com/channel/UCwgR1CGUCCHfRqGLd9cKMNA</a:t>
            </a:r>
            <a:r>
              <a:rPr lang="en-US" sz="2800" dirty="0" smtClean="0">
                <a:solidFill>
                  <a:srgbClr val="FF00FF"/>
                </a:solidFill>
                <a:latin typeface="Times New Roman" pitchFamily="18" charset="0"/>
                <a:cs typeface="Times New Roman" pitchFamily="18" charset="0"/>
              </a:rPr>
              <a:t> </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866154"/>
            <a:ext cx="12192000" cy="4733570"/>
          </a:xfrm>
          <a:prstGeom prst="rect">
            <a:avLst/>
          </a:prstGeom>
          <a:noFill/>
          <a:ln w="9525">
            <a:noFill/>
            <a:miter lim="800000"/>
            <a:headEnd/>
            <a:tailEnd/>
          </a:ln>
          <a:effectLst/>
        </p:spPr>
      </p:pic>
    </p:spTree>
    <p:extLst>
      <p:ext uri="{BB962C8B-B14F-4D97-AF65-F5344CB8AC3E}">
        <p14:creationId xmlns="" xmlns:p14="http://schemas.microsoft.com/office/powerpoint/2010/main" val="37578500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Scale>
                                      <p:cBhvr>
                                        <p:cTn id="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6"/>
                                        </p:tgtEl>
                                        <p:attrNameLst>
                                          <p:attrName>ppt_x</p:attrName>
                                          <p:attrName>ppt_y</p:attrName>
                                        </p:attrNameLst>
                                      </p:cBhvr>
                                    </p:animMotion>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hydrogen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02792"/>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theo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ion </a:t>
            </a:r>
            <a:r>
              <a:rPr lang="en-US" sz="2800" dirty="0" err="1" smtClean="0">
                <a:solidFill>
                  <a:srgbClr val="0000FF"/>
                </a:solidFill>
                <a:latin typeface="Times New Roman" panose="02020603050405020304" pitchFamily="18" charset="0"/>
                <a:cs typeface="Times New Roman" panose="02020603050405020304" pitchFamily="18" charset="0"/>
              </a:rPr>
              <a:t>âm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18" name="TextBox 17"/>
          <p:cNvSpPr txBox="1"/>
          <p:nvPr/>
        </p:nvSpPr>
        <p:spPr>
          <a:xfrm>
            <a:off x="0" y="267260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1: 	</a:t>
            </a:r>
            <a:r>
              <a:rPr lang="en-US" sz="2800" dirty="0" err="1" smtClean="0">
                <a:solidFill>
                  <a:srgbClr val="0000FF"/>
                </a:solidFill>
                <a:latin typeface="Times New Roman" panose="02020603050405020304" pitchFamily="18" charset="0"/>
                <a:cs typeface="Times New Roman" panose="02020603050405020304" pitchFamily="18" charset="0"/>
              </a:rPr>
              <a:t>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Cl</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319907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Hydrochloric acid 		ion hydrogen	ion chloride</a:t>
            </a:r>
          </a:p>
        </p:txBody>
      </p:sp>
      <p:sp>
        <p:nvSpPr>
          <p:cNvPr id="21" name="TextBox 20"/>
          <p:cNvSpPr txBox="1"/>
          <p:nvPr/>
        </p:nvSpPr>
        <p:spPr>
          <a:xfrm>
            <a:off x="-5" y="373943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2: 	</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25000" dirty="0" err="1" smtClean="0">
                <a:solidFill>
                  <a:srgbClr val="0000FF"/>
                </a:solidFill>
                <a:latin typeface="Times New Roman" panose="02020603050405020304" pitchFamily="18" charset="0"/>
                <a:cs typeface="Times New Roman" panose="02020603050405020304" pitchFamily="18" charset="0"/>
              </a:rPr>
              <a:t>2</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baseline="30000" dirty="0" err="1" smtClean="0">
                <a:solidFill>
                  <a:srgbClr val="0000FF"/>
                </a:solidFill>
                <a:latin typeface="Times New Roman" panose="02020603050405020304" pitchFamily="18" charset="0"/>
                <a:cs typeface="Times New Roman" panose="02020603050405020304" pitchFamily="18" charset="0"/>
              </a:rPr>
              <a:t>2</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 y="426590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Sulfuric acid 	ion hydrogen	ion sulfate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30">
                                            <p:txEl>
                                              <p:pRg st="0" end="0"/>
                                            </p:txEl>
                                          </p:spTgt>
                                        </p:tgtEl>
                                        <p:attrNameLst>
                                          <p:attrName>style.visibility</p:attrName>
                                        </p:attrNameLst>
                                      </p:cBhvr>
                                      <p:to>
                                        <p:strVal val="visible"/>
                                      </p:to>
                                    </p:set>
                                    <p:anim calcmode="lin" valueType="num">
                                      <p:cBhvr>
                                        <p:cTn id="7" dur="500" fill="hold"/>
                                        <p:tgtEl>
                                          <p:spTgt spid="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19">
                                            <p:txEl>
                                              <p:pRg st="0" end="0"/>
                                            </p:txEl>
                                          </p:spTgt>
                                        </p:tgtEl>
                                        <p:attrNameLst>
                                          <p:attrName>style.visibility</p:attrName>
                                        </p:attrNameLst>
                                      </p:cBhvr>
                                      <p:to>
                                        <p:strVal val="visible"/>
                                      </p:to>
                                    </p:set>
                                    <p:anim calcmode="lin" valueType="num">
                                      <p:cBhvr>
                                        <p:cTn id="16"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p:cTn id="25" dur="500" fill="hold"/>
                                        <p:tgtEl>
                                          <p:spTgt spid="1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9">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1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9">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18">
                                            <p:txEl>
                                              <p:pRg st="0" end="0"/>
                                            </p:txEl>
                                          </p:spTgt>
                                        </p:tgtEl>
                                        <p:attrNameLst>
                                          <p:attrName>style.visibility</p:attrName>
                                        </p:attrNameLst>
                                      </p:cBhvr>
                                      <p:to>
                                        <p:strVal val="visible"/>
                                      </p:to>
                                    </p:set>
                                    <p:anim calcmode="lin" valueType="num">
                                      <p:cBhvr>
                                        <p:cTn id="34" dur="500" fill="hold"/>
                                        <p:tgtEl>
                                          <p:spTgt spid="1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0">
                                            <p:txEl>
                                              <p:pRg st="0" end="0"/>
                                            </p:txEl>
                                          </p:spTgt>
                                        </p:tgtEl>
                                        <p:attrNameLst>
                                          <p:attrName>style.visibility</p:attrName>
                                        </p:attrNameLst>
                                      </p:cBhvr>
                                      <p:to>
                                        <p:strVal val="visible"/>
                                      </p:to>
                                    </p:set>
                                    <p:anim calcmode="lin" valueType="num">
                                      <p:cBhvr>
                                        <p:cTn id="43" dur="500" fill="hold"/>
                                        <p:tgtEl>
                                          <p:spTgt spid="2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0">
                                            <p:txEl>
                                              <p:pRg st="0" end="0"/>
                                            </p:txEl>
                                          </p:spTgt>
                                        </p:tgtEl>
                                        <p:attrNameLst>
                                          <p:attrName>ppt_y</p:attrName>
                                        </p:attrNameLst>
                                      </p:cBhvr>
                                      <p:tavLst>
                                        <p:tav tm="0">
                                          <p:val>
                                            <p:strVal val="#ppt_y"/>
                                          </p:val>
                                        </p:tav>
                                        <p:tav tm="100000">
                                          <p:val>
                                            <p:strVal val="#ppt_y"/>
                                          </p:val>
                                        </p:tav>
                                      </p:tavLst>
                                    </p:anim>
                                    <p:anim calcmode="lin" valueType="num">
                                      <p:cBhvr>
                                        <p:cTn id="45" dur="500" fill="hold"/>
                                        <p:tgtEl>
                                          <p:spTgt spid="2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1">
                                            <p:txEl>
                                              <p:pRg st="0" end="0"/>
                                            </p:txEl>
                                          </p:spTgt>
                                        </p:tgtEl>
                                        <p:attrNameLst>
                                          <p:attrName>style.visibility</p:attrName>
                                        </p:attrNameLst>
                                      </p:cBhvr>
                                      <p:to>
                                        <p:strVal val="visible"/>
                                      </p:to>
                                    </p:set>
                                    <p:anim calcmode="lin" valueType="num">
                                      <p:cBhvr>
                                        <p:cTn id="52" dur="500" fill="hold"/>
                                        <p:tgtEl>
                                          <p:spTgt spid="2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1">
                                            <p:txEl>
                                              <p:pRg st="0" end="0"/>
                                            </p:txEl>
                                          </p:spTgt>
                                        </p:tgtEl>
                                        <p:attrNameLst>
                                          <p:attrName>ppt_y</p:attrName>
                                        </p:attrNameLst>
                                      </p:cBhvr>
                                      <p:tavLst>
                                        <p:tav tm="0">
                                          <p:val>
                                            <p:strVal val="#ppt_y"/>
                                          </p:val>
                                        </p:tav>
                                        <p:tav tm="100000">
                                          <p:val>
                                            <p:strVal val="#ppt_y"/>
                                          </p:val>
                                        </p:tav>
                                      </p:tavLst>
                                    </p:anim>
                                    <p:anim calcmode="lin" valueType="num">
                                      <p:cBhvr>
                                        <p:cTn id="54" dur="500" fill="hold"/>
                                        <p:tgtEl>
                                          <p:spTgt spid="2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2">
                                            <p:txEl>
                                              <p:pRg st="0" end="0"/>
                                            </p:txEl>
                                          </p:spTgt>
                                        </p:tgtEl>
                                        <p:attrNameLst>
                                          <p:attrName>style.visibility</p:attrName>
                                        </p:attrNameLst>
                                      </p:cBhvr>
                                      <p:to>
                                        <p:strVal val="visible"/>
                                      </p:to>
                                    </p:set>
                                    <p:anim calcmode="lin" valueType="num">
                                      <p:cBhvr>
                                        <p:cTn id="61" dur="500" fill="hold"/>
                                        <p:tgtEl>
                                          <p:spTgt spid="2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2">
                                            <p:txEl>
                                              <p:pRg st="0" end="0"/>
                                            </p:txEl>
                                          </p:spTgt>
                                        </p:tgtEl>
                                        <p:attrNameLst>
                                          <p:attrName>ppt_y</p:attrName>
                                        </p:attrNameLst>
                                      </p:cBhvr>
                                      <p:tavLst>
                                        <p:tav tm="0">
                                          <p:val>
                                            <p:strVal val="#ppt_y"/>
                                          </p:val>
                                        </p:tav>
                                        <p:tav tm="100000">
                                          <p:val>
                                            <p:strVal val="#ppt_y"/>
                                          </p:val>
                                        </p:tav>
                                      </p:tavLst>
                                    </p:anim>
                                    <p:anim calcmode="lin" valueType="num">
                                      <p:cBhvr>
                                        <p:cTn id="63" dur="500" fill="hold"/>
                                        <p:tgtEl>
                                          <p:spTgt spid="2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19" grpId="0" build="p"/>
      <p:bldP spid="18" grpId="0" build="p"/>
      <p:bldP spid="20" grpId="0" build="p"/>
      <p:bldP spid="21" grpId="0" build="p"/>
      <p:bldP spid="2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57796"/>
            <a:ext cx="121920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hoặc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chanh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thường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được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để</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sấu</a:t>
            </a:r>
            <a:r>
              <a:rPr lang="en-US" sz="2800" dirty="0" smtClean="0">
                <a:solidFill>
                  <a:srgbClr val="FF00FF"/>
                </a:solidFill>
                <a:latin typeface="Times New Roman" pitchFamily="18" charset="0"/>
                <a:cs typeface="Times New Roman" pitchFamily="18" charset="0"/>
              </a:rPr>
              <a:t>, me </a:t>
            </a:r>
            <a:r>
              <a:rPr lang="en-US" sz="2800" dirty="0" err="1" smtClean="0">
                <a:solidFill>
                  <a:srgbClr val="FF00FF"/>
                </a:solidFill>
                <a:latin typeface="Times New Roman" pitchFamily="18" charset="0"/>
                <a:cs typeface="Times New Roman" pitchFamily="18" charset="0"/>
              </a:rPr>
              <a:t>hoặc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cũng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món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ăn</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4" name="TextBox 3"/>
          <p:cNvSpPr txBox="1"/>
          <p:nvPr/>
        </p:nvSpPr>
        <p:spPr>
          <a:xfrm>
            <a:off x="0" y="1624596"/>
            <a:ext cx="12192000" cy="954107"/>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giấm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ăn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quả</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trên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được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bởi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loại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gọi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acid. </a:t>
            </a:r>
            <a:r>
              <a:rPr lang="en-US" sz="2800" dirty="0" err="1" smtClean="0">
                <a:solidFill>
                  <a:srgbClr val="FF00FF"/>
                </a:solidFill>
                <a:latin typeface="Times New Roman" pitchFamily="18" charset="0"/>
                <a:cs typeface="Times New Roman" pitchFamily="18" charset="0"/>
              </a:rPr>
              <a:t>Khi</a:t>
            </a:r>
            <a:r>
              <a:rPr lang="en-US" sz="2800" dirty="0" smtClean="0">
                <a:solidFill>
                  <a:srgbClr val="FF00FF"/>
                </a:solidFill>
                <a:latin typeface="Times New Roman" pitchFamily="18" charset="0"/>
                <a:cs typeface="Times New Roman" pitchFamily="18" charset="0"/>
              </a:rPr>
              <a:t> tan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r>
              <a:rPr lang="en-US" sz="2800" dirty="0" smtClean="0">
                <a:solidFill>
                  <a:srgbClr val="FF00FF"/>
                </a:solidFill>
                <a:latin typeface="Times New Roman" pitchFamily="18" charset="0"/>
                <a:cs typeface="Times New Roman" pitchFamily="18" charset="0"/>
              </a:rPr>
              <a:t>, acid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ra</a:t>
            </a:r>
            <a:r>
              <a:rPr lang="en-US" sz="2800" dirty="0" smtClean="0">
                <a:solidFill>
                  <a:srgbClr val="FF00FF"/>
                </a:solidFill>
                <a:latin typeface="Times New Roman" pitchFamily="18" charset="0"/>
                <a:cs typeface="Times New Roman" pitchFamily="18" charset="0"/>
              </a:rPr>
              <a:t> ion H</a:t>
            </a:r>
            <a:r>
              <a:rPr lang="en-US" sz="2800" baseline="30000" dirty="0" smtClean="0">
                <a:solidFill>
                  <a:srgbClr val="FF00FF"/>
                </a:solidFill>
                <a:latin typeface="Times New Roman" pitchFamily="18" charset="0"/>
                <a:cs typeface="Times New Roman" pitchFamily="18" charset="0"/>
              </a:rPr>
              <a: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cho</a:t>
            </a:r>
            <a:r>
              <a:rPr lang="en-US" sz="2800" dirty="0" smtClean="0">
                <a:solidFill>
                  <a:srgbClr val="FF00FF"/>
                </a:solidFill>
                <a:latin typeface="Times New Roman" pitchFamily="18" charset="0"/>
                <a:cs typeface="Times New Roman" pitchFamily="18" charset="0"/>
              </a:rPr>
              <a:t> dung </a:t>
            </a:r>
            <a:r>
              <a:rPr lang="en-US" sz="2800" dirty="0" err="1" smtClean="0">
                <a:solidFill>
                  <a:srgbClr val="FF00FF"/>
                </a:solidFill>
                <a:latin typeface="Times New Roman" pitchFamily="18" charset="0"/>
                <a:cs typeface="Times New Roman" pitchFamily="18" charset="0"/>
              </a:rPr>
              <a:t>dịch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vị</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chua</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895599" y="2694277"/>
            <a:ext cx="5330932" cy="3637250"/>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diamond(in)">
                                      <p:cBhvr>
                                        <p:cTn id="1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8655"/>
            <a:ext cx="12192000" cy="954107"/>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sym typeface="Wingdings"/>
              </a:rPr>
              <a:t></a:t>
            </a:r>
            <a:r>
              <a:rPr lang="en-US" sz="2800" dirty="0" err="1" smtClean="0">
                <a:solidFill>
                  <a:srgbClr val="FF0000"/>
                </a:solidFill>
                <a:latin typeface="Times New Roman" pitchFamily="18" charset="0"/>
                <a:cs typeface="Times New Roman" pitchFamily="18" charset="0"/>
              </a:rPr>
              <a:t>Viết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đồ</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tạo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thành</a:t>
            </a:r>
            <a:r>
              <a:rPr lang="en-US" sz="2800" dirty="0" smtClean="0">
                <a:solidFill>
                  <a:srgbClr val="FF0000"/>
                </a:solidFill>
                <a:latin typeface="Times New Roman" pitchFamily="18" charset="0"/>
                <a:cs typeface="Times New Roman" pitchFamily="18" charset="0"/>
              </a:rPr>
              <a:t> ion H</a:t>
            </a:r>
            <a:r>
              <a:rPr lang="en-US" sz="2800" baseline="30000" dirty="0" smtClean="0">
                <a:solidFill>
                  <a:srgbClr val="FF0000"/>
                </a:solidFill>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từ</a:t>
            </a:r>
            <a:r>
              <a:rPr lang="en-US" sz="2800" dirty="0" smtClean="0">
                <a:solidFill>
                  <a:srgbClr val="FF0000"/>
                </a:solidFill>
                <a:latin typeface="Times New Roman" pitchFamily="18" charset="0"/>
                <a:cs typeface="Times New Roman" pitchFamily="18" charset="0"/>
              </a:rPr>
              <a:t> nitric acid (</a:t>
            </a:r>
            <a:r>
              <a:rPr lang="en-US" sz="2800" dirty="0" err="1" smtClean="0">
                <a:solidFill>
                  <a:srgbClr val="FF0000"/>
                </a:solidFill>
                <a:latin typeface="Times New Roman" pitchFamily="18" charset="0"/>
                <a:cs typeface="Times New Roman" pitchFamily="18" charset="0"/>
              </a:rPr>
              <a:t>HNO</a:t>
            </a:r>
            <a:r>
              <a:rPr lang="en-US" sz="2800" baseline="-25000" dirty="0" err="1" smtClean="0">
                <a:solidFill>
                  <a:srgbClr val="FF0000"/>
                </a:solidFill>
                <a:latin typeface="Times New Roman" pitchFamily="18" charset="0"/>
                <a:cs typeface="Times New Roman" pitchFamily="18" charset="0"/>
              </a:rPr>
              <a:t>3</a:t>
            </a:r>
            <a:r>
              <a:rPr lang="en-US" sz="2800" dirty="0" smtClean="0">
                <a:solidFill>
                  <a:srgbClr val="FF0000"/>
                </a:solidFill>
                <a:latin typeface="Times New Roman" pitchFamily="18" charset="0"/>
                <a:cs typeface="Times New Roman" pitchFamily="18" charset="0"/>
              </a:rPr>
              <a:t>); acetic acid (</a:t>
            </a:r>
            <a:r>
              <a:rPr lang="en-US" sz="2800" dirty="0" err="1" smtClean="0">
                <a:solidFill>
                  <a:srgbClr val="FF0000"/>
                </a:solidFill>
                <a:latin typeface="Times New Roman" pitchFamily="18" charset="0"/>
                <a:cs typeface="Times New Roman" pitchFamily="18" charset="0"/>
              </a:rPr>
              <a:t>CH</a:t>
            </a:r>
            <a:r>
              <a:rPr lang="en-US" sz="2800" baseline="-25000" dirty="0" err="1" smtClean="0">
                <a:solidFill>
                  <a:srgbClr val="FF0000"/>
                </a:solidFill>
                <a:latin typeface="Times New Roman" pitchFamily="18" charset="0"/>
                <a:cs typeface="Times New Roman" pitchFamily="18" charset="0"/>
              </a:rPr>
              <a:t>3</a:t>
            </a:r>
            <a:r>
              <a:rPr lang="en-US" sz="2800" dirty="0" err="1" smtClean="0">
                <a:solidFill>
                  <a:srgbClr val="FF0000"/>
                </a:solidFill>
                <a:latin typeface="Times New Roman" pitchFamily="18" charset="0"/>
                <a:cs typeface="Times New Roman" pitchFamily="18" charset="0"/>
              </a:rPr>
              <a:t>COOH</a:t>
            </a:r>
            <a:r>
              <a:rPr lang="en-US" sz="2800" dirty="0" smtClean="0">
                <a:solidFill>
                  <a:srgbClr val="FF0000"/>
                </a:solidFill>
                <a:latin typeface="Times New Roman" pitchFamily="18" charset="0"/>
                <a:cs typeface="Times New Roman" pitchFamily="18" charset="0"/>
              </a:rPr>
              <a:t>); phosphoric acid (</a:t>
            </a:r>
            <a:r>
              <a:rPr lang="en-US" sz="2800" dirty="0" err="1" smtClean="0">
                <a:solidFill>
                  <a:srgbClr val="FF0000"/>
                </a:solidFill>
                <a:latin typeface="Times New Roman" pitchFamily="18" charset="0"/>
                <a:cs typeface="Times New Roman" pitchFamily="18" charset="0"/>
              </a:rPr>
              <a:t>H</a:t>
            </a:r>
            <a:r>
              <a:rPr lang="en-US" sz="2800" baseline="-25000" dirty="0" err="1" smtClean="0">
                <a:solidFill>
                  <a:srgbClr val="FF0000"/>
                </a:solidFill>
                <a:latin typeface="Times New Roman" pitchFamily="18" charset="0"/>
                <a:cs typeface="Times New Roman" pitchFamily="18" charset="0"/>
              </a:rPr>
              <a:t>3</a:t>
            </a:r>
            <a:r>
              <a:rPr lang="en-US" sz="2800" dirty="0" err="1" smtClean="0">
                <a:solidFill>
                  <a:srgbClr val="FF0000"/>
                </a:solidFill>
                <a:latin typeface="Times New Roman" pitchFamily="18" charset="0"/>
                <a:cs typeface="Times New Roman" pitchFamily="18" charset="0"/>
              </a:rPr>
              <a:t>PO</a:t>
            </a:r>
            <a:r>
              <a:rPr lang="en-US" sz="2800" baseline="-25000" dirty="0" err="1" smtClean="0">
                <a:solidFill>
                  <a:srgbClr val="FF0000"/>
                </a:solidFill>
                <a:latin typeface="Times New Roman" pitchFamily="18" charset="0"/>
                <a:cs typeface="Times New Roman" pitchFamily="18" charset="0"/>
              </a:rPr>
              <a:t>4</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6" name="TextBox 5"/>
          <p:cNvSpPr txBox="1"/>
          <p:nvPr/>
        </p:nvSpPr>
        <p:spPr>
          <a:xfrm>
            <a:off x="0" y="1411842"/>
            <a:ext cx="12192000" cy="523220"/>
          </a:xfrm>
          <a:prstGeom prst="rect">
            <a:avLst/>
          </a:prstGeom>
          <a:noFill/>
        </p:spPr>
        <p:txBody>
          <a:bodyPr wrap="square" rtlCol="0">
            <a:spAutoFit/>
          </a:bodyPr>
          <a:lstStyle/>
          <a:p>
            <a:pPr marL="342900" indent="-34290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HNO</a:t>
            </a:r>
            <a:r>
              <a:rPr lang="en-US" sz="2800" baseline="-25000" dirty="0" err="1" smtClean="0">
                <a:solidFill>
                  <a:srgbClr val="FF00FF"/>
                </a:solidFill>
                <a:latin typeface="Times New Roman" pitchFamily="18" charset="0"/>
                <a:cs typeface="Times New Roman" pitchFamily="18" charset="0"/>
              </a:rPr>
              <a:t>3</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a:t>
            </a:r>
            <a:r>
              <a:rPr lang="en-US" sz="2800" dirty="0" smtClean="0">
                <a:solidFill>
                  <a:srgbClr val="FF00FF"/>
                </a:solidFill>
                <a:latin typeface="Times New Roman" panose="02020603050405020304" pitchFamily="18" charset="0"/>
                <a:cs typeface="Times New Roman" panose="02020603050405020304" pitchFamily="18" charset="0"/>
              </a:rPr>
              <a:t>H</a:t>
            </a:r>
            <a:r>
              <a:rPr lang="en-US" sz="2800" baseline="30000" dirty="0" smtClean="0">
                <a:solidFill>
                  <a:srgbClr val="FF00FF"/>
                </a:solidFill>
                <a:latin typeface="Times New Roman" panose="02020603050405020304" pitchFamily="18" charset="0"/>
                <a:cs typeface="Times New Roman" panose="02020603050405020304" pitchFamily="18" charset="0"/>
              </a:rPr>
              <a:t>+</a:t>
            </a:r>
            <a:r>
              <a:rPr lang="en-US" sz="2800" dirty="0" smtClean="0">
                <a:solidFill>
                  <a:srgbClr val="FF00FF"/>
                </a:solidFill>
                <a:latin typeface="Times New Roman" panose="02020603050405020304" pitchFamily="18" charset="0"/>
                <a:cs typeface="Times New Roman" panose="02020603050405020304" pitchFamily="18" charset="0"/>
              </a:rPr>
              <a:t> 		+ 	</a:t>
            </a:r>
            <a:r>
              <a:rPr lang="en-US" sz="2800" dirty="0" err="1" smtClean="0">
                <a:solidFill>
                  <a:srgbClr val="FF00FF"/>
                </a:solidFill>
                <a:latin typeface="Times New Roman" pitchFamily="18" charset="0"/>
                <a:cs typeface="Times New Roman" pitchFamily="18" charset="0"/>
              </a:rPr>
              <a:t>NO</a:t>
            </a:r>
            <a:r>
              <a:rPr lang="en-US" sz="2800" baseline="-25000" dirty="0" err="1" smtClean="0">
                <a:solidFill>
                  <a:srgbClr val="FF00FF"/>
                </a:solidFill>
                <a:latin typeface="Times New Roman" pitchFamily="18" charset="0"/>
                <a:cs typeface="Times New Roman" pitchFamily="18" charset="0"/>
              </a:rPr>
              <a:t>3</a:t>
            </a:r>
            <a:r>
              <a:rPr lang="en-US" sz="2800" baseline="30000" dirty="0" smtClean="0">
                <a:solidFill>
                  <a:srgbClr val="FF00FF"/>
                </a:solidFill>
                <a:latin typeface="Times New Roman" panose="02020603050405020304" pitchFamily="18" charset="0"/>
                <a:cs typeface="Times New Roman" panose="02020603050405020304" pitchFamily="18" charset="0"/>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2007582"/>
            <a:ext cx="12192000" cy="523220"/>
          </a:xfrm>
          <a:prstGeom prst="rect">
            <a:avLst/>
          </a:prstGeom>
          <a:noFill/>
        </p:spPr>
        <p:txBody>
          <a:bodyPr wrap="square" rtlCol="0">
            <a:spAutoFit/>
          </a:bodyPr>
          <a:lstStyle/>
          <a:p>
            <a:pPr marL="342900" indent="-34290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a:t>
            </a:r>
            <a:r>
              <a:rPr lang="en-US" sz="2800" baseline="-25000" dirty="0" err="1" smtClean="0">
                <a:solidFill>
                  <a:srgbClr val="FF00FF"/>
                </a:solidFill>
                <a:latin typeface="Times New Roman" pitchFamily="18" charset="0"/>
                <a:cs typeface="Times New Roman" pitchFamily="18" charset="0"/>
              </a:rPr>
              <a:t>3</a:t>
            </a:r>
            <a:r>
              <a:rPr lang="en-US" sz="2800" dirty="0" err="1" smtClean="0">
                <a:solidFill>
                  <a:srgbClr val="FF00FF"/>
                </a:solidFill>
                <a:latin typeface="Times New Roman" pitchFamily="18" charset="0"/>
                <a:cs typeface="Times New Roman" pitchFamily="18" charset="0"/>
              </a:rPr>
              <a:t>COOH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a:t>
            </a:r>
            <a:r>
              <a:rPr lang="en-US" sz="2800" dirty="0" smtClean="0">
                <a:solidFill>
                  <a:srgbClr val="FF00FF"/>
                </a:solidFill>
                <a:latin typeface="Times New Roman" panose="02020603050405020304" pitchFamily="18" charset="0"/>
                <a:cs typeface="Times New Roman" panose="02020603050405020304" pitchFamily="18" charset="0"/>
              </a:rPr>
              <a:t>H</a:t>
            </a:r>
            <a:r>
              <a:rPr lang="en-US" sz="2800" baseline="30000" dirty="0" smtClean="0">
                <a:solidFill>
                  <a:srgbClr val="FF00FF"/>
                </a:solidFill>
                <a:latin typeface="Times New Roman" panose="02020603050405020304" pitchFamily="18" charset="0"/>
                <a:cs typeface="Times New Roman" panose="02020603050405020304" pitchFamily="18" charset="0"/>
              </a:rPr>
              <a:t>+</a:t>
            </a:r>
            <a:r>
              <a:rPr lang="en-US" sz="2800" dirty="0" smtClean="0">
                <a:solidFill>
                  <a:srgbClr val="FF00FF"/>
                </a:solidFill>
                <a:latin typeface="Times New Roman" panose="02020603050405020304" pitchFamily="18" charset="0"/>
                <a:cs typeface="Times New Roman" panose="02020603050405020304" pitchFamily="18" charset="0"/>
              </a:rPr>
              <a:t> 		+ 	</a:t>
            </a:r>
            <a:r>
              <a:rPr lang="en-US" sz="2800" dirty="0" err="1" smtClean="0">
                <a:solidFill>
                  <a:srgbClr val="FF00FF"/>
                </a:solidFill>
                <a:latin typeface="Times New Roman" pitchFamily="18" charset="0"/>
                <a:cs typeface="Times New Roman" pitchFamily="18" charset="0"/>
              </a:rPr>
              <a:t>CH</a:t>
            </a:r>
            <a:r>
              <a:rPr lang="en-US" sz="2800" baseline="-25000" dirty="0" err="1" smtClean="0">
                <a:solidFill>
                  <a:srgbClr val="FF00FF"/>
                </a:solidFill>
                <a:latin typeface="Times New Roman" pitchFamily="18" charset="0"/>
                <a:cs typeface="Times New Roman" pitchFamily="18" charset="0"/>
              </a:rPr>
              <a:t>3</a:t>
            </a:r>
            <a:r>
              <a:rPr lang="en-US" sz="2800" dirty="0" err="1" smtClean="0">
                <a:solidFill>
                  <a:srgbClr val="FF00FF"/>
                </a:solidFill>
                <a:latin typeface="Times New Roman" pitchFamily="18" charset="0"/>
                <a:cs typeface="Times New Roman" pitchFamily="18" charset="0"/>
              </a:rPr>
              <a:t>COO</a:t>
            </a:r>
            <a:r>
              <a:rPr lang="en-US" sz="2800" baseline="30000" dirty="0" smtClean="0">
                <a:solidFill>
                  <a:srgbClr val="FF00FF"/>
                </a:solidFill>
                <a:latin typeface="Times New Roman" panose="02020603050405020304" pitchFamily="18" charset="0"/>
                <a:cs typeface="Times New Roman" panose="02020603050405020304" pitchFamily="18" charset="0"/>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2644883"/>
            <a:ext cx="12192000" cy="523220"/>
          </a:xfrm>
          <a:prstGeom prst="rect">
            <a:avLst/>
          </a:prstGeom>
          <a:noFill/>
        </p:spPr>
        <p:txBody>
          <a:bodyPr wrap="square" rtlCol="0">
            <a:spAutoFit/>
          </a:bodyPr>
          <a:lstStyle/>
          <a:p>
            <a:pPr marL="342900" indent="-342900"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t>
            </a:r>
            <a:r>
              <a:rPr lang="en-US" sz="2800" baseline="-25000" dirty="0" err="1" smtClean="0">
                <a:solidFill>
                  <a:srgbClr val="FF00FF"/>
                </a:solidFill>
                <a:latin typeface="Times New Roman" pitchFamily="18" charset="0"/>
                <a:cs typeface="Times New Roman" pitchFamily="18" charset="0"/>
              </a:rPr>
              <a:t>3</a:t>
            </a:r>
            <a:r>
              <a:rPr lang="en-US" sz="2800" dirty="0" err="1" smtClean="0">
                <a:solidFill>
                  <a:srgbClr val="FF00FF"/>
                </a:solidFill>
                <a:latin typeface="Times New Roman" pitchFamily="18" charset="0"/>
                <a:cs typeface="Times New Roman" pitchFamily="18" charset="0"/>
              </a:rPr>
              <a:t>PO</a:t>
            </a:r>
            <a:r>
              <a:rPr lang="en-US" sz="2800" baseline="-25000" dirty="0" err="1" smtClean="0">
                <a:solidFill>
                  <a:srgbClr val="FF00FF"/>
                </a:solidFill>
                <a:latin typeface="Times New Roman" pitchFamily="18" charset="0"/>
                <a:cs typeface="Times New Roman" pitchFamily="18" charset="0"/>
              </a:rPr>
              <a:t>4</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FF00FF"/>
                </a:solidFill>
                <a:latin typeface="Times New Roman" panose="02020603050405020304" pitchFamily="18" charset="0"/>
                <a:cs typeface="Times New Roman" panose="02020603050405020304" pitchFamily="18" charset="0"/>
                <a:sym typeface="Wingdings 3"/>
              </a:rPr>
              <a:t>3</a:t>
            </a:r>
            <a:r>
              <a:rPr lang="en-US" sz="2800" dirty="0" err="1" smtClean="0">
                <a:solidFill>
                  <a:srgbClr val="FF00FF"/>
                </a:solidFill>
                <a:latin typeface="Times New Roman" panose="02020603050405020304" pitchFamily="18" charset="0"/>
                <a:cs typeface="Times New Roman" panose="02020603050405020304" pitchFamily="18" charset="0"/>
              </a:rPr>
              <a:t>H</a:t>
            </a:r>
            <a:r>
              <a:rPr lang="en-US" sz="2800" baseline="30000" dirty="0" smtClean="0">
                <a:solidFill>
                  <a:srgbClr val="FF00FF"/>
                </a:solidFill>
                <a:latin typeface="Times New Roman" panose="02020603050405020304" pitchFamily="18" charset="0"/>
                <a:cs typeface="Times New Roman" panose="02020603050405020304" pitchFamily="18" charset="0"/>
              </a:rPr>
              <a:t>+</a:t>
            </a:r>
            <a:r>
              <a:rPr lang="en-US" sz="2800" dirty="0" smtClean="0">
                <a:solidFill>
                  <a:srgbClr val="FF00FF"/>
                </a:solidFill>
                <a:latin typeface="Times New Roman" panose="02020603050405020304" pitchFamily="18" charset="0"/>
                <a:cs typeface="Times New Roman" panose="02020603050405020304" pitchFamily="18" charset="0"/>
              </a:rPr>
              <a:t> 		+ 	</a:t>
            </a:r>
            <a:r>
              <a:rPr lang="en-US" sz="2800" dirty="0" err="1" smtClean="0">
                <a:solidFill>
                  <a:srgbClr val="FF00FF"/>
                </a:solidFill>
                <a:latin typeface="Times New Roman" pitchFamily="18" charset="0"/>
                <a:cs typeface="Times New Roman" pitchFamily="18" charset="0"/>
              </a:rPr>
              <a:t>PO</a:t>
            </a:r>
            <a:r>
              <a:rPr lang="en-US" sz="2800" baseline="-25000" dirty="0" err="1" smtClean="0">
                <a:solidFill>
                  <a:srgbClr val="FF00FF"/>
                </a:solidFill>
                <a:latin typeface="Times New Roman" pitchFamily="18" charset="0"/>
                <a:cs typeface="Times New Roman" pitchFamily="18" charset="0"/>
              </a:rPr>
              <a:t>4</a:t>
            </a:r>
            <a:r>
              <a:rPr lang="en-US" sz="2800" baseline="30000" dirty="0" err="1" smtClean="0">
                <a:solidFill>
                  <a:srgbClr val="FF00FF"/>
                </a:solidFill>
                <a:latin typeface="Times New Roman" panose="02020603050405020304" pitchFamily="18" charset="0"/>
                <a:cs typeface="Times New Roman" panose="02020603050405020304" pitchFamily="18" charset="0"/>
              </a:rPr>
              <a:t>3</a:t>
            </a:r>
            <a:r>
              <a:rPr lang="en-US" sz="2800" baseline="30000" dirty="0" smtClean="0">
                <a:solidFill>
                  <a:srgbClr val="FF00FF"/>
                </a:solidFill>
                <a:latin typeface="Times New Roman" panose="02020603050405020304" pitchFamily="18" charset="0"/>
                <a:cs typeface="Times New Roman" panose="02020603050405020304" pitchFamily="18" charset="0"/>
              </a:rPr>
              <a:t>-</a:t>
            </a:r>
            <a:endParaRPr lang="en-US" sz="2800" dirty="0" smtClean="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4" dur="10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p:cTn id="30" dur="1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2" dur="1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8: ACID</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 </a:t>
            </a:r>
            <a:r>
              <a:rPr lang="en-US" sz="2400" b="1" dirty="0" err="1" smtClean="0">
                <a:solidFill>
                  <a:srgbClr val="0000FF"/>
                </a:solidFill>
                <a:latin typeface="Times New Roman" pitchFamily="18" charset="0"/>
                <a:cs typeface="Times New Roman" pitchFamily="18" charset="0"/>
              </a:rPr>
              <a:t>KHÁI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NIỆM</a:t>
            </a:r>
            <a:r>
              <a:rPr lang="en-US" sz="2400" b="1" dirty="0" smtClean="0">
                <a:solidFill>
                  <a:srgbClr val="0000FF"/>
                </a:solidFill>
                <a:latin typeface="Times New Roman" pitchFamily="18" charset="0"/>
                <a:cs typeface="Times New Roman" pitchFamily="18" charset="0"/>
              </a:rPr>
              <a:t> ACID</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Box 29"/>
          <p:cNvSpPr txBox="1"/>
          <p:nvPr/>
        </p:nvSpPr>
        <p:spPr>
          <a:xfrm>
            <a:off x="0" y="816096"/>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nguyên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tử</a:t>
            </a:r>
            <a:r>
              <a:rPr lang="en-US" sz="2800" dirty="0" smtClean="0">
                <a:solidFill>
                  <a:srgbClr val="0000FF"/>
                </a:solidFill>
                <a:latin typeface="Times New Roman" panose="02020603050405020304" pitchFamily="18" charset="0"/>
                <a:cs typeface="Times New Roman" panose="02020603050405020304" pitchFamily="18" charset="0"/>
              </a:rPr>
              <a:t> hydrogen </a:t>
            </a:r>
            <a:r>
              <a:rPr lang="en-US" sz="2800" dirty="0" err="1" smtClean="0">
                <a:solidFill>
                  <a:srgbClr val="0000FF"/>
                </a:solidFill>
                <a:latin typeface="Times New Roman" panose="02020603050405020304" pitchFamily="18" charset="0"/>
                <a:cs typeface="Times New Roman" panose="02020603050405020304" pitchFamily="18" charset="0"/>
              </a:rPr>
              <a:t>liên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tan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702792"/>
            <a:ext cx="12192000" cy="954107"/>
          </a:xfrm>
          <a:prstGeom prst="rect">
            <a:avLst/>
          </a:prstGeom>
          <a:noFill/>
        </p:spPr>
        <p:txBody>
          <a:bodyPr wrap="square" rtlCol="0">
            <a:spAutoFit/>
          </a:bodyPr>
          <a:lstStyle/>
          <a:p>
            <a:pPr marL="342900" indent="-342900" algn="just">
              <a:buFontTx/>
              <a:buChar char="-"/>
            </a:pPr>
            <a:r>
              <a:rPr lang="en-US" sz="2800" dirty="0" smtClean="0">
                <a:solidFill>
                  <a:srgbClr val="0000FF"/>
                </a:solidFill>
                <a:latin typeface="Times New Roman" panose="02020603050405020304" pitchFamily="18" charset="0"/>
                <a:cs typeface="Times New Roman" panose="02020603050405020304" pitchFamily="18" charset="0"/>
              </a:rPr>
              <a:t>Acid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a:t>
            </a:r>
            <a:r>
              <a:rPr lang="en-US" sz="2800" dirty="0" smtClean="0">
                <a:solidFill>
                  <a:srgbClr val="0000FF"/>
                </a:solidFill>
                <a:latin typeface="Times New Roman" panose="02020603050405020304" pitchFamily="18" charset="0"/>
                <a:cs typeface="Times New Roman" panose="02020603050405020304" pitchFamily="18" charset="0"/>
              </a:rPr>
              <a:t> 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theo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sơ</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Acid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ion 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ion </a:t>
            </a:r>
            <a:r>
              <a:rPr lang="en-US" sz="2800" dirty="0" err="1" smtClean="0">
                <a:solidFill>
                  <a:srgbClr val="0000FF"/>
                </a:solidFill>
                <a:latin typeface="Times New Roman" panose="02020603050405020304" pitchFamily="18" charset="0"/>
                <a:cs typeface="Times New Roman" panose="02020603050405020304" pitchFamily="18" charset="0"/>
              </a:rPr>
              <a:t>âm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gốc</a:t>
            </a:r>
            <a:r>
              <a:rPr lang="en-US" sz="2800" dirty="0" smtClean="0">
                <a:solidFill>
                  <a:srgbClr val="0000FF"/>
                </a:solidFill>
                <a:latin typeface="Times New Roman" panose="02020603050405020304" pitchFamily="18" charset="0"/>
                <a:cs typeface="Times New Roman" panose="02020603050405020304" pitchFamily="18" charset="0"/>
              </a:rPr>
              <a:t> acid</a:t>
            </a:r>
          </a:p>
        </p:txBody>
      </p:sp>
      <p:sp>
        <p:nvSpPr>
          <p:cNvPr id="18" name="TextBox 17"/>
          <p:cNvSpPr txBox="1"/>
          <p:nvPr/>
        </p:nvSpPr>
        <p:spPr>
          <a:xfrm>
            <a:off x="0" y="267260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1: 	</a:t>
            </a:r>
            <a:r>
              <a:rPr lang="en-US" sz="2800" dirty="0" err="1" smtClean="0">
                <a:solidFill>
                  <a:srgbClr val="0000FF"/>
                </a:solidFill>
                <a:latin typeface="Times New Roman" panose="02020603050405020304" pitchFamily="18" charset="0"/>
                <a:cs typeface="Times New Roman" panose="02020603050405020304" pitchFamily="18" charset="0"/>
              </a:rPr>
              <a:t>HCl</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Cl</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0" y="319907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Hydrochloric acid 		ion hydrogen	ion chloride</a:t>
            </a:r>
          </a:p>
        </p:txBody>
      </p:sp>
      <p:sp>
        <p:nvSpPr>
          <p:cNvPr id="21" name="TextBox 20"/>
          <p:cNvSpPr txBox="1"/>
          <p:nvPr/>
        </p:nvSpPr>
        <p:spPr>
          <a:xfrm>
            <a:off x="-5" y="3739435"/>
            <a:ext cx="12192000" cy="523220"/>
          </a:xfrm>
          <a:prstGeom prst="rect">
            <a:avLst/>
          </a:prstGeom>
          <a:noFill/>
        </p:spPr>
        <p:txBody>
          <a:bodyPr wrap="square" rtlCol="0">
            <a:spAutoFit/>
          </a:bodyPr>
          <a:lstStyle/>
          <a:p>
            <a:pPr marL="342900" indent="-342900" algn="just">
              <a:buFontTx/>
              <a:buChar char="-"/>
            </a:pPr>
            <a:r>
              <a:rPr lang="en-US" sz="2800" dirty="0" err="1" smtClean="0">
                <a:solidFill>
                  <a:srgbClr val="0000FF"/>
                </a:solidFill>
                <a:latin typeface="Times New Roman" panose="02020603050405020304" pitchFamily="18" charset="0"/>
                <a:cs typeface="Times New Roman" panose="02020603050405020304" pitchFamily="18" charset="0"/>
              </a:rPr>
              <a:t>Ví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a:t>
            </a:r>
            <a:r>
              <a:rPr lang="en-US" sz="2800" dirty="0" smtClean="0">
                <a:solidFill>
                  <a:srgbClr val="0000FF"/>
                </a:solidFill>
                <a:latin typeface="Times New Roman" panose="02020603050405020304" pitchFamily="18" charset="0"/>
                <a:cs typeface="Times New Roman" panose="02020603050405020304" pitchFamily="18" charset="0"/>
              </a:rPr>
              <a:t> 2: 	</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25000" dirty="0" err="1" smtClean="0">
                <a:solidFill>
                  <a:srgbClr val="0000FF"/>
                </a:solidFill>
                <a:latin typeface="Times New Roman" panose="02020603050405020304" pitchFamily="18" charset="0"/>
                <a:cs typeface="Times New Roman" panose="02020603050405020304" pitchFamily="18" charset="0"/>
              </a:rPr>
              <a:t>2</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smtClean="0">
                <a:solidFill>
                  <a:srgbClr val="0000FF"/>
                </a:solidFill>
                <a:latin typeface="Times New Roman" panose="02020603050405020304" pitchFamily="18" charset="0"/>
                <a:cs typeface="Times New Roman" panose="02020603050405020304" pitchFamily="18" charset="0"/>
                <a:sym typeface="Wingdings 3"/>
              </a:rPr>
              <a:t> 	</a:t>
            </a:r>
            <a:r>
              <a:rPr lang="en-US" sz="2800" dirty="0" err="1" smtClean="0">
                <a:solidFill>
                  <a:srgbClr val="0000FF"/>
                </a:solidFill>
                <a:latin typeface="Times New Roman" panose="02020603050405020304" pitchFamily="18" charset="0"/>
                <a:cs typeface="Times New Roman" panose="02020603050405020304" pitchFamily="18" charset="0"/>
                <a:sym typeface="Wingdings 3"/>
              </a:rPr>
              <a:t>2</a:t>
            </a:r>
            <a:r>
              <a:rPr lang="en-US" sz="2800" dirty="0" err="1" smtClean="0">
                <a:solidFill>
                  <a:srgbClr val="0000FF"/>
                </a:solidFill>
                <a:latin typeface="Times New Roman" panose="02020603050405020304" pitchFamily="18" charset="0"/>
                <a:cs typeface="Times New Roman" panose="02020603050405020304" pitchFamily="18" charset="0"/>
              </a:rPr>
              <a:t>H</a:t>
            </a:r>
            <a:r>
              <a:rPr lang="en-US" sz="2800" baseline="30000" dirty="0" smtClean="0">
                <a:solidFill>
                  <a:srgbClr val="0000FF"/>
                </a:solidFill>
                <a:latin typeface="Times New Roman" panose="02020603050405020304" pitchFamily="18" charset="0"/>
                <a:cs typeface="Times New Roman" panose="02020603050405020304" pitchFamily="18" charset="0"/>
              </a:rPr>
              <a:t>+</a:t>
            </a:r>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SO</a:t>
            </a:r>
            <a:r>
              <a:rPr lang="en-US" sz="2800" baseline="-25000" dirty="0" err="1" smtClean="0">
                <a:solidFill>
                  <a:srgbClr val="0000FF"/>
                </a:solidFill>
                <a:latin typeface="Times New Roman" panose="02020603050405020304" pitchFamily="18" charset="0"/>
                <a:cs typeface="Times New Roman" panose="02020603050405020304" pitchFamily="18" charset="0"/>
              </a:rPr>
              <a:t>4</a:t>
            </a:r>
            <a:r>
              <a:rPr lang="en-US" sz="2800" baseline="30000" dirty="0" err="1" smtClean="0">
                <a:solidFill>
                  <a:srgbClr val="0000FF"/>
                </a:solidFill>
                <a:latin typeface="Times New Roman" panose="02020603050405020304" pitchFamily="18" charset="0"/>
                <a:cs typeface="Times New Roman" panose="02020603050405020304" pitchFamily="18" charset="0"/>
              </a:rPr>
              <a:t>2</a:t>
            </a:r>
            <a:r>
              <a:rPr lang="en-US" sz="2800" baseline="30000" dirty="0" smtClean="0">
                <a:solidFill>
                  <a:srgbClr val="0000FF"/>
                </a:solidFill>
                <a:latin typeface="Times New Roman" panose="02020603050405020304" pitchFamily="18" charset="0"/>
                <a:cs typeface="Times New Roman" panose="02020603050405020304" pitchFamily="18" charset="0"/>
              </a:rPr>
              <a: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5" y="4265907"/>
            <a:ext cx="12192000" cy="523220"/>
          </a:xfrm>
          <a:prstGeom prst="rect">
            <a:avLst/>
          </a:prstGeom>
          <a:noFill/>
        </p:spPr>
        <p:txBody>
          <a:bodyPr wrap="square" rtlCol="0">
            <a:spAutoFit/>
          </a:bodyPr>
          <a:lstStyle/>
          <a:p>
            <a:pPr marL="342900" indent="-342900"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i="1" dirty="0" smtClean="0">
                <a:solidFill>
                  <a:srgbClr val="0000FF"/>
                </a:solidFill>
                <a:latin typeface="Times New Roman" panose="02020603050405020304" pitchFamily="18" charset="0"/>
                <a:cs typeface="Times New Roman" panose="02020603050405020304" pitchFamily="18" charset="0"/>
              </a:rPr>
              <a:t>Sulfuric acid 	ion hydrogen	ion sulfate</a:t>
            </a:r>
          </a:p>
        </p:txBody>
      </p:sp>
      <p:sp>
        <p:nvSpPr>
          <p:cNvPr id="23" name="TextBox 22"/>
          <p:cNvSpPr txBox="1"/>
          <p:nvPr/>
        </p:nvSpPr>
        <p:spPr>
          <a:xfrm>
            <a:off x="0" y="4774529"/>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II. </a:t>
            </a:r>
            <a:r>
              <a:rPr lang="en-US" sz="2400" b="1" dirty="0" err="1" smtClean="0">
                <a:solidFill>
                  <a:srgbClr val="0000FF"/>
                </a:solidFill>
                <a:latin typeface="Times New Roman" pitchFamily="18" charset="0"/>
                <a:cs typeface="Times New Roman" pitchFamily="18" charset="0"/>
              </a:rPr>
              <a:t>TÍNH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HÓA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ACID</a:t>
            </a:r>
          </a:p>
        </p:txBody>
      </p:sp>
      <p:sp>
        <p:nvSpPr>
          <p:cNvPr id="24" name="TextBox 23"/>
          <p:cNvSpPr txBox="1"/>
          <p:nvPr/>
        </p:nvSpPr>
        <p:spPr>
          <a:xfrm>
            <a:off x="0" y="5259438"/>
            <a:ext cx="12192000" cy="461665"/>
          </a:xfrm>
          <a:prstGeom prst="rect">
            <a:avLst/>
          </a:prstGeom>
          <a:noFill/>
        </p:spPr>
        <p:txBody>
          <a:bodyPr wrap="square" rtlCol="0">
            <a:spAutoFit/>
          </a:bodyPr>
          <a:lstStyle/>
          <a:p>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màu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chất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chỉ</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thị</a:t>
            </a:r>
            <a:endParaRPr lang="en-US" sz="24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Effect transition="in" filter="fade">
                                      <p:cBhvr>
                                        <p:cTn id="16"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005105"/>
            <a:ext cx="12192000" cy="523220"/>
          </a:xfrm>
          <a:prstGeom prst="rect">
            <a:avLst/>
          </a:prstGeom>
          <a:noFill/>
        </p:spPr>
        <p:txBody>
          <a:bodyPr wrap="square" rtlCol="0">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Giấy</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quỳ</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tím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chuyển</a:t>
            </a:r>
            <a:r>
              <a:rPr lang="en-US" sz="2800" dirty="0" smtClean="0">
                <a:solidFill>
                  <a:srgbClr val="FF00FF"/>
                </a:solidFill>
                <a:latin typeface="Times New Roman" pitchFamily="18" charset="0"/>
                <a:cs typeface="Times New Roman" pitchFamily="18" charset="0"/>
              </a:rPr>
              <a:t> sang </a:t>
            </a:r>
            <a:r>
              <a:rPr lang="en-US" sz="2800" dirty="0" err="1" smtClean="0">
                <a:solidFill>
                  <a:srgbClr val="FF00FF"/>
                </a:solidFill>
                <a:latin typeface="Times New Roman" pitchFamily="18" charset="0"/>
                <a:cs typeface="Times New Roman" pitchFamily="18" charset="0"/>
              </a:rPr>
              <a:t>màu</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đỏ</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0" y="0"/>
            <a:ext cx="8098175" cy="4835236"/>
          </a:xfrm>
          <a:prstGeom prst="rect">
            <a:avLst/>
          </a:prstGeom>
          <a:noFill/>
          <a:ln w="9525">
            <a:noFill/>
            <a:miter lim="800000"/>
            <a:headEnd/>
            <a:tailEnd/>
          </a:ln>
          <a:effectLst/>
        </p:spPr>
      </p:pic>
      <p:cxnSp>
        <p:nvCxnSpPr>
          <p:cNvPr id="7" name="Straight Connector 6"/>
          <p:cNvCxnSpPr/>
          <p:nvPr/>
        </p:nvCxnSpPr>
        <p:spPr>
          <a:xfrm>
            <a:off x="609600" y="4516582"/>
            <a:ext cx="30480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srcRect/>
          <a:stretch>
            <a:fillRect/>
          </a:stretch>
        </p:blipFill>
        <p:spPr bwMode="auto">
          <a:xfrm>
            <a:off x="1690309" y="5560435"/>
            <a:ext cx="7916787" cy="1297565"/>
          </a:xfrm>
          <a:prstGeom prst="rect">
            <a:avLst/>
          </a:prstGeom>
          <a:noFill/>
          <a:ln w="9525">
            <a:noFill/>
            <a:miter lim="800000"/>
            <a:headEnd/>
            <a:tailEnd/>
          </a:ln>
          <a:effectLst/>
        </p:spPr>
      </p:pic>
    </p:spTree>
    <p:extLst>
      <p:ext uri="{BB962C8B-B14F-4D97-AF65-F5344CB8AC3E}">
        <p14:creationId xmlns:p14="http://schemas.microsoft.com/office/powerpoint/2010/main" xmlns="" val="356346804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3"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upRigh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fade">
                                      <p:cBhvr>
                                        <p:cTn id="24" dur="385" decel="100000"/>
                                        <p:tgtEl>
                                          <p:spTgt spid="3075"/>
                                        </p:tgtEl>
                                      </p:cBhvr>
                                    </p:animEffect>
                                    <p:animScale>
                                      <p:cBhvr>
                                        <p:cTn id="25" dur="385" decel="100000"/>
                                        <p:tgtEl>
                                          <p:spTgt spid="3075"/>
                                        </p:tgtEl>
                                      </p:cBhvr>
                                      <p:from x="10000" y="10000"/>
                                      <p:to x="200000" y="450000"/>
                                    </p:animScale>
                                    <p:animScale>
                                      <p:cBhvr>
                                        <p:cTn id="26" dur="615" accel="100000" fill="hold">
                                          <p:stCondLst>
                                            <p:cond delay="385"/>
                                          </p:stCondLst>
                                        </p:cTn>
                                        <p:tgtEl>
                                          <p:spTgt spid="3075"/>
                                        </p:tgtEl>
                                      </p:cBhvr>
                                      <p:from x="200000" y="450000"/>
                                      <p:to x="100000" y="100000"/>
                                    </p:animScale>
                                    <p:set>
                                      <p:cBhvr>
                                        <p:cTn id="27" dur="385" fill="hold"/>
                                        <p:tgtEl>
                                          <p:spTgt spid="3075"/>
                                        </p:tgtEl>
                                        <p:attrNameLst>
                                          <p:attrName>ppt_x</p:attrName>
                                        </p:attrNameLst>
                                      </p:cBhvr>
                                      <p:to>
                                        <p:strVal val="(0.5)"/>
                                      </p:to>
                                    </p:set>
                                    <p:anim from="(0.5)" to="(#ppt_x)" calcmode="lin" valueType="num">
                                      <p:cBhvr>
                                        <p:cTn id="28" dur="615" accel="100000" fill="hold">
                                          <p:stCondLst>
                                            <p:cond delay="385"/>
                                          </p:stCondLst>
                                        </p:cTn>
                                        <p:tgtEl>
                                          <p:spTgt spid="3075"/>
                                        </p:tgtEl>
                                        <p:attrNameLst>
                                          <p:attrName>ppt_x</p:attrName>
                                        </p:attrNameLst>
                                      </p:cBhvr>
                                    </p:anim>
                                    <p:set>
                                      <p:cBhvr>
                                        <p:cTn id="29" dur="385" fill="hold"/>
                                        <p:tgtEl>
                                          <p:spTgt spid="3075"/>
                                        </p:tgtEl>
                                        <p:attrNameLst>
                                          <p:attrName>ppt_y</p:attrName>
                                        </p:attrNameLst>
                                      </p:cBhvr>
                                      <p:to>
                                        <p:strVal val="(#ppt_y+0.4)"/>
                                      </p:to>
                                    </p:set>
                                    <p:anim from="(#ppt_y+0.4)" to="(#ppt_y)" calcmode="lin" valueType="num">
                                      <p:cBhvr>
                                        <p:cTn id="30" dur="615" accel="100000" fill="hold">
                                          <p:stCondLst>
                                            <p:cond delay="385"/>
                                          </p:stCondLst>
                                        </p:cTn>
                                        <p:tgtEl>
                                          <p:spTgt spid="307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2443</TotalTime>
  <Words>1244</Words>
  <PresentationFormat>Custom</PresentationFormat>
  <Paragraphs>147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MỞ ĐẦU KHTN 7-HIỀN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2022-07-11T10:05:56Z</dcterms:created>
  <dcterms:modified xsi:type="dcterms:W3CDTF">2023-10-07T02:27:10Z</dcterms:modified>
</cp:coreProperties>
</file>