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C6BB17-90CF-403F-ACCF-A78FECE90C20}"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148580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C6BB17-90CF-403F-ACCF-A78FECE90C20}"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403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C6BB17-90CF-403F-ACCF-A78FECE90C20}"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420695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C6BB17-90CF-403F-ACCF-A78FECE90C20}"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9813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C6BB17-90CF-403F-ACCF-A78FECE90C20}"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26587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C6BB17-90CF-403F-ACCF-A78FECE90C20}"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141529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C6BB17-90CF-403F-ACCF-A78FECE90C20}"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764116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C6BB17-90CF-403F-ACCF-A78FECE90C20}"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43097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6BB17-90CF-403F-ACCF-A78FECE90C20}"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542998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6BB17-90CF-403F-ACCF-A78FECE90C20}"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141043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6BB17-90CF-403F-ACCF-A78FECE90C20}"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9D56F-914C-4971-B1D7-D264D7AA2BD3}" type="slidenum">
              <a:rPr lang="en-US" smtClean="0"/>
              <a:t>‹#›</a:t>
            </a:fld>
            <a:endParaRPr lang="en-US"/>
          </a:p>
        </p:txBody>
      </p:sp>
    </p:spTree>
    <p:extLst>
      <p:ext uri="{BB962C8B-B14F-4D97-AF65-F5344CB8AC3E}">
        <p14:creationId xmlns:p14="http://schemas.microsoft.com/office/powerpoint/2010/main" val="3652160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6BB17-90CF-403F-ACCF-A78FECE90C20}" type="datetimeFigureOut">
              <a:rPr lang="en-US" smtClean="0"/>
              <a:t>4/24/2022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9D56F-914C-4971-B1D7-D264D7AA2BD3}" type="slidenum">
              <a:rPr lang="en-US" smtClean="0"/>
              <a:t>‹#›</a:t>
            </a:fld>
            <a:endParaRPr lang="en-US"/>
          </a:p>
        </p:txBody>
      </p:sp>
    </p:spTree>
    <p:extLst>
      <p:ext uri="{BB962C8B-B14F-4D97-AF65-F5344CB8AC3E}">
        <p14:creationId xmlns:p14="http://schemas.microsoft.com/office/powerpoint/2010/main" val="373808530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5632311"/>
          </a:xfrm>
          <a:prstGeom prst="rect">
            <a:avLst/>
          </a:prstGeom>
          <a:noFill/>
        </p:spPr>
        <p:txBody>
          <a:bodyPr wrap="square" rtlCol="0">
            <a:spAutoFit/>
          </a:bodyPr>
          <a:lstStyle/>
          <a:p>
            <a:r>
              <a:rPr lang="en-US" sz="2400" b="1" dirty="0"/>
              <a:t>Question 1</a:t>
            </a:r>
            <a:r>
              <a:rPr lang="en-US" sz="2400" dirty="0"/>
              <a:t>. </a:t>
            </a:r>
            <a:r>
              <a:rPr lang="vi-VN" sz="2400" dirty="0"/>
              <a:t>If you don't have anything </a:t>
            </a:r>
            <a:r>
              <a:rPr lang="en-US" sz="2400" dirty="0"/>
              <a:t>_______ </a:t>
            </a:r>
            <a:r>
              <a:rPr lang="vi-VN" sz="2400" dirty="0"/>
              <a:t>to say, it's better to say nothing.</a:t>
            </a:r>
            <a:endParaRPr lang="en-US" sz="2400" dirty="0"/>
          </a:p>
          <a:p>
            <a:r>
              <a:rPr lang="vi-VN" sz="2400" dirty="0"/>
              <a:t>	</a:t>
            </a:r>
            <a:r>
              <a:rPr lang="vi-VN" sz="2400" b="1" dirty="0"/>
              <a:t>A</a:t>
            </a:r>
            <a:r>
              <a:rPr lang="vi-VN" sz="2400" dirty="0"/>
              <a:t>. construct	</a:t>
            </a:r>
            <a:r>
              <a:rPr lang="vi-VN" sz="2400" b="1" dirty="0"/>
              <a:t>B</a:t>
            </a:r>
            <a:r>
              <a:rPr lang="vi-VN" sz="2400" dirty="0"/>
              <a:t>. construction	</a:t>
            </a:r>
            <a:r>
              <a:rPr lang="vi-VN" sz="2400" b="1" dirty="0"/>
              <a:t>C</a:t>
            </a:r>
            <a:r>
              <a:rPr lang="vi-VN" sz="2400" dirty="0"/>
              <a:t>. constructive 	</a:t>
            </a:r>
            <a:r>
              <a:rPr lang="vi-VN" sz="2400" b="1" dirty="0"/>
              <a:t>D</a:t>
            </a:r>
            <a:r>
              <a:rPr lang="vi-VN" sz="2400" dirty="0"/>
              <a:t>. constructor</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a:t>
            </a:r>
          </a:p>
          <a:p>
            <a:r>
              <a:rPr lang="fr-FR" sz="2400" dirty="0" err="1"/>
              <a:t>Chỗ</a:t>
            </a:r>
            <a:r>
              <a:rPr lang="fr-FR" sz="2400" dirty="0"/>
              <a:t> </a:t>
            </a:r>
            <a:r>
              <a:rPr lang="fr-FR" sz="2400" dirty="0" err="1"/>
              <a:t>trống</a:t>
            </a:r>
            <a:r>
              <a:rPr lang="fr-FR" sz="2400" dirty="0"/>
              <a:t> </a:t>
            </a:r>
            <a:r>
              <a:rPr lang="fr-FR" sz="2400" dirty="0" err="1"/>
              <a:t>cần</a:t>
            </a:r>
            <a:r>
              <a:rPr lang="fr-FR" sz="2400" dirty="0"/>
              <a:t> 1 </a:t>
            </a:r>
            <a:r>
              <a:rPr lang="fr-FR" sz="2400" dirty="0" err="1"/>
              <a:t>tính</a:t>
            </a:r>
            <a:r>
              <a:rPr lang="fr-FR" sz="2400" dirty="0"/>
              <a:t> </a:t>
            </a:r>
            <a:r>
              <a:rPr lang="fr-FR" sz="2400" dirty="0" err="1"/>
              <a:t>từ</a:t>
            </a:r>
            <a:r>
              <a:rPr lang="fr-FR" sz="2400" dirty="0"/>
              <a:t> </a:t>
            </a:r>
            <a:r>
              <a:rPr lang="fr-FR" sz="2400" dirty="0" err="1"/>
              <a:t>vì</a:t>
            </a:r>
            <a:r>
              <a:rPr lang="fr-FR" sz="2400" dirty="0"/>
              <a:t> </a:t>
            </a:r>
            <a:r>
              <a:rPr lang="fr-FR" sz="2400" dirty="0" err="1"/>
              <a:t>tính</a:t>
            </a:r>
            <a:r>
              <a:rPr lang="fr-FR" sz="2400" dirty="0"/>
              <a:t> </a:t>
            </a:r>
            <a:r>
              <a:rPr lang="fr-FR" sz="2400" dirty="0" err="1"/>
              <a:t>từ</a:t>
            </a:r>
            <a:r>
              <a:rPr lang="fr-FR" sz="2400" dirty="0"/>
              <a:t> </a:t>
            </a:r>
            <a:r>
              <a:rPr lang="fr-FR" sz="2400" dirty="0" err="1"/>
              <a:t>đứng</a:t>
            </a:r>
            <a:r>
              <a:rPr lang="fr-FR" sz="2400" dirty="0"/>
              <a:t> </a:t>
            </a:r>
            <a:r>
              <a:rPr lang="fr-FR" sz="2400" dirty="0" err="1"/>
              <a:t>sau</a:t>
            </a:r>
            <a:r>
              <a:rPr lang="fr-FR" sz="2400" dirty="0"/>
              <a:t> </a:t>
            </a:r>
            <a:r>
              <a:rPr lang="fr-FR" sz="2400" dirty="0" err="1"/>
              <a:t>các</a:t>
            </a:r>
            <a:r>
              <a:rPr lang="fr-FR" sz="2400" dirty="0"/>
              <a:t> </a:t>
            </a:r>
            <a:r>
              <a:rPr lang="fr-FR" sz="2400" dirty="0" err="1"/>
              <a:t>đại</a:t>
            </a:r>
            <a:r>
              <a:rPr lang="fr-FR" sz="2400" dirty="0"/>
              <a:t> </a:t>
            </a:r>
            <a:r>
              <a:rPr lang="fr-FR" sz="2400" dirty="0" err="1"/>
              <a:t>từ</a:t>
            </a:r>
            <a:r>
              <a:rPr lang="fr-FR" sz="2400" dirty="0"/>
              <a:t> </a:t>
            </a:r>
            <a:r>
              <a:rPr lang="fr-FR" sz="2400" dirty="0" err="1"/>
              <a:t>bất</a:t>
            </a:r>
            <a:r>
              <a:rPr lang="fr-FR" sz="2400" dirty="0"/>
              <a:t> </a:t>
            </a:r>
            <a:r>
              <a:rPr lang="fr-FR" sz="2400" dirty="0" err="1"/>
              <a:t>định</a:t>
            </a:r>
            <a:r>
              <a:rPr lang="fr-FR" sz="2400" dirty="0"/>
              <a:t> </a:t>
            </a:r>
            <a:r>
              <a:rPr lang="fr-FR" sz="2400" dirty="0" err="1"/>
              <a:t>như</a:t>
            </a:r>
            <a:r>
              <a:rPr lang="fr-FR" sz="2400" dirty="0"/>
              <a:t> : </a:t>
            </a:r>
            <a:r>
              <a:rPr lang="fr-FR" sz="2400" dirty="0" err="1"/>
              <a:t>something</a:t>
            </a:r>
            <a:r>
              <a:rPr lang="fr-FR" sz="2400" dirty="0"/>
              <a:t>, </a:t>
            </a:r>
            <a:r>
              <a:rPr lang="fr-FR" sz="2400" dirty="0" err="1"/>
              <a:t>anything</a:t>
            </a:r>
            <a:r>
              <a:rPr lang="fr-FR" sz="2400" dirty="0"/>
              <a:t>, </a:t>
            </a:r>
            <a:r>
              <a:rPr lang="fr-FR" sz="2400" dirty="0" err="1"/>
              <a:t>somebody</a:t>
            </a:r>
            <a:r>
              <a:rPr lang="fr-FR" sz="2400" dirty="0"/>
              <a:t>, </a:t>
            </a:r>
            <a:r>
              <a:rPr lang="fr-FR" sz="2400" dirty="0" err="1"/>
              <a:t>anybody</a:t>
            </a:r>
            <a:r>
              <a:rPr lang="fr-FR" sz="2400" dirty="0"/>
              <a:t> …</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a:t>
            </a:r>
            <a:endParaRPr lang="en-US" sz="2400" dirty="0"/>
          </a:p>
          <a:p>
            <a:r>
              <a:rPr lang="fr-FR" sz="2400" dirty="0"/>
              <a:t>	A. </a:t>
            </a:r>
            <a:r>
              <a:rPr lang="fr-FR" sz="2400" dirty="0" err="1"/>
              <a:t>construct</a:t>
            </a:r>
            <a:r>
              <a:rPr lang="fr-FR" sz="2400" dirty="0"/>
              <a:t> /</a:t>
            </a:r>
            <a:r>
              <a:rPr lang="fr-FR" sz="2400" dirty="0" err="1"/>
              <a:t>kənˈstrʌkt</a:t>
            </a:r>
            <a:r>
              <a:rPr lang="fr-FR" sz="2400" dirty="0"/>
              <a:t>/ (v): </a:t>
            </a:r>
            <a:r>
              <a:rPr lang="fr-FR" sz="2400" dirty="0" err="1"/>
              <a:t>xây</a:t>
            </a:r>
            <a:r>
              <a:rPr lang="fr-FR" sz="2400" dirty="0"/>
              <a:t> </a:t>
            </a:r>
            <a:r>
              <a:rPr lang="fr-FR" sz="2400" dirty="0" err="1"/>
              <a:t>dựng</a:t>
            </a:r>
            <a:r>
              <a:rPr lang="fr-FR" sz="2400" dirty="0"/>
              <a:t>	</a:t>
            </a:r>
            <a:endParaRPr lang="en-US" sz="2400" dirty="0"/>
          </a:p>
          <a:p>
            <a:r>
              <a:rPr lang="fr-FR" sz="2400" dirty="0"/>
              <a:t>	B. construction /</a:t>
            </a:r>
            <a:r>
              <a:rPr lang="fr-FR" sz="2400" dirty="0" err="1"/>
              <a:t>kənˈstrʌkʃn</a:t>
            </a:r>
            <a:r>
              <a:rPr lang="fr-FR" sz="2400" dirty="0"/>
              <a:t>/ (n): </a:t>
            </a:r>
            <a:r>
              <a:rPr lang="fr-FR" sz="2400" dirty="0" err="1"/>
              <a:t>sự</a:t>
            </a:r>
            <a:r>
              <a:rPr lang="fr-FR" sz="2400" dirty="0"/>
              <a:t> </a:t>
            </a:r>
            <a:r>
              <a:rPr lang="fr-FR" sz="2400" dirty="0" err="1"/>
              <a:t>xây</a:t>
            </a:r>
            <a:r>
              <a:rPr lang="fr-FR" sz="2400" dirty="0"/>
              <a:t> </a:t>
            </a:r>
            <a:r>
              <a:rPr lang="fr-FR" sz="2400" dirty="0" err="1"/>
              <a:t>dựng</a:t>
            </a:r>
            <a:endParaRPr lang="en-US" sz="2400" dirty="0"/>
          </a:p>
          <a:p>
            <a:r>
              <a:rPr lang="fr-FR" sz="2400" dirty="0"/>
              <a:t>	C. constructive /</a:t>
            </a:r>
            <a:r>
              <a:rPr lang="fr-FR" sz="2400" dirty="0" err="1"/>
              <a:t>kənˈstrʌktɪv</a:t>
            </a:r>
            <a:r>
              <a:rPr lang="fr-FR" sz="2400" dirty="0"/>
              <a:t>/ (a): </a:t>
            </a:r>
            <a:r>
              <a:rPr lang="fr-FR" sz="2400" dirty="0" err="1"/>
              <a:t>có</a:t>
            </a:r>
            <a:r>
              <a:rPr lang="fr-FR" sz="2400" dirty="0"/>
              <a:t> </a:t>
            </a:r>
            <a:r>
              <a:rPr lang="fr-FR" sz="2400" dirty="0" err="1"/>
              <a:t>tính</a:t>
            </a:r>
            <a:r>
              <a:rPr lang="fr-FR" sz="2400" dirty="0"/>
              <a:t> </a:t>
            </a:r>
            <a:r>
              <a:rPr lang="fr-FR" sz="2400" dirty="0" err="1"/>
              <a:t>xây</a:t>
            </a:r>
            <a:r>
              <a:rPr lang="fr-FR" sz="2400" dirty="0"/>
              <a:t> </a:t>
            </a:r>
            <a:r>
              <a:rPr lang="fr-FR" sz="2400" dirty="0" err="1"/>
              <a:t>dựng</a:t>
            </a:r>
            <a:endParaRPr lang="en-US" sz="2400" dirty="0"/>
          </a:p>
          <a:p>
            <a:r>
              <a:rPr lang="fr-FR" sz="2400" dirty="0"/>
              <a:t>	D. </a:t>
            </a:r>
            <a:r>
              <a:rPr lang="fr-FR" sz="2400" dirty="0" err="1"/>
              <a:t>constructor</a:t>
            </a:r>
            <a:r>
              <a:rPr lang="fr-FR" sz="2400" dirty="0"/>
              <a:t> /</a:t>
            </a:r>
            <a:r>
              <a:rPr lang="fr-FR" sz="2400" dirty="0" err="1"/>
              <a:t>kənˈstrʌktə</a:t>
            </a:r>
            <a:r>
              <a:rPr lang="fr-FR" sz="2400" dirty="0"/>
              <a:t>(r)/ (n): </a:t>
            </a:r>
            <a:r>
              <a:rPr lang="fr-FR" sz="2400" dirty="0" err="1"/>
              <a:t>kỹ</a:t>
            </a:r>
            <a:r>
              <a:rPr lang="fr-FR" sz="2400" dirty="0"/>
              <a:t> </a:t>
            </a:r>
            <a:r>
              <a:rPr lang="fr-FR" sz="2400" dirty="0" err="1"/>
              <a:t>sư</a:t>
            </a:r>
            <a:r>
              <a:rPr lang="fr-FR" sz="2400" dirty="0"/>
              <a:t> </a:t>
            </a:r>
            <a:r>
              <a:rPr lang="fr-FR" sz="2400" dirty="0" err="1"/>
              <a:t>xây</a:t>
            </a:r>
            <a:r>
              <a:rPr lang="fr-FR" sz="2400" dirty="0"/>
              <a:t> </a:t>
            </a:r>
            <a:r>
              <a:rPr lang="fr-FR" sz="2400" dirty="0" err="1"/>
              <a:t>dựng</a:t>
            </a:r>
            <a:endParaRPr lang="en-US" sz="2400" dirty="0"/>
          </a:p>
          <a:p>
            <a:endParaRPr lang="en-US" sz="2400" dirty="0"/>
          </a:p>
        </p:txBody>
      </p:sp>
      <p:sp>
        <p:nvSpPr>
          <p:cNvPr id="2" name="Oval 1"/>
          <p:cNvSpPr/>
          <p:nvPr/>
        </p:nvSpPr>
        <p:spPr>
          <a:xfrm>
            <a:off x="57912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019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154984"/>
          </a:xfrm>
          <a:prstGeom prst="rect">
            <a:avLst/>
          </a:prstGeom>
          <a:noFill/>
        </p:spPr>
        <p:txBody>
          <a:bodyPr wrap="square" rtlCol="0">
            <a:spAutoFit/>
          </a:bodyPr>
          <a:lstStyle/>
          <a:p>
            <a:r>
              <a:rPr lang="en-US" sz="2400" b="1" dirty="0"/>
              <a:t>Question 10</a:t>
            </a:r>
            <a:r>
              <a:rPr lang="vi-VN" sz="2400" dirty="0"/>
              <a:t>. </a:t>
            </a:r>
            <a:r>
              <a:rPr lang="en-US" sz="2400" dirty="0"/>
              <a:t>_______</a:t>
            </a:r>
            <a:r>
              <a:rPr lang="vi-VN" sz="2400" dirty="0"/>
              <a:t>, I will remind him to call for you.</a:t>
            </a:r>
            <a:endParaRPr lang="en-US" sz="2400" dirty="0"/>
          </a:p>
          <a:p>
            <a:r>
              <a:rPr lang="vi-VN" sz="2400" dirty="0"/>
              <a:t>	</a:t>
            </a:r>
            <a:r>
              <a:rPr lang="vi-VN" sz="2400" b="1" dirty="0"/>
              <a:t>A</a:t>
            </a:r>
            <a:r>
              <a:rPr lang="vi-VN" sz="2400" dirty="0"/>
              <a:t>. when he was turning up           	</a:t>
            </a:r>
            <a:r>
              <a:rPr lang="vi-VN" sz="2400" b="1" dirty="0"/>
              <a:t>B</a:t>
            </a:r>
            <a:r>
              <a:rPr lang="vi-VN" sz="2400" dirty="0"/>
              <a:t>. until he turned up   </a:t>
            </a:r>
            <a:endParaRPr lang="en-US" sz="2400" dirty="0"/>
          </a:p>
          <a:p>
            <a:r>
              <a:rPr lang="vi-VN" sz="2400" dirty="0"/>
              <a:t>	</a:t>
            </a:r>
            <a:r>
              <a:rPr lang="vi-VN" sz="2400" b="1" dirty="0"/>
              <a:t>C</a:t>
            </a:r>
            <a:r>
              <a:rPr lang="vi-VN" sz="2400" dirty="0"/>
              <a:t>. after had turned up		</a:t>
            </a:r>
            <a:r>
              <a:rPr lang="vi-VN" sz="2400" b="1" dirty="0"/>
              <a:t>D</a:t>
            </a:r>
            <a:r>
              <a:rPr lang="vi-VN" sz="2400" dirty="0"/>
              <a:t>. When he turns up       </a:t>
            </a:r>
            <a:endParaRPr lang="en-US" sz="2400" dirty="0"/>
          </a:p>
          <a:p>
            <a:endParaRPr lang="en-US"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en-US" sz="2400" dirty="0"/>
              <a:t>Ta </a:t>
            </a:r>
            <a:r>
              <a:rPr lang="en-US" sz="2400" dirty="0" err="1"/>
              <a:t>thấy</a:t>
            </a:r>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mệnh</a:t>
            </a:r>
            <a:r>
              <a:rPr lang="en-US" sz="2400" dirty="0"/>
              <a:t> </a:t>
            </a:r>
            <a:r>
              <a:rPr lang="en-US" sz="2400" dirty="0" err="1"/>
              <a:t>đề</a:t>
            </a:r>
            <a:r>
              <a:rPr lang="en-US" sz="2400" dirty="0"/>
              <a:t> </a:t>
            </a:r>
            <a:r>
              <a:rPr lang="en-US" sz="2400" dirty="0" err="1"/>
              <a:t>chính</a:t>
            </a:r>
            <a:r>
              <a:rPr lang="en-US" sz="2400" dirty="0"/>
              <a:t> ở </a:t>
            </a:r>
            <a:r>
              <a:rPr lang="en-US" sz="2400" dirty="0" err="1"/>
              <a:t>tương</a:t>
            </a:r>
            <a:r>
              <a:rPr lang="en-US" sz="2400" dirty="0"/>
              <a:t> </a:t>
            </a:r>
            <a:r>
              <a:rPr lang="en-US" sz="2400" dirty="0" err="1"/>
              <a:t>lai</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ở </a:t>
            </a:r>
            <a:r>
              <a:rPr lang="en-US" sz="2400" dirty="0" err="1"/>
              <a:t>hiện</a:t>
            </a:r>
            <a:r>
              <a:rPr lang="en-US" sz="2400" dirty="0"/>
              <a:t> </a:t>
            </a:r>
            <a:r>
              <a:rPr lang="en-US" sz="2400" dirty="0" err="1"/>
              <a:t>tại</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D </a:t>
            </a:r>
            <a:r>
              <a:rPr lang="en-US" sz="2400" dirty="0" err="1"/>
              <a:t>đúng</a:t>
            </a:r>
            <a:r>
              <a:rPr lang="en-US" sz="2400" dirty="0"/>
              <a:t>.</a:t>
            </a:r>
          </a:p>
          <a:p>
            <a:r>
              <a:rPr lang="en-US" sz="2400" dirty="0" err="1"/>
              <a:t>Tạm</a:t>
            </a:r>
            <a:r>
              <a:rPr lang="en-US" sz="2400" dirty="0"/>
              <a:t> </a:t>
            </a:r>
            <a:r>
              <a:rPr lang="en-US" sz="2400" dirty="0" err="1"/>
              <a:t>dịch</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tôi</a:t>
            </a:r>
            <a:r>
              <a:rPr lang="en-US" sz="2400" dirty="0"/>
              <a:t> </a:t>
            </a:r>
            <a:r>
              <a:rPr lang="en-US" sz="2400" dirty="0" err="1"/>
              <a:t>sẽ</a:t>
            </a:r>
            <a:r>
              <a:rPr lang="en-US" sz="2400" dirty="0"/>
              <a:t> </a:t>
            </a:r>
            <a:r>
              <a:rPr lang="en-US" sz="2400" dirty="0" err="1"/>
              <a:t>nhắc</a:t>
            </a:r>
            <a:r>
              <a:rPr lang="en-US" sz="2400" dirty="0"/>
              <a:t> </a:t>
            </a:r>
            <a:r>
              <a:rPr lang="en-US" sz="2400" dirty="0" err="1"/>
              <a:t>anh</a:t>
            </a:r>
            <a:r>
              <a:rPr lang="en-US" sz="2400" dirty="0"/>
              <a:t> </a:t>
            </a:r>
            <a:r>
              <a:rPr lang="en-US" sz="2400" dirty="0" err="1"/>
              <a:t>ấy</a:t>
            </a:r>
            <a:r>
              <a:rPr lang="en-US" sz="2400" dirty="0"/>
              <a:t> </a:t>
            </a:r>
            <a:r>
              <a:rPr lang="en-US" sz="2400" dirty="0" err="1"/>
              <a:t>gọi</a:t>
            </a:r>
            <a:r>
              <a:rPr lang="en-US" sz="2400" dirty="0"/>
              <a:t> </a:t>
            </a:r>
            <a:r>
              <a:rPr lang="en-US" sz="2400" dirty="0" err="1"/>
              <a:t>cho</a:t>
            </a:r>
            <a:r>
              <a:rPr lang="en-US" sz="2400" dirty="0"/>
              <a:t> </a:t>
            </a:r>
            <a:r>
              <a:rPr lang="en-US" sz="2400" dirty="0" err="1"/>
              <a:t>bạn</a:t>
            </a:r>
            <a:r>
              <a:rPr lang="en-US" sz="2400" dirty="0"/>
              <a:t>.</a:t>
            </a:r>
          </a:p>
          <a:p>
            <a:endParaRPr lang="en-US" sz="2400" dirty="0"/>
          </a:p>
        </p:txBody>
      </p:sp>
      <p:sp>
        <p:nvSpPr>
          <p:cNvPr id="2" name="Oval 1"/>
          <p:cNvSpPr/>
          <p:nvPr/>
        </p:nvSpPr>
        <p:spPr>
          <a:xfrm>
            <a:off x="56388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745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4154984"/>
          </a:xfrm>
          <a:prstGeom prst="rect">
            <a:avLst/>
          </a:prstGeom>
          <a:noFill/>
        </p:spPr>
        <p:txBody>
          <a:bodyPr wrap="square" rtlCol="0">
            <a:spAutoFit/>
          </a:bodyPr>
          <a:lstStyle/>
          <a:p>
            <a:r>
              <a:rPr lang="en-US" sz="2400" b="1" dirty="0"/>
              <a:t>Question 11</a:t>
            </a:r>
            <a:r>
              <a:rPr lang="vi-VN" sz="2400" dirty="0"/>
              <a:t>. Researchers have to </a:t>
            </a:r>
            <a:r>
              <a:rPr lang="en-US" sz="2400" dirty="0"/>
              <a:t>_______ </a:t>
            </a:r>
            <a:r>
              <a:rPr lang="vi-VN" sz="2400" dirty="0"/>
              <a:t>the conclusion that your personality is affected by your genes. </a:t>
            </a:r>
            <a:endParaRPr lang="en-US" sz="2400" dirty="0"/>
          </a:p>
          <a:p>
            <a:r>
              <a:rPr lang="vi-VN" sz="2400" b="1" dirty="0"/>
              <a:t>	A</a:t>
            </a:r>
            <a:r>
              <a:rPr lang="vi-VN" sz="2400" dirty="0"/>
              <a:t>. arrived 	</a:t>
            </a:r>
            <a:r>
              <a:rPr lang="vi-VN" sz="2400" b="1" dirty="0"/>
              <a:t>B</a:t>
            </a:r>
            <a:r>
              <a:rPr lang="vi-VN" sz="2400" dirty="0"/>
              <a:t>. come	</a:t>
            </a:r>
            <a:r>
              <a:rPr lang="vi-VN" sz="2400" b="1" dirty="0"/>
              <a:t>C</a:t>
            </a:r>
            <a:r>
              <a:rPr lang="vi-VN" sz="2400" dirty="0"/>
              <a:t>. got	</a:t>
            </a:r>
            <a:r>
              <a:rPr lang="vi-VN" sz="2400" b="1" dirty="0"/>
              <a:t>D</a:t>
            </a:r>
            <a:r>
              <a:rPr lang="vi-VN" sz="2400" dirty="0"/>
              <a:t>. reached</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t>
            </a:r>
            <a:r>
              <a:rPr lang="en-US" sz="2400" dirty="0" err="1"/>
              <a:t>cụm</a:t>
            </a:r>
            <a:r>
              <a:rPr lang="en-US" sz="2400" dirty="0"/>
              <a:t> </a:t>
            </a:r>
            <a:r>
              <a:rPr lang="en-US" sz="2400" dirty="0" err="1"/>
              <a:t>từ</a:t>
            </a:r>
            <a:r>
              <a:rPr lang="en-US" sz="2400" dirty="0"/>
              <a:t> </a:t>
            </a:r>
            <a:r>
              <a:rPr lang="en-US" sz="2400" dirty="0" err="1"/>
              <a:t>cố</a:t>
            </a:r>
            <a:r>
              <a:rPr lang="en-US" sz="2400" dirty="0"/>
              <a:t> </a:t>
            </a:r>
            <a:r>
              <a:rPr lang="en-US" sz="2400" dirty="0" err="1"/>
              <a:t>định</a:t>
            </a:r>
            <a:r>
              <a:rPr lang="en-US" sz="2400" dirty="0"/>
              <a:t>: </a:t>
            </a:r>
            <a:r>
              <a:rPr lang="vi-VN" sz="2400" dirty="0"/>
              <a:t>Come to conclusion: </a:t>
            </a:r>
            <a:r>
              <a:rPr lang="en-US" sz="2400" dirty="0" err="1"/>
              <a:t>đưa</a:t>
            </a:r>
            <a:r>
              <a:rPr lang="en-US" sz="2400" dirty="0"/>
              <a:t> </a:t>
            </a:r>
            <a:r>
              <a:rPr lang="en-US" sz="2400" dirty="0" err="1"/>
              <a:t>ra</a:t>
            </a:r>
            <a:r>
              <a:rPr lang="vi-VN" sz="2400" dirty="0"/>
              <a:t> kết luận</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Các</a:t>
            </a:r>
            <a:r>
              <a:rPr lang="en-US" sz="2400" dirty="0"/>
              <a:t> </a:t>
            </a:r>
            <a:r>
              <a:rPr lang="en-US" sz="2400" dirty="0" err="1"/>
              <a:t>nhà</a:t>
            </a:r>
            <a:r>
              <a:rPr lang="en-US" sz="2400" dirty="0"/>
              <a:t> </a:t>
            </a:r>
            <a:r>
              <a:rPr lang="en-US" sz="2400" dirty="0" err="1"/>
              <a:t>nghiên</a:t>
            </a:r>
            <a:r>
              <a:rPr lang="en-US" sz="2400" dirty="0"/>
              <a:t> </a:t>
            </a:r>
            <a:r>
              <a:rPr lang="en-US" sz="2400" dirty="0" err="1"/>
              <a:t>cứu</a:t>
            </a:r>
            <a:r>
              <a:rPr lang="en-US" sz="2400" dirty="0"/>
              <a:t> </a:t>
            </a:r>
            <a:r>
              <a:rPr lang="en-US" sz="2400" dirty="0" err="1"/>
              <a:t>phải</a:t>
            </a:r>
            <a:r>
              <a:rPr lang="en-US" sz="2400" dirty="0"/>
              <a:t> </a:t>
            </a:r>
            <a:r>
              <a:rPr lang="en-US" sz="2400" dirty="0" err="1"/>
              <a:t>đưa</a:t>
            </a:r>
            <a:r>
              <a:rPr lang="en-US" sz="2400" dirty="0"/>
              <a:t> </a:t>
            </a:r>
            <a:r>
              <a:rPr lang="en-US" sz="2400" dirty="0" err="1"/>
              <a:t>ra</a:t>
            </a:r>
            <a:r>
              <a:rPr lang="en-US" sz="2400" dirty="0"/>
              <a:t> </a:t>
            </a:r>
            <a:r>
              <a:rPr lang="en-US" sz="2400" dirty="0" err="1"/>
              <a:t>kết</a:t>
            </a:r>
            <a:r>
              <a:rPr lang="en-US" sz="2400" dirty="0"/>
              <a:t> </a:t>
            </a:r>
            <a:r>
              <a:rPr lang="en-US" sz="2400" dirty="0" err="1"/>
              <a:t>luận</a:t>
            </a:r>
            <a:r>
              <a:rPr lang="en-US" sz="2400" dirty="0"/>
              <a:t> </a:t>
            </a:r>
            <a:r>
              <a:rPr lang="en-US" sz="2400" dirty="0" err="1"/>
              <a:t>rằng</a:t>
            </a:r>
            <a:r>
              <a:rPr lang="en-US" sz="2400" dirty="0"/>
              <a:t> </a:t>
            </a:r>
            <a:r>
              <a:rPr lang="en-US" sz="2400" dirty="0" err="1"/>
              <a:t>tính</a:t>
            </a:r>
            <a:r>
              <a:rPr lang="en-US" sz="2400" dirty="0"/>
              <a:t> </a:t>
            </a:r>
            <a:r>
              <a:rPr lang="en-US" sz="2400" dirty="0" err="1"/>
              <a:t>cách</a:t>
            </a:r>
            <a:r>
              <a:rPr lang="en-US" sz="2400" dirty="0"/>
              <a:t> </a:t>
            </a:r>
            <a:r>
              <a:rPr lang="en-US" sz="2400" dirty="0" err="1"/>
              <a:t>của</a:t>
            </a:r>
            <a:r>
              <a:rPr lang="en-US" sz="2400" dirty="0"/>
              <a:t> </a:t>
            </a:r>
            <a:r>
              <a:rPr lang="en-US" sz="2400" dirty="0" err="1"/>
              <a:t>bạn</a:t>
            </a:r>
            <a:r>
              <a:rPr lang="en-US" sz="2400" dirty="0"/>
              <a:t> </a:t>
            </a:r>
            <a:r>
              <a:rPr lang="en-US" sz="2400" dirty="0" err="1"/>
              <a:t>bị</a:t>
            </a:r>
            <a:r>
              <a:rPr lang="en-US" sz="2400" dirty="0"/>
              <a:t> </a:t>
            </a:r>
            <a:r>
              <a:rPr lang="en-US" sz="2400" dirty="0" err="1"/>
              <a:t>ảnh</a:t>
            </a:r>
            <a:r>
              <a:rPr lang="en-US" sz="2400" dirty="0"/>
              <a:t> </a:t>
            </a:r>
            <a:r>
              <a:rPr lang="en-US" sz="2400" dirty="0" err="1"/>
              <a:t>hưởng</a:t>
            </a:r>
            <a:r>
              <a:rPr lang="en-US" sz="2400" dirty="0"/>
              <a:t> </a:t>
            </a:r>
            <a:r>
              <a:rPr lang="en-US" sz="2400" dirty="0" err="1"/>
              <a:t>bởi</a:t>
            </a:r>
            <a:r>
              <a:rPr lang="en-US" sz="2400" dirty="0"/>
              <a:t> gen </a:t>
            </a:r>
            <a:r>
              <a:rPr lang="en-US" sz="2400" dirty="0" err="1"/>
              <a:t>của</a:t>
            </a:r>
            <a:r>
              <a:rPr lang="en-US" sz="2400" dirty="0"/>
              <a:t> </a:t>
            </a:r>
            <a:r>
              <a:rPr lang="en-US" sz="2400" dirty="0" err="1"/>
              <a:t>bạn</a:t>
            </a:r>
            <a:r>
              <a:rPr lang="en-US" sz="2400" dirty="0"/>
              <a:t>. </a:t>
            </a:r>
          </a:p>
          <a:p>
            <a:endParaRPr lang="en-US" sz="2400" dirty="0"/>
          </a:p>
        </p:txBody>
      </p:sp>
      <p:sp>
        <p:nvSpPr>
          <p:cNvPr id="2" name="Oval 1"/>
          <p:cNvSpPr/>
          <p:nvPr/>
        </p:nvSpPr>
        <p:spPr>
          <a:xfrm>
            <a:off x="28956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096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262979"/>
          </a:xfrm>
          <a:prstGeom prst="rect">
            <a:avLst/>
          </a:prstGeom>
          <a:noFill/>
        </p:spPr>
        <p:txBody>
          <a:bodyPr wrap="square" rtlCol="0">
            <a:spAutoFit/>
          </a:bodyPr>
          <a:lstStyle/>
          <a:p>
            <a:r>
              <a:rPr lang="en-US" sz="2400" b="1" dirty="0"/>
              <a:t>Question 12</a:t>
            </a:r>
            <a:r>
              <a:rPr lang="vi-VN" sz="2400" dirty="0"/>
              <a:t>. Closer </a:t>
            </a:r>
            <a:r>
              <a:rPr lang="en-US" sz="2400" dirty="0"/>
              <a:t>_______ </a:t>
            </a:r>
            <a:r>
              <a:rPr lang="vi-VN" sz="2400" dirty="0"/>
              <a:t>of the documents revealed a number of interesting and important facts.</a:t>
            </a:r>
            <a:endParaRPr lang="en-US" sz="2400" dirty="0"/>
          </a:p>
          <a:p>
            <a:r>
              <a:rPr lang="vi-VN" sz="2400" dirty="0"/>
              <a:t>	</a:t>
            </a:r>
            <a:r>
              <a:rPr lang="vi-VN" sz="2400" b="1" dirty="0"/>
              <a:t>A</a:t>
            </a:r>
            <a:r>
              <a:rPr lang="vi-VN" sz="2400" dirty="0"/>
              <a:t>. scrutiny	</a:t>
            </a:r>
            <a:r>
              <a:rPr lang="vi-VN" sz="2400" b="1" dirty="0"/>
              <a:t>B</a:t>
            </a:r>
            <a:r>
              <a:rPr lang="vi-VN" sz="2400" dirty="0"/>
              <a:t>. inception	</a:t>
            </a:r>
            <a:r>
              <a:rPr lang="vi-VN" sz="2400" b="1" dirty="0"/>
              <a:t>C</a:t>
            </a:r>
            <a:r>
              <a:rPr lang="vi-VN" sz="2400" dirty="0"/>
              <a:t>. peculiarity	</a:t>
            </a:r>
            <a:r>
              <a:rPr lang="vi-VN" sz="2400" b="1" dirty="0"/>
              <a:t>D</a:t>
            </a:r>
            <a:r>
              <a:rPr lang="vi-VN" sz="2400" dirty="0"/>
              <a:t>. Suspicion</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 </a:t>
            </a:r>
            <a:endParaRPr lang="en-US" sz="2400" dirty="0"/>
          </a:p>
          <a:p>
            <a:r>
              <a:rPr lang="fr-FR" sz="2400" dirty="0"/>
              <a:t>	A. </a:t>
            </a:r>
            <a:r>
              <a:rPr lang="fr-FR" sz="2400" dirty="0" err="1"/>
              <a:t>scrutiny</a:t>
            </a:r>
            <a:r>
              <a:rPr lang="fr-FR" sz="2400" dirty="0"/>
              <a:t> : </a:t>
            </a:r>
            <a:r>
              <a:rPr lang="fr-FR" sz="2400" dirty="0" err="1"/>
              <a:t>xem</a:t>
            </a:r>
            <a:r>
              <a:rPr lang="fr-FR" sz="2400" dirty="0"/>
              <a:t> </a:t>
            </a:r>
            <a:r>
              <a:rPr lang="fr-FR" sz="2400" dirty="0" err="1"/>
              <a:t>xét</a:t>
            </a:r>
            <a:r>
              <a:rPr lang="fr-FR" sz="2400" dirty="0"/>
              <a:t> </a:t>
            </a:r>
            <a:r>
              <a:rPr lang="fr-FR" sz="2400" dirty="0" err="1"/>
              <a:t>kỹ</a:t>
            </a:r>
            <a:r>
              <a:rPr lang="fr-FR" sz="2400" dirty="0"/>
              <a:t> </a:t>
            </a:r>
            <a:r>
              <a:rPr lang="fr-FR" sz="2400" dirty="0" err="1"/>
              <a:t>lưỡng</a:t>
            </a:r>
            <a:r>
              <a:rPr lang="fr-FR" sz="2400" dirty="0"/>
              <a:t> 	B. </a:t>
            </a:r>
            <a:r>
              <a:rPr lang="fr-FR" sz="2400" dirty="0" err="1"/>
              <a:t>inception</a:t>
            </a:r>
            <a:r>
              <a:rPr lang="fr-FR" sz="2400" dirty="0"/>
              <a:t> : </a:t>
            </a:r>
            <a:r>
              <a:rPr lang="fr-FR" sz="2400" dirty="0" err="1"/>
              <a:t>khởi</a:t>
            </a:r>
            <a:r>
              <a:rPr lang="fr-FR" sz="2400" dirty="0"/>
              <a:t> </a:t>
            </a:r>
            <a:r>
              <a:rPr lang="fr-FR" sz="2400" dirty="0" err="1"/>
              <a:t>đầu</a:t>
            </a:r>
            <a:r>
              <a:rPr lang="fr-FR" sz="2400" dirty="0"/>
              <a:t> </a:t>
            </a:r>
            <a:endParaRPr lang="en-US" sz="2400" dirty="0"/>
          </a:p>
          <a:p>
            <a:r>
              <a:rPr lang="fr-FR" sz="2400" dirty="0"/>
              <a:t>	C. </a:t>
            </a:r>
            <a:r>
              <a:rPr lang="fr-FR" sz="2400" dirty="0" err="1"/>
              <a:t>peculiarity</a:t>
            </a:r>
            <a:r>
              <a:rPr lang="fr-FR" sz="2400" dirty="0"/>
              <a:t> : </a:t>
            </a:r>
            <a:r>
              <a:rPr lang="fr-FR" sz="2400" dirty="0" err="1"/>
              <a:t>đặc</a:t>
            </a:r>
            <a:r>
              <a:rPr lang="fr-FR" sz="2400" dirty="0"/>
              <a:t> </a:t>
            </a:r>
            <a:r>
              <a:rPr lang="fr-FR" sz="2400" dirty="0" err="1"/>
              <a:t>biệt</a:t>
            </a:r>
            <a:r>
              <a:rPr lang="fr-FR" sz="2400" dirty="0"/>
              <a:t> 	D. suspicion : </a:t>
            </a:r>
            <a:r>
              <a:rPr lang="fr-FR" sz="2400" dirty="0" err="1"/>
              <a:t>nghi</a:t>
            </a:r>
            <a:r>
              <a:rPr lang="fr-FR" sz="2400" dirty="0"/>
              <a:t> </a:t>
            </a:r>
            <a:r>
              <a:rPr lang="fr-FR" sz="2400" dirty="0" err="1"/>
              <a:t>ngờ</a:t>
            </a:r>
            <a:endParaRPr lang="en-US" sz="2400" dirty="0"/>
          </a:p>
          <a:p>
            <a:r>
              <a:rPr lang="fr-FR" sz="2400" dirty="0"/>
              <a:t>Ta </a:t>
            </a:r>
            <a:r>
              <a:rPr lang="fr-FR" sz="2400" dirty="0" err="1"/>
              <a:t>có</a:t>
            </a:r>
            <a:r>
              <a:rPr lang="fr-FR" sz="2400" dirty="0"/>
              <a:t> </a:t>
            </a:r>
            <a:r>
              <a:rPr lang="fr-FR" sz="2400" dirty="0" err="1"/>
              <a:t>cụm</a:t>
            </a:r>
            <a:r>
              <a:rPr lang="fr-FR" sz="2400" dirty="0"/>
              <a:t> </a:t>
            </a:r>
            <a:r>
              <a:rPr lang="fr-FR" sz="2400" dirty="0" err="1"/>
              <a:t>từ</a:t>
            </a:r>
            <a:r>
              <a:rPr lang="fr-FR" sz="2400" dirty="0"/>
              <a:t> : close </a:t>
            </a:r>
            <a:r>
              <a:rPr lang="fr-FR" sz="2400" dirty="0" err="1"/>
              <a:t>scrutiny</a:t>
            </a:r>
            <a:r>
              <a:rPr lang="fr-FR" sz="2400" dirty="0"/>
              <a:t> : </a:t>
            </a:r>
            <a:r>
              <a:rPr lang="fr-FR" sz="2400" dirty="0" err="1"/>
              <a:t>xem</a:t>
            </a:r>
            <a:r>
              <a:rPr lang="fr-FR" sz="2400" dirty="0"/>
              <a:t> </a:t>
            </a:r>
            <a:r>
              <a:rPr lang="fr-FR" sz="2400" dirty="0" err="1"/>
              <a:t>xét</a:t>
            </a:r>
            <a:r>
              <a:rPr lang="fr-FR" sz="2400" dirty="0"/>
              <a:t> </a:t>
            </a:r>
            <a:r>
              <a:rPr lang="fr-FR" sz="2400" dirty="0" err="1"/>
              <a:t>kĩ</a:t>
            </a:r>
            <a:r>
              <a:rPr lang="fr-FR" sz="2400" dirty="0"/>
              <a:t> </a:t>
            </a:r>
            <a:r>
              <a:rPr lang="fr-FR" sz="2400" dirty="0" err="1"/>
              <a:t>lưỡng</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fr-FR" sz="2400" dirty="0" err="1"/>
              <a:t>Việc</a:t>
            </a:r>
            <a:r>
              <a:rPr lang="fr-FR" sz="2400" dirty="0"/>
              <a:t> </a:t>
            </a:r>
            <a:r>
              <a:rPr lang="fr-FR" sz="2400" dirty="0" err="1"/>
              <a:t>xem</a:t>
            </a:r>
            <a:r>
              <a:rPr lang="fr-FR" sz="2400" dirty="0"/>
              <a:t> </a:t>
            </a:r>
            <a:r>
              <a:rPr lang="fr-FR" sz="2400" dirty="0" err="1"/>
              <a:t>xét</a:t>
            </a:r>
            <a:r>
              <a:rPr lang="fr-FR" sz="2400" dirty="0"/>
              <a:t> </a:t>
            </a:r>
            <a:r>
              <a:rPr lang="fr-FR" sz="2400" dirty="0" err="1"/>
              <a:t>kỹ</a:t>
            </a:r>
            <a:r>
              <a:rPr lang="fr-FR" sz="2400" dirty="0"/>
              <a:t> </a:t>
            </a:r>
            <a:r>
              <a:rPr lang="fr-FR" sz="2400" dirty="0" err="1"/>
              <a:t>hơn</a:t>
            </a:r>
            <a:r>
              <a:rPr lang="fr-FR" sz="2400" dirty="0"/>
              <a:t> </a:t>
            </a:r>
            <a:r>
              <a:rPr lang="fr-FR" sz="2400" dirty="0" err="1"/>
              <a:t>các</a:t>
            </a:r>
            <a:r>
              <a:rPr lang="fr-FR" sz="2400" dirty="0"/>
              <a:t> </a:t>
            </a:r>
            <a:r>
              <a:rPr lang="fr-FR" sz="2400" dirty="0" err="1"/>
              <a:t>tài</a:t>
            </a:r>
            <a:r>
              <a:rPr lang="fr-FR" sz="2400" dirty="0"/>
              <a:t> </a:t>
            </a:r>
            <a:r>
              <a:rPr lang="fr-FR" sz="2400" dirty="0" err="1"/>
              <a:t>liệu</a:t>
            </a:r>
            <a:r>
              <a:rPr lang="fr-FR" sz="2400" dirty="0"/>
              <a:t> </a:t>
            </a:r>
            <a:r>
              <a:rPr lang="fr-FR" sz="2400" dirty="0" err="1"/>
              <a:t>đã</a:t>
            </a:r>
            <a:r>
              <a:rPr lang="fr-FR" sz="2400" dirty="0"/>
              <a:t> </a:t>
            </a:r>
            <a:r>
              <a:rPr lang="fr-FR" sz="2400" dirty="0" err="1"/>
              <a:t>tiết</a:t>
            </a:r>
            <a:r>
              <a:rPr lang="fr-FR" sz="2400" dirty="0"/>
              <a:t> </a:t>
            </a:r>
            <a:r>
              <a:rPr lang="fr-FR" sz="2400" dirty="0" err="1"/>
              <a:t>lộ</a:t>
            </a:r>
            <a:r>
              <a:rPr lang="fr-FR" sz="2400" dirty="0"/>
              <a:t> </a:t>
            </a:r>
            <a:r>
              <a:rPr lang="fr-FR" sz="2400" dirty="0" err="1"/>
              <a:t>một</a:t>
            </a:r>
            <a:r>
              <a:rPr lang="fr-FR" sz="2400" dirty="0"/>
              <a:t> </a:t>
            </a:r>
            <a:r>
              <a:rPr lang="fr-FR" sz="2400" dirty="0" err="1"/>
              <a:t>số</a:t>
            </a:r>
            <a:r>
              <a:rPr lang="fr-FR" sz="2400" dirty="0"/>
              <a:t> </a:t>
            </a:r>
            <a:r>
              <a:rPr lang="fr-FR" sz="2400" dirty="0" err="1"/>
              <a:t>sự</a:t>
            </a:r>
            <a:r>
              <a:rPr lang="fr-FR" sz="2400" dirty="0"/>
              <a:t> </a:t>
            </a:r>
            <a:r>
              <a:rPr lang="fr-FR" sz="2400" dirty="0" err="1"/>
              <a:t>kiện</a:t>
            </a:r>
            <a:r>
              <a:rPr lang="fr-FR" sz="2400" dirty="0"/>
              <a:t> </a:t>
            </a:r>
            <a:r>
              <a:rPr lang="fr-FR" sz="2400" dirty="0" err="1"/>
              <a:t>thú</a:t>
            </a:r>
            <a:r>
              <a:rPr lang="fr-FR" sz="2400" dirty="0"/>
              <a:t> </a:t>
            </a:r>
            <a:r>
              <a:rPr lang="fr-FR" sz="2400" dirty="0" err="1"/>
              <a:t>vị</a:t>
            </a:r>
            <a:r>
              <a:rPr lang="fr-FR" sz="2400" dirty="0"/>
              <a:t> </a:t>
            </a:r>
            <a:r>
              <a:rPr lang="fr-FR" sz="2400" dirty="0" err="1"/>
              <a:t>và</a:t>
            </a:r>
            <a:r>
              <a:rPr lang="fr-FR" sz="2400" dirty="0"/>
              <a:t> </a:t>
            </a:r>
            <a:r>
              <a:rPr lang="fr-FR" sz="2400" dirty="0" err="1"/>
              <a:t>quan</a:t>
            </a:r>
            <a:r>
              <a:rPr lang="fr-FR" sz="2400" dirty="0"/>
              <a:t> </a:t>
            </a:r>
            <a:r>
              <a:rPr lang="fr-FR" sz="2400" dirty="0" err="1"/>
              <a:t>trọng</a:t>
            </a:r>
            <a:r>
              <a:rPr lang="fr-FR" sz="2400" dirty="0"/>
              <a:t>.</a:t>
            </a:r>
            <a:endParaRPr lang="en-US" sz="2400" dirty="0"/>
          </a:p>
          <a:p>
            <a:endParaRPr lang="en-US" sz="2400" dirty="0"/>
          </a:p>
        </p:txBody>
      </p:sp>
      <p:sp>
        <p:nvSpPr>
          <p:cNvPr id="2" name="Oval 1"/>
          <p:cNvSpPr/>
          <p:nvPr/>
        </p:nvSpPr>
        <p:spPr>
          <a:xfrm>
            <a:off x="1143000" y="106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28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5262979"/>
          </a:xfrm>
          <a:prstGeom prst="rect">
            <a:avLst/>
          </a:prstGeom>
          <a:noFill/>
        </p:spPr>
        <p:txBody>
          <a:bodyPr wrap="square" rtlCol="0">
            <a:spAutoFit/>
          </a:bodyPr>
          <a:lstStyle/>
          <a:p>
            <a:r>
              <a:rPr lang="en-US" sz="2400" b="1" dirty="0"/>
              <a:t>Question 13</a:t>
            </a:r>
            <a:r>
              <a:rPr lang="vi-VN" sz="2400" dirty="0"/>
              <a:t>. It is claimed that new nuclear power plants </a:t>
            </a:r>
            <a:r>
              <a:rPr lang="en-US" sz="2400" dirty="0"/>
              <a:t>designed</a:t>
            </a:r>
            <a:r>
              <a:rPr lang="vi-VN" sz="2400" dirty="0"/>
              <a:t> to be safer than the current ones</a:t>
            </a:r>
            <a:r>
              <a:rPr lang="en-US" sz="2400" dirty="0"/>
              <a:t> _______</a:t>
            </a:r>
            <a:r>
              <a:rPr lang="vi-VN" sz="2400" dirty="0"/>
              <a:t>.</a:t>
            </a:r>
            <a:endParaRPr lang="en-US" sz="2400" dirty="0"/>
          </a:p>
          <a:p>
            <a:r>
              <a:rPr lang="vi-VN" sz="2400" dirty="0"/>
              <a:t>	</a:t>
            </a:r>
            <a:r>
              <a:rPr lang="vi-VN" sz="2400" b="1" dirty="0" smtClean="0"/>
              <a:t>A</a:t>
            </a:r>
            <a:r>
              <a:rPr lang="vi-VN" sz="2400" dirty="0"/>
              <a:t>. </a:t>
            </a:r>
            <a:r>
              <a:rPr lang="en-US" sz="2400" dirty="0"/>
              <a:t>will build</a:t>
            </a:r>
            <a:r>
              <a:rPr lang="vi-VN" sz="2400" dirty="0"/>
              <a:t>	</a:t>
            </a:r>
            <a:r>
              <a:rPr lang="vi-VN" sz="2400" b="1" dirty="0"/>
              <a:t>B</a:t>
            </a:r>
            <a:r>
              <a:rPr lang="vi-VN" sz="2400" dirty="0"/>
              <a:t>. </a:t>
            </a:r>
            <a:r>
              <a:rPr lang="en-US" sz="2400" dirty="0"/>
              <a:t>build</a:t>
            </a:r>
            <a:r>
              <a:rPr lang="vi-VN" sz="2400" dirty="0"/>
              <a:t> 	</a:t>
            </a:r>
            <a:r>
              <a:rPr lang="vi-VN" sz="2400" b="1" dirty="0"/>
              <a:t>C</a:t>
            </a:r>
            <a:r>
              <a:rPr lang="vi-VN" sz="2400" dirty="0"/>
              <a:t>. are soon built 	</a:t>
            </a:r>
            <a:r>
              <a:rPr lang="vi-VN" sz="2400" b="1" dirty="0"/>
              <a:t>D</a:t>
            </a:r>
            <a:r>
              <a:rPr lang="vi-VN" sz="2400" dirty="0"/>
              <a:t>. </a:t>
            </a:r>
            <a:r>
              <a:rPr lang="en-US" sz="2400" dirty="0"/>
              <a:t>built</a:t>
            </a:r>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fr-FR" sz="2400" dirty="0" err="1"/>
              <a:t>Giải</a:t>
            </a:r>
            <a:r>
              <a:rPr lang="fr-FR" sz="2400" dirty="0"/>
              <a:t> </a:t>
            </a:r>
            <a:r>
              <a:rPr lang="fr-FR" sz="2400" dirty="0" err="1"/>
              <a:t>thích</a:t>
            </a:r>
            <a:r>
              <a:rPr lang="fr-FR" sz="2400" dirty="0"/>
              <a:t>:</a:t>
            </a:r>
            <a:endParaRPr lang="en-US" sz="2400" dirty="0"/>
          </a:p>
          <a:p>
            <a:r>
              <a:rPr lang="vi-VN" sz="2400" dirty="0"/>
              <a:t>Căn cứ vào nghĩa, “new nuclear power plants” - những nhà máy điện nguyên tử thì động từ phải chia ở thể bị động. Do đó loại </a:t>
            </a:r>
            <a:r>
              <a:rPr lang="en-US" sz="2400" dirty="0"/>
              <a:t>A,</a:t>
            </a:r>
            <a:r>
              <a:rPr lang="vi-VN" sz="2400" dirty="0"/>
              <a:t>B, D</a:t>
            </a:r>
            <a:endParaRPr lang="en-US" sz="2400" dirty="0"/>
          </a:p>
          <a:p>
            <a:r>
              <a:rPr lang="vi-VN" sz="2400" dirty="0"/>
              <a:t>Vậy đáp án đúng: C</a:t>
            </a:r>
            <a:endParaRPr lang="en-US" sz="2400" dirty="0"/>
          </a:p>
          <a:p>
            <a:r>
              <a:rPr lang="vi-VN" sz="2400" dirty="0"/>
              <a:t>Tạm dịch: Người ta cho rằng các nhà máy điện hạt nhân mới được thiết kế để an toàn hơn các nhà máy hiện tại sẽ sớm được xây dựng.</a:t>
            </a:r>
            <a:endParaRPr lang="en-US" sz="2400" dirty="0"/>
          </a:p>
          <a:p>
            <a:endParaRPr lang="en-US" sz="2400" dirty="0"/>
          </a:p>
        </p:txBody>
      </p:sp>
      <p:sp>
        <p:nvSpPr>
          <p:cNvPr id="2" name="Oval 1"/>
          <p:cNvSpPr/>
          <p:nvPr/>
        </p:nvSpPr>
        <p:spPr>
          <a:xfrm>
            <a:off x="4648200" y="106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82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en-US" sz="2400" b="1" dirty="0"/>
              <a:t>Question 14</a:t>
            </a:r>
            <a:r>
              <a:rPr lang="vi-VN" sz="2400" dirty="0"/>
              <a:t>. </a:t>
            </a:r>
            <a:r>
              <a:rPr lang="en-US" sz="2400" dirty="0"/>
              <a:t>_______ </a:t>
            </a:r>
            <a:r>
              <a:rPr lang="vi-VN" sz="2400" dirty="0"/>
              <a:t>water resources irresponsibly, the authorities had to deal with water shortages in the region.</a:t>
            </a:r>
            <a:endParaRPr lang="en-US" sz="2400" dirty="0"/>
          </a:p>
          <a:p>
            <a:r>
              <a:rPr lang="vi-VN" sz="2400" b="1" dirty="0" smtClean="0"/>
              <a:t>A</a:t>
            </a:r>
            <a:r>
              <a:rPr lang="vi-VN" sz="2400" dirty="0"/>
              <a:t>. Managed	</a:t>
            </a:r>
            <a:r>
              <a:rPr lang="en-US" sz="2400" dirty="0" smtClean="0"/>
              <a:t>	</a:t>
            </a:r>
            <a:r>
              <a:rPr lang="vi-VN" sz="2400" b="1" dirty="0" smtClean="0"/>
              <a:t>B</a:t>
            </a:r>
            <a:r>
              <a:rPr lang="vi-VN" sz="2400" dirty="0"/>
              <a:t>. Having managed	</a:t>
            </a:r>
            <a:endParaRPr lang="en-US" sz="2400" dirty="0" smtClean="0"/>
          </a:p>
          <a:p>
            <a:r>
              <a:rPr lang="vi-VN" sz="2400" b="1" dirty="0" smtClean="0"/>
              <a:t>C</a:t>
            </a:r>
            <a:r>
              <a:rPr lang="vi-VN" sz="2400" dirty="0"/>
              <a:t>. To manage	</a:t>
            </a:r>
            <a:r>
              <a:rPr lang="vi-VN" sz="2400" b="1" dirty="0"/>
              <a:t>D</a:t>
            </a:r>
            <a:r>
              <a:rPr lang="vi-VN" sz="2400" dirty="0"/>
              <a:t>. Being managed</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Khi hai mệnh đề cùng chủ ngữ, và câu muốn nhấn mạnh hành động phía trước được hoàn thành xong trước rồi hành động phía sau mới xảy ra thì chúng ta dùng công thức: </a:t>
            </a:r>
            <a:endParaRPr lang="en-US" sz="2400" dirty="0"/>
          </a:p>
          <a:p>
            <a:r>
              <a:rPr lang="vi-VN" sz="2400" dirty="0"/>
              <a:t>	Having + </a:t>
            </a:r>
            <a:r>
              <a:rPr lang="en-US" sz="2400" dirty="0"/>
              <a:t>V-p</a:t>
            </a:r>
            <a:r>
              <a:rPr lang="vi-VN" sz="2400" dirty="0"/>
              <a:t>2, S+Ved. </a:t>
            </a:r>
            <a:endParaRPr lang="en-US" sz="2400" dirty="0"/>
          </a:p>
          <a:p>
            <a:r>
              <a:rPr lang="vi-VN" sz="2400" dirty="0"/>
              <a:t>Đáp án </a:t>
            </a:r>
            <a:r>
              <a:rPr lang="en-US" sz="2400" dirty="0" err="1"/>
              <a:t>đúng</a:t>
            </a:r>
            <a:r>
              <a:rPr lang="en-US" sz="2400" dirty="0"/>
              <a:t> </a:t>
            </a:r>
            <a:r>
              <a:rPr lang="en-US" sz="2400" dirty="0" err="1"/>
              <a:t>là</a:t>
            </a:r>
            <a:r>
              <a:rPr lang="en-US" sz="2400" dirty="0"/>
              <a:t> B</a:t>
            </a:r>
            <a:r>
              <a:rPr lang="vi-VN" sz="2400" dirty="0"/>
              <a:t>. </a:t>
            </a:r>
            <a:endParaRPr lang="en-US" sz="2400" dirty="0"/>
          </a:p>
          <a:p>
            <a:r>
              <a:rPr lang="vi-VN" sz="2400" dirty="0"/>
              <a:t>Tạm dịch:</a:t>
            </a:r>
            <a:r>
              <a:rPr lang="en-US" sz="2400" dirty="0"/>
              <a:t> </a:t>
            </a:r>
            <a:r>
              <a:rPr lang="en-US" sz="2400" dirty="0" err="1"/>
              <a:t>Quản</a:t>
            </a:r>
            <a:r>
              <a:rPr lang="en-US" sz="2400" dirty="0"/>
              <a:t> </a:t>
            </a:r>
            <a:r>
              <a:rPr lang="en-US" sz="2400" dirty="0" err="1"/>
              <a:t>lý</a:t>
            </a:r>
            <a:r>
              <a:rPr lang="en-US" sz="2400" dirty="0"/>
              <a:t> </a:t>
            </a:r>
            <a:r>
              <a:rPr lang="en-US" sz="2400" dirty="0" err="1"/>
              <a:t>tài</a:t>
            </a:r>
            <a:r>
              <a:rPr lang="en-US" sz="2400" dirty="0"/>
              <a:t> </a:t>
            </a:r>
            <a:r>
              <a:rPr lang="en-US" sz="2400" dirty="0" err="1"/>
              <a:t>nguyên</a:t>
            </a:r>
            <a:r>
              <a:rPr lang="en-US" sz="2400" dirty="0"/>
              <a:t> </a:t>
            </a:r>
            <a:r>
              <a:rPr lang="en-US" sz="2400" dirty="0" err="1"/>
              <a:t>nước</a:t>
            </a:r>
            <a:r>
              <a:rPr lang="en-US" sz="2400" dirty="0"/>
              <a:t> </a:t>
            </a:r>
            <a:r>
              <a:rPr lang="en-US" sz="2400" dirty="0" err="1"/>
              <a:t>thiếu</a:t>
            </a:r>
            <a:r>
              <a:rPr lang="en-US" sz="2400" dirty="0"/>
              <a:t> </a:t>
            </a:r>
            <a:r>
              <a:rPr lang="en-US" sz="2400" dirty="0" err="1"/>
              <a:t>trách</a:t>
            </a:r>
            <a:r>
              <a:rPr lang="en-US" sz="2400" dirty="0"/>
              <a:t> </a:t>
            </a:r>
            <a:r>
              <a:rPr lang="en-US" sz="2400" dirty="0" err="1"/>
              <a:t>nhiệm</a:t>
            </a:r>
            <a:r>
              <a:rPr lang="en-US" sz="2400" dirty="0"/>
              <a:t>, </a:t>
            </a:r>
            <a:r>
              <a:rPr lang="en-US" sz="2400" dirty="0" err="1"/>
              <a:t>các</a:t>
            </a:r>
            <a:r>
              <a:rPr lang="en-US" sz="2400" dirty="0"/>
              <a:t> </a:t>
            </a:r>
            <a:r>
              <a:rPr lang="en-US" sz="2400" dirty="0" err="1"/>
              <a:t>cơ</a:t>
            </a:r>
            <a:r>
              <a:rPr lang="en-US" sz="2400" dirty="0"/>
              <a:t> </a:t>
            </a:r>
            <a:r>
              <a:rPr lang="en-US" sz="2400" dirty="0" err="1"/>
              <a:t>quan</a:t>
            </a:r>
            <a:r>
              <a:rPr lang="en-US" sz="2400" dirty="0"/>
              <a:t> </a:t>
            </a:r>
            <a:r>
              <a:rPr lang="en-US" sz="2400" dirty="0" err="1"/>
              <a:t>chức</a:t>
            </a:r>
            <a:r>
              <a:rPr lang="en-US" sz="2400" dirty="0"/>
              <a:t> </a:t>
            </a:r>
            <a:r>
              <a:rPr lang="en-US" sz="2400" dirty="0" err="1"/>
              <a:t>năng</a:t>
            </a:r>
            <a:r>
              <a:rPr lang="en-US" sz="2400" dirty="0"/>
              <a:t> </a:t>
            </a:r>
            <a:r>
              <a:rPr lang="en-US" sz="2400" dirty="0" err="1"/>
              <a:t>đã</a:t>
            </a:r>
            <a:r>
              <a:rPr lang="en-US" sz="2400" dirty="0"/>
              <a:t> </a:t>
            </a:r>
            <a:r>
              <a:rPr lang="en-US" sz="2400" dirty="0" err="1"/>
              <a:t>phải</a:t>
            </a:r>
            <a:r>
              <a:rPr lang="en-US" sz="2400" dirty="0"/>
              <a:t> </a:t>
            </a:r>
            <a:r>
              <a:rPr lang="en-US" sz="2400" dirty="0" err="1"/>
              <a:t>đối</a:t>
            </a:r>
            <a:r>
              <a:rPr lang="en-US" sz="2400" dirty="0"/>
              <a:t> </a:t>
            </a:r>
            <a:r>
              <a:rPr lang="en-US" sz="2400" dirty="0" err="1"/>
              <a:t>mặt</a:t>
            </a:r>
            <a:r>
              <a:rPr lang="en-US" sz="2400" dirty="0"/>
              <a:t> </a:t>
            </a:r>
            <a:r>
              <a:rPr lang="en-US" sz="2400" dirty="0" err="1"/>
              <a:t>với</a:t>
            </a:r>
            <a:r>
              <a:rPr lang="en-US" sz="2400" dirty="0"/>
              <a:t> </a:t>
            </a:r>
            <a:r>
              <a:rPr lang="en-US" sz="2400" dirty="0" err="1"/>
              <a:t>tình</a:t>
            </a:r>
            <a:r>
              <a:rPr lang="en-US" sz="2400" dirty="0"/>
              <a:t> </a:t>
            </a:r>
            <a:r>
              <a:rPr lang="en-US" sz="2400" dirty="0" err="1"/>
              <a:t>trạng</a:t>
            </a:r>
            <a:r>
              <a:rPr lang="en-US" sz="2400" dirty="0"/>
              <a:t> </a:t>
            </a:r>
            <a:r>
              <a:rPr lang="en-US" sz="2400" dirty="0" err="1"/>
              <a:t>thiếu</a:t>
            </a:r>
            <a:r>
              <a:rPr lang="en-US" sz="2400" dirty="0"/>
              <a:t> </a:t>
            </a:r>
            <a:r>
              <a:rPr lang="en-US" sz="2400" dirty="0" err="1"/>
              <a:t>nước</a:t>
            </a:r>
            <a:r>
              <a:rPr lang="en-US" sz="2400" dirty="0"/>
              <a:t> </a:t>
            </a:r>
            <a:r>
              <a:rPr lang="en-US" sz="2400" dirty="0" err="1"/>
              <a:t>trong</a:t>
            </a:r>
            <a:r>
              <a:rPr lang="en-US" sz="2400" dirty="0"/>
              <a:t> </a:t>
            </a:r>
            <a:r>
              <a:rPr lang="en-US" sz="2400" dirty="0" err="1"/>
              <a:t>khu</a:t>
            </a:r>
            <a:r>
              <a:rPr lang="en-US" sz="2400" dirty="0"/>
              <a:t> </a:t>
            </a:r>
            <a:r>
              <a:rPr lang="en-US" sz="2400" dirty="0" err="1"/>
              <a:t>vực</a:t>
            </a:r>
            <a:r>
              <a:rPr lang="en-US" sz="2400" dirty="0"/>
              <a:t>.</a:t>
            </a:r>
          </a:p>
          <a:p>
            <a:endParaRPr lang="en-US" sz="2400" dirty="0"/>
          </a:p>
        </p:txBody>
      </p:sp>
      <p:sp>
        <p:nvSpPr>
          <p:cNvPr id="2" name="Oval 1"/>
          <p:cNvSpPr/>
          <p:nvPr/>
        </p:nvSpPr>
        <p:spPr>
          <a:xfrm>
            <a:off x="28956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470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370975"/>
          </a:xfrm>
          <a:prstGeom prst="rect">
            <a:avLst/>
          </a:prstGeom>
          <a:noFill/>
        </p:spPr>
        <p:txBody>
          <a:bodyPr wrap="square" rtlCol="0">
            <a:spAutoFit/>
          </a:bodyPr>
          <a:lstStyle/>
          <a:p>
            <a:r>
              <a:rPr lang="en-US" sz="2400" b="1" dirty="0"/>
              <a:t>Question 15</a:t>
            </a:r>
            <a:r>
              <a:rPr lang="vi-VN" sz="2400" dirty="0"/>
              <a:t>. </a:t>
            </a:r>
            <a:r>
              <a:rPr lang="en-US" sz="2400" dirty="0"/>
              <a:t>The harder </a:t>
            </a:r>
            <a:r>
              <a:rPr lang="vi-VN" sz="2400" dirty="0"/>
              <a:t>you study for these exams,</a:t>
            </a:r>
            <a:r>
              <a:rPr lang="en-US" sz="2400" dirty="0"/>
              <a:t> _______ </a:t>
            </a:r>
            <a:r>
              <a:rPr lang="vi-VN" sz="2400" dirty="0"/>
              <a:t>you will do. </a:t>
            </a:r>
            <a:endParaRPr lang="en-US" sz="2400" dirty="0"/>
          </a:p>
          <a:p>
            <a:r>
              <a:rPr lang="vi-VN" sz="2400" b="1" dirty="0" smtClean="0"/>
              <a:t>A</a:t>
            </a:r>
            <a:r>
              <a:rPr lang="vi-VN" sz="2400" dirty="0"/>
              <a:t>. the better	</a:t>
            </a:r>
            <a:r>
              <a:rPr lang="vi-VN" sz="2400" b="1" dirty="0"/>
              <a:t>B</a:t>
            </a:r>
            <a:r>
              <a:rPr lang="vi-VN" sz="2400" dirty="0"/>
              <a:t>. the much 	</a:t>
            </a:r>
            <a:r>
              <a:rPr lang="vi-VN" sz="2400" b="1" dirty="0"/>
              <a:t>C</a:t>
            </a:r>
            <a:r>
              <a:rPr lang="vi-VN" sz="2400" dirty="0"/>
              <a:t>. the best	</a:t>
            </a:r>
            <a:r>
              <a:rPr lang="vi-VN" sz="2400" b="1" dirty="0"/>
              <a:t>D</a:t>
            </a:r>
            <a:r>
              <a:rPr lang="vi-VN" sz="2400" dirty="0"/>
              <a:t>. the more good</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Xét các đáp án:</a:t>
            </a:r>
            <a:endParaRPr lang="en-US" sz="2400" dirty="0"/>
          </a:p>
          <a:p>
            <a:r>
              <a:rPr lang="en-US" sz="2400" dirty="0"/>
              <a:t>	</a:t>
            </a:r>
            <a:r>
              <a:rPr lang="vi-VN" sz="2400" b="1" dirty="0"/>
              <a:t>A</a:t>
            </a:r>
            <a:r>
              <a:rPr lang="vi-VN" sz="2400" dirty="0"/>
              <a:t>. the better</a:t>
            </a:r>
            <a:r>
              <a:rPr lang="en-US" sz="2400" dirty="0"/>
              <a:t> →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The more/ -</a:t>
            </a:r>
            <a:r>
              <a:rPr lang="en-US" sz="2400" dirty="0" err="1"/>
              <a:t>er</a:t>
            </a:r>
            <a:r>
              <a:rPr lang="en-US" sz="2400" dirty="0"/>
              <a:t> + S + V, the more/ -</a:t>
            </a:r>
            <a:r>
              <a:rPr lang="en-US" sz="2400" dirty="0" err="1"/>
              <a:t>er</a:t>
            </a:r>
            <a:r>
              <a:rPr lang="en-US" sz="2400" dirty="0"/>
              <a:t> + S + V</a:t>
            </a:r>
            <a:r>
              <a:rPr lang="vi-VN" sz="2400" dirty="0"/>
              <a:t>	</a:t>
            </a:r>
            <a:endParaRPr lang="en-US" sz="2400" dirty="0"/>
          </a:p>
          <a:p>
            <a:r>
              <a:rPr lang="vi-VN" sz="2400" dirty="0"/>
              <a:t>	</a:t>
            </a:r>
            <a:r>
              <a:rPr lang="vi-VN" sz="2400" b="1" dirty="0"/>
              <a:t>B</a:t>
            </a:r>
            <a:r>
              <a:rPr lang="vi-VN" sz="2400" dirty="0"/>
              <a:t>. the much </a:t>
            </a:r>
            <a:r>
              <a:rPr lang="en-US" sz="2400" dirty="0"/>
              <a:t>→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endParaRPr lang="en-US" sz="2400" dirty="0"/>
          </a:p>
          <a:p>
            <a:r>
              <a:rPr lang="en-US" sz="2400" dirty="0"/>
              <a:t>	</a:t>
            </a:r>
            <a:r>
              <a:rPr lang="vi-VN" sz="2400" b="1" dirty="0"/>
              <a:t>C</a:t>
            </a:r>
            <a:r>
              <a:rPr lang="vi-VN" sz="2400" dirty="0"/>
              <a:t>. the best </a:t>
            </a:r>
            <a:r>
              <a:rPr lang="en-US" sz="2400" dirty="0"/>
              <a:t>→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	</a:t>
            </a:r>
          </a:p>
          <a:p>
            <a:r>
              <a:rPr lang="en-US" sz="2400" dirty="0"/>
              <a:t>	</a:t>
            </a:r>
            <a:r>
              <a:rPr lang="vi-VN" sz="2400" b="1" dirty="0"/>
              <a:t>D</a:t>
            </a:r>
            <a:r>
              <a:rPr lang="vi-VN" sz="2400" dirty="0"/>
              <a:t>. the more good</a:t>
            </a:r>
            <a:r>
              <a:rPr lang="en-US" sz="2400" dirty="0"/>
              <a:t>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hơn</a:t>
            </a:r>
            <a:r>
              <a:rPr lang="en-US" sz="2400" dirty="0"/>
              <a:t> (hard </a:t>
            </a:r>
            <a:r>
              <a:rPr lang="en-US" sz="2400" dirty="0" err="1"/>
              <a:t>là</a:t>
            </a:r>
            <a:r>
              <a:rPr lang="en-US" sz="2400" dirty="0"/>
              <a:t> </a:t>
            </a:r>
            <a:r>
              <a:rPr lang="en-US" sz="2400" dirty="0" err="1"/>
              <a:t>từ</a:t>
            </a:r>
            <a:r>
              <a:rPr lang="en-US" sz="2400" dirty="0"/>
              <a:t> 1 </a:t>
            </a:r>
            <a:r>
              <a:rPr lang="en-US" sz="2400" dirty="0" err="1"/>
              <a:t>âm</a:t>
            </a:r>
            <a:r>
              <a:rPr lang="en-US" sz="2400" dirty="0"/>
              <a:t> </a:t>
            </a:r>
            <a:r>
              <a:rPr lang="en-US" sz="2400" dirty="0" err="1"/>
              <a:t>tiết</a:t>
            </a:r>
            <a:r>
              <a:rPr lang="en-US" sz="2400" dirty="0"/>
              <a:t>, good – </a:t>
            </a:r>
            <a:r>
              <a:rPr lang="en-US" sz="2400" dirty="0" err="1"/>
              <a:t>bất</a:t>
            </a:r>
            <a:r>
              <a:rPr lang="en-US" sz="2400" dirty="0"/>
              <a:t> </a:t>
            </a:r>
            <a:r>
              <a:rPr lang="en-US" sz="2400" dirty="0" err="1"/>
              <a:t>quy</a:t>
            </a:r>
            <a:r>
              <a:rPr lang="en-US" sz="2400" dirty="0"/>
              <a:t> </a:t>
            </a:r>
            <a:r>
              <a:rPr lang="en-US" sz="2400" dirty="0" err="1"/>
              <a:t>tắc</a:t>
            </a:r>
            <a:r>
              <a:rPr lang="en-US" sz="2400" dirty="0"/>
              <a:t>)</a:t>
            </a:r>
          </a:p>
          <a:p>
            <a:r>
              <a:rPr lang="vi-VN" sz="2400" dirty="0"/>
              <a:t>Đáp án </a:t>
            </a:r>
            <a:r>
              <a:rPr lang="en-US" sz="2400" dirty="0" err="1"/>
              <a:t>đúng</a:t>
            </a:r>
            <a:r>
              <a:rPr lang="en-US" sz="2400" dirty="0"/>
              <a:t> </a:t>
            </a:r>
            <a:r>
              <a:rPr lang="en-US" sz="2400" dirty="0" err="1"/>
              <a:t>là</a:t>
            </a:r>
            <a:r>
              <a:rPr lang="en-US" sz="2400" dirty="0"/>
              <a:t> A</a:t>
            </a:r>
            <a:r>
              <a:rPr lang="vi-VN" sz="2400" dirty="0"/>
              <a:t> </a:t>
            </a:r>
            <a:endParaRPr lang="en-US" sz="2400" dirty="0"/>
          </a:p>
          <a:p>
            <a:r>
              <a:rPr lang="vi-VN" sz="2400" dirty="0"/>
              <a:t>Tạm dịch: </a:t>
            </a:r>
            <a:r>
              <a:rPr lang="en-US" sz="2400" dirty="0" err="1"/>
              <a:t>Bạn</a:t>
            </a:r>
            <a:r>
              <a:rPr lang="en-US" sz="2400" dirty="0"/>
              <a:t> </a:t>
            </a:r>
            <a:r>
              <a:rPr lang="en-US" sz="2400" dirty="0" err="1"/>
              <a:t>càng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cho</a:t>
            </a:r>
            <a:r>
              <a:rPr lang="en-US" sz="2400" dirty="0"/>
              <a:t> </a:t>
            </a:r>
            <a:r>
              <a:rPr lang="en-US" sz="2400" dirty="0" err="1"/>
              <a:t>những</a:t>
            </a:r>
            <a:r>
              <a:rPr lang="en-US" sz="2400" dirty="0"/>
              <a:t> </a:t>
            </a:r>
            <a:r>
              <a:rPr lang="en-US" sz="2400" dirty="0" err="1"/>
              <a:t>bài</a:t>
            </a:r>
            <a:r>
              <a:rPr lang="en-US" sz="2400" dirty="0"/>
              <a:t> </a:t>
            </a:r>
            <a:r>
              <a:rPr lang="en-US" sz="2400" dirty="0" err="1"/>
              <a:t>thi</a:t>
            </a:r>
            <a:r>
              <a:rPr lang="en-US" sz="2400" dirty="0"/>
              <a:t> </a:t>
            </a:r>
            <a:r>
              <a:rPr lang="en-US" sz="2400" dirty="0" err="1"/>
              <a:t>này</a:t>
            </a:r>
            <a:r>
              <a:rPr lang="en-US" sz="2400" dirty="0"/>
              <a:t>, </a:t>
            </a:r>
            <a:r>
              <a:rPr lang="en-US" sz="2400" dirty="0" err="1"/>
              <a:t>bạn</a:t>
            </a:r>
            <a:r>
              <a:rPr lang="en-US" sz="2400" dirty="0"/>
              <a:t> </a:t>
            </a:r>
            <a:r>
              <a:rPr lang="en-US" sz="2400" dirty="0" err="1"/>
              <a:t>làm</a:t>
            </a:r>
            <a:r>
              <a:rPr lang="en-US" sz="2400" dirty="0"/>
              <a:t> </a:t>
            </a:r>
            <a:r>
              <a:rPr lang="en-US" sz="2400" dirty="0" err="1"/>
              <a:t>bài</a:t>
            </a:r>
            <a:r>
              <a:rPr lang="en-US" sz="2400" dirty="0"/>
              <a:t> </a:t>
            </a:r>
            <a:r>
              <a:rPr lang="en-US" sz="2400" dirty="0" err="1"/>
              <a:t>càng</a:t>
            </a:r>
            <a:r>
              <a:rPr lang="en-US" sz="2400" dirty="0"/>
              <a:t> </a:t>
            </a:r>
            <a:r>
              <a:rPr lang="en-US" sz="2400" dirty="0" err="1"/>
              <a:t>tốt</a:t>
            </a:r>
            <a:r>
              <a:rPr lang="en-US" sz="2400" dirty="0"/>
              <a:t>.</a:t>
            </a:r>
          </a:p>
          <a:p>
            <a:endParaRPr lang="en-US" sz="2400" dirty="0"/>
          </a:p>
        </p:txBody>
      </p:sp>
      <p:sp>
        <p:nvSpPr>
          <p:cNvPr id="2" name="Oval 1"/>
          <p:cNvSpPr/>
          <p:nvPr/>
        </p:nvSpPr>
        <p:spPr>
          <a:xfrm>
            <a:off x="1524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4606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555641"/>
          </a:xfrm>
          <a:prstGeom prst="rect">
            <a:avLst/>
          </a:prstGeom>
          <a:noFill/>
        </p:spPr>
        <p:txBody>
          <a:bodyPr wrap="square" rtlCol="0">
            <a:spAutoFit/>
          </a:bodyPr>
          <a:lstStyle/>
          <a:p>
            <a:r>
              <a:rPr lang="en-US" sz="2000" b="1" dirty="0"/>
              <a:t>Question 16</a:t>
            </a:r>
            <a:r>
              <a:rPr lang="vi-VN" sz="2000" dirty="0"/>
              <a:t>. </a:t>
            </a:r>
            <a:r>
              <a:rPr lang="vi-VN" sz="2000" i="1" dirty="0"/>
              <a:t>John was in Hanoi and wanted to send a parcel to his parents. He asked a local passer-by the way to the post-office</a:t>
            </a:r>
            <a:r>
              <a:rPr lang="vi-VN" sz="2000" dirty="0"/>
              <a:t>. </a:t>
            </a:r>
            <a:endParaRPr lang="en-US" sz="2000" dirty="0"/>
          </a:p>
          <a:p>
            <a:r>
              <a:rPr lang="vi-VN" sz="2000" dirty="0"/>
              <a:t>	- </a:t>
            </a:r>
            <a:r>
              <a:rPr lang="vi-VN" sz="2000" b="1" dirty="0"/>
              <a:t>John</a:t>
            </a:r>
            <a:r>
              <a:rPr lang="vi-VN" sz="2000" dirty="0"/>
              <a:t>: "Can you show me the way to the nearest post office, please?" </a:t>
            </a:r>
            <a:endParaRPr lang="en-US" sz="2000" dirty="0"/>
          </a:p>
          <a:p>
            <a:r>
              <a:rPr lang="vi-VN" sz="2000" dirty="0"/>
              <a:t>	- </a:t>
            </a:r>
            <a:r>
              <a:rPr lang="vi-VN" sz="2000" b="1" dirty="0"/>
              <a:t>Passer-by</a:t>
            </a:r>
            <a:r>
              <a:rPr lang="vi-VN" sz="2000" dirty="0"/>
              <a:t>: "_______" </a:t>
            </a:r>
            <a:endParaRPr lang="en-US" sz="2000" dirty="0"/>
          </a:p>
          <a:p>
            <a:r>
              <a:rPr lang="vi-VN" sz="2000" dirty="0"/>
              <a:t>	</a:t>
            </a:r>
            <a:r>
              <a:rPr lang="vi-VN" sz="2000" b="1" dirty="0"/>
              <a:t>A</a:t>
            </a:r>
            <a:r>
              <a:rPr lang="vi-VN" sz="2000" dirty="0"/>
              <a:t>. Look it up in a dictionary! 	</a:t>
            </a:r>
            <a:r>
              <a:rPr lang="vi-VN" sz="2000" b="1" dirty="0"/>
              <a:t>B</a:t>
            </a:r>
            <a:r>
              <a:rPr lang="vi-VN" sz="2000" dirty="0"/>
              <a:t>. Just round the corner over there. </a:t>
            </a:r>
            <a:endParaRPr lang="en-US" sz="2000" dirty="0"/>
          </a:p>
          <a:p>
            <a:r>
              <a:rPr lang="vi-VN" sz="2000" dirty="0"/>
              <a:t>	</a:t>
            </a:r>
            <a:r>
              <a:rPr lang="vi-VN" sz="2000" b="1" dirty="0"/>
              <a:t>C</a:t>
            </a:r>
            <a:r>
              <a:rPr lang="vi-VN" sz="2000" dirty="0"/>
              <a:t>. There's no traffic near here.	</a:t>
            </a:r>
            <a:r>
              <a:rPr lang="vi-VN" sz="2000" b="1" dirty="0"/>
              <a:t>D</a:t>
            </a:r>
            <a:r>
              <a:rPr lang="vi-VN" sz="2000" dirty="0"/>
              <a:t>. Not way, sorry.  </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r>
              <a:rPr lang="en-US" sz="2000" dirty="0" err="1"/>
              <a:t>Đáp</a:t>
            </a:r>
            <a:r>
              <a:rPr lang="en-US" sz="2000" dirty="0"/>
              <a:t> </a:t>
            </a:r>
            <a:r>
              <a:rPr lang="en-US" sz="2000" dirty="0" err="1"/>
              <a:t>lại</a:t>
            </a:r>
            <a:r>
              <a:rPr lang="en-US" sz="2000" dirty="0"/>
              <a:t> </a:t>
            </a:r>
            <a:r>
              <a:rPr lang="en-US" sz="2000" dirty="0" err="1"/>
              <a:t>lời</a:t>
            </a:r>
            <a:r>
              <a:rPr lang="en-US" sz="2000" dirty="0"/>
              <a:t> </a:t>
            </a:r>
            <a:r>
              <a:rPr lang="en-US" sz="2000" dirty="0" err="1"/>
              <a:t>đề</a:t>
            </a:r>
            <a:r>
              <a:rPr lang="en-US" sz="2000" dirty="0"/>
              <a:t> </a:t>
            </a:r>
            <a:r>
              <a:rPr lang="en-US" sz="2000" dirty="0" err="1"/>
              <a:t>nghị</a:t>
            </a:r>
            <a:r>
              <a:rPr lang="en-US" sz="2000" dirty="0"/>
              <a:t>)</a:t>
            </a:r>
          </a:p>
          <a:p>
            <a:r>
              <a:rPr lang="en-US" sz="2000" dirty="0" err="1"/>
              <a:t>Giải</a:t>
            </a:r>
            <a:r>
              <a:rPr lang="en-US" sz="2000" dirty="0"/>
              <a:t> </a:t>
            </a:r>
            <a:r>
              <a:rPr lang="en-US" sz="2000" dirty="0" err="1"/>
              <a:t>thích</a:t>
            </a:r>
            <a:r>
              <a:rPr lang="en-US" sz="2000" dirty="0"/>
              <a:t>: </a:t>
            </a:r>
          </a:p>
          <a:p>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a:t>
            </a:r>
          </a:p>
          <a:p>
            <a:r>
              <a:rPr lang="en-US" sz="2000" dirty="0"/>
              <a:t>John </a:t>
            </a:r>
            <a:r>
              <a:rPr lang="en-US" sz="2000" dirty="0" err="1"/>
              <a:t>đang</a:t>
            </a:r>
            <a:r>
              <a:rPr lang="en-US" sz="2000" dirty="0"/>
              <a:t> ở </a:t>
            </a:r>
            <a:r>
              <a:rPr lang="en-US" sz="2000" dirty="0" err="1"/>
              <a:t>Hà</a:t>
            </a:r>
            <a:r>
              <a:rPr lang="en-US" sz="2000" dirty="0"/>
              <a:t> </a:t>
            </a:r>
            <a:r>
              <a:rPr lang="en-US" sz="2000" dirty="0" err="1"/>
              <a:t>Nội</a:t>
            </a:r>
            <a:r>
              <a:rPr lang="en-US" sz="2000" dirty="0"/>
              <a:t> </a:t>
            </a:r>
            <a:r>
              <a:rPr lang="en-US" sz="2000" dirty="0" err="1"/>
              <a:t>và</a:t>
            </a:r>
            <a:r>
              <a:rPr lang="en-US" sz="2000" dirty="0"/>
              <a:t> </a:t>
            </a:r>
            <a:r>
              <a:rPr lang="en-US" sz="2000" dirty="0" err="1"/>
              <a:t>muốn</a:t>
            </a:r>
            <a:r>
              <a:rPr lang="en-US" sz="2000" dirty="0"/>
              <a:t> </a:t>
            </a:r>
            <a:r>
              <a:rPr lang="en-US" sz="2000" dirty="0" err="1"/>
              <a:t>gửi</a:t>
            </a:r>
            <a:r>
              <a:rPr lang="en-US" sz="2000" dirty="0"/>
              <a:t> </a:t>
            </a:r>
            <a:r>
              <a:rPr lang="en-US" sz="2000" dirty="0" err="1"/>
              <a:t>một</a:t>
            </a:r>
            <a:r>
              <a:rPr lang="en-US" sz="2000" dirty="0"/>
              <a:t> </a:t>
            </a:r>
            <a:r>
              <a:rPr lang="en-US" sz="2000" dirty="0" err="1"/>
              <a:t>bưu</a:t>
            </a:r>
            <a:r>
              <a:rPr lang="en-US" sz="2000" dirty="0"/>
              <a:t> </a:t>
            </a:r>
            <a:r>
              <a:rPr lang="en-US" sz="2000" dirty="0" err="1"/>
              <a:t>kiện</a:t>
            </a:r>
            <a:r>
              <a:rPr lang="en-US" sz="2000" dirty="0"/>
              <a:t> </a:t>
            </a:r>
            <a:r>
              <a:rPr lang="en-US" sz="2000" dirty="0" err="1"/>
              <a:t>cho</a:t>
            </a:r>
            <a:r>
              <a:rPr lang="en-US" sz="2000" dirty="0"/>
              <a:t> </a:t>
            </a:r>
            <a:r>
              <a:rPr lang="en-US" sz="2000" dirty="0" err="1"/>
              <a:t>bố</a:t>
            </a:r>
            <a:r>
              <a:rPr lang="en-US" sz="2000" dirty="0"/>
              <a:t> </a:t>
            </a:r>
            <a:r>
              <a:rPr lang="en-US" sz="2000" dirty="0" err="1"/>
              <a:t>mẹ</a:t>
            </a:r>
            <a:r>
              <a:rPr lang="en-US" sz="2000" dirty="0"/>
              <a:t>. </a:t>
            </a:r>
            <a:r>
              <a:rPr lang="en-US" sz="2000" dirty="0" err="1"/>
              <a:t>Anh</a:t>
            </a:r>
            <a:r>
              <a:rPr lang="en-US" sz="2000" dirty="0"/>
              <a:t> </a:t>
            </a:r>
            <a:r>
              <a:rPr lang="en-US" sz="2000" dirty="0" err="1"/>
              <a:t>hỏi</a:t>
            </a:r>
            <a:r>
              <a:rPr lang="en-US" sz="2000" dirty="0"/>
              <a:t> </a:t>
            </a:r>
            <a:r>
              <a:rPr lang="en-US" sz="2000" dirty="0" err="1"/>
              <a:t>đường</a:t>
            </a:r>
            <a:r>
              <a:rPr lang="en-US" sz="2000" dirty="0"/>
              <a:t> </a:t>
            </a:r>
            <a:r>
              <a:rPr lang="en-US" sz="2000" dirty="0" err="1"/>
              <a:t>đến</a:t>
            </a:r>
            <a:r>
              <a:rPr lang="en-US" sz="2000" dirty="0"/>
              <a:t> </a:t>
            </a:r>
            <a:r>
              <a:rPr lang="en-US" sz="2000" dirty="0" err="1"/>
              <a:t>bưu</a:t>
            </a:r>
            <a:r>
              <a:rPr lang="en-US" sz="2000" dirty="0"/>
              <a:t> </a:t>
            </a:r>
            <a:r>
              <a:rPr lang="en-US" sz="2000" dirty="0" err="1"/>
              <a:t>điện</a:t>
            </a:r>
            <a:r>
              <a:rPr lang="en-US" sz="2000" dirty="0"/>
              <a:t> </a:t>
            </a:r>
            <a:r>
              <a:rPr lang="en-US" sz="2000" dirty="0" err="1"/>
              <a:t>một</a:t>
            </a:r>
            <a:r>
              <a:rPr lang="en-US" sz="2000" dirty="0"/>
              <a:t> </a:t>
            </a:r>
            <a:r>
              <a:rPr lang="en-US" sz="2000" dirty="0" err="1"/>
              <a:t>người</a:t>
            </a:r>
            <a:r>
              <a:rPr lang="en-US" sz="2000" dirty="0"/>
              <a:t> qua </a:t>
            </a:r>
            <a:r>
              <a:rPr lang="en-US" sz="2000" dirty="0" err="1"/>
              <a:t>đường</a:t>
            </a:r>
            <a:r>
              <a:rPr lang="en-US" sz="2000" dirty="0"/>
              <a:t> </a:t>
            </a:r>
            <a:r>
              <a:rPr lang="en-US" sz="2000" dirty="0" err="1"/>
              <a:t>địa</a:t>
            </a:r>
            <a:r>
              <a:rPr lang="en-US" sz="2000" dirty="0"/>
              <a:t> </a:t>
            </a:r>
            <a:r>
              <a:rPr lang="en-US" sz="2000" dirty="0" err="1"/>
              <a:t>phương</a:t>
            </a:r>
            <a:r>
              <a:rPr lang="en-US" sz="2000" dirty="0"/>
              <a:t>.</a:t>
            </a:r>
          </a:p>
          <a:p>
            <a:r>
              <a:rPr lang="en-US" sz="2000" dirty="0"/>
              <a:t>- John: "</a:t>
            </a:r>
            <a:r>
              <a:rPr lang="en-US" sz="2000" dirty="0" err="1"/>
              <a:t>Bạn</a:t>
            </a:r>
            <a:r>
              <a:rPr lang="en-US" sz="2000" dirty="0"/>
              <a:t> </a:t>
            </a:r>
            <a:r>
              <a:rPr lang="en-US" sz="2000" dirty="0" err="1"/>
              <a:t>có</a:t>
            </a:r>
            <a:r>
              <a:rPr lang="en-US" sz="2000" dirty="0"/>
              <a:t> </a:t>
            </a:r>
            <a:r>
              <a:rPr lang="en-US" sz="2000" dirty="0" err="1"/>
              <a:t>thể</a:t>
            </a:r>
            <a:r>
              <a:rPr lang="en-US" sz="2000" dirty="0"/>
              <a:t> </a:t>
            </a:r>
            <a:r>
              <a:rPr lang="en-US" sz="2000" dirty="0" err="1"/>
              <a:t>chỉ</a:t>
            </a:r>
            <a:r>
              <a:rPr lang="en-US" sz="2000" dirty="0"/>
              <a:t> </a:t>
            </a:r>
            <a:r>
              <a:rPr lang="en-US" sz="2000" dirty="0" err="1"/>
              <a:t>cho</a:t>
            </a:r>
            <a:r>
              <a:rPr lang="en-US" sz="2000" dirty="0"/>
              <a:t> </a:t>
            </a:r>
            <a:r>
              <a:rPr lang="en-US" sz="2000" dirty="0" err="1"/>
              <a:t>tôi</a:t>
            </a:r>
            <a:r>
              <a:rPr lang="en-US" sz="2000" dirty="0"/>
              <a:t> </a:t>
            </a:r>
            <a:r>
              <a:rPr lang="en-US" sz="2000" dirty="0" err="1"/>
              <a:t>đường</a:t>
            </a:r>
            <a:r>
              <a:rPr lang="en-US" sz="2000" dirty="0"/>
              <a:t> </a:t>
            </a:r>
            <a:r>
              <a:rPr lang="en-US" sz="2000" dirty="0" err="1"/>
              <a:t>đến</a:t>
            </a:r>
            <a:r>
              <a:rPr lang="en-US" sz="2000" dirty="0"/>
              <a:t> </a:t>
            </a:r>
            <a:r>
              <a:rPr lang="en-US" sz="2000" dirty="0" err="1"/>
              <a:t>bưu</a:t>
            </a:r>
            <a:r>
              <a:rPr lang="en-US" sz="2000" dirty="0"/>
              <a:t> </a:t>
            </a:r>
            <a:r>
              <a:rPr lang="en-US" sz="2000" dirty="0" err="1"/>
              <a:t>điện</a:t>
            </a:r>
            <a:r>
              <a:rPr lang="en-US" sz="2000" dirty="0"/>
              <a:t> </a:t>
            </a:r>
            <a:r>
              <a:rPr lang="en-US" sz="2000" dirty="0" err="1"/>
              <a:t>gần</a:t>
            </a:r>
            <a:r>
              <a:rPr lang="en-US" sz="2000" dirty="0"/>
              <a:t> </a:t>
            </a:r>
            <a:r>
              <a:rPr lang="en-US" sz="2000" dirty="0" err="1"/>
              <a:t>nhất</a:t>
            </a:r>
            <a:r>
              <a:rPr lang="en-US" sz="2000" dirty="0"/>
              <a:t> </a:t>
            </a:r>
            <a:r>
              <a:rPr lang="en-US" sz="2000" dirty="0" err="1"/>
              <a:t>được</a:t>
            </a:r>
            <a:r>
              <a:rPr lang="en-US" sz="2000" dirty="0"/>
              <a:t> </a:t>
            </a:r>
            <a:r>
              <a:rPr lang="en-US" sz="2000" dirty="0" err="1"/>
              <a:t>không</a:t>
            </a:r>
            <a:r>
              <a:rPr lang="en-US" sz="2000" dirty="0"/>
              <a:t>?"</a:t>
            </a:r>
          </a:p>
          <a:p>
            <a:r>
              <a:rPr lang="en-US" sz="2000" dirty="0"/>
              <a:t>- </a:t>
            </a:r>
            <a:r>
              <a:rPr lang="en-US" sz="2000" dirty="0" err="1"/>
              <a:t>Người</a:t>
            </a:r>
            <a:r>
              <a:rPr lang="en-US" sz="2000" dirty="0"/>
              <a:t> qua </a:t>
            </a:r>
            <a:r>
              <a:rPr lang="en-US" sz="2000" dirty="0" err="1"/>
              <a:t>đường</a:t>
            </a:r>
            <a:r>
              <a:rPr lang="en-US" sz="2000" dirty="0"/>
              <a:t>: "_______"</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Tra</a:t>
            </a:r>
            <a:r>
              <a:rPr lang="en-US" sz="2000" dirty="0"/>
              <a:t> </a:t>
            </a:r>
            <a:r>
              <a:rPr lang="en-US" sz="2000" dirty="0" err="1"/>
              <a:t>từ</a:t>
            </a:r>
            <a:r>
              <a:rPr lang="en-US" sz="2000" dirty="0"/>
              <a:t> </a:t>
            </a:r>
            <a:r>
              <a:rPr lang="en-US" sz="2000" dirty="0" err="1"/>
              <a:t>điển</a:t>
            </a:r>
            <a:r>
              <a:rPr lang="en-US" sz="2000" dirty="0"/>
              <a:t>! 	B. </a:t>
            </a:r>
            <a:r>
              <a:rPr lang="en-US" sz="2000" dirty="0" err="1"/>
              <a:t>Chỉ</a:t>
            </a:r>
            <a:r>
              <a:rPr lang="en-US" sz="2000" dirty="0"/>
              <a:t> </a:t>
            </a:r>
            <a:r>
              <a:rPr lang="en-US" sz="2000" dirty="0" err="1"/>
              <a:t>quanh</a:t>
            </a:r>
            <a:r>
              <a:rPr lang="en-US" sz="2000" dirty="0"/>
              <a:t> </a:t>
            </a:r>
            <a:r>
              <a:rPr lang="en-US" sz="2000" dirty="0" err="1"/>
              <a:t>góc</a:t>
            </a:r>
            <a:r>
              <a:rPr lang="en-US" sz="2000" dirty="0"/>
              <a:t> </a:t>
            </a:r>
            <a:r>
              <a:rPr lang="en-US" sz="2000" dirty="0" err="1"/>
              <a:t>đằng</a:t>
            </a:r>
            <a:r>
              <a:rPr lang="en-US" sz="2000" dirty="0"/>
              <a:t> </a:t>
            </a:r>
            <a:r>
              <a:rPr lang="en-US" sz="2000" dirty="0" err="1"/>
              <a:t>kia</a:t>
            </a:r>
            <a:r>
              <a:rPr lang="en-US" sz="2000" dirty="0"/>
              <a:t>.</a:t>
            </a:r>
          </a:p>
          <a:p>
            <a:r>
              <a:rPr lang="en-US" sz="2000" dirty="0"/>
              <a:t>	C. </a:t>
            </a:r>
            <a:r>
              <a:rPr lang="en-US" sz="2000" dirty="0" err="1"/>
              <a:t>Gần</a:t>
            </a:r>
            <a:r>
              <a:rPr lang="en-US" sz="2000" dirty="0"/>
              <a:t> </a:t>
            </a:r>
            <a:r>
              <a:rPr lang="en-US" sz="2000" dirty="0" err="1"/>
              <a:t>đây</a:t>
            </a:r>
            <a:r>
              <a:rPr lang="en-US" sz="2000" dirty="0"/>
              <a:t> </a:t>
            </a:r>
            <a:r>
              <a:rPr lang="en-US" sz="2000" dirty="0" err="1"/>
              <a:t>không</a:t>
            </a:r>
            <a:r>
              <a:rPr lang="en-US" sz="2000" dirty="0"/>
              <a:t> </a:t>
            </a:r>
            <a:r>
              <a:rPr lang="en-US" sz="2000" dirty="0" err="1"/>
              <a:t>có</a:t>
            </a:r>
            <a:r>
              <a:rPr lang="en-US" sz="2000" dirty="0"/>
              <a:t> </a:t>
            </a:r>
            <a:r>
              <a:rPr lang="en-US" sz="2000" dirty="0" err="1"/>
              <a:t>giao</a:t>
            </a:r>
            <a:r>
              <a:rPr lang="en-US" sz="2000" dirty="0"/>
              <a:t> </a:t>
            </a:r>
            <a:r>
              <a:rPr lang="en-US" sz="2000" dirty="0" err="1"/>
              <a:t>thông</a:t>
            </a:r>
            <a:r>
              <a:rPr lang="en-US" sz="2000" dirty="0"/>
              <a:t>. 	D. </a:t>
            </a:r>
            <a:r>
              <a:rPr lang="en-US" sz="2000" dirty="0" err="1"/>
              <a:t>Không</a:t>
            </a:r>
            <a:r>
              <a:rPr lang="en-US" sz="2000" dirty="0"/>
              <a:t> </a:t>
            </a:r>
            <a:r>
              <a:rPr lang="en-US" sz="2000" dirty="0" err="1"/>
              <a:t>được</a:t>
            </a:r>
            <a:r>
              <a:rPr lang="en-US" sz="2000" dirty="0"/>
              <a:t>, </a:t>
            </a:r>
            <a:r>
              <a:rPr lang="en-US" sz="2000" dirty="0" err="1"/>
              <a:t>xin</a:t>
            </a:r>
            <a:r>
              <a:rPr lang="en-US" sz="2000" dirty="0"/>
              <a:t> </a:t>
            </a:r>
            <a:r>
              <a:rPr lang="en-US" sz="2000" dirty="0" err="1"/>
              <a:t>lỗi</a:t>
            </a:r>
            <a:r>
              <a:rPr lang="en-US" sz="2000" dirty="0"/>
              <a:t>.</a:t>
            </a:r>
          </a:p>
          <a:p>
            <a:r>
              <a:rPr lang="en-US" sz="2000" dirty="0" err="1"/>
              <a:t>Dựa</a:t>
            </a:r>
            <a:r>
              <a:rPr lang="en-US" sz="2000" dirty="0"/>
              <a:t> </a:t>
            </a:r>
            <a:r>
              <a:rPr lang="en-US" sz="2000" dirty="0" err="1"/>
              <a:t>vào</a:t>
            </a:r>
            <a:r>
              <a:rPr lang="en-US" sz="2000" dirty="0"/>
              <a:t> </a:t>
            </a:r>
            <a:r>
              <a:rPr lang="en-US" sz="2000" dirty="0" err="1"/>
              <a:t>nghĩa</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r>
              <a:rPr lang="en-US" sz="2000" dirty="0"/>
              <a:t> </a:t>
            </a:r>
          </a:p>
          <a:p>
            <a:endParaRPr lang="en-US" sz="2000" dirty="0"/>
          </a:p>
        </p:txBody>
      </p:sp>
      <p:sp>
        <p:nvSpPr>
          <p:cNvPr id="2" name="Oval 1"/>
          <p:cNvSpPr/>
          <p:nvPr/>
        </p:nvSpPr>
        <p:spPr>
          <a:xfrm>
            <a:off x="4724400" y="1905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239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4">
                                            <p:txEl>
                                              <p:pRg st="15" end="15"/>
                                            </p:txEl>
                                          </p:spTgt>
                                        </p:tgtEl>
                                        <p:attrNameLst>
                                          <p:attrName>style.visibility</p:attrName>
                                        </p:attrNameLst>
                                      </p:cBhvr>
                                      <p:to>
                                        <p:strVal val="visible"/>
                                      </p:to>
                                    </p:set>
                                    <p:animEffect transition="in" filter="fade">
                                      <p:cBhvr>
                                        <p:cTn id="45" dur="1000"/>
                                        <p:tgtEl>
                                          <p:spTgt spid="4">
                                            <p:txEl>
                                              <p:pRg st="15" end="15"/>
                                            </p:txEl>
                                          </p:spTgt>
                                        </p:tgtEl>
                                      </p:cBhvr>
                                    </p:animEffect>
                                    <p:anim calcmode="lin" valueType="num">
                                      <p:cBhvr>
                                        <p:cTn id="46"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 calcmode="lin" valueType="num">
                                      <p:cBhvr additive="base">
                                        <p:cTn id="52" dur="500" fill="hold"/>
                                        <p:tgtEl>
                                          <p:spTgt spid="2"/>
                                        </p:tgtEl>
                                        <p:attrNameLst>
                                          <p:attrName>ppt_x</p:attrName>
                                        </p:attrNameLst>
                                      </p:cBhvr>
                                      <p:tavLst>
                                        <p:tav tm="0">
                                          <p:val>
                                            <p:strVal val="#ppt_x"/>
                                          </p:val>
                                        </p:tav>
                                        <p:tav tm="100000">
                                          <p:val>
                                            <p:strVal val="#ppt_x"/>
                                          </p:val>
                                        </p:tav>
                                      </p:tavLst>
                                    </p:anim>
                                    <p:anim calcmode="lin" valueType="num">
                                      <p:cBhvr additive="base">
                                        <p:cTn id="5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6370975"/>
          </a:xfrm>
          <a:prstGeom prst="rect">
            <a:avLst/>
          </a:prstGeom>
          <a:noFill/>
        </p:spPr>
        <p:txBody>
          <a:bodyPr wrap="square" rtlCol="0">
            <a:spAutoFit/>
          </a:bodyPr>
          <a:lstStyle/>
          <a:p>
            <a:r>
              <a:rPr lang="en-US" sz="2400" b="1" dirty="0"/>
              <a:t>Question 17</a:t>
            </a:r>
            <a:r>
              <a:rPr lang="vi-VN" sz="2400" dirty="0"/>
              <a:t>. </a:t>
            </a:r>
            <a:r>
              <a:rPr lang="vi-VN" sz="2400" i="1" dirty="0"/>
              <a:t>Ann was thanking Kate for coming to dinner</a:t>
            </a:r>
            <a:r>
              <a:rPr lang="vi-VN" sz="2400" dirty="0"/>
              <a:t>.</a:t>
            </a:r>
            <a:endParaRPr lang="en-US" sz="2400" dirty="0"/>
          </a:p>
          <a:p>
            <a:r>
              <a:rPr lang="vi-VN" sz="2400" dirty="0"/>
              <a:t>	- </a:t>
            </a:r>
            <a:r>
              <a:rPr lang="vi-VN" sz="2400" b="1" dirty="0"/>
              <a:t>Ann</a:t>
            </a:r>
            <a:r>
              <a:rPr lang="vi-VN" sz="2400" dirty="0"/>
              <a:t>: </a:t>
            </a:r>
            <a:r>
              <a:rPr lang="en-US" sz="2400" dirty="0"/>
              <a:t>“</a:t>
            </a:r>
            <a:r>
              <a:rPr lang="vi-VN" sz="2400" dirty="0"/>
              <a:t>Thank you for taking the time to come here in person.</a:t>
            </a:r>
            <a:r>
              <a:rPr lang="en-US" sz="2400" dirty="0"/>
              <a:t>”</a:t>
            </a:r>
          </a:p>
          <a:p>
            <a:r>
              <a:rPr lang="vi-VN" sz="2400" dirty="0"/>
              <a:t>	- </a:t>
            </a:r>
            <a:r>
              <a:rPr lang="vi-VN" sz="2400" b="1" dirty="0"/>
              <a:t>Kate</a:t>
            </a:r>
            <a:r>
              <a:rPr lang="vi-VN" sz="2400" dirty="0"/>
              <a:t>: </a:t>
            </a:r>
            <a:r>
              <a:rPr lang="en-US" sz="2400" dirty="0"/>
              <a:t>“</a:t>
            </a:r>
            <a:r>
              <a:rPr lang="vi-VN" sz="2400" dirty="0"/>
              <a:t>_______</a:t>
            </a:r>
            <a:r>
              <a:rPr lang="en-US" sz="2400" dirty="0"/>
              <a:t>”</a:t>
            </a:r>
          </a:p>
          <a:p>
            <a:r>
              <a:rPr lang="vi-VN" sz="2400" dirty="0"/>
              <a:t>	</a:t>
            </a:r>
            <a:r>
              <a:rPr lang="vi-VN" sz="2400" b="1" dirty="0"/>
              <a:t>A</a:t>
            </a:r>
            <a:r>
              <a:rPr lang="vi-VN" sz="2400" dirty="0"/>
              <a:t>. I’d love to come. What time? 	</a:t>
            </a:r>
            <a:r>
              <a:rPr lang="vi-VN" sz="2400" b="1" dirty="0"/>
              <a:t>B</a:t>
            </a:r>
            <a:r>
              <a:rPr lang="vi-VN" sz="2400" dirty="0"/>
              <a:t>. I haven’t got a clue.</a:t>
            </a:r>
            <a:endParaRPr lang="en-US" sz="2400" dirty="0"/>
          </a:p>
          <a:p>
            <a:r>
              <a:rPr lang="vi-VN" sz="2400" dirty="0"/>
              <a:t>	</a:t>
            </a:r>
            <a:r>
              <a:rPr lang="vi-VN" sz="2400" b="1" dirty="0"/>
              <a:t>C</a:t>
            </a:r>
            <a:r>
              <a:rPr lang="vi-VN" sz="2400" dirty="0"/>
              <a:t>. It’s my pleasure. 		</a:t>
            </a:r>
            <a:r>
              <a:rPr lang="vi-VN" sz="2400" b="1" dirty="0"/>
              <a:t>D</a:t>
            </a:r>
            <a:r>
              <a:rPr lang="vi-VN" sz="2400" dirty="0"/>
              <a:t>. That’s all for now.</a:t>
            </a:r>
            <a:endParaRPr lang="en-US" sz="2400" dirty="0"/>
          </a:p>
          <a:p>
            <a:endParaRPr lang="en-US" sz="2400" b="1" dirty="0" smtClean="0"/>
          </a:p>
          <a:p>
            <a:r>
              <a:rPr lang="vi-VN" sz="2400" dirty="0" smtClean="0"/>
              <a:t>Kiến </a:t>
            </a:r>
            <a:r>
              <a:rPr lang="vi-VN" sz="2400" dirty="0"/>
              <a:t>thức: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a:t>
            </a:r>
          </a:p>
          <a:p>
            <a:r>
              <a:rPr lang="en-US" sz="2400" dirty="0" err="1"/>
              <a:t>Giải</a:t>
            </a:r>
            <a:r>
              <a:rPr lang="en-US" sz="2400" dirty="0"/>
              <a:t> </a:t>
            </a:r>
            <a:r>
              <a:rPr lang="en-US" sz="2400" dirty="0" err="1"/>
              <a:t>thích</a:t>
            </a:r>
            <a:r>
              <a:rPr lang="en-US" sz="2400" dirty="0"/>
              <a:t>:</a:t>
            </a:r>
          </a:p>
          <a:p>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a:t>
            </a:r>
          </a:p>
          <a:p>
            <a:r>
              <a:rPr lang="en-US" sz="2400" dirty="0"/>
              <a:t>Ann </a:t>
            </a:r>
            <a:r>
              <a:rPr lang="en-US" sz="2400" dirty="0" err="1"/>
              <a:t>cảm</a:t>
            </a:r>
            <a:r>
              <a:rPr lang="en-US" sz="2400" dirty="0"/>
              <a:t> </a:t>
            </a:r>
            <a:r>
              <a:rPr lang="en-US" sz="2400" dirty="0" err="1"/>
              <a:t>ơn</a:t>
            </a:r>
            <a:r>
              <a:rPr lang="en-US" sz="2400" dirty="0"/>
              <a:t> Kate </a:t>
            </a:r>
            <a:r>
              <a:rPr lang="en-US" sz="2400" dirty="0" err="1"/>
              <a:t>vì</a:t>
            </a:r>
            <a:r>
              <a:rPr lang="en-US" sz="2400" dirty="0"/>
              <a:t> </a:t>
            </a:r>
            <a:r>
              <a:rPr lang="en-US" sz="2400" dirty="0" err="1"/>
              <a:t>đã</a:t>
            </a:r>
            <a:r>
              <a:rPr lang="en-US" sz="2400" dirty="0"/>
              <a:t> </a:t>
            </a:r>
            <a:r>
              <a:rPr lang="en-US" sz="2400" dirty="0" err="1"/>
              <a:t>đến</a:t>
            </a:r>
            <a:r>
              <a:rPr lang="en-US" sz="2400" dirty="0"/>
              <a:t> </a:t>
            </a:r>
            <a:r>
              <a:rPr lang="en-US" sz="2400" dirty="0" err="1"/>
              <a:t>ăn</a:t>
            </a:r>
            <a:r>
              <a:rPr lang="en-US" sz="2400" dirty="0"/>
              <a:t> </a:t>
            </a:r>
            <a:r>
              <a:rPr lang="en-US" sz="2400" dirty="0" err="1"/>
              <a:t>tối</a:t>
            </a:r>
            <a:r>
              <a:rPr lang="en-US" sz="2400" dirty="0"/>
              <a:t>.</a:t>
            </a:r>
          </a:p>
          <a:p>
            <a:r>
              <a:rPr lang="en-US" sz="2400" dirty="0"/>
              <a:t>- Ann: "</a:t>
            </a:r>
            <a:r>
              <a:rPr lang="en-US" sz="2400" dirty="0" err="1"/>
              <a:t>Cảm</a:t>
            </a:r>
            <a:r>
              <a:rPr lang="en-US" sz="2400" dirty="0"/>
              <a:t> </a:t>
            </a:r>
            <a:r>
              <a:rPr lang="en-US" sz="2400" dirty="0" err="1"/>
              <a:t>ơn</a:t>
            </a:r>
            <a:r>
              <a:rPr lang="en-US" sz="2400" dirty="0"/>
              <a:t> </a:t>
            </a:r>
            <a:r>
              <a:rPr lang="en-US" sz="2400" dirty="0" err="1"/>
              <a:t>bạn</a:t>
            </a:r>
            <a:r>
              <a:rPr lang="en-US" sz="2400" dirty="0"/>
              <a:t> </a:t>
            </a:r>
            <a:r>
              <a:rPr lang="en-US" sz="2400" dirty="0" err="1"/>
              <a:t>đã</a:t>
            </a:r>
            <a:r>
              <a:rPr lang="en-US" sz="2400" dirty="0"/>
              <a:t> </a:t>
            </a:r>
            <a:r>
              <a:rPr lang="en-US" sz="2400" dirty="0" err="1"/>
              <a:t>dành</a:t>
            </a:r>
            <a:r>
              <a:rPr lang="en-US" sz="2400" dirty="0"/>
              <a:t> </a:t>
            </a:r>
            <a:r>
              <a:rPr lang="en-US" sz="2400" dirty="0" err="1"/>
              <a:t>thời</a:t>
            </a:r>
            <a:r>
              <a:rPr lang="en-US" sz="2400" dirty="0"/>
              <a:t> </a:t>
            </a:r>
            <a:r>
              <a:rPr lang="en-US" sz="2400" dirty="0" err="1"/>
              <a:t>gian</a:t>
            </a:r>
            <a:r>
              <a:rPr lang="en-US" sz="2400" dirty="0"/>
              <a:t> </a:t>
            </a:r>
            <a:r>
              <a:rPr lang="en-US" sz="2400" dirty="0" err="1"/>
              <a:t>đến</a:t>
            </a:r>
            <a:r>
              <a:rPr lang="en-US" sz="2400" dirty="0"/>
              <a:t> </a:t>
            </a:r>
            <a:r>
              <a:rPr lang="en-US" sz="2400" dirty="0" err="1"/>
              <a:t>đây</a:t>
            </a:r>
            <a:r>
              <a:rPr lang="en-US" sz="2400" dirty="0"/>
              <a:t> </a:t>
            </a:r>
            <a:r>
              <a:rPr lang="en-US" sz="2400" dirty="0" err="1"/>
              <a:t>trực</a:t>
            </a:r>
            <a:r>
              <a:rPr lang="en-US" sz="2400" dirty="0"/>
              <a:t> </a:t>
            </a:r>
            <a:r>
              <a:rPr lang="en-US" sz="2400" dirty="0" err="1"/>
              <a:t>tiếp</a:t>
            </a:r>
            <a:r>
              <a:rPr lang="en-US" sz="2400" dirty="0"/>
              <a:t>."</a:t>
            </a:r>
          </a:p>
          <a:p>
            <a:r>
              <a:rPr lang="en-US" sz="2400" dirty="0"/>
              <a:t>- Kate: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Tôi</a:t>
            </a:r>
            <a:r>
              <a:rPr lang="en-US" sz="2400" dirty="0"/>
              <a:t> </a:t>
            </a:r>
            <a:r>
              <a:rPr lang="en-US" sz="2400" dirty="0" err="1"/>
              <a:t>rất</a:t>
            </a:r>
            <a:r>
              <a:rPr lang="en-US" sz="2400" dirty="0"/>
              <a:t> </a:t>
            </a:r>
            <a:r>
              <a:rPr lang="en-US" sz="2400" dirty="0" err="1"/>
              <a:t>muốn</a:t>
            </a:r>
            <a:r>
              <a:rPr lang="en-US" sz="2400" dirty="0"/>
              <a:t> </a:t>
            </a:r>
            <a:r>
              <a:rPr lang="en-US" sz="2400" dirty="0" err="1"/>
              <a:t>đến</a:t>
            </a:r>
            <a:r>
              <a:rPr lang="en-US" sz="2400" dirty="0"/>
              <a:t>. </a:t>
            </a:r>
            <a:r>
              <a:rPr lang="en-US" sz="2400" dirty="0" err="1"/>
              <a:t>Mấy</a:t>
            </a:r>
            <a:r>
              <a:rPr lang="en-US" sz="2400" dirty="0"/>
              <a:t> </a:t>
            </a:r>
            <a:r>
              <a:rPr lang="en-US" sz="2400" dirty="0" err="1"/>
              <a:t>giờ</a:t>
            </a:r>
            <a:r>
              <a:rPr lang="en-US" sz="2400" dirty="0"/>
              <a:t>? 	B. </a:t>
            </a:r>
            <a:r>
              <a:rPr lang="en-US" sz="2400" dirty="0" err="1"/>
              <a:t>Tôi</a:t>
            </a:r>
            <a:r>
              <a:rPr lang="en-US" sz="2400" dirty="0"/>
              <a:t> </a:t>
            </a:r>
            <a:r>
              <a:rPr lang="en-US" sz="2400" dirty="0" err="1"/>
              <a:t>không</a:t>
            </a:r>
            <a:r>
              <a:rPr lang="en-US" sz="2400" dirty="0"/>
              <a:t> </a:t>
            </a:r>
            <a:r>
              <a:rPr lang="en-US" sz="2400" dirty="0" err="1"/>
              <a:t>có</a:t>
            </a:r>
            <a:r>
              <a:rPr lang="en-US" sz="2400" dirty="0"/>
              <a:t> </a:t>
            </a:r>
            <a:r>
              <a:rPr lang="en-US" sz="2400" dirty="0" err="1"/>
              <a:t>manh</a:t>
            </a:r>
            <a:r>
              <a:rPr lang="en-US" sz="2400" dirty="0"/>
              <a:t> </a:t>
            </a:r>
            <a:r>
              <a:rPr lang="en-US" sz="2400" dirty="0" err="1"/>
              <a:t>mối</a:t>
            </a:r>
            <a:r>
              <a:rPr lang="en-US" sz="2400" dirty="0"/>
              <a:t>.</a:t>
            </a:r>
          </a:p>
          <a:p>
            <a:r>
              <a:rPr lang="en-US" sz="2400" dirty="0"/>
              <a:t>	C. </a:t>
            </a:r>
            <a:r>
              <a:rPr lang="en-US" sz="2400" dirty="0" err="1"/>
              <a:t>Đó</a:t>
            </a:r>
            <a:r>
              <a:rPr lang="en-US" sz="2400" dirty="0"/>
              <a:t> </a:t>
            </a:r>
            <a:r>
              <a:rPr lang="en-US" sz="2400" dirty="0" err="1"/>
              <a:t>là</a:t>
            </a:r>
            <a:r>
              <a:rPr lang="en-US" sz="2400" dirty="0"/>
              <a:t> </a:t>
            </a:r>
            <a:r>
              <a:rPr lang="en-US" sz="2400" dirty="0" err="1"/>
              <a:t>niềm</a:t>
            </a:r>
            <a:r>
              <a:rPr lang="en-US" sz="2400" dirty="0"/>
              <a:t> </a:t>
            </a:r>
            <a:r>
              <a:rPr lang="en-US" sz="2400" dirty="0" err="1"/>
              <a:t>vui</a:t>
            </a:r>
            <a:r>
              <a:rPr lang="en-US" sz="2400" dirty="0"/>
              <a:t> </a:t>
            </a:r>
            <a:r>
              <a:rPr lang="en-US" sz="2400" dirty="0" err="1"/>
              <a:t>của</a:t>
            </a:r>
            <a:r>
              <a:rPr lang="en-US" sz="2400" dirty="0"/>
              <a:t> </a:t>
            </a:r>
            <a:r>
              <a:rPr lang="en-US" sz="2400" dirty="0" err="1"/>
              <a:t>tôi</a:t>
            </a:r>
            <a:r>
              <a:rPr lang="en-US" sz="2400" dirty="0"/>
              <a:t>. 	D. </a:t>
            </a:r>
            <a:r>
              <a:rPr lang="en-US" sz="2400" dirty="0" err="1"/>
              <a:t>Đó</a:t>
            </a:r>
            <a:r>
              <a:rPr lang="en-US" sz="2400" dirty="0"/>
              <a:t> </a:t>
            </a:r>
            <a:r>
              <a:rPr lang="en-US" sz="2400" dirty="0" err="1"/>
              <a:t>là</a:t>
            </a:r>
            <a:r>
              <a:rPr lang="en-US" sz="2400" dirty="0"/>
              <a:t> </a:t>
            </a:r>
            <a:r>
              <a:rPr lang="en-US" sz="2400" dirty="0" err="1"/>
              <a:t>tất</a:t>
            </a:r>
            <a:r>
              <a:rPr lang="en-US" sz="2400" dirty="0"/>
              <a:t> </a:t>
            </a:r>
            <a:r>
              <a:rPr lang="en-US" sz="2400" dirty="0" err="1"/>
              <a:t>cả</a:t>
            </a:r>
            <a:r>
              <a:rPr lang="en-US" sz="2400" dirty="0"/>
              <a:t> </a:t>
            </a:r>
            <a:r>
              <a:rPr lang="en-US" sz="2400" dirty="0" err="1"/>
              <a:t>cho</a:t>
            </a:r>
            <a:r>
              <a:rPr lang="en-US" sz="2400" dirty="0"/>
              <a:t> </a:t>
            </a:r>
            <a:r>
              <a:rPr lang="en-US" sz="2400" dirty="0" err="1"/>
              <a:t>bây</a:t>
            </a:r>
            <a:r>
              <a:rPr lang="en-US" sz="2400" dirty="0"/>
              <a:t> </a:t>
            </a:r>
            <a:r>
              <a:rPr lang="en-US" sz="2400" dirty="0" err="1"/>
              <a:t>giờ</a:t>
            </a:r>
            <a:r>
              <a:rPr lang="en-US" sz="2400" dirty="0"/>
              <a:t>.</a:t>
            </a:r>
          </a:p>
          <a:p>
            <a:endParaRPr lang="en-US" sz="2400" dirty="0"/>
          </a:p>
        </p:txBody>
      </p:sp>
      <p:sp>
        <p:nvSpPr>
          <p:cNvPr id="2" name="Oval 1"/>
          <p:cNvSpPr/>
          <p:nvPr/>
        </p:nvSpPr>
        <p:spPr>
          <a:xfrm>
            <a:off x="990600" y="22098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700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5632311"/>
          </a:xfrm>
          <a:prstGeom prst="rect">
            <a:avLst/>
          </a:prstGeom>
          <a:noFill/>
        </p:spPr>
        <p:txBody>
          <a:bodyPr wrap="square" rtlCol="0">
            <a:spAutoFit/>
          </a:bodyPr>
          <a:lstStyle/>
          <a:p>
            <a:r>
              <a:rPr lang="en-US" sz="2400" b="1" dirty="0"/>
              <a:t>Question 18</a:t>
            </a:r>
            <a:r>
              <a:rPr lang="vi-VN" sz="2400" dirty="0" smtClean="0"/>
              <a:t>.</a:t>
            </a:r>
            <a:endParaRPr lang="en-US" sz="2400" dirty="0" smtClean="0"/>
          </a:p>
          <a:p>
            <a:r>
              <a:rPr lang="vi-VN" sz="2400" dirty="0" smtClean="0"/>
              <a:t> </a:t>
            </a:r>
            <a:r>
              <a:rPr lang="en-US" sz="2400" b="1" dirty="0"/>
              <a:t>A</a:t>
            </a:r>
            <a:r>
              <a:rPr lang="en-US" sz="2400" dirty="0"/>
              <a:t>. survival	</a:t>
            </a:r>
            <a:r>
              <a:rPr lang="en-US" sz="2400" b="1" dirty="0"/>
              <a:t>B</a:t>
            </a:r>
            <a:r>
              <a:rPr lang="en-US" sz="2400" dirty="0"/>
              <a:t>. industry	</a:t>
            </a:r>
            <a:r>
              <a:rPr lang="en-US" sz="2400" b="1" dirty="0"/>
              <a:t>C</a:t>
            </a:r>
            <a:r>
              <a:rPr lang="en-US" sz="2400" dirty="0"/>
              <a:t>. endanger	</a:t>
            </a:r>
            <a:r>
              <a:rPr lang="en-US" sz="2400" b="1" dirty="0"/>
              <a:t>D</a:t>
            </a:r>
            <a:r>
              <a:rPr lang="en-US" sz="2400" dirty="0"/>
              <a:t>. commercial</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vi-VN" sz="2400" dirty="0"/>
              <a:t>Giải thích:</a:t>
            </a:r>
            <a:endParaRPr lang="en-US" sz="2400" dirty="0"/>
          </a:p>
          <a:p>
            <a:r>
              <a:rPr lang="vi-VN" sz="2400" dirty="0"/>
              <a:t>A. survival / səˈvaɪvl / (n): Trọng âm rơi vào âm tiết thứ 2 vì từ gốc là động từ và hậu tố không thay đổi trọng âm chính. </a:t>
            </a:r>
            <a:endParaRPr lang="en-US" sz="2400" dirty="0"/>
          </a:p>
          <a:p>
            <a:r>
              <a:rPr lang="vi-VN" sz="2400" dirty="0"/>
              <a:t>B. industry / ˈɪndəstri / (n): Trọng âm rơi vào âm tiết thứ nhất vì đuôi –try trọng âm rơi vào âm tiết thứ 3 tính từ cuối.</a:t>
            </a:r>
            <a:endParaRPr lang="en-US" sz="2400" dirty="0"/>
          </a:p>
          <a:p>
            <a:r>
              <a:rPr lang="vi-VN" sz="2400" dirty="0"/>
              <a:t>C. endanger / ɪnˈdeɪndʒ/ (adj): Trọng âm rơi vào âm tiết thứ 2 vì từ gốc là danh từ và tiền tố không thay đổi trọng âm chính.</a:t>
            </a:r>
            <a:endParaRPr lang="en-US" sz="2400" dirty="0"/>
          </a:p>
          <a:p>
            <a:r>
              <a:rPr lang="vi-VN" sz="2400" dirty="0"/>
              <a:t>D. commercial / kəˈmɜːʃl / (adj): Trọng âm rơi vào âm tiết thứ 2 vì đuôi –cial trọng âm rơi vào âm tiết trước nó.</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endParaRPr lang="en-US" sz="2400" dirty="0"/>
          </a:p>
        </p:txBody>
      </p:sp>
      <p:sp>
        <p:nvSpPr>
          <p:cNvPr id="2" name="Oval 1"/>
          <p:cNvSpPr/>
          <p:nvPr/>
        </p:nvSpPr>
        <p:spPr>
          <a:xfrm>
            <a:off x="2057400" y="4572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46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 calcmode="lin" valueType="num">
                                      <p:cBhvr additive="base">
                                        <p:cTn id="3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839200" cy="6370975"/>
          </a:xfrm>
          <a:prstGeom prst="rect">
            <a:avLst/>
          </a:prstGeom>
          <a:noFill/>
        </p:spPr>
        <p:txBody>
          <a:bodyPr wrap="square" rtlCol="0">
            <a:spAutoFit/>
          </a:bodyPr>
          <a:lstStyle/>
          <a:p>
            <a:r>
              <a:rPr lang="en-US" sz="2400" b="1" dirty="0"/>
              <a:t>Question 19</a:t>
            </a:r>
            <a:r>
              <a:rPr lang="vi-VN" sz="2400" dirty="0"/>
              <a:t>. </a:t>
            </a:r>
            <a:r>
              <a:rPr lang="en-US" sz="2400" b="1" dirty="0"/>
              <a:t>A</a:t>
            </a:r>
            <a:r>
              <a:rPr lang="en-US" sz="2400" dirty="0"/>
              <a:t>. cartoon	</a:t>
            </a:r>
            <a:r>
              <a:rPr lang="en-US" sz="2400" b="1" dirty="0"/>
              <a:t>B</a:t>
            </a:r>
            <a:r>
              <a:rPr lang="en-US" sz="2400" dirty="0"/>
              <a:t>. answer	</a:t>
            </a:r>
            <a:r>
              <a:rPr lang="en-US" sz="2400" b="1" dirty="0"/>
              <a:t>C</a:t>
            </a:r>
            <a:r>
              <a:rPr lang="en-US" sz="2400" dirty="0"/>
              <a:t>. reason 	</a:t>
            </a:r>
            <a:r>
              <a:rPr lang="en-US" sz="2400" b="1" dirty="0"/>
              <a:t>D</a:t>
            </a:r>
            <a:r>
              <a:rPr lang="en-US" sz="2400" dirty="0"/>
              <a:t>. paper</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vi-VN" sz="2400" dirty="0"/>
              <a:t>Giải thích: </a:t>
            </a:r>
            <a:endParaRPr lang="en-US" sz="2400" dirty="0"/>
          </a:p>
          <a:p>
            <a:r>
              <a:rPr lang="en-US" sz="2400" dirty="0"/>
              <a:t>A. cartoon /</a:t>
            </a:r>
            <a:r>
              <a:rPr lang="en-US" sz="2400" dirty="0" err="1"/>
              <a:t>kɑ</a:t>
            </a:r>
            <a:r>
              <a:rPr lang="en-US" sz="2400" dirty="0"/>
              <a:t>ːˈ</a:t>
            </a:r>
            <a:r>
              <a:rPr lang="en-US" sz="2400" dirty="0" err="1"/>
              <a:t>tuːn</a:t>
            </a:r>
            <a:r>
              <a:rPr lang="en-US" sz="2400" dirty="0"/>
              <a:t>/: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các</a:t>
            </a:r>
            <a:r>
              <a:rPr lang="en-US" sz="2400" dirty="0"/>
              <a:t> </a:t>
            </a:r>
            <a:r>
              <a:rPr lang="en-US" sz="2400" dirty="0" err="1"/>
              <a:t>từ</a:t>
            </a:r>
            <a:r>
              <a:rPr lang="en-US" sz="2400" dirty="0"/>
              <a:t> </a:t>
            </a:r>
            <a:r>
              <a:rPr lang="en-US" sz="2400" dirty="0" err="1"/>
              <a:t>tận</a:t>
            </a:r>
            <a:r>
              <a:rPr lang="en-US" sz="2400" dirty="0"/>
              <a:t> </a:t>
            </a:r>
            <a:r>
              <a:rPr lang="en-US" sz="2400" dirty="0" err="1"/>
              <a:t>cùng</a:t>
            </a:r>
            <a:r>
              <a:rPr lang="en-US" sz="2400" dirty="0"/>
              <a:t> </a:t>
            </a:r>
            <a:r>
              <a:rPr lang="en-US" sz="2400" dirty="0" err="1"/>
              <a:t>bằng</a:t>
            </a:r>
            <a:r>
              <a:rPr lang="en-US" sz="2400" dirty="0"/>
              <a:t> </a:t>
            </a:r>
            <a:r>
              <a:rPr lang="en-US" sz="2400" dirty="0" err="1"/>
              <a:t>đuôi</a:t>
            </a:r>
            <a:r>
              <a:rPr lang="en-US" sz="2400" dirty="0"/>
              <a:t> -</a:t>
            </a:r>
            <a:r>
              <a:rPr lang="en-US" sz="2400" dirty="0" err="1"/>
              <a:t>oon</a:t>
            </a:r>
            <a:r>
              <a:rPr lang="en-US" sz="2400" dirty="0"/>
              <a:t> </a:t>
            </a:r>
            <a:r>
              <a:rPr lang="en-US" sz="2400" dirty="0" err="1"/>
              <a:t>trọng</a:t>
            </a:r>
            <a:r>
              <a:rPr lang="en-US" sz="2400" dirty="0"/>
              <a:t> </a:t>
            </a:r>
            <a:r>
              <a:rPr lang="en-US" sz="2400" dirty="0" err="1"/>
              <a:t>âm</a:t>
            </a:r>
            <a:r>
              <a:rPr lang="en-US" sz="2400" dirty="0"/>
              <a:t> </a:t>
            </a:r>
            <a:r>
              <a:rPr lang="en-US" sz="2400" dirty="0" err="1"/>
              <a:t>nhấn</a:t>
            </a:r>
            <a:r>
              <a:rPr lang="en-US" sz="2400" dirty="0"/>
              <a:t> ở </a:t>
            </a:r>
            <a:r>
              <a:rPr lang="en-US" sz="2400" dirty="0" err="1"/>
              <a:t>chính</a:t>
            </a:r>
            <a:r>
              <a:rPr lang="en-US" sz="2400" dirty="0"/>
              <a:t> </a:t>
            </a:r>
            <a:r>
              <a:rPr lang="en-US" sz="2400" dirty="0" err="1"/>
              <a:t>đuôi</a:t>
            </a:r>
            <a:r>
              <a:rPr lang="en-US" sz="2400" dirty="0"/>
              <a:t> </a:t>
            </a:r>
            <a:r>
              <a:rPr lang="en-US" sz="2400" dirty="0" err="1"/>
              <a:t>này</a:t>
            </a:r>
            <a:r>
              <a:rPr lang="en-US" sz="2400" dirty="0"/>
              <a:t>.</a:t>
            </a:r>
          </a:p>
          <a:p>
            <a:r>
              <a:rPr lang="en-US" sz="2400" dirty="0"/>
              <a:t>B. answer /ˈ</a:t>
            </a:r>
            <a:r>
              <a:rPr lang="en-US" sz="2400" dirty="0" err="1"/>
              <a:t>ɑːnsə</a:t>
            </a:r>
            <a:r>
              <a:rPr lang="en-US" sz="2400" dirty="0"/>
              <a:t>(r)/: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p>
          <a:p>
            <a:r>
              <a:rPr lang="en-US" sz="2400" dirty="0"/>
              <a:t>C. reason / '</a:t>
            </a:r>
            <a:r>
              <a:rPr lang="en-US" sz="2400" dirty="0" err="1"/>
              <a:t>ri:zn</a:t>
            </a:r>
            <a:r>
              <a:rPr lang="en-US" sz="2400" dirty="0"/>
              <a:t> /: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thì</a:t>
            </a:r>
            <a:r>
              <a:rPr lang="en-US" sz="2400" dirty="0"/>
              <a:t> </a:t>
            </a:r>
            <a:r>
              <a:rPr lang="en-US" sz="2400" dirty="0" err="1"/>
              <a:t>danh</a:t>
            </a:r>
            <a:r>
              <a:rPr lang="en-US" sz="2400" dirty="0"/>
              <a:t> </a:t>
            </a:r>
            <a:r>
              <a:rPr lang="en-US" sz="2400" dirty="0" err="1"/>
              <a:t>từ</a:t>
            </a:r>
            <a:r>
              <a:rPr lang="en-US" sz="2400" dirty="0"/>
              <a:t> 2âm </a:t>
            </a:r>
            <a:r>
              <a:rPr lang="en-US" sz="2400" dirty="0" err="1"/>
              <a:t>tiết</a:t>
            </a:r>
            <a:r>
              <a:rPr lang="en-US" sz="2400" dirty="0"/>
              <a:t> </a:t>
            </a:r>
            <a:r>
              <a:rPr lang="en-US" sz="2400" dirty="0" err="1"/>
              <a:t>trọng</a:t>
            </a:r>
            <a:r>
              <a:rPr lang="en-US" sz="2400" dirty="0"/>
              <a:t> </a:t>
            </a:r>
            <a:r>
              <a:rPr lang="en-US" sz="2400" dirty="0" err="1"/>
              <a:t>âm</a:t>
            </a:r>
            <a:r>
              <a:rPr lang="en-US" sz="2400" dirty="0"/>
              <a:t> </a:t>
            </a:r>
            <a:r>
              <a:rPr lang="en-US" sz="2400" dirty="0" err="1"/>
              <a:t>thường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r>
              <a:rPr lang="en-US" sz="2400" dirty="0"/>
              <a:t>D. paper /ˈ</a:t>
            </a:r>
            <a:r>
              <a:rPr lang="en-US" sz="2400" dirty="0" err="1"/>
              <a:t>peɪpə</a:t>
            </a:r>
            <a:r>
              <a:rPr lang="en-US" sz="2400" dirty="0"/>
              <a:t>(r)/: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p>
          <a:p>
            <a:r>
              <a:rPr lang="en-US" sz="2400" dirty="0"/>
              <a:t>=&gt; </a:t>
            </a:r>
            <a:r>
              <a:rPr lang="en-US" sz="2400" dirty="0" err="1"/>
              <a:t>Phương</a:t>
            </a:r>
            <a:r>
              <a:rPr lang="en-US" sz="2400" dirty="0"/>
              <a:t> </a:t>
            </a:r>
            <a:r>
              <a:rPr lang="en-US" sz="2400" dirty="0" err="1"/>
              <a:t>án</a:t>
            </a:r>
            <a:r>
              <a:rPr lang="en-US" sz="2400" dirty="0"/>
              <a:t> A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en-US" sz="2400" dirty="0"/>
          </a:p>
        </p:txBody>
      </p:sp>
      <p:sp>
        <p:nvSpPr>
          <p:cNvPr id="2" name="Oval 1"/>
          <p:cNvSpPr/>
          <p:nvPr/>
        </p:nvSpPr>
        <p:spPr>
          <a:xfrm>
            <a:off x="19812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086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763000" cy="6555641"/>
          </a:xfrm>
          <a:prstGeom prst="rect">
            <a:avLst/>
          </a:prstGeom>
          <a:noFill/>
        </p:spPr>
        <p:txBody>
          <a:bodyPr wrap="square" rtlCol="0">
            <a:spAutoFit/>
          </a:bodyPr>
          <a:lstStyle/>
          <a:p>
            <a:r>
              <a:rPr lang="en-US" sz="2000" b="1" dirty="0"/>
              <a:t>Question 2</a:t>
            </a:r>
            <a:r>
              <a:rPr lang="en-US" sz="2000" dirty="0"/>
              <a:t>. </a:t>
            </a:r>
            <a:r>
              <a:rPr lang="vi-VN" sz="2000" dirty="0"/>
              <a:t>Neither of the boys came to school yesterday, </a:t>
            </a:r>
            <a:r>
              <a:rPr lang="en-US" sz="2000" dirty="0"/>
              <a:t>_______</a:t>
            </a:r>
            <a:r>
              <a:rPr lang="vi-VN" sz="2000" dirty="0"/>
              <a:t>? </a:t>
            </a:r>
            <a:endParaRPr lang="en-US" sz="2000" dirty="0"/>
          </a:p>
          <a:p>
            <a:r>
              <a:rPr lang="en-US" sz="2000" dirty="0"/>
              <a:t>	</a:t>
            </a:r>
            <a:r>
              <a:rPr lang="vi-VN" sz="2000" b="1" dirty="0"/>
              <a:t>A</a:t>
            </a:r>
            <a:r>
              <a:rPr lang="vi-VN" sz="2000" dirty="0"/>
              <a:t>. didn’t they          </a:t>
            </a:r>
            <a:r>
              <a:rPr lang="en-US" sz="2000" dirty="0"/>
              <a:t>	</a:t>
            </a:r>
            <a:r>
              <a:rPr lang="vi-VN" sz="2000" b="1" dirty="0"/>
              <a:t>B</a:t>
            </a:r>
            <a:r>
              <a:rPr lang="vi-VN" sz="2000" dirty="0"/>
              <a:t>. does they          </a:t>
            </a:r>
            <a:r>
              <a:rPr lang="en-US" sz="2000" dirty="0"/>
              <a:t>	</a:t>
            </a:r>
            <a:r>
              <a:rPr lang="vi-VN" sz="2000" b="1" dirty="0"/>
              <a:t>C</a:t>
            </a:r>
            <a:r>
              <a:rPr lang="vi-VN" sz="2000" dirty="0"/>
              <a:t>. did they          </a:t>
            </a:r>
            <a:r>
              <a:rPr lang="en-US" sz="2000" dirty="0"/>
              <a:t>	</a:t>
            </a:r>
            <a:r>
              <a:rPr lang="vi-VN" sz="2000" b="1" dirty="0"/>
              <a:t>D</a:t>
            </a:r>
            <a:r>
              <a:rPr lang="vi-VN" sz="2000" dirty="0"/>
              <a:t>. doesn’t they</a:t>
            </a:r>
            <a:endParaRPr lang="en-US" sz="2000" dirty="0"/>
          </a:p>
          <a:p>
            <a:endParaRPr lang="en-US" sz="2000" b="1" dirty="0" smtClean="0"/>
          </a:p>
          <a:p>
            <a:r>
              <a:rPr lang="vi-VN" sz="2000" dirty="0" smtClean="0"/>
              <a:t>Kiến </a:t>
            </a:r>
            <a:r>
              <a:rPr lang="vi-VN" sz="2000" dirty="0"/>
              <a:t>thức: </a:t>
            </a:r>
            <a:r>
              <a:rPr lang="en-US" sz="2000" dirty="0" err="1"/>
              <a:t>Câu</a:t>
            </a:r>
            <a:r>
              <a:rPr lang="en-US" sz="2000" dirty="0"/>
              <a:t> </a:t>
            </a:r>
            <a:r>
              <a:rPr lang="en-US" sz="2000" dirty="0" err="1"/>
              <a:t>hỏi</a:t>
            </a:r>
            <a:r>
              <a:rPr lang="en-US" sz="2000" dirty="0"/>
              <a:t> </a:t>
            </a:r>
            <a:r>
              <a:rPr lang="en-US" sz="2000" dirty="0" err="1"/>
              <a:t>đuôi</a:t>
            </a:r>
            <a:endParaRPr lang="en-US" sz="2000" dirty="0"/>
          </a:p>
          <a:p>
            <a:r>
              <a:rPr lang="en-US" sz="2000" dirty="0" err="1"/>
              <a:t>Giải</a:t>
            </a:r>
            <a:r>
              <a:rPr lang="en-US" sz="2000" dirty="0"/>
              <a:t> </a:t>
            </a:r>
            <a:r>
              <a:rPr lang="en-US" sz="2000" dirty="0" err="1"/>
              <a:t>thích</a:t>
            </a:r>
            <a:r>
              <a:rPr lang="en-US" sz="2000" dirty="0"/>
              <a:t>:</a:t>
            </a:r>
          </a:p>
          <a:p>
            <a:r>
              <a:rPr lang="vi-VN" sz="2000" dirty="0"/>
              <a:t>Ta có công thức của câu hỏi đuôi: </a:t>
            </a:r>
            <a:endParaRPr lang="en-US" sz="2000" dirty="0"/>
          </a:p>
          <a:p>
            <a:r>
              <a:rPr lang="en-US" sz="2000" dirty="0"/>
              <a:t>S + V + O..., TRỢ ĐỘNG TỪ + ĐẠI TỪ? </a:t>
            </a:r>
          </a:p>
          <a:p>
            <a:r>
              <a:rPr lang="en-US" sz="2000" dirty="0" err="1"/>
              <a:t>Chủ</a:t>
            </a:r>
            <a:r>
              <a:rPr lang="en-US" sz="2000" dirty="0"/>
              <a:t> </a:t>
            </a:r>
            <a:r>
              <a:rPr lang="en-US" sz="2000" dirty="0" err="1"/>
              <a:t>ngữ</a:t>
            </a:r>
            <a:r>
              <a:rPr lang="en-US" sz="2000" dirty="0"/>
              <a:t> </a:t>
            </a:r>
            <a:r>
              <a:rPr lang="en-US" sz="2000" dirty="0" err="1"/>
              <a:t>của</a:t>
            </a:r>
            <a:r>
              <a:rPr lang="en-US" sz="2000" dirty="0"/>
              <a:t> </a:t>
            </a:r>
            <a:r>
              <a:rPr lang="en-US" sz="2000" dirty="0" err="1"/>
              <a:t>mệnh</a:t>
            </a:r>
            <a:r>
              <a:rPr lang="en-US" sz="2000" dirty="0"/>
              <a:t> </a:t>
            </a:r>
            <a:r>
              <a:rPr lang="en-US" sz="2000" dirty="0" err="1"/>
              <a:t>đề</a:t>
            </a:r>
            <a:r>
              <a:rPr lang="en-US" sz="2000" dirty="0"/>
              <a:t> </a:t>
            </a:r>
            <a:r>
              <a:rPr lang="en-US" sz="2000" dirty="0" err="1"/>
              <a:t>chính</a:t>
            </a:r>
            <a:r>
              <a:rPr lang="en-US" sz="2000" dirty="0"/>
              <a:t> </a:t>
            </a:r>
            <a:r>
              <a:rPr lang="en-US" sz="2000" dirty="0" err="1"/>
              <a:t>là</a:t>
            </a:r>
            <a:r>
              <a:rPr lang="en-US" sz="2000" dirty="0"/>
              <a:t> “the boys” </a:t>
            </a:r>
            <a:r>
              <a:rPr lang="en-US" sz="2000" dirty="0" err="1"/>
              <a:t>nên</a:t>
            </a:r>
            <a:r>
              <a:rPr lang="en-US" sz="2000" dirty="0"/>
              <a:t> </a:t>
            </a:r>
            <a:r>
              <a:rPr lang="en-US" sz="2000" dirty="0" err="1"/>
              <a:t>đại</a:t>
            </a:r>
            <a:r>
              <a:rPr lang="en-US" sz="2000" dirty="0"/>
              <a:t> </a:t>
            </a:r>
            <a:r>
              <a:rPr lang="en-US" sz="2000" dirty="0" err="1"/>
              <a:t>từ</a:t>
            </a:r>
            <a:r>
              <a:rPr lang="en-US" sz="2000" dirty="0"/>
              <a:t> ở </a:t>
            </a:r>
            <a:r>
              <a:rPr lang="en-US" sz="2000" dirty="0" err="1"/>
              <a:t>câu</a:t>
            </a:r>
            <a:r>
              <a:rPr lang="en-US" sz="2000" dirty="0"/>
              <a:t> </a:t>
            </a:r>
            <a:r>
              <a:rPr lang="en-US" sz="2000" dirty="0" err="1"/>
              <a:t>hỏi</a:t>
            </a:r>
            <a:r>
              <a:rPr lang="en-US" sz="2000" dirty="0"/>
              <a:t> </a:t>
            </a:r>
            <a:r>
              <a:rPr lang="en-US" sz="2000" dirty="0" err="1"/>
              <a:t>đuôi</a:t>
            </a:r>
            <a:r>
              <a:rPr lang="en-US" sz="2000" dirty="0"/>
              <a:t> </a:t>
            </a:r>
            <a:r>
              <a:rPr lang="en-US" sz="2000" dirty="0" err="1"/>
              <a:t>phải</a:t>
            </a:r>
            <a:r>
              <a:rPr lang="en-US" sz="2000" dirty="0"/>
              <a:t> </a:t>
            </a:r>
            <a:r>
              <a:rPr lang="en-US" sz="2000" dirty="0" err="1"/>
              <a:t>chuyển</a:t>
            </a:r>
            <a:r>
              <a:rPr lang="en-US" sz="2000" dirty="0"/>
              <a:t> </a:t>
            </a:r>
            <a:r>
              <a:rPr lang="en-US" sz="2000" dirty="0" err="1"/>
              <a:t>thành</a:t>
            </a:r>
            <a:r>
              <a:rPr lang="en-US" sz="2000" dirty="0"/>
              <a:t> “they” </a:t>
            </a:r>
          </a:p>
          <a:p>
            <a:r>
              <a:rPr lang="en-US" sz="2000" dirty="0" err="1"/>
              <a:t>Động</a:t>
            </a:r>
            <a:r>
              <a:rPr lang="en-US" sz="2000" dirty="0"/>
              <a:t> </a:t>
            </a:r>
            <a:r>
              <a:rPr lang="en-US" sz="2000" dirty="0" err="1"/>
              <a:t>từ</a:t>
            </a:r>
            <a:r>
              <a:rPr lang="en-US" sz="2000" dirty="0"/>
              <a:t> “came” </a:t>
            </a:r>
            <a:r>
              <a:rPr lang="en-US" sz="2000" dirty="0" err="1"/>
              <a:t>được</a:t>
            </a:r>
            <a:r>
              <a:rPr lang="en-US" sz="2000" dirty="0"/>
              <a:t> chia ở </a:t>
            </a:r>
            <a:r>
              <a:rPr lang="en-US" sz="2000" dirty="0" err="1"/>
              <a:t>thì</a:t>
            </a:r>
            <a:r>
              <a:rPr lang="en-US" sz="2000" dirty="0"/>
              <a:t> </a:t>
            </a:r>
            <a:r>
              <a:rPr lang="en-US" sz="2000" dirty="0" err="1"/>
              <a:t>quá</a:t>
            </a:r>
            <a:r>
              <a:rPr lang="en-US" sz="2000" dirty="0"/>
              <a:t> </a:t>
            </a:r>
            <a:r>
              <a:rPr lang="en-US" sz="2000" dirty="0" err="1"/>
              <a:t>khứ</a:t>
            </a:r>
            <a:r>
              <a:rPr lang="en-US" sz="2000" dirty="0"/>
              <a:t> </a:t>
            </a:r>
            <a:r>
              <a:rPr lang="en-US" sz="2000" dirty="0" err="1"/>
              <a:t>đơn</a:t>
            </a:r>
            <a:r>
              <a:rPr lang="en-US" sz="2000" dirty="0"/>
              <a:t> </a:t>
            </a:r>
            <a:r>
              <a:rPr lang="en-US" sz="2000" dirty="0" err="1"/>
              <a:t>thì</a:t>
            </a:r>
            <a:r>
              <a:rPr lang="en-US" sz="2000" dirty="0"/>
              <a:t> </a:t>
            </a:r>
            <a:r>
              <a:rPr lang="en-US" sz="2000" dirty="0" err="1"/>
              <a:t>trợ</a:t>
            </a:r>
            <a:r>
              <a:rPr lang="en-US" sz="2000" dirty="0"/>
              <a:t> </a:t>
            </a:r>
            <a:r>
              <a:rPr lang="en-US" sz="2000" dirty="0" err="1"/>
              <a:t>động</a:t>
            </a:r>
            <a:r>
              <a:rPr lang="en-US" sz="2000" dirty="0"/>
              <a:t> </a:t>
            </a:r>
            <a:r>
              <a:rPr lang="en-US" sz="2000" dirty="0" err="1"/>
              <a:t>từ</a:t>
            </a:r>
            <a:r>
              <a:rPr lang="en-US" sz="2000" dirty="0"/>
              <a:t> ở </a:t>
            </a:r>
            <a:r>
              <a:rPr lang="en-US" sz="2000" dirty="0" err="1"/>
              <a:t>câu</a:t>
            </a:r>
            <a:r>
              <a:rPr lang="en-US" sz="2000" dirty="0"/>
              <a:t> </a:t>
            </a:r>
            <a:r>
              <a:rPr lang="en-US" sz="2000" dirty="0" err="1"/>
              <a:t>hỏi</a:t>
            </a:r>
            <a:r>
              <a:rPr lang="en-US" sz="2000" dirty="0"/>
              <a:t> </a:t>
            </a:r>
            <a:r>
              <a:rPr lang="en-US" sz="2000" dirty="0" err="1"/>
              <a:t>đuôi</a:t>
            </a:r>
            <a:r>
              <a:rPr lang="en-US" sz="2000" dirty="0"/>
              <a:t> </a:t>
            </a:r>
            <a:r>
              <a:rPr lang="en-US" sz="2000" dirty="0" err="1"/>
              <a:t>là</a:t>
            </a:r>
            <a:r>
              <a:rPr lang="en-US" sz="2000" dirty="0"/>
              <a:t> “did” → </a:t>
            </a:r>
            <a:r>
              <a:rPr lang="en-US" sz="2000" dirty="0" err="1"/>
              <a:t>loại</a:t>
            </a:r>
            <a:r>
              <a:rPr lang="en-US" sz="2000" dirty="0"/>
              <a:t> B </a:t>
            </a:r>
            <a:r>
              <a:rPr lang="en-US" sz="2000" dirty="0" err="1"/>
              <a:t>và</a:t>
            </a:r>
            <a:r>
              <a:rPr lang="en-US" sz="2000" dirty="0"/>
              <a:t> D </a:t>
            </a:r>
          </a:p>
          <a:p>
            <a:r>
              <a:rPr lang="en-US" sz="2000" dirty="0" err="1"/>
              <a:t>Tuy</a:t>
            </a:r>
            <a:r>
              <a:rPr lang="en-US" sz="2000" dirty="0"/>
              <a:t> </a:t>
            </a:r>
            <a:r>
              <a:rPr lang="en-US" sz="2000" dirty="0" err="1"/>
              <a:t>nhiên</a:t>
            </a:r>
            <a:r>
              <a:rPr lang="en-US" sz="2000" dirty="0"/>
              <a:t> </a:t>
            </a:r>
            <a:r>
              <a:rPr lang="en-US" sz="2000" dirty="0" err="1"/>
              <a:t>trong</a:t>
            </a:r>
            <a:r>
              <a:rPr lang="en-US" sz="2000" dirty="0"/>
              <a:t> </a:t>
            </a:r>
            <a:r>
              <a:rPr lang="en-US" sz="2000" dirty="0" err="1"/>
              <a:t>mệnh</a:t>
            </a:r>
            <a:r>
              <a:rPr lang="en-US" sz="2000" dirty="0"/>
              <a:t> </a:t>
            </a:r>
            <a:r>
              <a:rPr lang="en-US" sz="2000" dirty="0" err="1"/>
              <a:t>đề</a:t>
            </a:r>
            <a:r>
              <a:rPr lang="en-US" sz="2000" dirty="0"/>
              <a:t> </a:t>
            </a:r>
            <a:r>
              <a:rPr lang="en-US" sz="2000" dirty="0" err="1"/>
              <a:t>chính</a:t>
            </a:r>
            <a:r>
              <a:rPr lang="en-US" sz="2000" dirty="0"/>
              <a:t> </a:t>
            </a:r>
            <a:r>
              <a:rPr lang="en-US" sz="2000" dirty="0" err="1"/>
              <a:t>không</a:t>
            </a:r>
            <a:r>
              <a:rPr lang="en-US" sz="2000" dirty="0"/>
              <a:t> </a:t>
            </a:r>
            <a:r>
              <a:rPr lang="en-US" sz="2000" dirty="0" err="1"/>
              <a:t>xuất</a:t>
            </a:r>
            <a:r>
              <a:rPr lang="en-US" sz="2000" dirty="0"/>
              <a:t> </a:t>
            </a:r>
            <a:r>
              <a:rPr lang="en-US" sz="2000" dirty="0" err="1"/>
              <a:t>hiện</a:t>
            </a:r>
            <a:r>
              <a:rPr lang="en-US" sz="2000" dirty="0"/>
              <a:t> </a:t>
            </a:r>
            <a:r>
              <a:rPr lang="en-US" sz="2000" dirty="0" err="1"/>
              <a:t>từ</a:t>
            </a:r>
            <a:r>
              <a:rPr lang="en-US" sz="2000" dirty="0"/>
              <a:t> not </a:t>
            </a:r>
            <a:r>
              <a:rPr lang="en-US" sz="2000" dirty="0" err="1"/>
              <a:t>mang</a:t>
            </a:r>
            <a:r>
              <a:rPr lang="en-US" sz="2000" dirty="0"/>
              <a:t> </a:t>
            </a:r>
            <a:r>
              <a:rPr lang="en-US" sz="2000" dirty="0" err="1"/>
              <a:t>nghĩa</a:t>
            </a:r>
            <a:r>
              <a:rPr lang="en-US" sz="2000" dirty="0"/>
              <a:t> </a:t>
            </a:r>
            <a:r>
              <a:rPr lang="en-US" sz="2000" dirty="0" err="1"/>
              <a:t>phủ</a:t>
            </a:r>
            <a:r>
              <a:rPr lang="en-US" sz="2000" dirty="0"/>
              <a:t> </a:t>
            </a:r>
            <a:r>
              <a:rPr lang="en-US" sz="2000" dirty="0" err="1"/>
              <a:t>định</a:t>
            </a:r>
            <a:r>
              <a:rPr lang="en-US" sz="2000" dirty="0"/>
              <a:t> </a:t>
            </a:r>
            <a:r>
              <a:rPr lang="en-US" sz="2000" dirty="0" err="1"/>
              <a:t>nhưng</a:t>
            </a:r>
            <a:r>
              <a:rPr lang="en-US" sz="2000" dirty="0"/>
              <a:t> </a:t>
            </a:r>
            <a:r>
              <a:rPr lang="en-US" sz="2000" dirty="0" err="1"/>
              <a:t>có</a:t>
            </a:r>
            <a:r>
              <a:rPr lang="en-US" sz="2000" dirty="0"/>
              <a:t> </a:t>
            </a:r>
            <a:r>
              <a:rPr lang="en-US" sz="2000" dirty="0" err="1"/>
              <a:t>một</a:t>
            </a:r>
            <a:r>
              <a:rPr lang="en-US" sz="2000" dirty="0"/>
              <a:t> </a:t>
            </a:r>
            <a:r>
              <a:rPr lang="en-US" sz="2000" dirty="0" err="1"/>
              <a:t>từ</a:t>
            </a:r>
            <a:r>
              <a:rPr lang="en-US" sz="2000" dirty="0"/>
              <a:t> </a:t>
            </a:r>
            <a:r>
              <a:rPr lang="en-US" sz="2000" dirty="0" err="1"/>
              <a:t>mang</a:t>
            </a:r>
            <a:r>
              <a:rPr lang="en-US" sz="2000" dirty="0"/>
              <a:t> </a:t>
            </a:r>
            <a:r>
              <a:rPr lang="en-US" sz="2000" dirty="0" err="1"/>
              <a:t>nghĩa</a:t>
            </a:r>
            <a:r>
              <a:rPr lang="en-US" sz="2000" dirty="0"/>
              <a:t> </a:t>
            </a:r>
            <a:r>
              <a:rPr lang="en-US" sz="2000" dirty="0" err="1"/>
              <a:t>phủ</a:t>
            </a:r>
            <a:r>
              <a:rPr lang="en-US" sz="2000" dirty="0"/>
              <a:t> </a:t>
            </a:r>
            <a:r>
              <a:rPr lang="en-US" sz="2000" dirty="0" err="1"/>
              <a:t>định</a:t>
            </a:r>
            <a:r>
              <a:rPr lang="en-US" sz="2000" dirty="0"/>
              <a:t> </a:t>
            </a:r>
            <a:r>
              <a:rPr lang="en-US" sz="2000" dirty="0" err="1"/>
              <a:t>đó</a:t>
            </a:r>
            <a:r>
              <a:rPr lang="en-US" sz="2000" dirty="0"/>
              <a:t> </a:t>
            </a:r>
            <a:r>
              <a:rPr lang="en-US" sz="2000" dirty="0" err="1"/>
              <a:t>là</a:t>
            </a:r>
            <a:r>
              <a:rPr lang="en-US" sz="2000" dirty="0"/>
              <a:t> Neither (</a:t>
            </a:r>
            <a:r>
              <a:rPr lang="en-US" sz="2000" dirty="0" err="1"/>
              <a:t>không</a:t>
            </a:r>
            <a:r>
              <a:rPr lang="en-US" sz="2000" dirty="0"/>
              <a:t> </a:t>
            </a:r>
            <a:r>
              <a:rPr lang="en-US" sz="2000" dirty="0" err="1"/>
              <a:t>cái</a:t>
            </a:r>
            <a:r>
              <a:rPr lang="en-US" sz="2000" dirty="0"/>
              <a:t> </a:t>
            </a:r>
            <a:r>
              <a:rPr lang="en-US" sz="2000" dirty="0" err="1"/>
              <a:t>nào</a:t>
            </a:r>
            <a:r>
              <a:rPr lang="en-US" sz="2000" dirty="0"/>
              <a:t>/</a:t>
            </a:r>
            <a:r>
              <a:rPr lang="en-US" sz="2000" dirty="0" err="1"/>
              <a:t>người</a:t>
            </a:r>
            <a:r>
              <a:rPr lang="en-US" sz="2000" dirty="0"/>
              <a:t> </a:t>
            </a:r>
            <a:r>
              <a:rPr lang="en-US" sz="2000" dirty="0" err="1"/>
              <a:t>nào</a:t>
            </a:r>
            <a:r>
              <a:rPr lang="en-US" sz="2000" dirty="0"/>
              <a:t> </a:t>
            </a:r>
            <a:r>
              <a:rPr lang="en-US" sz="2000" dirty="0" err="1"/>
              <a:t>trong</a:t>
            </a:r>
            <a:r>
              <a:rPr lang="en-US" sz="2000" dirty="0"/>
              <a:t> </a:t>
            </a:r>
            <a:r>
              <a:rPr lang="en-US" sz="2000" dirty="0" err="1"/>
              <a:t>hai</a:t>
            </a:r>
            <a:r>
              <a:rPr lang="en-US" sz="2000" dirty="0"/>
              <a:t>) → </a:t>
            </a:r>
            <a:r>
              <a:rPr lang="en-US" sz="2000" dirty="0" err="1"/>
              <a:t>trợ</a:t>
            </a:r>
            <a:r>
              <a:rPr lang="en-US" sz="2000" dirty="0"/>
              <a:t> </a:t>
            </a:r>
            <a:r>
              <a:rPr lang="en-US" sz="2000" dirty="0" err="1"/>
              <a:t>động</a:t>
            </a:r>
            <a:r>
              <a:rPr lang="en-US" sz="2000" dirty="0"/>
              <a:t> </a:t>
            </a:r>
            <a:r>
              <a:rPr lang="en-US" sz="2000" dirty="0" err="1"/>
              <a:t>từ</a:t>
            </a:r>
            <a:r>
              <a:rPr lang="en-US" sz="2000" dirty="0"/>
              <a:t> </a:t>
            </a:r>
            <a:r>
              <a:rPr lang="en-US" sz="2000" dirty="0" err="1"/>
              <a:t>câu</a:t>
            </a:r>
            <a:r>
              <a:rPr lang="en-US" sz="2000" dirty="0"/>
              <a:t> </a:t>
            </a:r>
            <a:r>
              <a:rPr lang="en-US" sz="2000" dirty="0" err="1"/>
              <a:t>hỏi</a:t>
            </a:r>
            <a:r>
              <a:rPr lang="en-US" sz="2000" dirty="0"/>
              <a:t> </a:t>
            </a:r>
            <a:r>
              <a:rPr lang="en-US" sz="2000" dirty="0" err="1"/>
              <a:t>đuôi</a:t>
            </a:r>
            <a:r>
              <a:rPr lang="en-US" sz="2000" dirty="0"/>
              <a:t> </a:t>
            </a:r>
            <a:r>
              <a:rPr lang="en-US" sz="2000" dirty="0" err="1"/>
              <a:t>phải</a:t>
            </a:r>
            <a:r>
              <a:rPr lang="en-US" sz="2000" dirty="0"/>
              <a:t> ở </a:t>
            </a:r>
            <a:r>
              <a:rPr lang="en-US" sz="2000" dirty="0" err="1"/>
              <a:t>dạng</a:t>
            </a:r>
            <a:r>
              <a:rPr lang="en-US" sz="2000" dirty="0"/>
              <a:t> </a:t>
            </a:r>
            <a:r>
              <a:rPr lang="en-US" sz="2000" dirty="0" err="1"/>
              <a:t>khẳng</a:t>
            </a:r>
            <a:r>
              <a:rPr lang="en-US" sz="2000" dirty="0"/>
              <a:t> </a:t>
            </a:r>
            <a:r>
              <a:rPr lang="en-US" sz="2000" dirty="0" err="1"/>
              <a:t>định</a:t>
            </a:r>
            <a:r>
              <a:rPr lang="en-US" sz="2000" dirty="0"/>
              <a:t> → </a:t>
            </a:r>
            <a:r>
              <a:rPr lang="en-US" sz="2000" dirty="0" err="1"/>
              <a:t>loại</a:t>
            </a:r>
            <a:r>
              <a:rPr lang="en-US" sz="2000" dirty="0"/>
              <a:t> A </a:t>
            </a:r>
            <a:r>
              <a:rPr lang="en-US" sz="2000" dirty="0" err="1"/>
              <a:t>và</a:t>
            </a:r>
            <a:r>
              <a:rPr lang="en-US" sz="2000" dirty="0"/>
              <a:t> </a:t>
            </a:r>
            <a:r>
              <a:rPr lang="en-US" sz="2000" dirty="0" err="1"/>
              <a:t>chọn</a:t>
            </a:r>
            <a:r>
              <a:rPr lang="en-US" sz="2000" dirty="0"/>
              <a:t> </a:t>
            </a:r>
            <a:r>
              <a:rPr lang="en-US" sz="2000" dirty="0" err="1"/>
              <a:t>được</a:t>
            </a:r>
            <a:r>
              <a:rPr lang="en-US" sz="2000" dirty="0"/>
              <a:t> C. </a:t>
            </a:r>
          </a:p>
          <a:p>
            <a:r>
              <a:rPr lang="en-US" sz="2000" dirty="0"/>
              <a:t>* Note: </a:t>
            </a:r>
          </a:p>
          <a:p>
            <a:r>
              <a:rPr lang="en-US" sz="2000" dirty="0" err="1"/>
              <a:t>Với</a:t>
            </a:r>
            <a:r>
              <a:rPr lang="en-US" sz="2000" dirty="0"/>
              <a:t> </a:t>
            </a:r>
            <a:r>
              <a:rPr lang="en-US" sz="2000" dirty="0" err="1"/>
              <a:t>những</a:t>
            </a:r>
            <a:r>
              <a:rPr lang="en-US" sz="2000" dirty="0"/>
              <a:t> </a:t>
            </a:r>
            <a:r>
              <a:rPr lang="en-US" sz="2000" dirty="0" err="1"/>
              <a:t>câu</a:t>
            </a:r>
            <a:r>
              <a:rPr lang="en-US" sz="2000" dirty="0"/>
              <a:t> </a:t>
            </a:r>
            <a:r>
              <a:rPr lang="en-US" sz="2000" dirty="0" err="1"/>
              <a:t>hỏi</a:t>
            </a:r>
            <a:r>
              <a:rPr lang="en-US" sz="2000" dirty="0"/>
              <a:t> </a:t>
            </a:r>
            <a:r>
              <a:rPr lang="en-US" sz="2000" dirty="0" err="1"/>
              <a:t>về</a:t>
            </a:r>
            <a:r>
              <a:rPr lang="en-US" sz="2000" dirty="0"/>
              <a:t> </a:t>
            </a:r>
            <a:r>
              <a:rPr lang="en-US" sz="2000" dirty="0" err="1"/>
              <a:t>câu</a:t>
            </a:r>
            <a:r>
              <a:rPr lang="en-US" sz="2000" dirty="0"/>
              <a:t> </a:t>
            </a:r>
            <a:r>
              <a:rPr lang="en-US" sz="2000" dirty="0" err="1"/>
              <a:t>hỏi</a:t>
            </a:r>
            <a:r>
              <a:rPr lang="en-US" sz="2000" dirty="0"/>
              <a:t> </a:t>
            </a:r>
            <a:r>
              <a:rPr lang="en-US" sz="2000" dirty="0" err="1"/>
              <a:t>đuôi</a:t>
            </a:r>
            <a:r>
              <a:rPr lang="en-US" sz="2000" dirty="0"/>
              <a:t> </a:t>
            </a:r>
            <a:r>
              <a:rPr lang="en-US" sz="2000" dirty="0" err="1"/>
              <a:t>nếu</a:t>
            </a:r>
            <a:r>
              <a:rPr lang="en-US" sz="2000" dirty="0"/>
              <a:t> </a:t>
            </a:r>
            <a:r>
              <a:rPr lang="en-US" sz="2000" dirty="0" err="1"/>
              <a:t>mệnh</a:t>
            </a:r>
            <a:r>
              <a:rPr lang="en-US" sz="2000" dirty="0"/>
              <a:t> </a:t>
            </a:r>
            <a:r>
              <a:rPr lang="en-US" sz="2000" dirty="0" err="1"/>
              <a:t>đề</a:t>
            </a:r>
            <a:r>
              <a:rPr lang="en-US" sz="2000" dirty="0"/>
              <a:t> </a:t>
            </a:r>
            <a:r>
              <a:rPr lang="en-US" sz="2000" dirty="0" err="1"/>
              <a:t>chính</a:t>
            </a:r>
            <a:r>
              <a:rPr lang="en-US" sz="2000" dirty="0"/>
              <a:t> </a:t>
            </a:r>
            <a:r>
              <a:rPr lang="en-US" sz="2000" dirty="0" err="1"/>
              <a:t>không</a:t>
            </a:r>
            <a:r>
              <a:rPr lang="en-US" sz="2000" dirty="0"/>
              <a:t> </a:t>
            </a:r>
            <a:r>
              <a:rPr lang="en-US" sz="2000" dirty="0" err="1"/>
              <a:t>có</a:t>
            </a:r>
            <a:r>
              <a:rPr lang="en-US" sz="2000" dirty="0"/>
              <a:t> NOT </a:t>
            </a:r>
            <a:r>
              <a:rPr lang="en-US" sz="2000" dirty="0" err="1"/>
              <a:t>nhưng</a:t>
            </a:r>
            <a:r>
              <a:rPr lang="en-US" sz="2000" dirty="0"/>
              <a:t> </a:t>
            </a:r>
            <a:r>
              <a:rPr lang="en-US" sz="2000" dirty="0" err="1"/>
              <a:t>xuất</a:t>
            </a:r>
            <a:r>
              <a:rPr lang="en-US" sz="2000" dirty="0"/>
              <a:t> </a:t>
            </a:r>
            <a:r>
              <a:rPr lang="en-US" sz="2000" dirty="0" err="1"/>
              <a:t>hiện</a:t>
            </a:r>
            <a:r>
              <a:rPr lang="en-US" sz="2000" dirty="0"/>
              <a:t> </a:t>
            </a:r>
            <a:r>
              <a:rPr lang="en-US" sz="2000" dirty="0" err="1"/>
              <a:t>các</a:t>
            </a:r>
            <a:r>
              <a:rPr lang="en-US" sz="2000" dirty="0"/>
              <a:t> </a:t>
            </a:r>
            <a:r>
              <a:rPr lang="en-US" sz="2000" dirty="0" err="1"/>
              <a:t>từ</a:t>
            </a:r>
            <a:r>
              <a:rPr lang="en-US" sz="2000" dirty="0"/>
              <a:t> </a:t>
            </a:r>
            <a:r>
              <a:rPr lang="en-US" sz="2000" dirty="0" err="1"/>
              <a:t>mang</a:t>
            </a:r>
            <a:r>
              <a:rPr lang="en-US" sz="2000" dirty="0"/>
              <a:t> </a:t>
            </a:r>
            <a:r>
              <a:rPr lang="en-US" sz="2000" dirty="0" err="1"/>
              <a:t>nghĩa</a:t>
            </a:r>
            <a:r>
              <a:rPr lang="en-US" sz="2000" dirty="0"/>
              <a:t> </a:t>
            </a:r>
            <a:r>
              <a:rPr lang="en-US" sz="2000" dirty="0" err="1"/>
              <a:t>phủ</a:t>
            </a:r>
            <a:r>
              <a:rPr lang="en-US" sz="2000" dirty="0"/>
              <a:t> </a:t>
            </a:r>
            <a:r>
              <a:rPr lang="en-US" sz="2000" dirty="0" err="1"/>
              <a:t>định</a:t>
            </a:r>
            <a:r>
              <a:rPr lang="en-US" sz="2000" dirty="0"/>
              <a:t> </a:t>
            </a:r>
            <a:r>
              <a:rPr lang="en-US" sz="2000" dirty="0" err="1"/>
              <a:t>như</a:t>
            </a:r>
            <a:r>
              <a:rPr lang="en-US" sz="2000" dirty="0"/>
              <a:t> never, little, seldom, neither, hardly, </a:t>
            </a:r>
            <a:r>
              <a:rPr lang="en-US" sz="2000" dirty="0" err="1"/>
              <a:t>scarely</a:t>
            </a:r>
            <a:r>
              <a:rPr lang="en-US" sz="2000" dirty="0"/>
              <a:t>, ... </a:t>
            </a:r>
            <a:r>
              <a:rPr lang="en-US" sz="2000" dirty="0" err="1"/>
              <a:t>thì</a:t>
            </a:r>
            <a:r>
              <a:rPr lang="en-US" sz="2000" dirty="0"/>
              <a:t> </a:t>
            </a:r>
            <a:r>
              <a:rPr lang="en-US" sz="2000" dirty="0" err="1"/>
              <a:t>trợ</a:t>
            </a:r>
            <a:r>
              <a:rPr lang="en-US" sz="2000" dirty="0"/>
              <a:t> </a:t>
            </a:r>
            <a:r>
              <a:rPr lang="en-US" sz="2000" dirty="0" err="1"/>
              <a:t>động</a:t>
            </a:r>
            <a:r>
              <a:rPr lang="en-US" sz="2000" dirty="0"/>
              <a:t> </a:t>
            </a:r>
            <a:r>
              <a:rPr lang="en-US" sz="2000" dirty="0" err="1"/>
              <a:t>từ</a:t>
            </a:r>
            <a:r>
              <a:rPr lang="en-US" sz="2000" dirty="0"/>
              <a:t> </a:t>
            </a:r>
            <a:r>
              <a:rPr lang="en-US" sz="2000" dirty="0" err="1"/>
              <a:t>câu</a:t>
            </a:r>
            <a:r>
              <a:rPr lang="en-US" sz="2000" dirty="0"/>
              <a:t> </a:t>
            </a:r>
            <a:r>
              <a:rPr lang="en-US" sz="2000" dirty="0" err="1"/>
              <a:t>hỏi</a:t>
            </a:r>
            <a:r>
              <a:rPr lang="en-US" sz="2000" dirty="0"/>
              <a:t> </a:t>
            </a:r>
            <a:r>
              <a:rPr lang="en-US" sz="2000" dirty="0" err="1"/>
              <a:t>đuôi</a:t>
            </a:r>
            <a:r>
              <a:rPr lang="en-US" sz="2000" dirty="0"/>
              <a:t> ở </a:t>
            </a:r>
            <a:r>
              <a:rPr lang="en-US" sz="2000" dirty="0" err="1"/>
              <a:t>dạng</a:t>
            </a:r>
            <a:r>
              <a:rPr lang="en-US" sz="2000" dirty="0"/>
              <a:t> </a:t>
            </a:r>
            <a:r>
              <a:rPr lang="en-US" sz="2000" dirty="0" err="1"/>
              <a:t>khẳng</a:t>
            </a:r>
            <a:r>
              <a:rPr lang="en-US" sz="2000" dirty="0"/>
              <a:t> </a:t>
            </a:r>
            <a:r>
              <a:rPr lang="en-US" sz="2000" dirty="0" err="1"/>
              <a:t>định</a:t>
            </a:r>
            <a:r>
              <a:rPr lang="en-US" sz="2000" dirty="0"/>
              <a:t>. </a:t>
            </a:r>
          </a:p>
          <a:p>
            <a:endParaRPr lang="en-US" sz="2000" dirty="0"/>
          </a:p>
        </p:txBody>
      </p:sp>
      <p:sp>
        <p:nvSpPr>
          <p:cNvPr id="2" name="Oval 1"/>
          <p:cNvSpPr/>
          <p:nvPr/>
        </p:nvSpPr>
        <p:spPr>
          <a:xfrm>
            <a:off x="67056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120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500"/>
                                        <p:tgtEl>
                                          <p:spTgt spid="4">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Effect transition="in" filter="fade">
                                      <p:cBhvr>
                                        <p:cTn id="25" dur="500"/>
                                        <p:tgtEl>
                                          <p:spTgt spid="4">
                                            <p:txEl>
                                              <p:pRg st="9" end="9"/>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10" end="10"/>
                                            </p:txEl>
                                          </p:spTgt>
                                        </p:tgtEl>
                                        <p:attrNameLst>
                                          <p:attrName>style.visibility</p:attrName>
                                        </p:attrNameLst>
                                      </p:cBhvr>
                                      <p:to>
                                        <p:strVal val="visible"/>
                                      </p:to>
                                    </p:set>
                                    <p:animEffect transition="in" filter="fade">
                                      <p:cBhvr>
                                        <p:cTn id="28" dur="500"/>
                                        <p:tgtEl>
                                          <p:spTgt spid="4">
                                            <p:txEl>
                                              <p:pRg st="10" end="1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500"/>
                                        <p:tgtEl>
                                          <p:spTgt spid="4">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500" fill="hold"/>
                                        <p:tgtEl>
                                          <p:spTgt spid="2"/>
                                        </p:tgtEl>
                                        <p:attrNameLst>
                                          <p:attrName>ppt_x</p:attrName>
                                        </p:attrNameLst>
                                      </p:cBhvr>
                                      <p:tavLst>
                                        <p:tav tm="0">
                                          <p:val>
                                            <p:strVal val="#ppt_x"/>
                                          </p:val>
                                        </p:tav>
                                        <p:tav tm="100000">
                                          <p:val>
                                            <p:strVal val="#ppt_x"/>
                                          </p:val>
                                        </p:tav>
                                      </p:tavLst>
                                    </p:anim>
                                    <p:anim calcmode="lin" valueType="num">
                                      <p:cBhvr additive="base">
                                        <p:cTn id="3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4524315"/>
          </a:xfrm>
          <a:prstGeom prst="rect">
            <a:avLst/>
          </a:prstGeom>
          <a:noFill/>
        </p:spPr>
        <p:txBody>
          <a:bodyPr wrap="square" rtlCol="0">
            <a:spAutoFit/>
          </a:bodyPr>
          <a:lstStyle/>
          <a:p>
            <a:r>
              <a:rPr lang="en-US" sz="2400" b="1" dirty="0"/>
              <a:t>Question 20</a:t>
            </a:r>
            <a:r>
              <a:rPr lang="en-US" sz="2400" dirty="0"/>
              <a:t>. </a:t>
            </a:r>
            <a:endParaRPr lang="en-US" sz="2400" dirty="0" smtClean="0"/>
          </a:p>
          <a:p>
            <a:r>
              <a:rPr lang="en-US" sz="2400" b="1" dirty="0" smtClean="0"/>
              <a:t>A</a:t>
            </a:r>
            <a:r>
              <a:rPr lang="en-US" sz="2400" dirty="0"/>
              <a:t>. visit</a:t>
            </a:r>
            <a:r>
              <a:rPr lang="en-US" sz="2400" u="sng" dirty="0"/>
              <a:t>ed</a:t>
            </a:r>
            <a:r>
              <a:rPr lang="en-US" sz="2400" dirty="0"/>
              <a:t>	</a:t>
            </a:r>
            <a:r>
              <a:rPr lang="en-US" sz="2400" b="1" dirty="0"/>
              <a:t>B</a:t>
            </a:r>
            <a:r>
              <a:rPr lang="en-US" sz="2400" dirty="0"/>
              <a:t>. play</a:t>
            </a:r>
            <a:r>
              <a:rPr lang="en-US" sz="2400" u="sng" dirty="0"/>
              <a:t>ed</a:t>
            </a:r>
            <a:r>
              <a:rPr lang="en-US" sz="2400" dirty="0"/>
              <a:t>	</a:t>
            </a:r>
            <a:r>
              <a:rPr lang="en-US" sz="2400" b="1" dirty="0"/>
              <a:t>C</a:t>
            </a:r>
            <a:r>
              <a:rPr lang="en-US" sz="2400" dirty="0"/>
              <a:t>. hat</a:t>
            </a:r>
            <a:r>
              <a:rPr lang="en-US" sz="2400" u="sng" dirty="0"/>
              <a:t>ed</a:t>
            </a:r>
            <a:r>
              <a:rPr lang="en-US" sz="2400" dirty="0"/>
              <a:t>	</a:t>
            </a:r>
            <a:r>
              <a:rPr lang="en-US" sz="2400" b="1" dirty="0"/>
              <a:t>D</a:t>
            </a:r>
            <a:r>
              <a:rPr lang="en-US" sz="2400" dirty="0"/>
              <a:t>. need</a:t>
            </a:r>
            <a:r>
              <a:rPr lang="en-US" sz="2400" u="sng" dirty="0"/>
              <a:t>ed</a:t>
            </a:r>
            <a:endParaRPr lang="en-US" sz="2400" dirty="0"/>
          </a:p>
          <a:p>
            <a:endParaRPr lang="en-US" sz="2400" b="1" dirty="0" smtClean="0"/>
          </a:p>
          <a:p>
            <a:r>
              <a:rPr lang="vi-VN" sz="2400" dirty="0" smtClean="0"/>
              <a:t>Kiến </a:t>
            </a:r>
            <a:r>
              <a:rPr lang="vi-VN" sz="2400" dirty="0"/>
              <a:t>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vi-VN" sz="2400" dirty="0"/>
              <a:t>– Phát âm là /t/ khi từ có tận cùng bằng các phụ âm vô thanh: /θ/, /p/, /k/, /f/, /s/, /ʃ/, /tʃ/</a:t>
            </a:r>
            <a:endParaRPr lang="en-US" sz="2400" dirty="0"/>
          </a:p>
          <a:p>
            <a:r>
              <a:rPr lang="vi-VN" sz="2400" dirty="0"/>
              <a:t>– Phát âm là /id/ khi từ có tận cùng là các âm: /t/, /d/</a:t>
            </a:r>
            <a:endParaRPr lang="en-US" sz="2400" dirty="0"/>
          </a:p>
          <a:p>
            <a:r>
              <a:rPr lang="vi-VN" sz="2400" dirty="0"/>
              <a:t>– Phát âm là /d/ khi các từ có tận cùng là nguyên âm và các phụ âm hữu thanh còn lại</a:t>
            </a:r>
            <a:endParaRPr lang="en-US" sz="2400" dirty="0"/>
          </a:p>
          <a:p>
            <a:endParaRPr lang="en-US" sz="2400" dirty="0" smtClean="0"/>
          </a:p>
          <a:p>
            <a:endParaRPr lang="en-US" sz="2400" dirty="0"/>
          </a:p>
        </p:txBody>
      </p:sp>
      <p:sp>
        <p:nvSpPr>
          <p:cNvPr id="2" name="Oval 1"/>
          <p:cNvSpPr/>
          <p:nvPr/>
        </p:nvSpPr>
        <p:spPr>
          <a:xfrm>
            <a:off x="1828800" y="762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090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8915400" cy="3416320"/>
          </a:xfrm>
          <a:prstGeom prst="rect">
            <a:avLst/>
          </a:prstGeom>
          <a:noFill/>
        </p:spPr>
        <p:txBody>
          <a:bodyPr wrap="square" rtlCol="0">
            <a:spAutoFit/>
          </a:bodyPr>
          <a:lstStyle/>
          <a:p>
            <a:r>
              <a:rPr lang="en-US" sz="2400" b="1" dirty="0"/>
              <a:t>Question 21</a:t>
            </a:r>
            <a:r>
              <a:rPr lang="vi-VN" sz="2400" dirty="0"/>
              <a:t>. </a:t>
            </a:r>
            <a:r>
              <a:rPr lang="en-US" sz="2400" b="1" dirty="0"/>
              <a:t>A</a:t>
            </a:r>
            <a:r>
              <a:rPr lang="en-US" sz="2400" dirty="0"/>
              <a:t>. h</a:t>
            </a:r>
            <a:r>
              <a:rPr lang="en-US" sz="2400" u="sng" dirty="0"/>
              <a:t>a</a:t>
            </a:r>
            <a:r>
              <a:rPr lang="en-US" sz="2400" dirty="0"/>
              <a:t>nd 	</a:t>
            </a:r>
            <a:r>
              <a:rPr lang="en-US" sz="2400" b="1" dirty="0"/>
              <a:t>B</a:t>
            </a:r>
            <a:r>
              <a:rPr lang="en-US" sz="2400" dirty="0"/>
              <a:t>. s</a:t>
            </a:r>
            <a:r>
              <a:rPr lang="en-US" sz="2400" u="sng" dirty="0"/>
              <a:t>a</a:t>
            </a:r>
            <a:r>
              <a:rPr lang="en-US" sz="2400" dirty="0"/>
              <a:t>ve 	</a:t>
            </a:r>
            <a:r>
              <a:rPr lang="en-US" sz="2400" b="1" dirty="0"/>
              <a:t>C</a:t>
            </a:r>
            <a:r>
              <a:rPr lang="en-US" sz="2400" dirty="0"/>
              <a:t>. t</a:t>
            </a:r>
            <a:r>
              <a:rPr lang="en-US" sz="2400" u="sng" dirty="0"/>
              <a:t>a</a:t>
            </a:r>
            <a:r>
              <a:rPr lang="en-US" sz="2400" dirty="0"/>
              <a:t>ke	</a:t>
            </a:r>
            <a:r>
              <a:rPr lang="en-US" sz="2400" b="1" dirty="0"/>
              <a:t>D</a:t>
            </a:r>
            <a:r>
              <a:rPr lang="en-US" sz="2400" dirty="0"/>
              <a:t>. f</a:t>
            </a:r>
            <a:r>
              <a:rPr lang="en-US" sz="2400" u="sng" dirty="0"/>
              <a:t>a</a:t>
            </a:r>
            <a:r>
              <a:rPr lang="en-US" sz="2400" dirty="0"/>
              <a:t>ce</a:t>
            </a:r>
          </a:p>
          <a:p>
            <a:endParaRPr lang="en-US" sz="2400" b="1" dirty="0" smtClean="0"/>
          </a:p>
          <a:p>
            <a:endParaRPr lang="en-US" sz="2400" b="1" dirty="0"/>
          </a:p>
          <a:p>
            <a:r>
              <a:rPr lang="vi-VN" sz="2400" dirty="0" smtClean="0"/>
              <a:t>Kiến </a:t>
            </a:r>
            <a:r>
              <a:rPr lang="vi-VN" sz="2400" dirty="0"/>
              <a:t>thức: Cách phát âm của nguyên âm</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h</a:t>
            </a:r>
            <a:r>
              <a:rPr lang="en-US" sz="2400" u="sng" dirty="0"/>
              <a:t>a</a:t>
            </a:r>
            <a:r>
              <a:rPr lang="en-US" sz="2400" dirty="0"/>
              <a:t>nd /</a:t>
            </a:r>
            <a:r>
              <a:rPr lang="en-US" sz="2400" dirty="0" err="1"/>
              <a:t>hӕnd</a:t>
            </a:r>
            <a:r>
              <a:rPr lang="en-US" sz="2400" dirty="0"/>
              <a:t>/	B. s</a:t>
            </a:r>
            <a:r>
              <a:rPr lang="en-US" sz="2400" u="sng" dirty="0"/>
              <a:t>a</a:t>
            </a:r>
            <a:r>
              <a:rPr lang="en-US" sz="2400" dirty="0"/>
              <a:t>ve /</a:t>
            </a:r>
            <a:r>
              <a:rPr lang="en-US" sz="2400" dirty="0" err="1"/>
              <a:t>seiv</a:t>
            </a:r>
            <a:r>
              <a:rPr lang="en-US" sz="2400" dirty="0"/>
              <a:t>/	</a:t>
            </a:r>
          </a:p>
          <a:p>
            <a:r>
              <a:rPr lang="en-US" sz="2400" dirty="0"/>
              <a:t>	C. t</a:t>
            </a:r>
            <a:r>
              <a:rPr lang="en-US" sz="2400" u="sng" dirty="0"/>
              <a:t>a</a:t>
            </a:r>
            <a:r>
              <a:rPr lang="en-US" sz="2400" dirty="0"/>
              <a:t>ke /</a:t>
            </a:r>
            <a:r>
              <a:rPr lang="en-US" sz="2400" dirty="0" err="1"/>
              <a:t>teik</a:t>
            </a:r>
            <a:r>
              <a:rPr lang="en-US" sz="2400" dirty="0"/>
              <a:t>)	D. f</a:t>
            </a:r>
            <a:r>
              <a:rPr lang="en-US" sz="2400" u="sng" dirty="0"/>
              <a:t>a</a:t>
            </a:r>
            <a:r>
              <a:rPr lang="en-US" sz="2400" dirty="0"/>
              <a:t>ce /</a:t>
            </a:r>
            <a:r>
              <a:rPr lang="en-US" sz="2400" dirty="0" err="1"/>
              <a:t>feis</a:t>
            </a:r>
            <a:r>
              <a:rPr lang="en-US" sz="2400" dirty="0"/>
              <a:t>/</a:t>
            </a:r>
          </a:p>
          <a:p>
            <a:endParaRPr lang="en-US" sz="2400" dirty="0"/>
          </a:p>
        </p:txBody>
      </p:sp>
      <p:sp>
        <p:nvSpPr>
          <p:cNvPr id="2" name="Oval 1"/>
          <p:cNvSpPr/>
          <p:nvPr/>
        </p:nvSpPr>
        <p:spPr>
          <a:xfrm>
            <a:off x="1676400" y="609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766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5262979"/>
          </a:xfrm>
          <a:prstGeom prst="rect">
            <a:avLst/>
          </a:prstGeom>
          <a:noFill/>
        </p:spPr>
        <p:txBody>
          <a:bodyPr wrap="square" rtlCol="0">
            <a:spAutoFit/>
          </a:bodyPr>
          <a:lstStyle/>
          <a:p>
            <a:r>
              <a:rPr lang="en-US" sz="2400" b="1" dirty="0"/>
              <a:t>Question 22</a:t>
            </a:r>
            <a:r>
              <a:rPr lang="en-US" sz="2400" dirty="0"/>
              <a:t>. Emissions from factories and exhaust fumes from vehicles can have </a:t>
            </a:r>
            <a:r>
              <a:rPr lang="en-US" sz="2400" b="1" u="sng" dirty="0"/>
              <a:t>detrimental</a:t>
            </a:r>
            <a:r>
              <a:rPr lang="en-US" sz="2400" dirty="0"/>
              <a:t> effects on our health. </a:t>
            </a:r>
          </a:p>
          <a:p>
            <a:r>
              <a:rPr lang="en-US" sz="2400" dirty="0"/>
              <a:t>	</a:t>
            </a:r>
            <a:r>
              <a:rPr lang="en-US" sz="2400" b="1" dirty="0"/>
              <a:t>A</a:t>
            </a:r>
            <a:r>
              <a:rPr lang="en-US" sz="2400" dirty="0"/>
              <a:t>. beneficial          	</a:t>
            </a:r>
            <a:r>
              <a:rPr lang="en-US" sz="2400" b="1" dirty="0"/>
              <a:t>B</a:t>
            </a:r>
            <a:r>
              <a:rPr lang="en-US" sz="2400" dirty="0"/>
              <a:t>. neutral          </a:t>
            </a:r>
            <a:r>
              <a:rPr lang="en-US" sz="2400" b="1" dirty="0" smtClean="0"/>
              <a:t>C</a:t>
            </a:r>
            <a:r>
              <a:rPr lang="en-US" sz="2400" dirty="0"/>
              <a:t>. needy          	</a:t>
            </a:r>
            <a:r>
              <a:rPr lang="en-US" sz="2400" b="1" dirty="0"/>
              <a:t>D</a:t>
            </a:r>
            <a:r>
              <a:rPr lang="en-US" sz="2400" dirty="0"/>
              <a:t>. harmful</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beneficial (</a:t>
            </a:r>
            <a:r>
              <a:rPr lang="en-US" sz="2400" dirty="0" err="1"/>
              <a:t>adj</a:t>
            </a:r>
            <a:r>
              <a:rPr lang="en-US" sz="2400" dirty="0"/>
              <a:t>): </a:t>
            </a:r>
            <a:r>
              <a:rPr lang="en-US" sz="2400" dirty="0" err="1"/>
              <a:t>có</a:t>
            </a:r>
            <a:r>
              <a:rPr lang="en-US" sz="2400" dirty="0"/>
              <a:t> </a:t>
            </a:r>
            <a:r>
              <a:rPr lang="en-US" sz="2400" dirty="0" err="1"/>
              <a:t>lợi</a:t>
            </a:r>
            <a:r>
              <a:rPr lang="en-US" sz="2400" dirty="0"/>
              <a:t> 	- neutral (</a:t>
            </a:r>
            <a:r>
              <a:rPr lang="en-US" sz="2400" dirty="0" err="1"/>
              <a:t>adj</a:t>
            </a:r>
            <a:r>
              <a:rPr lang="en-US" sz="2400" dirty="0"/>
              <a:t>): </a:t>
            </a:r>
            <a:r>
              <a:rPr lang="en-US" sz="2400" dirty="0" err="1"/>
              <a:t>trung</a:t>
            </a:r>
            <a:r>
              <a:rPr lang="en-US" sz="2400" dirty="0"/>
              <a:t> </a:t>
            </a:r>
            <a:r>
              <a:rPr lang="en-US" sz="2400" dirty="0" err="1"/>
              <a:t>tính</a:t>
            </a:r>
            <a:r>
              <a:rPr lang="en-US" sz="2400" dirty="0"/>
              <a:t>, </a:t>
            </a:r>
            <a:r>
              <a:rPr lang="en-US" sz="2400" dirty="0" err="1"/>
              <a:t>trung</a:t>
            </a:r>
            <a:r>
              <a:rPr lang="en-US" sz="2400" dirty="0"/>
              <a:t> </a:t>
            </a:r>
            <a:r>
              <a:rPr lang="en-US" sz="2400" dirty="0" err="1"/>
              <a:t>lập</a:t>
            </a:r>
            <a:r>
              <a:rPr lang="en-US" sz="2400" dirty="0"/>
              <a:t> </a:t>
            </a:r>
          </a:p>
          <a:p>
            <a:r>
              <a:rPr lang="en-US" sz="2400" dirty="0"/>
              <a:t>- needy (</a:t>
            </a:r>
            <a:r>
              <a:rPr lang="en-US" sz="2400" dirty="0" err="1"/>
              <a:t>adj</a:t>
            </a:r>
            <a:r>
              <a:rPr lang="en-US" sz="2400" dirty="0"/>
              <a:t>): </a:t>
            </a:r>
            <a:r>
              <a:rPr lang="en-US" sz="2400" dirty="0" err="1"/>
              <a:t>nghèo</a:t>
            </a:r>
            <a:r>
              <a:rPr lang="en-US" sz="2400" dirty="0"/>
              <a:t> </a:t>
            </a:r>
            <a:r>
              <a:rPr lang="en-US" sz="2400" dirty="0" err="1"/>
              <a:t>túng</a:t>
            </a:r>
            <a:r>
              <a:rPr lang="en-US" sz="2400" dirty="0"/>
              <a:t>, </a:t>
            </a:r>
            <a:r>
              <a:rPr lang="en-US" sz="2400" dirty="0" err="1"/>
              <a:t>nghèo</a:t>
            </a:r>
            <a:r>
              <a:rPr lang="en-US" sz="2400" dirty="0"/>
              <a:t> </a:t>
            </a:r>
            <a:r>
              <a:rPr lang="en-US" sz="2400" dirty="0" err="1"/>
              <a:t>đói</a:t>
            </a:r>
            <a:r>
              <a:rPr lang="en-US" sz="2400" dirty="0"/>
              <a:t> 	- harmful (</a:t>
            </a:r>
            <a:r>
              <a:rPr lang="en-US" sz="2400" dirty="0" err="1"/>
              <a:t>adj</a:t>
            </a:r>
            <a:r>
              <a:rPr lang="en-US" sz="2400" dirty="0"/>
              <a:t>): </a:t>
            </a:r>
            <a:r>
              <a:rPr lang="en-US" sz="2400" dirty="0" err="1"/>
              <a:t>có</a:t>
            </a:r>
            <a:r>
              <a:rPr lang="en-US" sz="2400" dirty="0"/>
              <a:t> </a:t>
            </a:r>
            <a:r>
              <a:rPr lang="en-US" sz="2400" dirty="0" err="1"/>
              <a:t>hại</a:t>
            </a:r>
            <a:r>
              <a:rPr lang="en-US" sz="2400" dirty="0"/>
              <a:t> </a:t>
            </a:r>
          </a:p>
          <a:p>
            <a:r>
              <a:rPr lang="en-US" sz="2400" dirty="0"/>
              <a:t>- detrimental (</a:t>
            </a:r>
            <a:r>
              <a:rPr lang="en-US" sz="2400" dirty="0" err="1"/>
              <a:t>adj</a:t>
            </a:r>
            <a:r>
              <a:rPr lang="en-US" sz="2400" dirty="0"/>
              <a:t>): </a:t>
            </a:r>
            <a:r>
              <a:rPr lang="en-US" sz="2400" dirty="0" err="1"/>
              <a:t>có</a:t>
            </a:r>
            <a:r>
              <a:rPr lang="en-US" sz="2400" dirty="0"/>
              <a:t> </a:t>
            </a:r>
            <a:r>
              <a:rPr lang="en-US" sz="2400" dirty="0" err="1"/>
              <a:t>hại</a:t>
            </a:r>
            <a:r>
              <a:rPr lang="en-US" sz="2400" dirty="0"/>
              <a:t>, </a:t>
            </a:r>
            <a:r>
              <a:rPr lang="en-US" sz="2400" dirty="0" err="1"/>
              <a:t>bất</a:t>
            </a:r>
            <a:r>
              <a:rPr lang="en-US" sz="2400" dirty="0"/>
              <a:t> </a:t>
            </a:r>
            <a:r>
              <a:rPr lang="en-US" sz="2400" dirty="0" err="1"/>
              <a:t>lợi</a:t>
            </a:r>
            <a:r>
              <a:rPr lang="en-US" sz="2400" dirty="0"/>
              <a:t> </a:t>
            </a:r>
            <a:r>
              <a:rPr lang="en-US" sz="2400" dirty="0" err="1"/>
              <a:t>cho</a:t>
            </a:r>
            <a:r>
              <a:rPr lang="en-US" sz="2400" dirty="0"/>
              <a:t> = harmful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t>
            </a:r>
            <a:r>
              <a:rPr lang="en-US" sz="2400" dirty="0" err="1"/>
              <a:t>Khí</a:t>
            </a:r>
            <a:r>
              <a:rPr lang="en-US" sz="2400" dirty="0"/>
              <a:t> </a:t>
            </a:r>
            <a:r>
              <a:rPr lang="en-US" sz="2400" dirty="0" err="1"/>
              <a:t>thải</a:t>
            </a:r>
            <a:r>
              <a:rPr lang="en-US" sz="2400" dirty="0"/>
              <a:t> </a:t>
            </a:r>
            <a:r>
              <a:rPr lang="en-US" sz="2400" dirty="0" err="1"/>
              <a:t>từ</a:t>
            </a:r>
            <a:r>
              <a:rPr lang="en-US" sz="2400" dirty="0"/>
              <a:t> </a:t>
            </a:r>
            <a:r>
              <a:rPr lang="en-US" sz="2400" dirty="0" err="1"/>
              <a:t>các</a:t>
            </a:r>
            <a:r>
              <a:rPr lang="en-US" sz="2400" dirty="0"/>
              <a:t> </a:t>
            </a:r>
            <a:r>
              <a:rPr lang="en-US" sz="2400" dirty="0" err="1"/>
              <a:t>nhà</a:t>
            </a:r>
            <a:r>
              <a:rPr lang="en-US" sz="2400" dirty="0"/>
              <a:t> </a:t>
            </a:r>
            <a:r>
              <a:rPr lang="en-US" sz="2400" dirty="0" err="1"/>
              <a:t>máy</a:t>
            </a:r>
            <a:r>
              <a:rPr lang="en-US" sz="2400" dirty="0"/>
              <a:t> </a:t>
            </a:r>
            <a:r>
              <a:rPr lang="en-US" sz="2400" dirty="0" err="1"/>
              <a:t>và</a:t>
            </a:r>
            <a:r>
              <a:rPr lang="en-US" sz="2400" dirty="0"/>
              <a:t> </a:t>
            </a:r>
            <a:r>
              <a:rPr lang="en-US" sz="2400" dirty="0" err="1"/>
              <a:t>các</a:t>
            </a:r>
            <a:r>
              <a:rPr lang="en-US" sz="2400" dirty="0"/>
              <a:t> </a:t>
            </a:r>
            <a:r>
              <a:rPr lang="en-US" sz="2400" dirty="0" err="1"/>
              <a:t>phương</a:t>
            </a:r>
            <a:r>
              <a:rPr lang="en-US" sz="2400" dirty="0"/>
              <a:t> </a:t>
            </a:r>
            <a:r>
              <a:rPr lang="en-US" sz="2400" dirty="0" err="1"/>
              <a:t>tiện</a:t>
            </a:r>
            <a:r>
              <a:rPr lang="en-US" sz="2400" dirty="0"/>
              <a:t> </a:t>
            </a:r>
            <a:r>
              <a:rPr lang="en-US" sz="2400" dirty="0" err="1"/>
              <a:t>đi</a:t>
            </a:r>
            <a:r>
              <a:rPr lang="en-US" sz="2400" dirty="0"/>
              <a:t> </a:t>
            </a:r>
            <a:r>
              <a:rPr lang="en-US" sz="2400" dirty="0" err="1"/>
              <a:t>lại</a:t>
            </a:r>
            <a:r>
              <a:rPr lang="en-US" sz="2400" dirty="0"/>
              <a:t> </a:t>
            </a:r>
            <a:r>
              <a:rPr lang="en-US" sz="2400" dirty="0" err="1"/>
              <a:t>có</a:t>
            </a:r>
            <a:r>
              <a:rPr lang="en-US" sz="2400" dirty="0"/>
              <a:t> </a:t>
            </a:r>
            <a:r>
              <a:rPr lang="en-US" sz="2400" dirty="0" err="1"/>
              <a:t>thể</a:t>
            </a:r>
            <a:r>
              <a:rPr lang="en-US" sz="2400" dirty="0"/>
              <a:t> </a:t>
            </a:r>
            <a:r>
              <a:rPr lang="en-US" sz="2400" dirty="0" err="1"/>
              <a:t>tác</a:t>
            </a:r>
            <a:r>
              <a:rPr lang="en-US" sz="2400" dirty="0"/>
              <a:t> </a:t>
            </a:r>
            <a:r>
              <a:rPr lang="en-US" sz="2400" dirty="0" err="1"/>
              <a:t>động</a:t>
            </a:r>
            <a:r>
              <a:rPr lang="en-US" sz="2400" dirty="0"/>
              <a:t> </a:t>
            </a:r>
            <a:r>
              <a:rPr lang="en-US" sz="2400" dirty="0" err="1"/>
              <a:t>có</a:t>
            </a:r>
            <a:r>
              <a:rPr lang="en-US" sz="2400" dirty="0"/>
              <a:t> </a:t>
            </a:r>
            <a:r>
              <a:rPr lang="en-US" sz="2400" dirty="0" err="1"/>
              <a:t>hại</a:t>
            </a:r>
            <a:r>
              <a:rPr lang="en-US" sz="2400" dirty="0"/>
              <a:t> </a:t>
            </a:r>
            <a:r>
              <a:rPr lang="en-US" sz="2400" dirty="0" err="1"/>
              <a:t>đến</a:t>
            </a:r>
            <a:r>
              <a:rPr lang="en-US" sz="2400" dirty="0"/>
              <a:t> </a:t>
            </a:r>
            <a:r>
              <a:rPr lang="en-US" sz="2400" dirty="0" err="1"/>
              <a:t>sức</a:t>
            </a:r>
            <a:r>
              <a:rPr lang="en-US" sz="2400" dirty="0"/>
              <a:t> </a:t>
            </a:r>
            <a:r>
              <a:rPr lang="en-US" sz="2400" dirty="0" err="1"/>
              <a:t>khỏe</a:t>
            </a:r>
            <a:r>
              <a:rPr lang="en-US" sz="2400" dirty="0"/>
              <a:t> </a:t>
            </a:r>
            <a:r>
              <a:rPr lang="en-US" sz="2400" dirty="0" err="1"/>
              <a:t>của</a:t>
            </a:r>
            <a:r>
              <a:rPr lang="en-US" sz="2400" dirty="0"/>
              <a:t> </a:t>
            </a:r>
            <a:r>
              <a:rPr lang="en-US" sz="2400" dirty="0" err="1"/>
              <a:t>chúng</a:t>
            </a:r>
            <a:r>
              <a:rPr lang="en-US" sz="2400" dirty="0"/>
              <a:t> ta.</a:t>
            </a:r>
          </a:p>
          <a:p>
            <a:endParaRPr lang="en-US" sz="2400" dirty="0"/>
          </a:p>
        </p:txBody>
      </p:sp>
      <p:sp>
        <p:nvSpPr>
          <p:cNvPr id="2" name="Oval 1"/>
          <p:cNvSpPr/>
          <p:nvPr/>
        </p:nvSpPr>
        <p:spPr>
          <a:xfrm>
            <a:off x="73914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895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5632311"/>
          </a:xfrm>
          <a:prstGeom prst="rect">
            <a:avLst/>
          </a:prstGeom>
          <a:noFill/>
        </p:spPr>
        <p:txBody>
          <a:bodyPr wrap="square" rtlCol="0">
            <a:spAutoFit/>
          </a:bodyPr>
          <a:lstStyle/>
          <a:p>
            <a:r>
              <a:rPr lang="en-US" sz="2400" b="1" dirty="0"/>
              <a:t>Question 23</a:t>
            </a:r>
            <a:r>
              <a:rPr lang="vi-VN" sz="2400" dirty="0"/>
              <a:t>. Dozens of valuable works of art disappeared during </a:t>
            </a:r>
            <a:r>
              <a:rPr lang="vi-VN" sz="2400" b="1" u="sng" dirty="0"/>
              <a:t>shipment</a:t>
            </a:r>
            <a:r>
              <a:rPr lang="vi-VN" sz="2400" dirty="0"/>
              <a:t> to the US.</a:t>
            </a:r>
            <a:endParaRPr lang="en-US" sz="2400" dirty="0"/>
          </a:p>
          <a:p>
            <a:r>
              <a:rPr lang="vi-VN" sz="2400" dirty="0"/>
              <a:t>	</a:t>
            </a:r>
            <a:r>
              <a:rPr lang="vi-VN" sz="2400" b="1" dirty="0"/>
              <a:t>A</a:t>
            </a:r>
            <a:r>
              <a:rPr lang="vi-VN" sz="2400" dirty="0"/>
              <a:t>. authority	</a:t>
            </a:r>
            <a:r>
              <a:rPr lang="vi-VN" sz="2400" b="1" dirty="0"/>
              <a:t>B</a:t>
            </a:r>
            <a:r>
              <a:rPr lang="vi-VN" sz="2400" dirty="0"/>
              <a:t>. security	</a:t>
            </a:r>
            <a:r>
              <a:rPr lang="vi-VN" sz="2400" b="1" dirty="0"/>
              <a:t>C</a:t>
            </a:r>
            <a:r>
              <a:rPr lang="vi-VN" sz="2400" dirty="0"/>
              <a:t>. activity	</a:t>
            </a:r>
            <a:r>
              <a:rPr lang="vi-VN" sz="2400" b="1" dirty="0"/>
              <a:t>D</a:t>
            </a:r>
            <a:r>
              <a:rPr lang="vi-VN" sz="2400" dirty="0"/>
              <a:t>. delivery</a:t>
            </a:r>
            <a:endParaRPr lang="en-US" sz="2400" dirty="0"/>
          </a:p>
          <a:p>
            <a:endParaRPr lang="en-US"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authority (n.): </a:t>
            </a:r>
            <a:r>
              <a:rPr lang="en-US" sz="2400" dirty="0" err="1"/>
              <a:t>chính</a:t>
            </a:r>
            <a:r>
              <a:rPr lang="en-US" sz="2400" dirty="0"/>
              <a:t> </a:t>
            </a:r>
            <a:r>
              <a:rPr lang="en-US" sz="2400" dirty="0" err="1"/>
              <a:t>quyền</a:t>
            </a:r>
            <a:r>
              <a:rPr lang="en-US" sz="2400" dirty="0"/>
              <a:t>	B. security (n.): an </a:t>
            </a:r>
            <a:r>
              <a:rPr lang="en-US" sz="2400" dirty="0" err="1"/>
              <a:t>ninh</a:t>
            </a:r>
            <a:endParaRPr lang="en-US" sz="2400" dirty="0"/>
          </a:p>
          <a:p>
            <a:r>
              <a:rPr lang="en-US" sz="2400" dirty="0"/>
              <a:t>	C. activity (n.): </a:t>
            </a:r>
            <a:r>
              <a:rPr lang="en-US" sz="2400" dirty="0" err="1"/>
              <a:t>hoạt</a:t>
            </a:r>
            <a:r>
              <a:rPr lang="en-US" sz="2400" dirty="0"/>
              <a:t> </a:t>
            </a:r>
            <a:r>
              <a:rPr lang="en-US" sz="2400" dirty="0" err="1"/>
              <a:t>động</a:t>
            </a:r>
            <a:r>
              <a:rPr lang="en-US" sz="2400" dirty="0"/>
              <a:t>	D. delivery (n.): </a:t>
            </a:r>
            <a:r>
              <a:rPr lang="en-US" sz="2400" dirty="0" err="1"/>
              <a:t>sự</a:t>
            </a:r>
            <a:r>
              <a:rPr lang="en-US" sz="2400" dirty="0"/>
              <a:t> </a:t>
            </a:r>
            <a:r>
              <a:rPr lang="en-US" sz="2400" dirty="0" err="1"/>
              <a:t>giao</a:t>
            </a:r>
            <a:r>
              <a:rPr lang="en-US" sz="2400" dirty="0"/>
              <a:t> </a:t>
            </a:r>
            <a:r>
              <a:rPr lang="en-US" sz="2400" dirty="0" err="1"/>
              <a:t>hàng</a:t>
            </a:r>
            <a:endParaRPr lang="en-US" sz="2400" dirty="0"/>
          </a:p>
          <a:p>
            <a:r>
              <a:rPr lang="en-US" sz="2400" dirty="0"/>
              <a:t>Ta </a:t>
            </a:r>
            <a:r>
              <a:rPr lang="en-US" sz="2400" dirty="0" err="1"/>
              <a:t>có</a:t>
            </a:r>
            <a:r>
              <a:rPr lang="en-US" sz="2400" dirty="0"/>
              <a:t>: shipment: </a:t>
            </a:r>
            <a:r>
              <a:rPr lang="en-US" sz="2400" dirty="0" err="1"/>
              <a:t>sự</a:t>
            </a:r>
            <a:r>
              <a:rPr lang="en-US" sz="2400" dirty="0"/>
              <a:t> </a:t>
            </a:r>
            <a:r>
              <a:rPr lang="en-US" sz="2400" dirty="0" err="1"/>
              <a:t>giao</a:t>
            </a:r>
            <a:r>
              <a:rPr lang="en-US" sz="2400" dirty="0"/>
              <a:t> </a:t>
            </a:r>
            <a:r>
              <a:rPr lang="en-US" sz="2400" dirty="0" err="1"/>
              <a:t>hàng</a:t>
            </a:r>
            <a:endParaRPr lang="en-US" sz="2400" dirty="0"/>
          </a:p>
          <a:p>
            <a:r>
              <a:rPr lang="en-US" sz="2400" dirty="0"/>
              <a:t>shipment = delivery</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t>
            </a:r>
            <a:r>
              <a:rPr lang="en-US" sz="2400" dirty="0" err="1"/>
              <a:t>Hàng</a:t>
            </a:r>
            <a:r>
              <a:rPr lang="en-US" sz="2400" dirty="0"/>
              <a:t> </a:t>
            </a:r>
            <a:r>
              <a:rPr lang="en-US" sz="2400" dirty="0" err="1"/>
              <a:t>chục</a:t>
            </a:r>
            <a:r>
              <a:rPr lang="en-US" sz="2400" dirty="0"/>
              <a:t> </a:t>
            </a:r>
            <a:r>
              <a:rPr lang="en-US" sz="2400" dirty="0" err="1"/>
              <a:t>tác</a:t>
            </a:r>
            <a:r>
              <a:rPr lang="en-US" sz="2400" dirty="0"/>
              <a:t> </a:t>
            </a:r>
            <a:r>
              <a:rPr lang="en-US" sz="2400" dirty="0" err="1"/>
              <a:t>phẩm</a:t>
            </a:r>
            <a:r>
              <a:rPr lang="en-US" sz="2400" dirty="0"/>
              <a:t> </a:t>
            </a:r>
            <a:r>
              <a:rPr lang="en-US" sz="2400" dirty="0" err="1"/>
              <a:t>nghệ</a:t>
            </a:r>
            <a:r>
              <a:rPr lang="en-US" sz="2400" dirty="0"/>
              <a:t> </a:t>
            </a:r>
            <a:r>
              <a:rPr lang="en-US" sz="2400" dirty="0" err="1"/>
              <a:t>thuật</a:t>
            </a:r>
            <a:r>
              <a:rPr lang="en-US" sz="2400" dirty="0"/>
              <a:t> </a:t>
            </a:r>
            <a:r>
              <a:rPr lang="en-US" sz="2400" dirty="0" err="1"/>
              <a:t>có</a:t>
            </a:r>
            <a:r>
              <a:rPr lang="en-US" sz="2400" dirty="0"/>
              <a:t> </a:t>
            </a:r>
            <a:r>
              <a:rPr lang="en-US" sz="2400" dirty="0" err="1"/>
              <a:t>giá</a:t>
            </a:r>
            <a:r>
              <a:rPr lang="en-US" sz="2400" dirty="0"/>
              <a:t> </a:t>
            </a:r>
            <a:r>
              <a:rPr lang="en-US" sz="2400" dirty="0" err="1"/>
              <a:t>trị</a:t>
            </a:r>
            <a:r>
              <a:rPr lang="en-US" sz="2400" dirty="0"/>
              <a:t> </a:t>
            </a:r>
            <a:r>
              <a:rPr lang="en-US" sz="2400" dirty="0" err="1"/>
              <a:t>đã</a:t>
            </a:r>
            <a:r>
              <a:rPr lang="en-US" sz="2400" dirty="0"/>
              <a:t> </a:t>
            </a:r>
            <a:r>
              <a:rPr lang="en-US" sz="2400" dirty="0" err="1"/>
              <a:t>biến</a:t>
            </a:r>
            <a:r>
              <a:rPr lang="en-US" sz="2400" dirty="0"/>
              <a:t> </a:t>
            </a:r>
            <a:r>
              <a:rPr lang="en-US" sz="2400" dirty="0" err="1"/>
              <a:t>mất</a:t>
            </a:r>
            <a:r>
              <a:rPr lang="en-US" sz="2400" dirty="0"/>
              <a:t> </a:t>
            </a:r>
            <a:r>
              <a:rPr lang="en-US" sz="2400" dirty="0" err="1"/>
              <a:t>trong</a:t>
            </a:r>
            <a:r>
              <a:rPr lang="en-US" sz="2400" dirty="0"/>
              <a:t> </a:t>
            </a:r>
            <a:r>
              <a:rPr lang="en-US" sz="2400" dirty="0" err="1"/>
              <a:t>quá</a:t>
            </a:r>
            <a:r>
              <a:rPr lang="en-US" sz="2400" dirty="0"/>
              <a:t> </a:t>
            </a:r>
            <a:r>
              <a:rPr lang="en-US" sz="2400" dirty="0" err="1"/>
              <a:t>trình</a:t>
            </a:r>
            <a:r>
              <a:rPr lang="en-US" sz="2400" dirty="0"/>
              <a:t> </a:t>
            </a:r>
            <a:r>
              <a:rPr lang="en-US" sz="2400" dirty="0" err="1"/>
              <a:t>vận</a:t>
            </a:r>
            <a:r>
              <a:rPr lang="en-US" sz="2400" dirty="0"/>
              <a:t> </a:t>
            </a:r>
            <a:r>
              <a:rPr lang="en-US" sz="2400" dirty="0" err="1"/>
              <a:t>chuyển</a:t>
            </a:r>
            <a:r>
              <a:rPr lang="en-US" sz="2400" dirty="0"/>
              <a:t> </a:t>
            </a:r>
            <a:r>
              <a:rPr lang="en-US" sz="2400" dirty="0" err="1"/>
              <a:t>đến</a:t>
            </a:r>
            <a:r>
              <a:rPr lang="en-US" sz="2400" dirty="0"/>
              <a:t> </a:t>
            </a:r>
            <a:r>
              <a:rPr lang="en-US" sz="2400" dirty="0" err="1"/>
              <a:t>Mỹ</a:t>
            </a:r>
            <a:r>
              <a:rPr lang="en-US" sz="2400" dirty="0"/>
              <a:t>.</a:t>
            </a:r>
          </a:p>
          <a:p>
            <a:endParaRPr lang="en-US" sz="2400" dirty="0"/>
          </a:p>
        </p:txBody>
      </p:sp>
      <p:sp>
        <p:nvSpPr>
          <p:cNvPr id="2" name="Oval 1"/>
          <p:cNvSpPr/>
          <p:nvPr/>
        </p:nvSpPr>
        <p:spPr>
          <a:xfrm>
            <a:off x="66294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396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5632311"/>
          </a:xfrm>
          <a:prstGeom prst="rect">
            <a:avLst/>
          </a:prstGeom>
          <a:noFill/>
        </p:spPr>
        <p:txBody>
          <a:bodyPr wrap="square" rtlCol="0">
            <a:spAutoFit/>
          </a:bodyPr>
          <a:lstStyle/>
          <a:p>
            <a:r>
              <a:rPr lang="en-US" sz="2400" b="1" dirty="0"/>
              <a:t>Question 24</a:t>
            </a:r>
            <a:r>
              <a:rPr lang="en-US" sz="2400" dirty="0"/>
              <a:t>. </a:t>
            </a:r>
            <a:r>
              <a:rPr lang="vi-VN" sz="2400" dirty="0"/>
              <a:t>Tom may </a:t>
            </a:r>
            <a:r>
              <a:rPr lang="vi-VN" sz="2400" b="1" u="sng" dirty="0"/>
              <a:t>get into hot water</a:t>
            </a:r>
            <a:r>
              <a:rPr lang="vi-VN" sz="2400" dirty="0"/>
              <a:t> when driving at full speed after drinking wine. </a:t>
            </a:r>
            <a:endParaRPr lang="en-US" sz="2400" dirty="0"/>
          </a:p>
          <a:p>
            <a:r>
              <a:rPr lang="en-US" sz="2400" dirty="0"/>
              <a:t>	</a:t>
            </a:r>
            <a:r>
              <a:rPr lang="vi-VN" sz="2400" b="1" dirty="0"/>
              <a:t>A</a:t>
            </a:r>
            <a:r>
              <a:rPr lang="vi-VN" sz="2400" dirty="0"/>
              <a:t>. get into trouble          </a:t>
            </a:r>
            <a:r>
              <a:rPr lang="en-US" sz="2400" dirty="0"/>
              <a:t>	</a:t>
            </a:r>
            <a:r>
              <a:rPr lang="vi-VN" sz="2400" b="1" dirty="0"/>
              <a:t>B</a:t>
            </a:r>
            <a:r>
              <a:rPr lang="vi-VN" sz="2400" dirty="0"/>
              <a:t>. stay safe          </a:t>
            </a:r>
            <a:endParaRPr lang="en-US" sz="2400" dirty="0" smtClean="0"/>
          </a:p>
          <a:p>
            <a:r>
              <a:rPr lang="en-US" sz="2400" dirty="0"/>
              <a:t>	</a:t>
            </a:r>
            <a:r>
              <a:rPr lang="vi-VN" sz="2400" b="1" dirty="0"/>
              <a:t>C</a:t>
            </a:r>
            <a:r>
              <a:rPr lang="vi-VN" sz="2400" dirty="0"/>
              <a:t>. fall into disuse          </a:t>
            </a:r>
            <a:r>
              <a:rPr lang="en-US" sz="2400" dirty="0"/>
              <a:t>	</a:t>
            </a:r>
            <a:r>
              <a:rPr lang="vi-VN" sz="2400" b="1" dirty="0"/>
              <a:t>D</a:t>
            </a:r>
            <a:r>
              <a:rPr lang="vi-VN" sz="2400" dirty="0"/>
              <a:t>. keep calm</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cụm</a:t>
            </a:r>
            <a:r>
              <a:rPr lang="en-US" sz="2400" dirty="0"/>
              <a:t> </a:t>
            </a:r>
            <a:r>
              <a:rPr lang="en-US" sz="2400" dirty="0" err="1"/>
              <a:t>từ</a:t>
            </a:r>
            <a:r>
              <a:rPr lang="en-US" sz="2400" dirty="0"/>
              <a:t> </a:t>
            </a:r>
            <a:r>
              <a:rPr lang="en-US" sz="2400" dirty="0" err="1"/>
              <a:t>hoặc</a:t>
            </a:r>
            <a:r>
              <a:rPr lang="en-US" sz="2400" dirty="0"/>
              <a:t> </a:t>
            </a:r>
            <a:r>
              <a:rPr lang="en-US" sz="2400" dirty="0" err="1"/>
              <a:t>thành</a:t>
            </a:r>
            <a:r>
              <a:rPr lang="en-US" sz="2400" dirty="0"/>
              <a:t> </a:t>
            </a:r>
            <a:r>
              <a:rPr lang="en-US" sz="2400" dirty="0" err="1"/>
              <a:t>ngữ</a:t>
            </a:r>
            <a:r>
              <a:rPr lang="en-US" sz="2400" dirty="0"/>
              <a:t>)</a:t>
            </a:r>
          </a:p>
          <a:p>
            <a:r>
              <a:rPr lang="en-US" sz="2400" dirty="0" err="1"/>
              <a:t>Giải</a:t>
            </a:r>
            <a:r>
              <a:rPr lang="en-US" sz="2400" dirty="0"/>
              <a:t> </a:t>
            </a:r>
            <a:r>
              <a:rPr lang="en-US" sz="2400" dirty="0" err="1"/>
              <a:t>thích</a:t>
            </a:r>
            <a:r>
              <a:rPr lang="en-US" sz="2400" dirty="0"/>
              <a:t>:</a:t>
            </a:r>
          </a:p>
          <a:p>
            <a:r>
              <a:rPr lang="en-US" sz="2400" dirty="0"/>
              <a:t>- get into trouble: </a:t>
            </a:r>
            <a:r>
              <a:rPr lang="en-US" sz="2400" dirty="0" err="1"/>
              <a:t>gặp</a:t>
            </a:r>
            <a:r>
              <a:rPr lang="en-US" sz="2400" dirty="0"/>
              <a:t> </a:t>
            </a:r>
            <a:r>
              <a:rPr lang="en-US" sz="2400" dirty="0" err="1"/>
              <a:t>rắc</a:t>
            </a:r>
            <a:r>
              <a:rPr lang="en-US" sz="2400" dirty="0"/>
              <a:t> </a:t>
            </a:r>
            <a:r>
              <a:rPr lang="en-US" sz="2400" dirty="0" err="1"/>
              <a:t>rối</a:t>
            </a:r>
            <a:r>
              <a:rPr lang="en-US" sz="2400" dirty="0"/>
              <a:t> &gt;&lt; stay safe: </a:t>
            </a:r>
            <a:r>
              <a:rPr lang="en-US" sz="2400" dirty="0" err="1"/>
              <a:t>giữ</a:t>
            </a:r>
            <a:r>
              <a:rPr lang="en-US" sz="2400" dirty="0"/>
              <a:t> an </a:t>
            </a:r>
            <a:r>
              <a:rPr lang="en-US" sz="2400" dirty="0" err="1"/>
              <a:t>toàn</a:t>
            </a:r>
            <a:endParaRPr lang="en-US" sz="2400" dirty="0"/>
          </a:p>
          <a:p>
            <a:r>
              <a:rPr lang="en-US" sz="2400" dirty="0"/>
              <a:t>- get into hot water: </a:t>
            </a:r>
            <a:r>
              <a:rPr lang="en-US" sz="2400" dirty="0" err="1"/>
              <a:t>gặp</a:t>
            </a:r>
            <a:r>
              <a:rPr lang="en-US" sz="2400" dirty="0"/>
              <a:t> </a:t>
            </a:r>
            <a:r>
              <a:rPr lang="en-US" sz="2400" dirty="0" err="1"/>
              <a:t>rắc</a:t>
            </a:r>
            <a:r>
              <a:rPr lang="en-US" sz="2400" dirty="0"/>
              <a:t> </a:t>
            </a:r>
            <a:r>
              <a:rPr lang="en-US" sz="2400" dirty="0" err="1"/>
              <a:t>rối</a:t>
            </a:r>
            <a:r>
              <a:rPr lang="en-US" sz="2400" dirty="0"/>
              <a:t>	- stay safe: </a:t>
            </a:r>
            <a:r>
              <a:rPr lang="en-US" sz="2400" dirty="0" err="1"/>
              <a:t>giữ</a:t>
            </a:r>
            <a:r>
              <a:rPr lang="en-US" sz="2400" dirty="0"/>
              <a:t> an </a:t>
            </a:r>
            <a:r>
              <a:rPr lang="en-US" sz="2400" dirty="0" err="1"/>
              <a:t>toàn</a:t>
            </a:r>
            <a:r>
              <a:rPr lang="en-US" sz="2400" dirty="0"/>
              <a:t> </a:t>
            </a:r>
          </a:p>
          <a:p>
            <a:r>
              <a:rPr lang="en-US" sz="2400" dirty="0"/>
              <a:t>- fall into disuse: </a:t>
            </a:r>
            <a:r>
              <a:rPr lang="en-US" sz="2400" dirty="0" err="1"/>
              <a:t>bỏ</a:t>
            </a:r>
            <a:r>
              <a:rPr lang="en-US" sz="2400" dirty="0"/>
              <a:t> </a:t>
            </a:r>
            <a:r>
              <a:rPr lang="en-US" sz="2400" dirty="0" err="1"/>
              <a:t>đi</a:t>
            </a:r>
            <a:r>
              <a:rPr lang="en-US" sz="2400" dirty="0"/>
              <a:t>, </a:t>
            </a:r>
            <a:r>
              <a:rPr lang="en-US" sz="2400" dirty="0" err="1"/>
              <a:t>không</a:t>
            </a:r>
            <a:r>
              <a:rPr lang="en-US" sz="2400" dirty="0"/>
              <a:t> </a:t>
            </a:r>
            <a:r>
              <a:rPr lang="en-US" sz="2400" dirty="0" err="1"/>
              <a:t>dùng</a:t>
            </a:r>
            <a:r>
              <a:rPr lang="en-US" sz="2400" dirty="0"/>
              <a:t> </a:t>
            </a:r>
            <a:r>
              <a:rPr lang="en-US" sz="2400" dirty="0" err="1"/>
              <a:t>đến</a:t>
            </a:r>
            <a:r>
              <a:rPr lang="en-US" sz="2400" dirty="0"/>
              <a:t> 	- keep calm: </a:t>
            </a:r>
            <a:r>
              <a:rPr lang="en-US" sz="2400" dirty="0" err="1"/>
              <a:t>giữ</a:t>
            </a:r>
            <a:r>
              <a:rPr lang="en-US" sz="2400" dirty="0"/>
              <a:t> </a:t>
            </a:r>
            <a:r>
              <a:rPr lang="en-US" sz="2400" dirty="0" err="1"/>
              <a:t>bình</a:t>
            </a:r>
            <a:r>
              <a:rPr lang="en-US" sz="2400" dirty="0"/>
              <a:t> </a:t>
            </a:r>
            <a:r>
              <a:rPr lang="en-US" sz="2400" dirty="0" err="1"/>
              <a:t>tĩnh</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Tom </a:t>
            </a:r>
            <a:r>
              <a:rPr lang="en-US" sz="2400" dirty="0" err="1"/>
              <a:t>có</a:t>
            </a:r>
            <a:r>
              <a:rPr lang="en-US" sz="2400" dirty="0"/>
              <a:t> </a:t>
            </a:r>
            <a:r>
              <a:rPr lang="en-US" sz="2400" dirty="0" err="1"/>
              <a:t>thể</a:t>
            </a:r>
            <a:r>
              <a:rPr lang="en-US" sz="2400" dirty="0"/>
              <a:t> </a:t>
            </a:r>
            <a:r>
              <a:rPr lang="en-US" sz="2400" dirty="0" err="1"/>
              <a:t>gặp</a:t>
            </a:r>
            <a:r>
              <a:rPr lang="en-US" sz="2400" dirty="0"/>
              <a:t> </a:t>
            </a:r>
            <a:r>
              <a:rPr lang="en-US" sz="2400" dirty="0" err="1"/>
              <a:t>rắc</a:t>
            </a:r>
            <a:r>
              <a:rPr lang="en-US" sz="2400" dirty="0"/>
              <a:t> </a:t>
            </a:r>
            <a:r>
              <a:rPr lang="en-US" sz="2400" dirty="0" err="1"/>
              <a:t>rối</a:t>
            </a:r>
            <a:r>
              <a:rPr lang="en-US" sz="2400" dirty="0"/>
              <a:t> </a:t>
            </a:r>
            <a:r>
              <a:rPr lang="en-US" sz="2400" dirty="0" err="1"/>
              <a:t>khi</a:t>
            </a:r>
            <a:r>
              <a:rPr lang="en-US" sz="2400" dirty="0"/>
              <a:t> </a:t>
            </a:r>
            <a:r>
              <a:rPr lang="en-US" sz="2400" dirty="0" err="1"/>
              <a:t>lái</a:t>
            </a:r>
            <a:r>
              <a:rPr lang="en-US" sz="2400" dirty="0"/>
              <a:t> </a:t>
            </a:r>
            <a:r>
              <a:rPr lang="en-US" sz="2400" dirty="0" err="1"/>
              <a:t>xe</a:t>
            </a:r>
            <a:r>
              <a:rPr lang="en-US" sz="2400" dirty="0"/>
              <a:t> </a:t>
            </a:r>
            <a:r>
              <a:rPr lang="en-US" sz="2400" dirty="0" err="1"/>
              <a:t>quá</a:t>
            </a:r>
            <a:r>
              <a:rPr lang="en-US" sz="2400" dirty="0"/>
              <a:t> </a:t>
            </a:r>
            <a:r>
              <a:rPr lang="en-US" sz="2400" dirty="0" err="1"/>
              <a:t>tốc</a:t>
            </a:r>
            <a:r>
              <a:rPr lang="en-US" sz="2400" dirty="0"/>
              <a:t> </a:t>
            </a:r>
            <a:r>
              <a:rPr lang="en-US" sz="2400" dirty="0" err="1"/>
              <a:t>độ</a:t>
            </a:r>
            <a:r>
              <a:rPr lang="en-US" sz="2400" dirty="0"/>
              <a:t> </a:t>
            </a:r>
            <a:r>
              <a:rPr lang="en-US" sz="2400" dirty="0" err="1"/>
              <a:t>sau</a:t>
            </a:r>
            <a:r>
              <a:rPr lang="en-US" sz="2400" dirty="0"/>
              <a:t> </a:t>
            </a:r>
            <a:r>
              <a:rPr lang="en-US" sz="2400" dirty="0" err="1"/>
              <a:t>khi</a:t>
            </a:r>
            <a:r>
              <a:rPr lang="en-US" sz="2400" dirty="0"/>
              <a:t> </a:t>
            </a:r>
            <a:r>
              <a:rPr lang="en-US" sz="2400" dirty="0" err="1"/>
              <a:t>uống</a:t>
            </a:r>
            <a:r>
              <a:rPr lang="en-US" sz="2400" dirty="0"/>
              <a:t> </a:t>
            </a:r>
            <a:r>
              <a:rPr lang="en-US" sz="2400" dirty="0" err="1"/>
              <a:t>rượu</a:t>
            </a:r>
            <a:r>
              <a:rPr lang="en-US" sz="2400" dirty="0"/>
              <a:t>.</a:t>
            </a:r>
          </a:p>
          <a:p>
            <a:endParaRPr lang="en-US" sz="2400" dirty="0"/>
          </a:p>
        </p:txBody>
      </p:sp>
      <p:sp>
        <p:nvSpPr>
          <p:cNvPr id="2" name="Oval 1"/>
          <p:cNvSpPr/>
          <p:nvPr/>
        </p:nvSpPr>
        <p:spPr>
          <a:xfrm>
            <a:off x="47244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183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6001643"/>
          </a:xfrm>
          <a:prstGeom prst="rect">
            <a:avLst/>
          </a:prstGeom>
          <a:noFill/>
        </p:spPr>
        <p:txBody>
          <a:bodyPr wrap="square" rtlCol="0">
            <a:spAutoFit/>
          </a:bodyPr>
          <a:lstStyle/>
          <a:p>
            <a:r>
              <a:rPr lang="en-US" sz="2400" b="1" dirty="0"/>
              <a:t>Question 25</a:t>
            </a:r>
            <a:r>
              <a:rPr lang="vi-VN" sz="2400" dirty="0"/>
              <a:t>. Because of her </a:t>
            </a:r>
            <a:r>
              <a:rPr lang="vi-VN" sz="2400" b="1" u="sng" dirty="0"/>
              <a:t>conservative</a:t>
            </a:r>
            <a:r>
              <a:rPr lang="vi-VN" sz="2400" dirty="0"/>
              <a:t> views, the professor never accepts anything not related to traditional values and the status.</a:t>
            </a:r>
            <a:endParaRPr lang="en-US" sz="2400" dirty="0"/>
          </a:p>
          <a:p>
            <a:r>
              <a:rPr lang="vi-VN" sz="2400" b="1" dirty="0" smtClean="0"/>
              <a:t>A</a:t>
            </a:r>
            <a:r>
              <a:rPr lang="vi-VN" sz="2400" dirty="0"/>
              <a:t>. conservational	</a:t>
            </a:r>
            <a:r>
              <a:rPr lang="vi-VN" sz="2400" b="1" dirty="0"/>
              <a:t>B</a:t>
            </a:r>
            <a:r>
              <a:rPr lang="vi-VN" sz="2400" dirty="0"/>
              <a:t>. </a:t>
            </a:r>
            <a:r>
              <a:rPr lang="vi-VN" sz="2400" dirty="0" smtClean="0"/>
              <a:t>progressive</a:t>
            </a:r>
            <a:r>
              <a:rPr lang="en-US" sz="2400" dirty="0" smtClean="0"/>
              <a:t> </a:t>
            </a:r>
            <a:r>
              <a:rPr lang="vi-VN" sz="2400" b="1" dirty="0" smtClean="0"/>
              <a:t>C</a:t>
            </a:r>
            <a:r>
              <a:rPr lang="vi-VN" sz="2400" dirty="0"/>
              <a:t>. modern	</a:t>
            </a:r>
            <a:r>
              <a:rPr lang="vi-VN" sz="2400" b="1" dirty="0"/>
              <a:t>D</a:t>
            </a:r>
            <a:r>
              <a:rPr lang="vi-VN" sz="2400" dirty="0"/>
              <a:t>. economic</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conservational: </a:t>
            </a:r>
            <a:r>
              <a:rPr lang="en-US" sz="2400" dirty="0" err="1"/>
              <a:t>bảo</a:t>
            </a:r>
            <a:r>
              <a:rPr lang="en-US" sz="2400" dirty="0"/>
              <a:t> </a:t>
            </a:r>
            <a:r>
              <a:rPr lang="en-US" sz="2400" dirty="0" err="1"/>
              <a:t>tồn</a:t>
            </a:r>
            <a:r>
              <a:rPr lang="en-US" sz="2400" dirty="0"/>
              <a:t>	B. progressive: </a:t>
            </a:r>
            <a:r>
              <a:rPr lang="en-US" sz="2400" dirty="0" err="1"/>
              <a:t>tiến</a:t>
            </a:r>
            <a:r>
              <a:rPr lang="en-US" sz="2400" dirty="0"/>
              <a:t> </a:t>
            </a:r>
            <a:r>
              <a:rPr lang="en-US" sz="2400" dirty="0" err="1"/>
              <a:t>bộ</a:t>
            </a:r>
            <a:r>
              <a:rPr lang="en-US" sz="2400" dirty="0"/>
              <a:t>	</a:t>
            </a:r>
          </a:p>
          <a:p>
            <a:r>
              <a:rPr lang="en-US" sz="2400" dirty="0"/>
              <a:t>	C. modern: </a:t>
            </a:r>
            <a:r>
              <a:rPr lang="en-US" sz="2400" dirty="0" err="1"/>
              <a:t>hiện</a:t>
            </a:r>
            <a:r>
              <a:rPr lang="en-US" sz="2400" dirty="0"/>
              <a:t> </a:t>
            </a:r>
            <a:r>
              <a:rPr lang="en-US" sz="2400" dirty="0" err="1"/>
              <a:t>đại</a:t>
            </a:r>
            <a:r>
              <a:rPr lang="en-US" sz="2400" dirty="0"/>
              <a:t>	D. economic: </a:t>
            </a:r>
            <a:r>
              <a:rPr lang="en-US" sz="2400" dirty="0" err="1"/>
              <a:t>kinh</a:t>
            </a:r>
            <a:r>
              <a:rPr lang="en-US" sz="2400" dirty="0"/>
              <a:t> </a:t>
            </a:r>
            <a:r>
              <a:rPr lang="en-US" sz="2400" dirty="0" err="1"/>
              <a:t>tế</a:t>
            </a:r>
            <a:endParaRPr lang="en-US" sz="2400" dirty="0"/>
          </a:p>
          <a:p>
            <a:r>
              <a:rPr lang="en-US" sz="2400" dirty="0"/>
              <a:t>	Ta </a:t>
            </a:r>
            <a:r>
              <a:rPr lang="en-US" sz="2400" dirty="0" err="1"/>
              <a:t>có</a:t>
            </a:r>
            <a:r>
              <a:rPr lang="en-US" sz="2400" dirty="0"/>
              <a:t>: conservative: </a:t>
            </a:r>
            <a:r>
              <a:rPr lang="en-US" sz="2400" dirty="0" err="1"/>
              <a:t>bảo</a:t>
            </a:r>
            <a:r>
              <a:rPr lang="en-US" sz="2400" dirty="0"/>
              <a:t> </a:t>
            </a:r>
            <a:r>
              <a:rPr lang="en-US" sz="2400" dirty="0" err="1"/>
              <a:t>thủ</a:t>
            </a:r>
            <a:r>
              <a:rPr lang="en-US" sz="2400" dirty="0"/>
              <a:t>, </a:t>
            </a:r>
            <a:r>
              <a:rPr lang="en-US" sz="2400" dirty="0" err="1"/>
              <a:t>cố</a:t>
            </a:r>
            <a:r>
              <a:rPr lang="en-US" sz="2400" dirty="0"/>
              <a:t> </a:t>
            </a:r>
            <a:r>
              <a:rPr lang="en-US" sz="2400" dirty="0" err="1"/>
              <a:t>chấp</a:t>
            </a:r>
            <a:endParaRPr lang="en-US" sz="2400" dirty="0"/>
          </a:p>
          <a:p>
            <a:r>
              <a:rPr lang="en-US" sz="2400" dirty="0"/>
              <a:t>	</a:t>
            </a:r>
            <a:r>
              <a:rPr lang="en-US" sz="2400" dirty="0" err="1"/>
              <a:t>Vậy</a:t>
            </a:r>
            <a:r>
              <a:rPr lang="en-US" sz="2400" dirty="0"/>
              <a:t>: conservative &gt;&lt; progressive</a:t>
            </a:r>
          </a:p>
          <a:p>
            <a:r>
              <a:rPr lang="en-US" sz="2400" dirty="0" err="1"/>
              <a:t>Tạm</a:t>
            </a:r>
            <a:r>
              <a:rPr lang="en-US" sz="2400" dirty="0"/>
              <a:t> </a:t>
            </a:r>
            <a:r>
              <a:rPr lang="en-US" sz="2400" dirty="0" err="1"/>
              <a:t>dịch</a:t>
            </a:r>
            <a:r>
              <a:rPr lang="en-US" sz="2400" dirty="0"/>
              <a:t>: </a:t>
            </a:r>
            <a:r>
              <a:rPr lang="en-US" sz="2400" dirty="0" err="1"/>
              <a:t>Vì</a:t>
            </a:r>
            <a:r>
              <a:rPr lang="en-US" sz="2400" dirty="0"/>
              <a:t> </a:t>
            </a:r>
            <a:r>
              <a:rPr lang="en-US" sz="2400" dirty="0" err="1"/>
              <a:t>quan</a:t>
            </a:r>
            <a:r>
              <a:rPr lang="en-US" sz="2400" dirty="0"/>
              <a:t> </a:t>
            </a:r>
            <a:r>
              <a:rPr lang="en-US" sz="2400" dirty="0" err="1"/>
              <a:t>điểm</a:t>
            </a:r>
            <a:r>
              <a:rPr lang="en-US" sz="2400" dirty="0"/>
              <a:t> </a:t>
            </a:r>
            <a:r>
              <a:rPr lang="en-US" sz="2400" dirty="0" err="1"/>
              <a:t>bảo</a:t>
            </a:r>
            <a:r>
              <a:rPr lang="en-US" sz="2400" dirty="0"/>
              <a:t> </a:t>
            </a:r>
            <a:r>
              <a:rPr lang="en-US" sz="2400" dirty="0" err="1"/>
              <a:t>thủ</a:t>
            </a:r>
            <a:r>
              <a:rPr lang="en-US" sz="2400" dirty="0"/>
              <a:t> </a:t>
            </a:r>
            <a:r>
              <a:rPr lang="en-US" sz="2400" dirty="0" err="1"/>
              <a:t>của</a:t>
            </a:r>
            <a:r>
              <a:rPr lang="en-US" sz="2400" dirty="0"/>
              <a:t> </a:t>
            </a:r>
            <a:r>
              <a:rPr lang="en-US" sz="2400" dirty="0" err="1"/>
              <a:t>mình</a:t>
            </a:r>
            <a:r>
              <a:rPr lang="en-US" sz="2400" dirty="0"/>
              <a:t>, </a:t>
            </a:r>
            <a:r>
              <a:rPr lang="en-US" sz="2400" dirty="0" err="1"/>
              <a:t>giáo</a:t>
            </a:r>
            <a:r>
              <a:rPr lang="en-US" sz="2400" dirty="0"/>
              <a:t> </a:t>
            </a:r>
            <a:r>
              <a:rPr lang="en-US" sz="2400" dirty="0" err="1"/>
              <a:t>sư</a:t>
            </a:r>
            <a:r>
              <a:rPr lang="en-US" sz="2400" dirty="0"/>
              <a:t>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chấp</a:t>
            </a:r>
            <a:r>
              <a:rPr lang="en-US" sz="2400" dirty="0"/>
              <a:t> </a:t>
            </a:r>
            <a:r>
              <a:rPr lang="en-US" sz="2400" dirty="0" err="1"/>
              <a:t>nhận</a:t>
            </a:r>
            <a:r>
              <a:rPr lang="en-US" sz="2400" dirty="0"/>
              <a:t> </a:t>
            </a:r>
            <a:r>
              <a:rPr lang="en-US" sz="2400" dirty="0" err="1"/>
              <a:t>bất</a:t>
            </a:r>
            <a:r>
              <a:rPr lang="en-US" sz="2400" dirty="0"/>
              <a:t> </a:t>
            </a:r>
            <a:r>
              <a:rPr lang="en-US" sz="2400" dirty="0" err="1"/>
              <a:t>cứ</a:t>
            </a:r>
            <a:r>
              <a:rPr lang="en-US" sz="2400" dirty="0"/>
              <a:t> </a:t>
            </a:r>
            <a:r>
              <a:rPr lang="en-US" sz="2400" dirty="0" err="1"/>
              <a:t>điều</a:t>
            </a:r>
            <a:r>
              <a:rPr lang="en-US" sz="2400" dirty="0"/>
              <a:t> </a:t>
            </a:r>
            <a:r>
              <a:rPr lang="en-US" sz="2400" dirty="0" err="1"/>
              <a:t>gì</a:t>
            </a:r>
            <a:r>
              <a:rPr lang="en-US" sz="2400" dirty="0"/>
              <a:t> </a:t>
            </a:r>
            <a:r>
              <a:rPr lang="en-US" sz="2400" dirty="0" err="1"/>
              <a:t>không</a:t>
            </a:r>
            <a:r>
              <a:rPr lang="en-US" sz="2400" dirty="0"/>
              <a:t> </a:t>
            </a:r>
            <a:r>
              <a:rPr lang="en-US" sz="2400" dirty="0" err="1"/>
              <a:t>liên</a:t>
            </a:r>
            <a:r>
              <a:rPr lang="en-US" sz="2400" dirty="0"/>
              <a:t> </a:t>
            </a:r>
            <a:r>
              <a:rPr lang="en-US" sz="2400" dirty="0" err="1"/>
              <a:t>quan</a:t>
            </a:r>
            <a:r>
              <a:rPr lang="en-US" sz="2400" dirty="0"/>
              <a:t> </a:t>
            </a:r>
            <a:r>
              <a:rPr lang="en-US" sz="2400" dirty="0" err="1"/>
              <a:t>đến</a:t>
            </a:r>
            <a:r>
              <a:rPr lang="en-US" sz="2400" dirty="0"/>
              <a:t> </a:t>
            </a:r>
            <a:r>
              <a:rPr lang="en-US" sz="2400" dirty="0" err="1"/>
              <a:t>các</a:t>
            </a:r>
            <a:r>
              <a:rPr lang="en-US" sz="2400" dirty="0"/>
              <a:t> </a:t>
            </a:r>
            <a:r>
              <a:rPr lang="en-US" sz="2400" dirty="0" err="1"/>
              <a:t>giá</a:t>
            </a:r>
            <a:r>
              <a:rPr lang="en-US" sz="2400" dirty="0"/>
              <a:t> </a:t>
            </a:r>
            <a:r>
              <a:rPr lang="en-US" sz="2400" dirty="0" err="1"/>
              <a:t>trị</a:t>
            </a:r>
            <a:r>
              <a:rPr lang="en-US" sz="2400" dirty="0"/>
              <a:t> </a:t>
            </a:r>
            <a:r>
              <a:rPr lang="en-US" sz="2400" dirty="0" err="1"/>
              <a:t>truyền</a:t>
            </a:r>
            <a:r>
              <a:rPr lang="en-US" sz="2400" dirty="0"/>
              <a:t> </a:t>
            </a:r>
            <a:r>
              <a:rPr lang="en-US" sz="2400" dirty="0" err="1"/>
              <a:t>thống</a:t>
            </a:r>
            <a:r>
              <a:rPr lang="en-US" sz="2400" dirty="0"/>
              <a:t> </a:t>
            </a:r>
            <a:r>
              <a:rPr lang="en-US" sz="2400" dirty="0" err="1"/>
              <a:t>và</a:t>
            </a:r>
            <a:r>
              <a:rPr lang="en-US" sz="2400" dirty="0"/>
              <a:t> </a:t>
            </a:r>
            <a:r>
              <a:rPr lang="en-US" sz="2400" dirty="0" err="1"/>
              <a:t>địa</a:t>
            </a:r>
            <a:r>
              <a:rPr lang="en-US" sz="2400" dirty="0"/>
              <a:t> </a:t>
            </a:r>
            <a:r>
              <a:rPr lang="en-US" sz="2400" dirty="0" err="1"/>
              <a:t>vị</a:t>
            </a:r>
            <a:r>
              <a:rPr lang="en-US" sz="2400" dirty="0"/>
              <a:t>. </a:t>
            </a:r>
          </a:p>
          <a:p>
            <a:endParaRPr lang="en-US" sz="2400" dirty="0"/>
          </a:p>
        </p:txBody>
      </p:sp>
      <p:sp>
        <p:nvSpPr>
          <p:cNvPr id="2" name="Oval 1"/>
          <p:cNvSpPr/>
          <p:nvPr/>
        </p:nvSpPr>
        <p:spPr>
          <a:xfrm>
            <a:off x="2895600" y="1600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215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991600" cy="7171194"/>
          </a:xfrm>
          <a:prstGeom prst="rect">
            <a:avLst/>
          </a:prstGeom>
          <a:noFill/>
        </p:spPr>
        <p:txBody>
          <a:bodyPr wrap="square" rtlCol="0">
            <a:spAutoFit/>
          </a:bodyPr>
          <a:lstStyle/>
          <a:p>
            <a:r>
              <a:rPr lang="vi-VN" sz="2000" b="1" dirty="0"/>
              <a:t>Question </a:t>
            </a:r>
            <a:r>
              <a:rPr lang="en-US" sz="2000" b="1" dirty="0"/>
              <a:t>26</a:t>
            </a:r>
            <a:r>
              <a:rPr lang="vi-VN" sz="2000" dirty="0"/>
              <a:t>. His wife gave birth to their first child. He understood what true responsibility meant.</a:t>
            </a:r>
            <a:endParaRPr lang="en-US" sz="2000" dirty="0"/>
          </a:p>
          <a:p>
            <a:r>
              <a:rPr lang="vi-VN" sz="2000" b="1" dirty="0" smtClean="0"/>
              <a:t>A</a:t>
            </a:r>
            <a:r>
              <a:rPr lang="vi-VN" sz="2000" dirty="0"/>
              <a:t>. Never has he understood true responsibility before he became a parent himself.</a:t>
            </a:r>
            <a:endParaRPr lang="en-US" sz="2000" dirty="0"/>
          </a:p>
          <a:p>
            <a:r>
              <a:rPr lang="vi-VN" sz="2000" b="1" dirty="0" smtClean="0"/>
              <a:t>B</a:t>
            </a:r>
            <a:r>
              <a:rPr lang="vi-VN" sz="2000" dirty="0"/>
              <a:t>. Were his first child not to be born, he wouldn’t understand true responsibility.</a:t>
            </a:r>
            <a:endParaRPr lang="en-US" sz="2000" dirty="0"/>
          </a:p>
          <a:p>
            <a:r>
              <a:rPr lang="vi-VN" sz="2000" b="1" dirty="0" smtClean="0"/>
              <a:t>C</a:t>
            </a:r>
            <a:r>
              <a:rPr lang="vi-VN" sz="2000" dirty="0"/>
              <a:t>. Hardly had he understood true responsibility when their first child was born.</a:t>
            </a:r>
            <a:endParaRPr lang="en-US" sz="2000" dirty="0"/>
          </a:p>
          <a:p>
            <a:r>
              <a:rPr lang="vi-VN" sz="2000" b="1" dirty="0" smtClean="0"/>
              <a:t>D</a:t>
            </a:r>
            <a:r>
              <a:rPr lang="vi-VN" sz="2000" dirty="0"/>
              <a:t>. Not until he became a parent did he understand what true responsibility meant.</a:t>
            </a:r>
            <a:endParaRPr lang="en-US" sz="2000" dirty="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đảo</a:t>
            </a:r>
            <a:r>
              <a:rPr lang="en-US" sz="2000" dirty="0"/>
              <a:t> </a:t>
            </a:r>
            <a:r>
              <a:rPr lang="en-US" sz="2000" dirty="0" err="1"/>
              <a:t>ngữ</a:t>
            </a:r>
            <a:endParaRPr lang="en-US" sz="2000" dirty="0"/>
          </a:p>
          <a:p>
            <a:r>
              <a:rPr lang="vi-VN" sz="2000" dirty="0"/>
              <a:t>Giải thích: </a:t>
            </a:r>
            <a:endParaRPr lang="en-US" sz="2000" dirty="0"/>
          </a:p>
          <a:p>
            <a:r>
              <a:rPr lang="vi-VN" sz="2000" dirty="0"/>
              <a:t>Tạm dịch: Vợ anh ấy sinh đứa con đầu tiên của họ. Anh ta hiểu được trách nhiệm thực sự là gì.</a:t>
            </a:r>
            <a:endParaRPr lang="en-US" sz="2000" dirty="0"/>
          </a:p>
          <a:p>
            <a:r>
              <a:rPr lang="vi-VN" sz="2000" dirty="0"/>
              <a:t>= D. Mãi cho đến khi vợ anh ta sinh đứa con đầu tiên của họ thì anh ta mới hiểu được trách nhiệm thực sự là gì.</a:t>
            </a:r>
            <a:endParaRPr lang="en-US" sz="2000" dirty="0"/>
          </a:p>
          <a:p>
            <a:r>
              <a:rPr lang="vi-VN" sz="2000" dirty="0"/>
              <a:t>Cấu trúc: Not until + S + V + O + trợ động từ + S + V (nguyên thể): Mãi cho đến khi …</a:t>
            </a:r>
            <a:endParaRPr lang="en-US" sz="2000" dirty="0"/>
          </a:p>
          <a:p>
            <a:r>
              <a:rPr lang="vi-VN" sz="2000" dirty="0"/>
              <a:t>Chọn D</a:t>
            </a:r>
            <a:endParaRPr lang="en-US" sz="2000" dirty="0"/>
          </a:p>
          <a:p>
            <a:r>
              <a:rPr lang="vi-VN" sz="2000" dirty="0"/>
              <a:t>Các phương án khác:</a:t>
            </a:r>
            <a:endParaRPr lang="en-US" sz="2000" dirty="0"/>
          </a:p>
          <a:p>
            <a:r>
              <a:rPr lang="vi-VN" sz="2000" dirty="0"/>
              <a:t>A. Sai “has” =&gt; “had” (hành động trở thành bố đã ở quá khứ =&gt; hành động trước khi trở thành bố chia ở thì quá khứ hoàn thành)</a:t>
            </a:r>
            <a:endParaRPr lang="en-US" sz="2000" dirty="0"/>
          </a:p>
          <a:p>
            <a:r>
              <a:rPr lang="vi-VN" sz="2000" dirty="0"/>
              <a:t>B. Câu điều kiện loại 2 =&gt; sai</a:t>
            </a:r>
            <a:endParaRPr lang="en-US" sz="2000" dirty="0"/>
          </a:p>
          <a:p>
            <a:endParaRPr lang="en-US" sz="2000" dirty="0"/>
          </a:p>
        </p:txBody>
      </p:sp>
      <p:sp>
        <p:nvSpPr>
          <p:cNvPr id="2" name="Oval 1"/>
          <p:cNvSpPr/>
          <p:nvPr/>
        </p:nvSpPr>
        <p:spPr>
          <a:xfrm>
            <a:off x="46686" y="25527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959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5720" y="0"/>
            <a:ext cx="8928279" cy="7109639"/>
          </a:xfrm>
          <a:prstGeom prst="rect">
            <a:avLst/>
          </a:prstGeom>
          <a:noFill/>
        </p:spPr>
        <p:txBody>
          <a:bodyPr wrap="square" rtlCol="0">
            <a:spAutoFit/>
          </a:bodyPr>
          <a:lstStyle/>
          <a:p>
            <a:r>
              <a:rPr lang="vi-VN" sz="2400" b="1" dirty="0"/>
              <a:t>Question </a:t>
            </a:r>
            <a:r>
              <a:rPr lang="en-US" sz="2400" b="1" dirty="0"/>
              <a:t>27</a:t>
            </a:r>
            <a:r>
              <a:rPr lang="vi-VN" sz="2400" dirty="0"/>
              <a:t>. </a:t>
            </a:r>
            <a:r>
              <a:rPr lang="en-US" sz="2400" dirty="0"/>
              <a:t>Peter moved abroad for a fresh start. He regrets it now. </a:t>
            </a:r>
          </a:p>
          <a:p>
            <a:r>
              <a:rPr lang="en-US" sz="2400" dirty="0"/>
              <a:t>	</a:t>
            </a:r>
            <a:r>
              <a:rPr lang="en-US" sz="2400" b="1" dirty="0"/>
              <a:t>A</a:t>
            </a:r>
            <a:r>
              <a:rPr lang="en-US" sz="2400" dirty="0"/>
              <a:t>. Peter wishes he hadn’t moved abroad for a fresh start. </a:t>
            </a:r>
          </a:p>
          <a:p>
            <a:r>
              <a:rPr lang="en-US" sz="2400" dirty="0"/>
              <a:t>	</a:t>
            </a:r>
            <a:r>
              <a:rPr lang="en-US" sz="2400" b="1" dirty="0"/>
              <a:t>B</a:t>
            </a:r>
            <a:r>
              <a:rPr lang="en-US" sz="2400" dirty="0"/>
              <a:t>. If Peter moved abroad for a fresh start, he would regret it. </a:t>
            </a:r>
          </a:p>
          <a:p>
            <a:r>
              <a:rPr lang="en-US" sz="2400" dirty="0"/>
              <a:t>	</a:t>
            </a:r>
            <a:r>
              <a:rPr lang="en-US" sz="2400" b="1" dirty="0"/>
              <a:t>C</a:t>
            </a:r>
            <a:r>
              <a:rPr lang="en-US" sz="2400" dirty="0"/>
              <a:t>. Peter regrets not having moved abroad for a fresh start. </a:t>
            </a:r>
          </a:p>
          <a:p>
            <a:r>
              <a:rPr lang="en-US" sz="2400" dirty="0"/>
              <a:t>	</a:t>
            </a:r>
            <a:r>
              <a:rPr lang="en-US" sz="2400" b="1" dirty="0"/>
              <a:t>D</a:t>
            </a:r>
            <a:r>
              <a:rPr lang="en-US" sz="2400" dirty="0"/>
              <a:t>. If only Peter had moved abroad for a fresh start. </a:t>
            </a:r>
          </a:p>
          <a:p>
            <a:endParaRPr lang="en-US" sz="2400" b="1" dirty="0" smtClean="0"/>
          </a:p>
          <a:p>
            <a:r>
              <a:rPr lang="vi-VN" sz="2400" dirty="0" smtClean="0"/>
              <a:t>Kiến </a:t>
            </a:r>
            <a:r>
              <a:rPr lang="vi-VN" sz="2400" dirty="0"/>
              <a:t>thức: </a:t>
            </a:r>
            <a:r>
              <a:rPr lang="en-US" sz="2400" dirty="0" err="1"/>
              <a:t>Kết</a:t>
            </a:r>
            <a:r>
              <a:rPr lang="en-US" sz="2400" dirty="0"/>
              <a:t> </a:t>
            </a:r>
            <a:r>
              <a:rPr lang="en-US" sz="2400" dirty="0" err="1"/>
              <a:t>hợp</a:t>
            </a:r>
            <a:r>
              <a:rPr lang="en-US" sz="2400" dirty="0"/>
              <a:t> </a:t>
            </a:r>
            <a:r>
              <a:rPr lang="en-US" sz="2400" dirty="0" err="1"/>
              <a:t>câu</a:t>
            </a:r>
            <a:r>
              <a:rPr lang="en-US" sz="2400" dirty="0"/>
              <a:t> – </a:t>
            </a:r>
            <a:r>
              <a:rPr lang="en-US" sz="2400" dirty="0" err="1"/>
              <a:t>câu</a:t>
            </a:r>
            <a:r>
              <a:rPr lang="en-US" sz="2400" dirty="0"/>
              <a:t> </a:t>
            </a:r>
            <a:r>
              <a:rPr lang="en-US" sz="2400" dirty="0" err="1"/>
              <a:t>ước</a:t>
            </a:r>
            <a:endParaRPr lang="en-US" sz="2400" dirty="0"/>
          </a:p>
          <a:p>
            <a:r>
              <a:rPr lang="vi-VN" sz="2400" dirty="0"/>
              <a:t>Giải thích: </a:t>
            </a:r>
            <a:endParaRPr lang="en-US" sz="2400" dirty="0"/>
          </a:p>
          <a:p>
            <a:r>
              <a:rPr lang="vi-VN" sz="2400" dirty="0"/>
              <a:t>Dịch đề bài: Peter chuyển ra nước ngoài cho một khởi đầu mới. Bây giờ anh ấy đang hối hận. </a:t>
            </a:r>
            <a:endParaRPr lang="en-US" sz="2400" dirty="0"/>
          </a:p>
          <a:p>
            <a:r>
              <a:rPr lang="vi-VN" sz="2400" dirty="0"/>
              <a:t>A. Peter ước anh ấy đã không chuyển ra nước ngoài cho một khởi đầu mới. (Đúng nghĩa, đúng cấu trúc)</a:t>
            </a:r>
            <a:endParaRPr lang="en-US" sz="2400" dirty="0"/>
          </a:p>
          <a:p>
            <a:r>
              <a:rPr lang="vi-VN" sz="2400" dirty="0"/>
              <a:t>B. Nếu Peter chuyển ra nước ngoài cho một khởi đầu mới, anh ấy sẽ hối hận. (Sai nghĩa) </a:t>
            </a:r>
            <a:endParaRPr lang="en-US" sz="2400" dirty="0"/>
          </a:p>
          <a:p>
            <a:r>
              <a:rPr lang="vi-VN" sz="2400" dirty="0"/>
              <a:t>C. Peter hối tiếc vì đã không chuyển ra nước ngoài cho một khởi đầu mới. (Sai nghĩa – sự thật là đã chuyển ra nước ngoài)</a:t>
            </a:r>
            <a:endParaRPr lang="en-US" sz="2400" dirty="0"/>
          </a:p>
          <a:p>
            <a:r>
              <a:rPr lang="vi-VN" sz="2400" dirty="0"/>
              <a:t>D. Giá như Peter đã chuyển ra nước ngoài cho một khởi đầu mới. (Sai nghĩa – như C)</a:t>
            </a:r>
            <a:endParaRPr lang="en-US" sz="2400" dirty="0"/>
          </a:p>
          <a:p>
            <a:endParaRPr lang="en-US" sz="2400" dirty="0"/>
          </a:p>
        </p:txBody>
      </p:sp>
      <p:sp>
        <p:nvSpPr>
          <p:cNvPr id="2" name="Oval 1"/>
          <p:cNvSpPr/>
          <p:nvPr/>
        </p:nvSpPr>
        <p:spPr>
          <a:xfrm>
            <a:off x="1066800" y="457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051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5632311"/>
          </a:xfrm>
          <a:prstGeom prst="rect">
            <a:avLst/>
          </a:prstGeom>
          <a:noFill/>
        </p:spPr>
        <p:txBody>
          <a:bodyPr wrap="square" rtlCol="0">
            <a:spAutoFit/>
          </a:bodyPr>
          <a:lstStyle/>
          <a:p>
            <a:r>
              <a:rPr lang="vi-VN" sz="2400" b="1" dirty="0"/>
              <a:t>Question </a:t>
            </a:r>
            <a:r>
              <a:rPr lang="en-US" sz="2400" b="1" dirty="0"/>
              <a:t>28</a:t>
            </a:r>
            <a:r>
              <a:rPr lang="vi-VN" sz="2400" dirty="0"/>
              <a:t>. The composer Verdi </a:t>
            </a:r>
            <a:r>
              <a:rPr lang="vi-VN" sz="2400" u="sng" dirty="0"/>
              <a:t>has written</a:t>
            </a:r>
            <a:r>
              <a:rPr lang="vi-VN" sz="2400" dirty="0"/>
              <a:t> the opera Aida </a:t>
            </a:r>
            <a:r>
              <a:rPr lang="vi-VN" sz="2400" u="sng" dirty="0"/>
              <a:t>to celebrate</a:t>
            </a:r>
            <a:r>
              <a:rPr lang="vi-VN" sz="2400" dirty="0"/>
              <a:t> the </a:t>
            </a:r>
            <a:r>
              <a:rPr lang="vi-VN" sz="2400" u="sng" dirty="0"/>
              <a:t>opening of</a:t>
            </a:r>
            <a:r>
              <a:rPr lang="vi-VN" sz="2400" dirty="0"/>
              <a:t> the Suez Canal, </a:t>
            </a:r>
            <a:endParaRPr lang="en-US" sz="2400" dirty="0"/>
          </a:p>
          <a:p>
            <a:r>
              <a:rPr lang="vi-VN" sz="2400" dirty="0"/>
              <a:t>but the opera </a:t>
            </a:r>
            <a:r>
              <a:rPr lang="vi-VN" sz="2400" u="sng" dirty="0"/>
              <a:t>was not performed</a:t>
            </a:r>
            <a:r>
              <a:rPr lang="vi-VN" sz="2400" dirty="0"/>
              <a:t> until 1871.</a:t>
            </a:r>
            <a:endParaRPr lang="en-US" sz="2400" dirty="0"/>
          </a:p>
          <a:p>
            <a:r>
              <a:rPr lang="en-US" sz="2400" dirty="0"/>
              <a:t>	</a:t>
            </a:r>
            <a:r>
              <a:rPr lang="en-US" sz="2400" b="1" dirty="0"/>
              <a:t>A</a:t>
            </a:r>
            <a:r>
              <a:rPr lang="en-US" sz="2400" dirty="0"/>
              <a:t>. has written 	</a:t>
            </a:r>
            <a:r>
              <a:rPr lang="en-US" sz="2400" dirty="0" smtClean="0"/>
              <a:t>	</a:t>
            </a:r>
            <a:r>
              <a:rPr lang="en-US" sz="2400" b="1" dirty="0" smtClean="0"/>
              <a:t>B</a:t>
            </a:r>
            <a:r>
              <a:rPr lang="en-US" sz="2400" dirty="0"/>
              <a:t>. to celebrate 	</a:t>
            </a:r>
            <a:endParaRPr lang="en-US" sz="2400" dirty="0" smtClean="0"/>
          </a:p>
          <a:p>
            <a:r>
              <a:rPr lang="en-US" sz="2400" b="1" dirty="0"/>
              <a:t>	</a:t>
            </a:r>
            <a:r>
              <a:rPr lang="en-US" sz="2400" b="1" dirty="0" smtClean="0"/>
              <a:t>C</a:t>
            </a:r>
            <a:r>
              <a:rPr lang="en-US" sz="2400" dirty="0"/>
              <a:t>. opening of 	</a:t>
            </a:r>
            <a:r>
              <a:rPr lang="en-US" sz="2400" dirty="0" smtClean="0"/>
              <a:t>	</a:t>
            </a:r>
            <a:r>
              <a:rPr lang="en-US" sz="2400" b="1" dirty="0" smtClean="0"/>
              <a:t>D</a:t>
            </a:r>
            <a:r>
              <a:rPr lang="en-US" sz="2400" dirty="0"/>
              <a:t>. was not performed</a:t>
            </a:r>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en-US" sz="2400" dirty="0" err="1"/>
              <a:t>Xét</a:t>
            </a:r>
            <a:r>
              <a:rPr lang="en-US" sz="2400" dirty="0"/>
              <a:t> </a:t>
            </a:r>
            <a:r>
              <a:rPr lang="en-US" sz="2400" dirty="0" err="1"/>
              <a:t>mốc</a:t>
            </a:r>
            <a:r>
              <a:rPr lang="en-US" sz="2400" dirty="0"/>
              <a:t> </a:t>
            </a:r>
            <a:r>
              <a:rPr lang="en-US" sz="2400" dirty="0" err="1"/>
              <a:t>thời</a:t>
            </a:r>
            <a:r>
              <a:rPr lang="en-US" sz="2400" dirty="0"/>
              <a:t> </a:t>
            </a:r>
            <a:r>
              <a:rPr lang="en-US" sz="2400" dirty="0" err="1"/>
              <a:t>gian</a:t>
            </a:r>
            <a:r>
              <a:rPr lang="en-US" sz="2400" dirty="0"/>
              <a:t> “until 1871” </a:t>
            </a:r>
            <a:r>
              <a:rPr lang="en-US" sz="2400" dirty="0" err="1"/>
              <a:t>thì</a:t>
            </a:r>
            <a:r>
              <a:rPr lang="en-US" sz="2400" dirty="0"/>
              <a:t> </a:t>
            </a:r>
            <a:r>
              <a:rPr lang="vi-VN" sz="2400" dirty="0"/>
              <a:t>hành động </a:t>
            </a:r>
            <a:r>
              <a:rPr lang="en-US" sz="2400" dirty="0" err="1"/>
              <a:t>đều</a:t>
            </a:r>
            <a:r>
              <a:rPr lang="en-US" sz="2400" dirty="0"/>
              <a:t> </a:t>
            </a:r>
            <a:r>
              <a:rPr lang="vi-VN" sz="2400" dirty="0"/>
              <a:t>đã xảy ra vào thời điểm xác định trong quá khứ.</a:t>
            </a:r>
            <a:r>
              <a:rPr lang="en-US" sz="2400" dirty="0"/>
              <a:t> </a:t>
            </a:r>
            <a:r>
              <a:rPr lang="en-US" sz="2400" dirty="0" err="1"/>
              <a:t>Nên</a:t>
            </a:r>
            <a:r>
              <a:rPr lang="en-US" sz="2400" dirty="0"/>
              <a:t> </a:t>
            </a:r>
            <a:r>
              <a:rPr lang="en-US" sz="2400" dirty="0" err="1"/>
              <a:t>sai</a:t>
            </a:r>
            <a:r>
              <a:rPr lang="en-US" sz="2400" dirty="0"/>
              <a:t> ở </a:t>
            </a:r>
            <a:r>
              <a:rPr lang="en-US" sz="2400" dirty="0" err="1"/>
              <a:t>đáp</a:t>
            </a:r>
            <a:r>
              <a:rPr lang="en-US" sz="2400" dirty="0"/>
              <a:t> </a:t>
            </a:r>
            <a:r>
              <a:rPr lang="en-US" sz="2400" dirty="0" err="1"/>
              <a:t>án</a:t>
            </a:r>
            <a:r>
              <a:rPr lang="en-US" sz="2400" dirty="0"/>
              <a:t> A.</a:t>
            </a:r>
          </a:p>
          <a:p>
            <a:r>
              <a:rPr lang="en-US" sz="2400" dirty="0" err="1"/>
              <a:t>Sửa</a:t>
            </a:r>
            <a:r>
              <a:rPr lang="en-US" sz="2400" dirty="0"/>
              <a:t> </a:t>
            </a:r>
            <a:r>
              <a:rPr lang="en-US" sz="2400" dirty="0" err="1"/>
              <a:t>lỗi</a:t>
            </a:r>
            <a:r>
              <a:rPr lang="en-US" sz="2400" dirty="0"/>
              <a:t>: has written → wrote </a:t>
            </a:r>
          </a:p>
          <a:p>
            <a:r>
              <a:rPr lang="en-US" sz="2400" dirty="0" err="1"/>
              <a:t>Tạm</a:t>
            </a:r>
            <a:r>
              <a:rPr lang="en-US" sz="2400" dirty="0"/>
              <a:t> </a:t>
            </a:r>
            <a:r>
              <a:rPr lang="en-US" sz="2400" dirty="0" err="1"/>
              <a:t>dịch</a:t>
            </a:r>
            <a:r>
              <a:rPr lang="en-US" sz="2400" dirty="0"/>
              <a:t>: </a:t>
            </a:r>
            <a:r>
              <a:rPr lang="en-US" sz="2400" dirty="0" err="1"/>
              <a:t>Nhà</a:t>
            </a:r>
            <a:r>
              <a:rPr lang="en-US" sz="2400" dirty="0"/>
              <a:t> </a:t>
            </a:r>
            <a:r>
              <a:rPr lang="en-US" sz="2400" dirty="0" err="1"/>
              <a:t>soạn</a:t>
            </a:r>
            <a:r>
              <a:rPr lang="en-US" sz="2400" dirty="0"/>
              <a:t> </a:t>
            </a:r>
            <a:r>
              <a:rPr lang="en-US" sz="2400" dirty="0" err="1"/>
              <a:t>nhạc</a:t>
            </a:r>
            <a:r>
              <a:rPr lang="en-US" sz="2400" dirty="0"/>
              <a:t> Verdi </a:t>
            </a:r>
            <a:r>
              <a:rPr lang="en-US" sz="2400" dirty="0" err="1"/>
              <a:t>đã</a:t>
            </a:r>
            <a:r>
              <a:rPr lang="en-US" sz="2400" dirty="0"/>
              <a:t> </a:t>
            </a:r>
            <a:r>
              <a:rPr lang="en-US" sz="2400" dirty="0" err="1"/>
              <a:t>viết</a:t>
            </a:r>
            <a:r>
              <a:rPr lang="en-US" sz="2400" dirty="0"/>
              <a:t> </a:t>
            </a:r>
            <a:r>
              <a:rPr lang="en-US" sz="2400" dirty="0" err="1"/>
              <a:t>vở</a:t>
            </a:r>
            <a:r>
              <a:rPr lang="en-US" sz="2400" dirty="0"/>
              <a:t> opera Aida </a:t>
            </a:r>
            <a:r>
              <a:rPr lang="en-US" sz="2400" dirty="0" err="1"/>
              <a:t>để</a:t>
            </a:r>
            <a:r>
              <a:rPr lang="en-US" sz="2400" dirty="0"/>
              <a:t> </a:t>
            </a:r>
            <a:r>
              <a:rPr lang="en-US" sz="2400" dirty="0" err="1"/>
              <a:t>kỷ</a:t>
            </a:r>
            <a:r>
              <a:rPr lang="en-US" sz="2400" dirty="0"/>
              <a:t> </a:t>
            </a:r>
            <a:r>
              <a:rPr lang="en-US" sz="2400" dirty="0" err="1"/>
              <a:t>niệm</a:t>
            </a:r>
            <a:r>
              <a:rPr lang="en-US" sz="2400" dirty="0"/>
              <a:t> </a:t>
            </a:r>
            <a:r>
              <a:rPr lang="en-US" sz="2400" dirty="0" err="1"/>
              <a:t>việc</a:t>
            </a:r>
            <a:r>
              <a:rPr lang="en-US" sz="2400" dirty="0"/>
              <a:t> </a:t>
            </a:r>
            <a:r>
              <a:rPr lang="en-US" sz="2400" dirty="0" err="1"/>
              <a:t>mở</a:t>
            </a:r>
            <a:r>
              <a:rPr lang="en-US" sz="2400" dirty="0"/>
              <a:t> </a:t>
            </a:r>
            <a:r>
              <a:rPr lang="en-US" sz="2400" dirty="0" err="1"/>
              <a:t>kênh</a:t>
            </a:r>
            <a:r>
              <a:rPr lang="en-US" sz="2400" dirty="0"/>
              <a:t> </a:t>
            </a:r>
            <a:r>
              <a:rPr lang="en-US" sz="2400" dirty="0" err="1"/>
              <a:t>đào</a:t>
            </a:r>
            <a:r>
              <a:rPr lang="en-US" sz="2400" dirty="0"/>
              <a:t> Suez, </a:t>
            </a:r>
            <a:r>
              <a:rPr lang="en-US" sz="2400" dirty="0" err="1"/>
              <a:t>nhưng</a:t>
            </a:r>
            <a:r>
              <a:rPr lang="en-US" sz="2400" dirty="0"/>
              <a:t> </a:t>
            </a:r>
            <a:r>
              <a:rPr lang="en-US" sz="2400" dirty="0" err="1"/>
              <a:t>vở</a:t>
            </a:r>
            <a:r>
              <a:rPr lang="en-US" sz="2400" dirty="0"/>
              <a:t> opera </a:t>
            </a:r>
            <a:r>
              <a:rPr lang="en-US" sz="2400" dirty="0" err="1"/>
              <a:t>đã</a:t>
            </a:r>
            <a:r>
              <a:rPr lang="en-US" sz="2400" dirty="0"/>
              <a:t> </a:t>
            </a:r>
            <a:r>
              <a:rPr lang="en-US" sz="2400" dirty="0" err="1"/>
              <a:t>không</a:t>
            </a:r>
            <a:r>
              <a:rPr lang="en-US" sz="2400" dirty="0"/>
              <a:t> </a:t>
            </a:r>
            <a:r>
              <a:rPr lang="en-US" sz="2400" dirty="0" err="1"/>
              <a:t>được</a:t>
            </a:r>
            <a:r>
              <a:rPr lang="en-US" sz="2400" dirty="0"/>
              <a:t> </a:t>
            </a:r>
            <a:r>
              <a:rPr lang="en-US" sz="2400" dirty="0" err="1"/>
              <a:t>biểu</a:t>
            </a:r>
            <a:r>
              <a:rPr lang="en-US" sz="2400" dirty="0"/>
              <a:t> </a:t>
            </a:r>
            <a:r>
              <a:rPr lang="en-US" sz="2400" dirty="0" err="1"/>
              <a:t>diễn</a:t>
            </a:r>
            <a:r>
              <a:rPr lang="en-US" sz="2400" dirty="0"/>
              <a:t> </a:t>
            </a:r>
            <a:r>
              <a:rPr lang="en-US" sz="2400" dirty="0" err="1"/>
              <a:t>cho</a:t>
            </a:r>
            <a:r>
              <a:rPr lang="en-US" sz="2400" dirty="0"/>
              <a:t> </a:t>
            </a:r>
            <a:r>
              <a:rPr lang="en-US" sz="2400" dirty="0" err="1"/>
              <a:t>đến</a:t>
            </a:r>
            <a:r>
              <a:rPr lang="en-US" sz="2400" dirty="0"/>
              <a:t> </a:t>
            </a:r>
            <a:r>
              <a:rPr lang="en-US" sz="2400" dirty="0" err="1"/>
              <a:t>năm</a:t>
            </a:r>
            <a:r>
              <a:rPr lang="en-US" sz="2400" dirty="0"/>
              <a:t> 1871.</a:t>
            </a:r>
          </a:p>
          <a:p>
            <a:endParaRPr lang="en-US" sz="2400" dirty="0"/>
          </a:p>
        </p:txBody>
      </p:sp>
      <p:sp>
        <p:nvSpPr>
          <p:cNvPr id="2" name="Oval 1"/>
          <p:cNvSpPr/>
          <p:nvPr/>
        </p:nvSpPr>
        <p:spPr>
          <a:xfrm>
            <a:off x="1066800" y="14478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839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4154984"/>
          </a:xfrm>
          <a:prstGeom prst="rect">
            <a:avLst/>
          </a:prstGeom>
          <a:noFill/>
        </p:spPr>
        <p:txBody>
          <a:bodyPr wrap="square" rtlCol="0">
            <a:spAutoFit/>
          </a:bodyPr>
          <a:lstStyle/>
          <a:p>
            <a:r>
              <a:rPr lang="vi-VN" sz="2400" b="1" dirty="0"/>
              <a:t>Question </a:t>
            </a:r>
            <a:r>
              <a:rPr lang="en-US" sz="2400" b="1" dirty="0"/>
              <a:t>29</a:t>
            </a:r>
            <a:r>
              <a:rPr lang="vi-VN" sz="2400" dirty="0"/>
              <a:t>. Those of us </a:t>
            </a:r>
            <a:r>
              <a:rPr lang="vi-VN" sz="2400" u="sng" dirty="0"/>
              <a:t>who</a:t>
            </a:r>
            <a:r>
              <a:rPr lang="vi-VN" sz="2400" dirty="0"/>
              <a:t> have a family history of heart disease </a:t>
            </a:r>
            <a:r>
              <a:rPr lang="vi-VN" sz="2400" u="sng" dirty="0"/>
              <a:t>should make</a:t>
            </a:r>
            <a:r>
              <a:rPr lang="vi-VN" sz="2400" dirty="0"/>
              <a:t> </a:t>
            </a:r>
            <a:r>
              <a:rPr lang="vi-VN" sz="2400" u="sng" dirty="0"/>
              <a:t>yearly</a:t>
            </a:r>
            <a:r>
              <a:rPr lang="vi-VN" sz="2400" dirty="0"/>
              <a:t> appointments with </a:t>
            </a:r>
            <a:r>
              <a:rPr lang="vi-VN" sz="2400" u="sng" dirty="0"/>
              <a:t>their</a:t>
            </a:r>
            <a:r>
              <a:rPr lang="vi-VN" sz="2400" dirty="0"/>
              <a:t> doctors.</a:t>
            </a:r>
            <a:endParaRPr lang="en-US" sz="2400" dirty="0"/>
          </a:p>
          <a:p>
            <a:r>
              <a:rPr lang="en-US" sz="2400" dirty="0"/>
              <a:t>	 </a:t>
            </a:r>
            <a:r>
              <a:rPr lang="vi-VN" sz="2400" b="1" dirty="0"/>
              <a:t>A</a:t>
            </a:r>
            <a:r>
              <a:rPr lang="vi-VN" sz="2400" dirty="0"/>
              <a:t>. who </a:t>
            </a:r>
            <a:r>
              <a:rPr lang="en-US" sz="2400" dirty="0"/>
              <a:t>	</a:t>
            </a:r>
            <a:r>
              <a:rPr lang="vi-VN" sz="2400" b="1" dirty="0"/>
              <a:t>B</a:t>
            </a:r>
            <a:r>
              <a:rPr lang="vi-VN" sz="2400" dirty="0"/>
              <a:t>. should make </a:t>
            </a:r>
            <a:r>
              <a:rPr lang="en-US" sz="2400" dirty="0"/>
              <a:t>	</a:t>
            </a:r>
            <a:r>
              <a:rPr lang="vi-VN" sz="2400" b="1" dirty="0"/>
              <a:t>C</a:t>
            </a:r>
            <a:r>
              <a:rPr lang="vi-VN" sz="2400" dirty="0"/>
              <a:t>. yearly </a:t>
            </a:r>
            <a:r>
              <a:rPr lang="en-US" sz="2400" dirty="0"/>
              <a:t>	</a:t>
            </a:r>
            <a:r>
              <a:rPr lang="vi-VN" sz="2400" b="1" dirty="0"/>
              <a:t>D</a:t>
            </a:r>
            <a:r>
              <a:rPr lang="vi-VN" sz="2400" dirty="0"/>
              <a:t>. their </a:t>
            </a:r>
            <a:endParaRPr lang="en-US" sz="2400" dirty="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vi-VN" sz="2400" dirty="0"/>
              <a:t>Giải thích: </a:t>
            </a:r>
            <a:endParaRPr lang="en-US" sz="2400" dirty="0"/>
          </a:p>
          <a:p>
            <a:r>
              <a:rPr lang="fr-FR" sz="2400" dirty="0" err="1"/>
              <a:t>Những</a:t>
            </a:r>
            <a:r>
              <a:rPr lang="fr-FR" sz="2400" dirty="0"/>
              <a:t> </a:t>
            </a:r>
            <a:r>
              <a:rPr lang="fr-FR" sz="2400" dirty="0" err="1"/>
              <a:t>người</a:t>
            </a:r>
            <a:r>
              <a:rPr lang="fr-FR" sz="2400" dirty="0"/>
              <a:t> </a:t>
            </a:r>
            <a:r>
              <a:rPr lang="fr-FR" sz="2400" dirty="0" err="1"/>
              <a:t>trong</a:t>
            </a:r>
            <a:r>
              <a:rPr lang="fr-FR" sz="2400" dirty="0"/>
              <a:t> </a:t>
            </a:r>
            <a:r>
              <a:rPr lang="fr-FR" sz="2400" dirty="0" err="1"/>
              <a:t>số</a:t>
            </a:r>
            <a:r>
              <a:rPr lang="fr-FR" sz="2400" dirty="0"/>
              <a:t> </a:t>
            </a:r>
            <a:r>
              <a:rPr lang="fr-FR" sz="2400" dirty="0" err="1"/>
              <a:t>chúng</a:t>
            </a:r>
            <a:r>
              <a:rPr lang="fr-FR" sz="2400" dirty="0"/>
              <a:t> ta </a:t>
            </a:r>
            <a:r>
              <a:rPr lang="fr-FR" sz="2400" dirty="0" err="1"/>
              <a:t>đặt</a:t>
            </a:r>
            <a:r>
              <a:rPr lang="fr-FR" sz="2400" dirty="0"/>
              <a:t> </a:t>
            </a:r>
            <a:r>
              <a:rPr lang="fr-FR" sz="2400" dirty="0" err="1"/>
              <a:t>lịch</a:t>
            </a:r>
            <a:r>
              <a:rPr lang="fr-FR" sz="2400" dirty="0"/>
              <a:t> </a:t>
            </a:r>
            <a:r>
              <a:rPr lang="fr-FR" sz="2400" dirty="0" err="1"/>
              <a:t>hẹn</a:t>
            </a:r>
            <a:r>
              <a:rPr lang="fr-FR" sz="2400" dirty="0"/>
              <a:t> </a:t>
            </a:r>
            <a:r>
              <a:rPr lang="fr-FR" sz="2400" dirty="0" err="1"/>
              <a:t>bác</a:t>
            </a:r>
            <a:r>
              <a:rPr lang="fr-FR" sz="2400" dirty="0"/>
              <a:t> </a:t>
            </a:r>
            <a:r>
              <a:rPr lang="fr-FR" sz="2400" dirty="0" err="1"/>
              <a:t>sỹ</a:t>
            </a:r>
            <a:r>
              <a:rPr lang="fr-FR" sz="2400" dirty="0"/>
              <a:t> </a:t>
            </a:r>
            <a:r>
              <a:rPr lang="fr-FR" sz="2400" dirty="0" err="1"/>
              <a:t>của</a:t>
            </a:r>
            <a:r>
              <a:rPr lang="fr-FR" sz="2400" dirty="0"/>
              <a:t> </a:t>
            </a:r>
            <a:r>
              <a:rPr lang="fr-FR" sz="2400" dirty="0" err="1"/>
              <a:t>chúng</a:t>
            </a:r>
            <a:r>
              <a:rPr lang="fr-FR" sz="2400" dirty="0"/>
              <a:t> ta </a:t>
            </a:r>
            <a:r>
              <a:rPr lang="fr-FR" sz="2400" dirty="0" err="1"/>
              <a:t>chứ</a:t>
            </a:r>
            <a:r>
              <a:rPr lang="fr-FR" sz="2400" dirty="0"/>
              <a:t> </a:t>
            </a:r>
            <a:r>
              <a:rPr lang="fr-FR" sz="2400" dirty="0" err="1"/>
              <a:t>không</a:t>
            </a:r>
            <a:r>
              <a:rPr lang="fr-FR" sz="2400" dirty="0"/>
              <a:t> </a:t>
            </a:r>
            <a:r>
              <a:rPr lang="fr-FR" sz="2400" dirty="0" err="1"/>
              <a:t>thể</a:t>
            </a:r>
            <a:r>
              <a:rPr lang="fr-FR" sz="2400" dirty="0"/>
              <a:t> là </a:t>
            </a:r>
            <a:r>
              <a:rPr lang="fr-FR" sz="2400" dirty="0" err="1"/>
              <a:t>đặt</a:t>
            </a:r>
            <a:r>
              <a:rPr lang="fr-FR" sz="2400" dirty="0"/>
              <a:t> </a:t>
            </a:r>
            <a:r>
              <a:rPr lang="fr-FR" sz="2400" dirty="0" err="1"/>
              <a:t>lịch</a:t>
            </a:r>
            <a:r>
              <a:rPr lang="fr-FR" sz="2400" dirty="0"/>
              <a:t> </a:t>
            </a:r>
            <a:r>
              <a:rPr lang="fr-FR" sz="2400" dirty="0" err="1"/>
              <a:t>hẹn</a:t>
            </a:r>
            <a:r>
              <a:rPr lang="fr-FR" sz="2400" dirty="0"/>
              <a:t> </a:t>
            </a:r>
            <a:r>
              <a:rPr lang="fr-FR" sz="2400" dirty="0" err="1"/>
              <a:t>bác</a:t>
            </a:r>
            <a:r>
              <a:rPr lang="fr-FR" sz="2400" dirty="0"/>
              <a:t> </a:t>
            </a:r>
            <a:r>
              <a:rPr lang="fr-FR" sz="2400" dirty="0" err="1"/>
              <a:t>sỹ</a:t>
            </a:r>
            <a:r>
              <a:rPr lang="fr-FR" sz="2400" dirty="0"/>
              <a:t> </a:t>
            </a:r>
            <a:r>
              <a:rPr lang="fr-FR" sz="2400" dirty="0" err="1"/>
              <a:t>của</a:t>
            </a:r>
            <a:r>
              <a:rPr lang="fr-FR" sz="2400" dirty="0"/>
              <a:t> </a:t>
            </a:r>
            <a:r>
              <a:rPr lang="fr-FR" sz="2400" dirty="0" err="1"/>
              <a:t>họ</a:t>
            </a:r>
            <a:r>
              <a:rPr lang="fr-FR" sz="2400" dirty="0"/>
              <a:t>.</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D</a:t>
            </a:r>
            <a:endParaRPr lang="en-US" sz="2400" dirty="0"/>
          </a:p>
          <a:p>
            <a:r>
              <a:rPr lang="fr-FR" sz="2400" dirty="0" err="1"/>
              <a:t>Sửa</a:t>
            </a:r>
            <a:r>
              <a:rPr lang="fr-FR" sz="2400" dirty="0"/>
              <a:t> </a:t>
            </a:r>
            <a:r>
              <a:rPr lang="fr-FR" sz="2400" dirty="0" err="1"/>
              <a:t>lỗi</a:t>
            </a:r>
            <a:r>
              <a:rPr lang="fr-FR" sz="2400" dirty="0"/>
              <a:t>:  </a:t>
            </a:r>
            <a:r>
              <a:rPr lang="fr-FR" sz="2400" dirty="0" err="1"/>
              <a:t>their</a:t>
            </a:r>
            <a:r>
              <a:rPr lang="fr-FR" sz="2400" dirty="0"/>
              <a:t> </a:t>
            </a:r>
            <a:r>
              <a:rPr lang="en-US" sz="2400" dirty="0"/>
              <a:t>→ </a:t>
            </a:r>
            <a:r>
              <a:rPr lang="fr-FR" sz="2400" dirty="0" err="1"/>
              <a:t>our</a:t>
            </a:r>
            <a:endParaRPr lang="en-US" sz="2400" dirty="0"/>
          </a:p>
          <a:p>
            <a:endParaRPr lang="en-US" sz="2400" dirty="0"/>
          </a:p>
        </p:txBody>
      </p:sp>
      <p:sp>
        <p:nvSpPr>
          <p:cNvPr id="2" name="Oval 1"/>
          <p:cNvSpPr/>
          <p:nvPr/>
        </p:nvSpPr>
        <p:spPr>
          <a:xfrm>
            <a:off x="75438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890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839200" cy="3416320"/>
          </a:xfrm>
          <a:prstGeom prst="rect">
            <a:avLst/>
          </a:prstGeom>
          <a:noFill/>
        </p:spPr>
        <p:txBody>
          <a:bodyPr wrap="square" rtlCol="0">
            <a:spAutoFit/>
          </a:bodyPr>
          <a:lstStyle/>
          <a:p>
            <a:r>
              <a:rPr lang="en-US" sz="2400" b="1" dirty="0"/>
              <a:t>Question 3</a:t>
            </a:r>
            <a:r>
              <a:rPr lang="en-US" sz="2400" dirty="0"/>
              <a:t>. It's a little _______ that no one knows where he was at the time of the murder.</a:t>
            </a:r>
          </a:p>
          <a:p>
            <a:r>
              <a:rPr lang="en-US" sz="2400" dirty="0"/>
              <a:t>	</a:t>
            </a:r>
            <a:r>
              <a:rPr lang="en-US" sz="2400" b="1" dirty="0"/>
              <a:t>A</a:t>
            </a:r>
            <a:r>
              <a:rPr lang="en-US" sz="2400" dirty="0"/>
              <a:t>. doubtful	</a:t>
            </a:r>
            <a:r>
              <a:rPr lang="en-US" sz="2400" b="1" dirty="0"/>
              <a:t>B</a:t>
            </a:r>
            <a:r>
              <a:rPr lang="en-US" sz="2400" dirty="0"/>
              <a:t>. suspicious 	</a:t>
            </a:r>
            <a:r>
              <a:rPr lang="en-US" sz="2400" b="1" dirty="0"/>
              <a:t>C</a:t>
            </a:r>
            <a:r>
              <a:rPr lang="en-US" sz="2400" dirty="0"/>
              <a:t>. skeptical	</a:t>
            </a:r>
            <a:r>
              <a:rPr lang="en-US" sz="2400" b="1" dirty="0"/>
              <a:t>D</a:t>
            </a:r>
            <a:r>
              <a:rPr lang="en-US" sz="2400" dirty="0"/>
              <a:t>. dubious</a:t>
            </a:r>
          </a:p>
          <a:p>
            <a:endParaRPr lang="en-US" sz="2400" b="1" dirty="0" smtClean="0"/>
          </a:p>
          <a:p>
            <a:r>
              <a:rPr lang="vi-VN" sz="2400" dirty="0" smtClean="0"/>
              <a:t>Kiến </a:t>
            </a:r>
            <a:r>
              <a:rPr lang="vi-VN" sz="2400" dirty="0"/>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a:t>
            </a:r>
          </a:p>
          <a:p>
            <a:r>
              <a:rPr lang="vi-VN" sz="2400" dirty="0"/>
              <a:t>It's a little ______ that no one knows where he was at the time of the murder.</a:t>
            </a:r>
            <a:endParaRPr lang="en-US" sz="2400" dirty="0"/>
          </a:p>
          <a:p>
            <a:r>
              <a:rPr lang="vi-VN" sz="2400" dirty="0" smtClean="0"/>
              <a:t>A</a:t>
            </a:r>
            <a:r>
              <a:rPr lang="vi-VN" sz="2400" dirty="0"/>
              <a:t>. doubtful	</a:t>
            </a:r>
            <a:r>
              <a:rPr lang="vi-VN" sz="2400" u="sng" dirty="0"/>
              <a:t>B</a:t>
            </a:r>
            <a:r>
              <a:rPr lang="vi-VN" sz="2400" dirty="0"/>
              <a:t>. suspicious 	C. skeptical	D. Dubious</a:t>
            </a:r>
            <a:endParaRPr lang="en-US" sz="2400" dirty="0"/>
          </a:p>
        </p:txBody>
      </p:sp>
      <p:sp>
        <p:nvSpPr>
          <p:cNvPr id="2" name="Oval 1"/>
          <p:cNvSpPr/>
          <p:nvPr/>
        </p:nvSpPr>
        <p:spPr>
          <a:xfrm>
            <a:off x="2895600" y="1371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68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4154984"/>
          </a:xfrm>
          <a:prstGeom prst="rect">
            <a:avLst/>
          </a:prstGeom>
          <a:noFill/>
        </p:spPr>
        <p:txBody>
          <a:bodyPr wrap="square" rtlCol="0">
            <a:spAutoFit/>
          </a:bodyPr>
          <a:lstStyle/>
          <a:p>
            <a:r>
              <a:rPr lang="vi-VN" sz="2400" b="1" dirty="0"/>
              <a:t>Question </a:t>
            </a:r>
            <a:r>
              <a:rPr lang="en-US" sz="2400" b="1" dirty="0"/>
              <a:t>30</a:t>
            </a:r>
            <a:r>
              <a:rPr lang="vi-VN" sz="2400" dirty="0"/>
              <a:t>. Modern </a:t>
            </a:r>
            <a:r>
              <a:rPr lang="vi-VN" sz="2400" u="sng" dirty="0"/>
              <a:t>office buildings </a:t>
            </a:r>
            <a:r>
              <a:rPr lang="vi-VN" sz="2400" dirty="0"/>
              <a:t>have </a:t>
            </a:r>
            <a:r>
              <a:rPr lang="vi-VN" sz="2400" u="sng" dirty="0"/>
              <a:t>false ﬂoors </a:t>
            </a:r>
            <a:r>
              <a:rPr lang="vi-VN" sz="2400" dirty="0"/>
              <a:t>under </a:t>
            </a:r>
            <a:r>
              <a:rPr lang="vi-VN" sz="2400" u="sng" dirty="0"/>
              <a:t>which </a:t>
            </a:r>
            <a:r>
              <a:rPr lang="vi-VN" sz="2400" dirty="0"/>
              <a:t>computer and phone wires </a:t>
            </a:r>
            <a:r>
              <a:rPr lang="vi-VN" sz="2400" u="sng" dirty="0"/>
              <a:t>can be lain</a:t>
            </a:r>
            <a:r>
              <a:rPr lang="vi-VN" sz="2400" dirty="0"/>
              <a:t>.</a:t>
            </a:r>
            <a:endParaRPr lang="en-US" sz="2400" dirty="0"/>
          </a:p>
          <a:p>
            <a:r>
              <a:rPr lang="en-US" sz="2400" b="1" dirty="0" smtClean="0"/>
              <a:t>A</a:t>
            </a:r>
            <a:r>
              <a:rPr lang="en-US" sz="2400" dirty="0"/>
              <a:t>. office buildings 	</a:t>
            </a:r>
            <a:r>
              <a:rPr lang="en-US" sz="2400" b="1" dirty="0"/>
              <a:t>B</a:t>
            </a:r>
            <a:r>
              <a:rPr lang="en-US" sz="2400" dirty="0"/>
              <a:t>. false ﬂoors 	</a:t>
            </a:r>
            <a:r>
              <a:rPr lang="en-US" sz="2400" b="1" dirty="0"/>
              <a:t>C</a:t>
            </a:r>
            <a:r>
              <a:rPr lang="en-US" sz="2400" dirty="0"/>
              <a:t>. which 	</a:t>
            </a:r>
            <a:r>
              <a:rPr lang="en-US" sz="2400" b="1" dirty="0"/>
              <a:t>D</a:t>
            </a:r>
            <a:r>
              <a:rPr lang="en-US" sz="2400" dirty="0"/>
              <a:t>. can be lain</a:t>
            </a:r>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vi-VN" sz="2400" dirty="0"/>
              <a:t>Giải thích: </a:t>
            </a:r>
            <a:endParaRPr lang="en-US" sz="2400" dirty="0"/>
          </a:p>
          <a:p>
            <a:r>
              <a:rPr lang="en-US" sz="2400" dirty="0"/>
              <a:t>lay - laid - laid : </a:t>
            </a:r>
            <a:r>
              <a:rPr lang="en-US" sz="2400" dirty="0" err="1"/>
              <a:t>đặt</a:t>
            </a:r>
            <a:r>
              <a:rPr lang="en-US" sz="2400" dirty="0"/>
              <a:t>, </a:t>
            </a:r>
            <a:r>
              <a:rPr lang="en-US" sz="2400" dirty="0" err="1"/>
              <a:t>xếp</a:t>
            </a:r>
            <a:r>
              <a:rPr lang="en-US" sz="2400" dirty="0"/>
              <a:t> </a:t>
            </a:r>
            <a:r>
              <a:rPr lang="en-US" sz="2400" dirty="0" err="1"/>
              <a:t>thứ</a:t>
            </a:r>
            <a:r>
              <a:rPr lang="en-US" sz="2400" dirty="0"/>
              <a:t> </a:t>
            </a:r>
            <a:r>
              <a:rPr lang="en-US" sz="2400" dirty="0" err="1"/>
              <a:t>gì</a:t>
            </a:r>
            <a:r>
              <a:rPr lang="en-US" sz="2400" dirty="0"/>
              <a:t> </a:t>
            </a:r>
            <a:r>
              <a:rPr lang="en-US" sz="2400" dirty="0" err="1"/>
              <a:t>đó</a:t>
            </a:r>
            <a:r>
              <a:rPr lang="en-US" sz="2400" dirty="0"/>
              <a:t> </a:t>
            </a:r>
            <a:r>
              <a:rPr lang="en-US" sz="2400" dirty="0" err="1"/>
              <a:t>nằm</a:t>
            </a:r>
            <a:r>
              <a:rPr lang="en-US" sz="2400" dirty="0"/>
              <a:t> ở </a:t>
            </a:r>
            <a:r>
              <a:rPr lang="en-US" sz="2400" dirty="0" err="1"/>
              <a:t>vị</a:t>
            </a:r>
            <a:r>
              <a:rPr lang="en-US" sz="2400" dirty="0"/>
              <a:t> </a:t>
            </a:r>
            <a:r>
              <a:rPr lang="en-US" sz="2400" dirty="0" err="1"/>
              <a:t>trí</a:t>
            </a:r>
            <a:r>
              <a:rPr lang="en-US" sz="2400" dirty="0"/>
              <a:t> </a:t>
            </a:r>
            <a:r>
              <a:rPr lang="en-US" sz="2400" dirty="0" err="1"/>
              <a:t>tĩnh</a:t>
            </a:r>
            <a:endParaRPr lang="en-US" sz="2400" dirty="0"/>
          </a:p>
          <a:p>
            <a:r>
              <a:rPr lang="en-US" sz="2400" dirty="0"/>
              <a:t>lie – lay - lain: </a:t>
            </a:r>
            <a:r>
              <a:rPr lang="en-US" sz="2400" dirty="0" err="1"/>
              <a:t>tựa</a:t>
            </a:r>
            <a:r>
              <a:rPr lang="en-US" sz="2400" dirty="0"/>
              <a:t> </a:t>
            </a:r>
            <a:r>
              <a:rPr lang="en-US" sz="2400" dirty="0" err="1"/>
              <a:t>lên</a:t>
            </a:r>
            <a:r>
              <a:rPr lang="en-US" sz="2400" dirty="0"/>
              <a:t>, </a:t>
            </a:r>
            <a:r>
              <a:rPr lang="en-US" sz="2400" dirty="0" err="1"/>
              <a:t>nằm</a:t>
            </a:r>
            <a:r>
              <a:rPr lang="en-US" sz="2400" dirty="0"/>
              <a:t> </a:t>
            </a:r>
            <a:r>
              <a:rPr lang="en-US" sz="2400" dirty="0" err="1"/>
              <a:t>nghỉ</a:t>
            </a:r>
            <a:r>
              <a:rPr lang="en-US" sz="2400" dirty="0"/>
              <a:t> </a:t>
            </a:r>
            <a:r>
              <a:rPr lang="en-US" sz="2400" dirty="0" err="1"/>
              <a:t>trên</a:t>
            </a:r>
            <a:r>
              <a:rPr lang="en-US" sz="2400" dirty="0"/>
              <a:t> </a:t>
            </a:r>
            <a:r>
              <a:rPr lang="en-US" sz="2400" dirty="0" err="1"/>
              <a:t>một</a:t>
            </a:r>
            <a:r>
              <a:rPr lang="en-US" sz="2400" dirty="0"/>
              <a:t> </a:t>
            </a:r>
            <a:r>
              <a:rPr lang="en-US" sz="2400" dirty="0" err="1"/>
              <a:t>vị</a:t>
            </a:r>
            <a:r>
              <a:rPr lang="en-US" sz="2400" dirty="0"/>
              <a:t> </a:t>
            </a:r>
            <a:r>
              <a:rPr lang="en-US" sz="2400" dirty="0" err="1"/>
              <a:t>trí</a:t>
            </a:r>
            <a:r>
              <a:rPr lang="en-US" sz="2400" dirty="0"/>
              <a:t> </a:t>
            </a:r>
            <a:r>
              <a:rPr lang="en-US" sz="2400" dirty="0" err="1"/>
              <a:t>bằng</a:t>
            </a:r>
            <a:r>
              <a:rPr lang="en-US" sz="2400" dirty="0"/>
              <a:t> </a:t>
            </a:r>
            <a:r>
              <a:rPr lang="en-US" sz="2400" dirty="0" err="1"/>
              <a:t>phẳng</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D</a:t>
            </a:r>
            <a:endParaRPr lang="en-US" sz="2400" dirty="0"/>
          </a:p>
          <a:p>
            <a:r>
              <a:rPr lang="en-US" sz="2400" dirty="0" err="1"/>
              <a:t>Sửa</a:t>
            </a:r>
            <a:r>
              <a:rPr lang="en-US" sz="2400" dirty="0"/>
              <a:t>: can be lain → can be laid</a:t>
            </a:r>
          </a:p>
          <a:p>
            <a:endParaRPr lang="en-US" sz="2400" dirty="0"/>
          </a:p>
        </p:txBody>
      </p:sp>
      <p:sp>
        <p:nvSpPr>
          <p:cNvPr id="2" name="Oval 1"/>
          <p:cNvSpPr/>
          <p:nvPr/>
        </p:nvSpPr>
        <p:spPr>
          <a:xfrm>
            <a:off x="65532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771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9144000" cy="6247864"/>
          </a:xfrm>
          <a:prstGeom prst="rect">
            <a:avLst/>
          </a:prstGeom>
          <a:noFill/>
        </p:spPr>
        <p:txBody>
          <a:bodyPr wrap="square" rtlCol="0">
            <a:spAutoFit/>
          </a:bodyPr>
          <a:lstStyle/>
          <a:p>
            <a:r>
              <a:rPr lang="vi-VN" sz="2000" b="1" dirty="0" smtClean="0"/>
              <a:t>Question </a:t>
            </a:r>
            <a:r>
              <a:rPr lang="en-US" sz="2000" b="1" dirty="0"/>
              <a:t>31</a:t>
            </a:r>
            <a:r>
              <a:rPr lang="en-US" sz="2000" dirty="0"/>
              <a:t>.</a:t>
            </a:r>
            <a:r>
              <a:rPr lang="vi-VN" sz="2000" dirty="0"/>
              <a:t> It’s possible that Joanna didn’t receive my message. </a:t>
            </a:r>
            <a:endParaRPr lang="en-US" sz="2000" dirty="0"/>
          </a:p>
          <a:p>
            <a:r>
              <a:rPr lang="vi-VN" sz="2000" b="1" dirty="0" smtClean="0"/>
              <a:t>A</a:t>
            </a:r>
            <a:r>
              <a:rPr lang="vi-VN" sz="2000" dirty="0"/>
              <a:t>. Joanna shouldn’t have received my message. </a:t>
            </a:r>
            <a:r>
              <a:rPr lang="en-US" sz="2000" dirty="0"/>
              <a:t>	</a:t>
            </a:r>
            <a:endParaRPr lang="en-US" sz="2000" dirty="0" smtClean="0"/>
          </a:p>
          <a:p>
            <a:r>
              <a:rPr lang="vi-VN" sz="2000" b="1" dirty="0" smtClean="0"/>
              <a:t>B</a:t>
            </a:r>
            <a:r>
              <a:rPr lang="vi-VN" sz="2000" dirty="0"/>
              <a:t>. Joanna needn’t have received my message. </a:t>
            </a:r>
            <a:endParaRPr lang="en-US" sz="2000" dirty="0"/>
          </a:p>
          <a:p>
            <a:r>
              <a:rPr lang="vi-VN" sz="2000" b="1" dirty="0" smtClean="0"/>
              <a:t>C</a:t>
            </a:r>
            <a:r>
              <a:rPr lang="vi-VN" sz="2000" dirty="0"/>
              <a:t>. Joanna mightn’t have received my message. </a:t>
            </a:r>
            <a:r>
              <a:rPr lang="en-US" sz="2000" dirty="0"/>
              <a:t>	</a:t>
            </a:r>
            <a:endParaRPr lang="en-US" sz="2000" dirty="0" smtClean="0"/>
          </a:p>
          <a:p>
            <a:r>
              <a:rPr lang="vi-VN" sz="2000" b="1" dirty="0" smtClean="0"/>
              <a:t>D</a:t>
            </a:r>
            <a:r>
              <a:rPr lang="vi-VN" sz="2000" dirty="0"/>
              <a:t>. Joanna can’t have received my message.</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Động</a:t>
            </a:r>
            <a:r>
              <a:rPr lang="en-US" sz="2000" dirty="0"/>
              <a:t> </a:t>
            </a:r>
            <a:r>
              <a:rPr lang="en-US" sz="2000" dirty="0" err="1"/>
              <a:t>từ</a:t>
            </a:r>
            <a:r>
              <a:rPr lang="en-US" sz="2000" dirty="0"/>
              <a:t> </a:t>
            </a:r>
            <a:r>
              <a:rPr lang="en-US" sz="2000" dirty="0" err="1"/>
              <a:t>khuyết</a:t>
            </a:r>
            <a:r>
              <a:rPr lang="en-US" sz="2000" dirty="0"/>
              <a:t> </a:t>
            </a:r>
            <a:r>
              <a:rPr lang="en-US" sz="2000" dirty="0" err="1"/>
              <a:t>thiếu</a:t>
            </a:r>
            <a:endParaRPr lang="en-US" sz="2000" dirty="0"/>
          </a:p>
          <a:p>
            <a:r>
              <a:rPr lang="en-US" sz="2000" dirty="0" err="1"/>
              <a:t>Giải</a:t>
            </a:r>
            <a:r>
              <a:rPr lang="en-US" sz="2000" dirty="0"/>
              <a:t> </a:t>
            </a:r>
            <a:r>
              <a:rPr lang="en-US" sz="2000" dirty="0" err="1"/>
              <a:t>thích</a:t>
            </a:r>
            <a:r>
              <a:rPr lang="en-US" sz="2000" dirty="0"/>
              <a:t>: </a:t>
            </a:r>
          </a:p>
          <a:p>
            <a:r>
              <a:rPr lang="vi-VN" sz="2000" dirty="0"/>
              <a:t>Dịch câu gốc: Có thể là Joanna đã không nhận được tin nhắn của tôi </a:t>
            </a:r>
            <a:endParaRPr lang="en-US" sz="2000" dirty="0"/>
          </a:p>
          <a:p>
            <a:r>
              <a:rPr lang="vi-VN" sz="2000" dirty="0"/>
              <a:t>Dịch các phương án. </a:t>
            </a:r>
            <a:endParaRPr lang="en-US" sz="2000" dirty="0"/>
          </a:p>
          <a:p>
            <a:r>
              <a:rPr lang="vi-VN" sz="2000" dirty="0"/>
              <a:t>A. Joanna đáng lẽ không nên nhận được tin nhắn của tôi </a:t>
            </a:r>
            <a:endParaRPr lang="en-US" sz="2000" dirty="0"/>
          </a:p>
          <a:p>
            <a:r>
              <a:rPr lang="vi-VN" sz="2000" dirty="0"/>
              <a:t>B. Joanna đáng lẽ ra không cẩn nhận được tin nhắn của tôi </a:t>
            </a:r>
            <a:endParaRPr lang="en-US" sz="2000" dirty="0"/>
          </a:p>
          <a:p>
            <a:r>
              <a:rPr lang="vi-VN" sz="2000" dirty="0"/>
              <a:t>C. Joanna có lẽ đã không nhận được tin nhắn của tôi. </a:t>
            </a:r>
            <a:endParaRPr lang="en-US" sz="2000" dirty="0"/>
          </a:p>
          <a:p>
            <a:r>
              <a:rPr lang="vi-VN" sz="2000" dirty="0"/>
              <a:t>D. Joanna đã không thể nhận được tin nhắn của tôi </a:t>
            </a:r>
            <a:endParaRPr lang="en-US" sz="2000" dirty="0"/>
          </a:p>
          <a:p>
            <a:r>
              <a:rPr lang="vi-VN" sz="2000" dirty="0"/>
              <a:t>shouldn’t have P 2 : không nên làm gì trong quá khứ (nhưng đã làm) </a:t>
            </a:r>
            <a:endParaRPr lang="en-US" sz="2000" dirty="0"/>
          </a:p>
          <a:p>
            <a:r>
              <a:rPr lang="vi-VN" sz="2000" dirty="0"/>
              <a:t>needn’t have P 2 : không cần làm gì trong quá khứ (nhưng đã làm) </a:t>
            </a:r>
            <a:endParaRPr lang="en-US" sz="2000" dirty="0"/>
          </a:p>
          <a:p>
            <a:r>
              <a:rPr lang="vi-VN" sz="2000" dirty="0"/>
              <a:t>mightn’t have P 2 : có thể có lẽ đã không </a:t>
            </a:r>
            <a:endParaRPr lang="en-US" sz="2000" dirty="0"/>
          </a:p>
          <a:p>
            <a:r>
              <a:rPr lang="en-US" sz="2000" dirty="0"/>
              <a:t>can’t have P 2 : </a:t>
            </a:r>
            <a:r>
              <a:rPr lang="en-US" sz="2000" dirty="0" err="1"/>
              <a:t>không</a:t>
            </a:r>
            <a:r>
              <a:rPr lang="en-US" sz="2000" dirty="0"/>
              <a:t> </a:t>
            </a:r>
            <a:r>
              <a:rPr lang="en-US" sz="2000" dirty="0" err="1"/>
              <a:t>thể</a:t>
            </a:r>
            <a:r>
              <a:rPr lang="en-US" sz="2000" dirty="0"/>
              <a:t> </a:t>
            </a:r>
            <a:r>
              <a:rPr lang="en-US" sz="2000" dirty="0" err="1"/>
              <a:t>nào</a:t>
            </a:r>
            <a:r>
              <a:rPr lang="en-US" sz="2000" dirty="0"/>
              <a:t> </a:t>
            </a:r>
            <a:r>
              <a:rPr lang="en-US" sz="2000" dirty="0" err="1"/>
              <a:t>đã</a:t>
            </a:r>
            <a:r>
              <a:rPr lang="en-US" sz="2000" dirty="0"/>
              <a:t> </a:t>
            </a:r>
            <a:r>
              <a:rPr lang="en-US" sz="2000" dirty="0" err="1"/>
              <a:t>làm</a:t>
            </a:r>
            <a:r>
              <a:rPr lang="en-US" sz="2000" dirty="0"/>
              <a:t> </a:t>
            </a:r>
          </a:p>
          <a:p>
            <a:r>
              <a:rPr lang="en-US" sz="2000" dirty="0" err="1"/>
              <a:t>Phù</a:t>
            </a:r>
            <a:r>
              <a:rPr lang="en-US" sz="2000" dirty="0"/>
              <a:t> </a:t>
            </a:r>
            <a:r>
              <a:rPr lang="en-US" sz="2000" dirty="0" err="1"/>
              <a:t>hợp</a:t>
            </a:r>
            <a:r>
              <a:rPr lang="en-US" sz="2000" dirty="0"/>
              <a:t> </a:t>
            </a:r>
            <a:r>
              <a:rPr lang="en-US" sz="2000" dirty="0" err="1"/>
              <a:t>nhất</a:t>
            </a:r>
            <a:r>
              <a:rPr lang="en-US" sz="2000" dirty="0"/>
              <a:t> </a:t>
            </a:r>
            <a:r>
              <a:rPr lang="en-US" sz="2000" dirty="0" err="1"/>
              <a:t>với</a:t>
            </a:r>
            <a:r>
              <a:rPr lang="en-US" sz="2000" dirty="0"/>
              <a:t> </a:t>
            </a:r>
            <a:r>
              <a:rPr lang="en-US" sz="2000" dirty="0" err="1"/>
              <a:t>nghĩa</a:t>
            </a:r>
            <a:r>
              <a:rPr lang="en-US" sz="2000" dirty="0"/>
              <a:t> </a:t>
            </a:r>
            <a:r>
              <a:rPr lang="en-US" sz="2000" dirty="0" err="1"/>
              <a:t>gốc</a:t>
            </a:r>
            <a:r>
              <a:rPr lang="en-US" sz="2000" dirty="0"/>
              <a:t> </a:t>
            </a:r>
            <a:r>
              <a:rPr lang="en-US" sz="2000" dirty="0" err="1"/>
              <a:t>là</a:t>
            </a:r>
            <a:r>
              <a:rPr lang="en-US" sz="2000" dirty="0"/>
              <a:t> </a:t>
            </a:r>
            <a:r>
              <a:rPr lang="en-US" sz="2000" dirty="0" err="1"/>
              <a:t>đáp</a:t>
            </a:r>
            <a:r>
              <a:rPr lang="en-US" sz="2000" dirty="0"/>
              <a:t> </a:t>
            </a:r>
            <a:r>
              <a:rPr lang="en-US" sz="2000" dirty="0" err="1"/>
              <a:t>án</a:t>
            </a:r>
            <a:r>
              <a:rPr lang="en-US" sz="2000" dirty="0"/>
              <a:t> C</a:t>
            </a:r>
          </a:p>
          <a:p>
            <a:endParaRPr lang="en-US" sz="2000" dirty="0"/>
          </a:p>
        </p:txBody>
      </p:sp>
      <p:sp>
        <p:nvSpPr>
          <p:cNvPr id="2" name="Oval 1"/>
          <p:cNvSpPr/>
          <p:nvPr/>
        </p:nvSpPr>
        <p:spPr>
          <a:xfrm>
            <a:off x="0" y="1371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79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7" end="17"/>
                                            </p:txEl>
                                          </p:spTgt>
                                        </p:tgtEl>
                                        <p:attrNameLst>
                                          <p:attrName>style.visibility</p:attrName>
                                        </p:attrNameLst>
                                      </p:cBhvr>
                                      <p:to>
                                        <p:strVal val="visible"/>
                                      </p:to>
                                    </p:set>
                                    <p:anim calcmode="lin" valueType="num">
                                      <p:cBhvr additive="base">
                                        <p:cTn id="5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8" end="18"/>
                                            </p:txEl>
                                          </p:spTgt>
                                        </p:tgtEl>
                                        <p:attrNameLst>
                                          <p:attrName>style.visibility</p:attrName>
                                        </p:attrNameLst>
                                      </p:cBhvr>
                                      <p:to>
                                        <p:strVal val="visible"/>
                                      </p:to>
                                    </p:set>
                                    <p:anim calcmode="lin" valueType="num">
                                      <p:cBhvr additive="base">
                                        <p:cTn id="55"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5632311"/>
          </a:xfrm>
          <a:prstGeom prst="rect">
            <a:avLst/>
          </a:prstGeom>
          <a:noFill/>
        </p:spPr>
        <p:txBody>
          <a:bodyPr wrap="square" rtlCol="0">
            <a:spAutoFit/>
          </a:bodyPr>
          <a:lstStyle/>
          <a:p>
            <a:r>
              <a:rPr lang="vi-VN" sz="2400" b="1" dirty="0"/>
              <a:t>Question </a:t>
            </a:r>
            <a:r>
              <a:rPr lang="en-US" sz="2400" b="1" dirty="0"/>
              <a:t>32</a:t>
            </a:r>
            <a:r>
              <a:rPr lang="en-US" sz="2400" dirty="0"/>
              <a:t>.</a:t>
            </a:r>
            <a:r>
              <a:rPr lang="vi-VN" sz="2400" dirty="0"/>
              <a:t> She said, "John, I'll show you round my city when you're here."</a:t>
            </a:r>
            <a:endParaRPr lang="en-US" sz="2400" dirty="0"/>
          </a:p>
          <a:p>
            <a:r>
              <a:rPr lang="vi-VN" sz="2400" dirty="0"/>
              <a:t>	</a:t>
            </a:r>
            <a:r>
              <a:rPr lang="vi-VN" sz="2400" b="1" dirty="0"/>
              <a:t>A</a:t>
            </a:r>
            <a:r>
              <a:rPr lang="vi-VN" sz="2400" dirty="0"/>
              <a:t>. She made a trip round her city with John.</a:t>
            </a:r>
            <a:r>
              <a:rPr lang="en-US" sz="2400" dirty="0"/>
              <a:t>	</a:t>
            </a:r>
          </a:p>
          <a:p>
            <a:r>
              <a:rPr lang="en-US" sz="2400" dirty="0"/>
              <a:t>	</a:t>
            </a:r>
            <a:r>
              <a:rPr lang="vi-VN" sz="2400" b="1" dirty="0"/>
              <a:t>B</a:t>
            </a:r>
            <a:r>
              <a:rPr lang="vi-VN" sz="2400" dirty="0"/>
              <a:t>. She planned to show John round her city.</a:t>
            </a:r>
            <a:endParaRPr lang="en-US" sz="2400" dirty="0"/>
          </a:p>
          <a:p>
            <a:r>
              <a:rPr lang="vi-VN" sz="2400" dirty="0"/>
              <a:t>	</a:t>
            </a:r>
            <a:r>
              <a:rPr lang="vi-VN" sz="2400" b="1" dirty="0"/>
              <a:t>C</a:t>
            </a:r>
            <a:r>
              <a:rPr lang="vi-VN" sz="2400" dirty="0"/>
              <a:t>. She </a:t>
            </a:r>
            <a:r>
              <a:rPr lang="en-US" sz="2400" dirty="0"/>
              <a:t>said </a:t>
            </a:r>
            <a:r>
              <a:rPr lang="vi-VN" sz="2400" dirty="0"/>
              <a:t>to </a:t>
            </a:r>
            <a:r>
              <a:rPr lang="en-US" sz="2400" dirty="0"/>
              <a:t>John that she would </a:t>
            </a:r>
            <a:r>
              <a:rPr lang="vi-VN" sz="2400" dirty="0"/>
              <a:t>show John round her city when he was there.. </a:t>
            </a:r>
            <a:r>
              <a:rPr lang="en-US" sz="2400" dirty="0"/>
              <a:t>	</a:t>
            </a:r>
          </a:p>
          <a:p>
            <a:r>
              <a:rPr lang="en-US" sz="2400" dirty="0"/>
              <a:t>	</a:t>
            </a:r>
            <a:r>
              <a:rPr lang="vi-VN" sz="2400" b="1" dirty="0"/>
              <a:t>D</a:t>
            </a:r>
            <a:r>
              <a:rPr lang="vi-VN" sz="2400" dirty="0"/>
              <a:t>. She organized a trip round her city for John.</a:t>
            </a:r>
            <a:endParaRPr lang="en-US" sz="2400" dirty="0"/>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Câu</a:t>
            </a:r>
            <a:r>
              <a:rPr lang="en-US" sz="2400" dirty="0"/>
              <a:t> </a:t>
            </a:r>
            <a:r>
              <a:rPr lang="en-US" sz="2400" dirty="0" err="1"/>
              <a:t>tường</a:t>
            </a:r>
            <a:r>
              <a:rPr lang="en-US" sz="2400" dirty="0"/>
              <a:t> </a:t>
            </a:r>
            <a:r>
              <a:rPr lang="en-US" sz="2400" dirty="0" err="1"/>
              <a:t>thuật</a:t>
            </a:r>
            <a:endParaRPr lang="en-US" sz="2400" dirty="0"/>
          </a:p>
          <a:p>
            <a:r>
              <a:rPr lang="vi-VN" sz="2400" dirty="0"/>
              <a:t>Giải thích: </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C</a:t>
            </a:r>
            <a:endParaRPr lang="en-US" sz="2400" dirty="0"/>
          </a:p>
          <a:p>
            <a:r>
              <a:rPr lang="en-US" sz="2400" dirty="0" err="1"/>
              <a:t>Đề</a:t>
            </a:r>
            <a:r>
              <a:rPr lang="en-US" sz="2400" dirty="0"/>
              <a:t> </a:t>
            </a:r>
            <a:r>
              <a:rPr lang="en-US" sz="2400" dirty="0" err="1"/>
              <a:t>bài</a:t>
            </a:r>
            <a:r>
              <a:rPr lang="en-US" sz="2400" dirty="0"/>
              <a:t>: </a:t>
            </a:r>
            <a:r>
              <a:rPr lang="en-US" sz="2400" dirty="0" err="1"/>
              <a:t>Cô</a:t>
            </a:r>
            <a:r>
              <a:rPr lang="en-US" sz="2400" dirty="0"/>
              <a:t> </a:t>
            </a:r>
            <a:r>
              <a:rPr lang="en-US" sz="2400" dirty="0" err="1"/>
              <a:t>ấy</a:t>
            </a:r>
            <a:r>
              <a:rPr lang="en-US" sz="2400" dirty="0"/>
              <a:t> </a:t>
            </a:r>
            <a:r>
              <a:rPr lang="en-US" sz="2400" dirty="0" err="1"/>
              <a:t>nói</a:t>
            </a:r>
            <a:r>
              <a:rPr lang="en-US" sz="2400" dirty="0"/>
              <a:t>: "John, </a:t>
            </a:r>
            <a:r>
              <a:rPr lang="en-US" sz="2400" dirty="0" err="1"/>
              <a:t>tớ</a:t>
            </a:r>
            <a:r>
              <a:rPr lang="en-US" sz="2400" dirty="0"/>
              <a:t> </a:t>
            </a:r>
            <a:r>
              <a:rPr lang="en-US" sz="2400" dirty="0" err="1"/>
              <a:t>sẽ</a:t>
            </a:r>
            <a:r>
              <a:rPr lang="en-US" sz="2400" dirty="0"/>
              <a:t> </a:t>
            </a:r>
            <a:r>
              <a:rPr lang="en-US" sz="2400" dirty="0" err="1"/>
              <a:t>dẫn</a:t>
            </a:r>
            <a:r>
              <a:rPr lang="en-US" sz="2400" dirty="0"/>
              <a:t> </a:t>
            </a:r>
            <a:r>
              <a:rPr lang="en-US" sz="2400" dirty="0" err="1"/>
              <a:t>bạn</a:t>
            </a:r>
            <a:r>
              <a:rPr lang="en-US" sz="2400" dirty="0"/>
              <a:t> </a:t>
            </a:r>
            <a:r>
              <a:rPr lang="en-US" sz="2400" dirty="0" err="1"/>
              <a:t>đi</a:t>
            </a:r>
            <a:r>
              <a:rPr lang="en-US" sz="2400" dirty="0"/>
              <a:t> </a:t>
            </a:r>
            <a:r>
              <a:rPr lang="en-US" sz="2400" dirty="0" err="1"/>
              <a:t>thăm</a:t>
            </a:r>
            <a:r>
              <a:rPr lang="en-US" sz="2400" dirty="0"/>
              <a:t> </a:t>
            </a:r>
            <a:r>
              <a:rPr lang="en-US" sz="2400" dirty="0" err="1"/>
              <a:t>thành</a:t>
            </a:r>
            <a:r>
              <a:rPr lang="en-US" sz="2400" dirty="0"/>
              <a:t> </a:t>
            </a:r>
            <a:r>
              <a:rPr lang="en-US" sz="2400" dirty="0" err="1"/>
              <a:t>phố</a:t>
            </a:r>
            <a:r>
              <a:rPr lang="en-US" sz="2400" dirty="0"/>
              <a:t> </a:t>
            </a:r>
            <a:r>
              <a:rPr lang="en-US" sz="2400" dirty="0" err="1"/>
              <a:t>của</a:t>
            </a:r>
            <a:r>
              <a:rPr lang="en-US" sz="2400" dirty="0"/>
              <a:t> </a:t>
            </a:r>
            <a:r>
              <a:rPr lang="en-US" sz="2400" dirty="0" err="1"/>
              <a:t>tớ</a:t>
            </a:r>
            <a:r>
              <a:rPr lang="en-US" sz="2400" dirty="0"/>
              <a:t> </a:t>
            </a:r>
            <a:r>
              <a:rPr lang="en-US" sz="2400" dirty="0" err="1"/>
              <a:t>trong</a:t>
            </a:r>
            <a:r>
              <a:rPr lang="en-US" sz="2400" dirty="0"/>
              <a:t> </a:t>
            </a:r>
            <a:r>
              <a:rPr lang="en-US" sz="2400" dirty="0" err="1"/>
              <a:t>lúc</a:t>
            </a:r>
            <a:r>
              <a:rPr lang="en-US" sz="2400" dirty="0"/>
              <a:t> </a:t>
            </a:r>
            <a:r>
              <a:rPr lang="en-US" sz="2400" dirty="0" err="1"/>
              <a:t>bạn</a:t>
            </a:r>
            <a:r>
              <a:rPr lang="en-US" sz="2400" dirty="0"/>
              <a:t> ở </a:t>
            </a:r>
            <a:r>
              <a:rPr lang="en-US" sz="2400" dirty="0" err="1"/>
              <a:t>đây</a:t>
            </a:r>
            <a:r>
              <a:rPr lang="en-US" sz="2400" dirty="0"/>
              <a:t> = C. </a:t>
            </a:r>
            <a:r>
              <a:rPr lang="en-US" sz="2400" dirty="0" err="1"/>
              <a:t>Cô</a:t>
            </a:r>
            <a:r>
              <a:rPr lang="en-US" sz="2400" dirty="0"/>
              <a:t> </a:t>
            </a:r>
            <a:r>
              <a:rPr lang="en-US" sz="2400" dirty="0" err="1"/>
              <a:t>ấy</a:t>
            </a:r>
            <a:r>
              <a:rPr lang="en-US" sz="2400" dirty="0"/>
              <a:t> </a:t>
            </a:r>
            <a:r>
              <a:rPr lang="en-US" sz="2400" dirty="0" err="1"/>
              <a:t>hứa</a:t>
            </a:r>
            <a:r>
              <a:rPr lang="en-US" sz="2400" dirty="0"/>
              <a:t> </a:t>
            </a:r>
            <a:r>
              <a:rPr lang="en-US" sz="2400" dirty="0" err="1"/>
              <a:t>sẽ</a:t>
            </a:r>
            <a:r>
              <a:rPr lang="en-US" sz="2400" dirty="0"/>
              <a:t> </a:t>
            </a:r>
            <a:r>
              <a:rPr lang="en-US" sz="2400" dirty="0" err="1"/>
              <a:t>dẫn</a:t>
            </a:r>
            <a:r>
              <a:rPr lang="en-US" sz="2400" dirty="0"/>
              <a:t> John </a:t>
            </a:r>
            <a:r>
              <a:rPr lang="en-US" sz="2400" dirty="0" err="1"/>
              <a:t>đi</a:t>
            </a:r>
            <a:r>
              <a:rPr lang="en-US" sz="2400" dirty="0"/>
              <a:t> </a:t>
            </a:r>
            <a:r>
              <a:rPr lang="en-US" sz="2400" dirty="0" err="1"/>
              <a:t>thăn</a:t>
            </a:r>
            <a:r>
              <a:rPr lang="en-US" sz="2400" dirty="0"/>
              <a:t> </a:t>
            </a:r>
            <a:r>
              <a:rPr lang="en-US" sz="2400" dirty="0" err="1"/>
              <a:t>thành</a:t>
            </a:r>
            <a:r>
              <a:rPr lang="en-US" sz="2400" dirty="0"/>
              <a:t> </a:t>
            </a:r>
            <a:r>
              <a:rPr lang="en-US" sz="2400" dirty="0" err="1"/>
              <a:t>phố</a:t>
            </a:r>
            <a:r>
              <a:rPr lang="en-US" sz="2400" dirty="0"/>
              <a:t> </a:t>
            </a:r>
            <a:r>
              <a:rPr lang="en-US" sz="2400" dirty="0" err="1"/>
              <a:t>của</a:t>
            </a:r>
            <a:r>
              <a:rPr lang="en-US" sz="2400" dirty="0"/>
              <a:t> </a:t>
            </a:r>
            <a:r>
              <a:rPr lang="en-US" sz="2400" dirty="0" err="1"/>
              <a:t>cô</a:t>
            </a:r>
            <a:r>
              <a:rPr lang="en-US" sz="2400" dirty="0"/>
              <a:t> </a:t>
            </a:r>
            <a:r>
              <a:rPr lang="en-US" sz="2400" dirty="0" err="1"/>
              <a:t>ấy</a:t>
            </a:r>
            <a:r>
              <a:rPr lang="en-US" sz="2400" dirty="0"/>
              <a:t>.</a:t>
            </a:r>
          </a:p>
          <a:p>
            <a:endParaRPr lang="en-US" sz="2400" dirty="0"/>
          </a:p>
        </p:txBody>
      </p:sp>
      <p:sp>
        <p:nvSpPr>
          <p:cNvPr id="2" name="Oval 1"/>
          <p:cNvSpPr/>
          <p:nvPr/>
        </p:nvSpPr>
        <p:spPr>
          <a:xfrm>
            <a:off x="1295400" y="1905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07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vi-VN" sz="2400" b="1" dirty="0"/>
              <a:t>Question </a:t>
            </a:r>
            <a:r>
              <a:rPr lang="en-US" sz="2400" b="1" dirty="0"/>
              <a:t>33</a:t>
            </a:r>
            <a:r>
              <a:rPr lang="en-US" sz="2400" dirty="0"/>
              <a:t>. It is over twenty years since I last got in touch with them. </a:t>
            </a:r>
          </a:p>
          <a:p>
            <a:r>
              <a:rPr lang="en-US" sz="2400" dirty="0"/>
              <a:t>	</a:t>
            </a:r>
            <a:r>
              <a:rPr lang="en-US" sz="2400" b="1" dirty="0"/>
              <a:t>A</a:t>
            </a:r>
            <a:r>
              <a:rPr lang="en-US" sz="2400" dirty="0"/>
              <a:t>. I can’t help keeping getting in touch with them for over 20 years. </a:t>
            </a:r>
          </a:p>
          <a:p>
            <a:r>
              <a:rPr lang="en-US" sz="2400" dirty="0"/>
              <a:t>	</a:t>
            </a:r>
            <a:r>
              <a:rPr lang="en-US" sz="2400" b="1" dirty="0"/>
              <a:t>B</a:t>
            </a:r>
            <a:r>
              <a:rPr lang="en-US" sz="2400" dirty="0"/>
              <a:t>. I haven’t gotten in touch with them for over 20 years. </a:t>
            </a:r>
          </a:p>
          <a:p>
            <a:r>
              <a:rPr lang="en-US" sz="2400" dirty="0"/>
              <a:t>	</a:t>
            </a:r>
            <a:r>
              <a:rPr lang="en-US" sz="2400" b="1" dirty="0"/>
              <a:t>C</a:t>
            </a:r>
            <a:r>
              <a:rPr lang="en-US" sz="2400" dirty="0"/>
              <a:t>. I used to get in touch with them for over 20 years. </a:t>
            </a:r>
          </a:p>
          <a:p>
            <a:r>
              <a:rPr lang="en-US" sz="2400" dirty="0"/>
              <a:t>	</a:t>
            </a:r>
            <a:r>
              <a:rPr lang="en-US" sz="2400" b="1" dirty="0"/>
              <a:t>D</a:t>
            </a:r>
            <a:r>
              <a:rPr lang="en-US" sz="2400" dirty="0"/>
              <a:t>. I have been getting in touch with them for over 20 years. </a:t>
            </a:r>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vi-VN" sz="2400" dirty="0"/>
              <a:t>Giải thích: </a:t>
            </a:r>
            <a:endParaRPr lang="en-US" sz="2400" dirty="0"/>
          </a:p>
          <a:p>
            <a:r>
              <a:rPr lang="en-US" sz="2400" dirty="0" err="1"/>
              <a:t>Câu</a:t>
            </a:r>
            <a:r>
              <a:rPr lang="en-US" sz="2400" dirty="0"/>
              <a:t> </a:t>
            </a:r>
            <a:r>
              <a:rPr lang="en-US" sz="2400" dirty="0" err="1"/>
              <a:t>đề</a:t>
            </a:r>
            <a:r>
              <a:rPr lang="en-US" sz="2400" dirty="0"/>
              <a:t> </a:t>
            </a:r>
            <a:r>
              <a:rPr lang="en-US" sz="2400" dirty="0" err="1"/>
              <a:t>bài</a:t>
            </a:r>
            <a:r>
              <a:rPr lang="en-US" sz="2400" dirty="0"/>
              <a:t>: </a:t>
            </a:r>
            <a:r>
              <a:rPr lang="en-US" sz="2400" dirty="0" err="1"/>
              <a:t>Đã</a:t>
            </a:r>
            <a:r>
              <a:rPr lang="en-US" sz="2400" dirty="0"/>
              <a:t> </a:t>
            </a:r>
            <a:r>
              <a:rPr lang="en-US" sz="2400" dirty="0" err="1"/>
              <a:t>hơn</a:t>
            </a:r>
            <a:r>
              <a:rPr lang="en-US" sz="2400" dirty="0"/>
              <a:t> </a:t>
            </a:r>
            <a:r>
              <a:rPr lang="en-US" sz="2400" dirty="0" err="1"/>
              <a:t>hai</a:t>
            </a:r>
            <a:r>
              <a:rPr lang="en-US" sz="2400" dirty="0"/>
              <a:t> </a:t>
            </a:r>
            <a:r>
              <a:rPr lang="en-US" sz="2400" dirty="0" err="1"/>
              <a:t>mươi</a:t>
            </a:r>
            <a:r>
              <a:rPr lang="en-US" sz="2400" dirty="0"/>
              <a:t> </a:t>
            </a:r>
            <a:r>
              <a:rPr lang="en-US" sz="2400" dirty="0" err="1"/>
              <a:t>năm</a:t>
            </a:r>
            <a:r>
              <a:rPr lang="en-US" sz="2400" dirty="0"/>
              <a:t> </a:t>
            </a:r>
            <a:r>
              <a:rPr lang="en-US" sz="2400" dirty="0" err="1"/>
              <a:t>kể</a:t>
            </a:r>
            <a:r>
              <a:rPr lang="en-US" sz="2400" dirty="0"/>
              <a:t> </a:t>
            </a:r>
            <a:r>
              <a:rPr lang="en-US" sz="2400" dirty="0" err="1"/>
              <a:t>từ</a:t>
            </a:r>
            <a:r>
              <a:rPr lang="en-US" sz="2400" dirty="0"/>
              <a:t> </a:t>
            </a:r>
            <a:r>
              <a:rPr lang="en-US" sz="2400" dirty="0" err="1"/>
              <a:t>lần</a:t>
            </a:r>
            <a:r>
              <a:rPr lang="en-US" sz="2400" dirty="0"/>
              <a:t> </a:t>
            </a:r>
            <a:r>
              <a:rPr lang="en-US" sz="2400" dirty="0" err="1"/>
              <a:t>cuối</a:t>
            </a:r>
            <a:r>
              <a:rPr lang="en-US" sz="2400" dirty="0"/>
              <a:t> </a:t>
            </a:r>
            <a:r>
              <a:rPr lang="en-US" sz="2400" dirty="0" err="1"/>
              <a:t>tôi</a:t>
            </a:r>
            <a:r>
              <a:rPr lang="en-US" sz="2400" dirty="0"/>
              <a:t> </a:t>
            </a:r>
            <a:r>
              <a:rPr lang="en-US" sz="2400" dirty="0" err="1"/>
              <a:t>liên</a:t>
            </a:r>
            <a:r>
              <a:rPr lang="en-US" sz="2400" dirty="0"/>
              <a:t> </a:t>
            </a:r>
            <a:r>
              <a:rPr lang="en-US" sz="2400" dirty="0" err="1"/>
              <a:t>lạc</a:t>
            </a:r>
            <a:r>
              <a:rPr lang="en-US" sz="2400" dirty="0"/>
              <a:t> </a:t>
            </a:r>
            <a:r>
              <a:rPr lang="en-US" sz="2400" dirty="0" err="1"/>
              <a:t>với</a:t>
            </a:r>
            <a:r>
              <a:rPr lang="en-US" sz="2400" dirty="0"/>
              <a:t> </a:t>
            </a:r>
            <a:r>
              <a:rPr lang="en-US" sz="2400" dirty="0" err="1"/>
              <a:t>họ</a:t>
            </a:r>
            <a:r>
              <a:rPr lang="en-US" sz="2400" dirty="0"/>
              <a:t>.</a:t>
            </a:r>
          </a:p>
          <a:p>
            <a:r>
              <a:rPr lang="en-US" sz="2400" dirty="0"/>
              <a:t>	= </a:t>
            </a:r>
            <a:r>
              <a:rPr lang="en-US" sz="2400" b="1" dirty="0"/>
              <a:t>B</a:t>
            </a:r>
            <a:r>
              <a:rPr lang="en-US" sz="2400" dirty="0"/>
              <a:t>. </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liên</a:t>
            </a:r>
            <a:r>
              <a:rPr lang="en-US" sz="2400" dirty="0"/>
              <a:t> </a:t>
            </a:r>
            <a:r>
              <a:rPr lang="en-US" sz="2400" dirty="0" err="1"/>
              <a:t>lạc</a:t>
            </a:r>
            <a:r>
              <a:rPr lang="en-US" sz="2400" dirty="0"/>
              <a:t> </a:t>
            </a:r>
            <a:r>
              <a:rPr lang="en-US" sz="2400" dirty="0" err="1"/>
              <a:t>với</a:t>
            </a:r>
            <a:r>
              <a:rPr lang="en-US" sz="2400" dirty="0"/>
              <a:t> </a:t>
            </a:r>
            <a:r>
              <a:rPr lang="en-US" sz="2400" dirty="0" err="1"/>
              <a:t>họ</a:t>
            </a:r>
            <a:r>
              <a:rPr lang="en-US" sz="2400" dirty="0"/>
              <a:t> </a:t>
            </a:r>
            <a:r>
              <a:rPr lang="en-US" sz="2400" dirty="0" err="1"/>
              <a:t>được</a:t>
            </a:r>
            <a:r>
              <a:rPr lang="en-US" sz="2400" dirty="0"/>
              <a:t> </a:t>
            </a:r>
            <a:r>
              <a:rPr lang="en-US" sz="2400" dirty="0" err="1"/>
              <a:t>hơn</a:t>
            </a:r>
            <a:r>
              <a:rPr lang="en-US" sz="2400" dirty="0"/>
              <a:t> 20 </a:t>
            </a:r>
            <a:r>
              <a:rPr lang="en-US" sz="2400" dirty="0" err="1"/>
              <a:t>năm</a:t>
            </a:r>
            <a:r>
              <a:rPr lang="en-US" sz="2400" dirty="0"/>
              <a:t>.</a:t>
            </a:r>
          </a:p>
          <a:p>
            <a:r>
              <a:rPr lang="en-US" sz="2400" dirty="0" err="1"/>
              <a:t>Công</a:t>
            </a:r>
            <a:r>
              <a:rPr lang="en-US" sz="2400" dirty="0"/>
              <a:t> </a:t>
            </a:r>
            <a:r>
              <a:rPr lang="en-US" sz="2400" dirty="0" err="1"/>
              <a:t>thức</a:t>
            </a:r>
            <a:r>
              <a:rPr lang="en-US" sz="2400" dirty="0"/>
              <a:t>: S + haven’t/ hasn’t + Vp2 + for + time = It’s + time + since + S + (last) Vp1</a:t>
            </a:r>
          </a:p>
          <a:p>
            <a:endParaRPr lang="en-US" sz="2400" dirty="0"/>
          </a:p>
        </p:txBody>
      </p:sp>
      <p:sp>
        <p:nvSpPr>
          <p:cNvPr id="2" name="Oval 1"/>
          <p:cNvSpPr/>
          <p:nvPr/>
        </p:nvSpPr>
        <p:spPr>
          <a:xfrm>
            <a:off x="1066800" y="1828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287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33400"/>
            <a:ext cx="8991600" cy="4893647"/>
          </a:xfrm>
          <a:prstGeom prst="rect">
            <a:avLst/>
          </a:prstGeom>
          <a:noFill/>
        </p:spPr>
        <p:txBody>
          <a:bodyPr wrap="square" rtlCol="0">
            <a:spAutoFit/>
          </a:bodyPr>
          <a:lstStyle/>
          <a:p>
            <a:r>
              <a:rPr lang="vi-VN" sz="2400" b="1" dirty="0"/>
              <a:t>Question </a:t>
            </a:r>
            <a:r>
              <a:rPr lang="en-US" sz="2400" b="1" dirty="0"/>
              <a:t>34</a:t>
            </a:r>
            <a:r>
              <a:rPr lang="en-US" sz="2400" dirty="0"/>
              <a:t>. </a:t>
            </a:r>
            <a:r>
              <a:rPr lang="vi-VN" sz="2400" b="1" dirty="0"/>
              <a:t>A</a:t>
            </a:r>
            <a:r>
              <a:rPr lang="vi-VN" sz="2400" dirty="0"/>
              <a:t>. much 	</a:t>
            </a:r>
            <a:r>
              <a:rPr lang="vi-VN" sz="2400" b="1" dirty="0"/>
              <a:t>B</a:t>
            </a:r>
            <a:r>
              <a:rPr lang="vi-VN" sz="2400" dirty="0"/>
              <a:t>. many 	</a:t>
            </a:r>
            <a:r>
              <a:rPr lang="vi-VN" sz="2400" b="1" dirty="0"/>
              <a:t>C</a:t>
            </a:r>
            <a:r>
              <a:rPr lang="vi-VN" sz="2400" dirty="0"/>
              <a:t>. every 	</a:t>
            </a:r>
            <a:r>
              <a:rPr lang="vi-VN" sz="2400" b="1" dirty="0"/>
              <a:t>D</a:t>
            </a:r>
            <a:r>
              <a:rPr lang="vi-VN" sz="2400" dirty="0"/>
              <a:t>. a lot</a:t>
            </a:r>
            <a:endParaRPr lang="en-US" sz="2400" dirty="0"/>
          </a:p>
          <a:p>
            <a:r>
              <a:rPr lang="vi-VN" sz="2400" dirty="0"/>
              <a:t>Every day on radio, on TV, and in the newspaper, we hear, see or read about (</a:t>
            </a:r>
            <a:r>
              <a:rPr lang="en-US" sz="2400" dirty="0"/>
              <a:t>34</a:t>
            </a:r>
            <a:r>
              <a:rPr lang="vi-VN" sz="2400" dirty="0"/>
              <a:t>) </a:t>
            </a:r>
            <a:r>
              <a:rPr lang="en-US" sz="2400" dirty="0"/>
              <a:t>_______ </a:t>
            </a:r>
            <a:r>
              <a:rPr lang="vi-VN" sz="2400" dirty="0"/>
              <a:t>problems in the world, for example, pollution problems. </a:t>
            </a:r>
            <a:endParaRPr lang="en-US" sz="2400" dirty="0"/>
          </a:p>
          <a:p>
            <a:endParaRPr lang="en-US" sz="2400" b="1" dirty="0" smtClean="0"/>
          </a:p>
          <a:p>
            <a:r>
              <a:rPr lang="vi-VN" sz="2400" dirty="0" smtClean="0"/>
              <a:t>Kiến </a:t>
            </a:r>
            <a:r>
              <a:rPr lang="vi-VN" sz="2400" dirty="0"/>
              <a:t>thức: Đọc </a:t>
            </a:r>
            <a:r>
              <a:rPr lang="en-US" sz="2400" dirty="0" err="1"/>
              <a:t>điền</a:t>
            </a:r>
            <a:r>
              <a:rPr lang="en-US" sz="2400" dirty="0"/>
              <a:t> </a:t>
            </a:r>
            <a:r>
              <a:rPr lang="en-US" sz="2400" dirty="0" err="1"/>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	A. much</a:t>
            </a:r>
            <a:r>
              <a:rPr lang="en-US" sz="2400" dirty="0"/>
              <a:t> + N-</a:t>
            </a:r>
            <a:r>
              <a:rPr lang="en-US" sz="2400" dirty="0" err="1"/>
              <a:t>không</a:t>
            </a:r>
            <a:r>
              <a:rPr lang="en-US" sz="2400" dirty="0"/>
              <a:t> </a:t>
            </a:r>
            <a:r>
              <a:rPr lang="en-US" sz="2400" dirty="0" err="1"/>
              <a:t>đếm</a:t>
            </a:r>
            <a:r>
              <a:rPr lang="en-US" sz="2400" dirty="0"/>
              <a:t> </a:t>
            </a:r>
            <a:r>
              <a:rPr lang="en-US" sz="2400" dirty="0" err="1"/>
              <a:t>được</a:t>
            </a:r>
            <a:r>
              <a:rPr lang="vi-VN" sz="2400" dirty="0"/>
              <a:t> 	B. </a:t>
            </a:r>
            <a:r>
              <a:rPr lang="en-US" sz="2400" dirty="0"/>
              <a:t>m</a:t>
            </a:r>
            <a:r>
              <a:rPr lang="vi-VN" sz="2400" dirty="0"/>
              <a:t>any</a:t>
            </a:r>
            <a:r>
              <a:rPr lang="en-US" sz="2400" dirty="0"/>
              <a:t> + N-</a:t>
            </a:r>
            <a:r>
              <a:rPr lang="en-US" sz="2400" dirty="0" err="1"/>
              <a:t>số</a:t>
            </a:r>
            <a:r>
              <a:rPr lang="en-US" sz="2400" dirty="0"/>
              <a:t> </a:t>
            </a:r>
            <a:r>
              <a:rPr lang="en-US" sz="2400" dirty="0" err="1"/>
              <a:t>nhiều</a:t>
            </a:r>
            <a:r>
              <a:rPr lang="vi-VN" sz="2400" dirty="0"/>
              <a:t> 	</a:t>
            </a:r>
            <a:endParaRPr lang="en-US" sz="2400" dirty="0"/>
          </a:p>
          <a:p>
            <a:r>
              <a:rPr lang="en-US" sz="2400" dirty="0"/>
              <a:t>	</a:t>
            </a:r>
            <a:r>
              <a:rPr lang="vi-VN" sz="2400" dirty="0"/>
              <a:t>C. every </a:t>
            </a:r>
            <a:r>
              <a:rPr lang="en-US" sz="2400" dirty="0"/>
              <a:t>+ N-</a:t>
            </a:r>
            <a:r>
              <a:rPr lang="en-US" sz="2400" dirty="0" err="1"/>
              <a:t>số</a:t>
            </a:r>
            <a:r>
              <a:rPr lang="en-US" sz="2400" dirty="0"/>
              <a:t> </a:t>
            </a:r>
            <a:r>
              <a:rPr lang="en-US" sz="2400" dirty="0" err="1"/>
              <a:t>ít</a:t>
            </a:r>
            <a:r>
              <a:rPr lang="vi-VN" sz="2400" dirty="0"/>
              <a:t>		D. a lot</a:t>
            </a:r>
            <a:r>
              <a:rPr lang="en-US" sz="2400" dirty="0"/>
              <a:t> + (of + N-</a:t>
            </a:r>
            <a:r>
              <a:rPr lang="en-US" sz="2400" dirty="0" err="1"/>
              <a:t>số</a:t>
            </a:r>
            <a:r>
              <a:rPr lang="en-US" sz="2400" dirty="0"/>
              <a:t> </a:t>
            </a:r>
            <a:r>
              <a:rPr lang="en-US" sz="2400" dirty="0" err="1"/>
              <a:t>nhiều</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a:t>
            </a:r>
          </a:p>
          <a:p>
            <a:endParaRPr lang="en-US" sz="2400" dirty="0"/>
          </a:p>
        </p:txBody>
      </p:sp>
      <p:sp>
        <p:nvSpPr>
          <p:cNvPr id="2" name="Rectangle 1"/>
          <p:cNvSpPr/>
          <p:nvPr/>
        </p:nvSpPr>
        <p:spPr>
          <a:xfrm>
            <a:off x="3505200" y="533400"/>
            <a:ext cx="6858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023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vi-VN" sz="2400" b="1" dirty="0"/>
              <a:t>Question </a:t>
            </a:r>
            <a:r>
              <a:rPr lang="en-US" sz="2400" b="1" dirty="0"/>
              <a:t>35</a:t>
            </a:r>
            <a:r>
              <a:rPr lang="en-US" sz="2400" dirty="0"/>
              <a:t>. </a:t>
            </a:r>
            <a:r>
              <a:rPr lang="vi-VN" sz="2400" b="1" dirty="0"/>
              <a:t>A</a:t>
            </a:r>
            <a:r>
              <a:rPr lang="vi-VN" sz="2400" dirty="0"/>
              <a:t>. released 	</a:t>
            </a:r>
            <a:r>
              <a:rPr lang="vi-VN" sz="2400" b="1" dirty="0"/>
              <a:t>B</a:t>
            </a:r>
            <a:r>
              <a:rPr lang="vi-VN" sz="2400" dirty="0"/>
              <a:t>. launched 	</a:t>
            </a:r>
            <a:r>
              <a:rPr lang="vi-VN" sz="2400" b="1" dirty="0"/>
              <a:t>C</a:t>
            </a:r>
            <a:r>
              <a:rPr lang="vi-VN" sz="2400" dirty="0"/>
              <a:t>. escaped 	</a:t>
            </a:r>
            <a:r>
              <a:rPr lang="vi-VN" sz="2400" b="1" dirty="0"/>
              <a:t>D</a:t>
            </a:r>
            <a:r>
              <a:rPr lang="vi-VN" sz="2400" dirty="0"/>
              <a:t>. freed</a:t>
            </a:r>
            <a:endParaRPr lang="en-US" sz="2400" dirty="0"/>
          </a:p>
          <a:p>
            <a:r>
              <a:rPr lang="vi-VN" sz="2400" dirty="0"/>
              <a:t>Air pollution is the first kind. It mostly comes from fumes (</a:t>
            </a:r>
            <a:r>
              <a:rPr lang="en-US" sz="2400" dirty="0"/>
              <a:t>35</a:t>
            </a:r>
            <a:r>
              <a:rPr lang="vi-VN" sz="2400" dirty="0"/>
              <a:t>)</a:t>
            </a:r>
            <a:r>
              <a:rPr lang="en-US" sz="2400" dirty="0"/>
              <a:t> _______ </a:t>
            </a:r>
            <a:r>
              <a:rPr lang="vi-VN" sz="2400" dirty="0"/>
              <a:t>from motorbikes, cars, airplanes, trains and poisonous gases emitted from factories. </a:t>
            </a:r>
            <a:endParaRPr lang="en-US" sz="2400" dirty="0"/>
          </a:p>
          <a:p>
            <a:endParaRPr lang="en-US" sz="2400" b="1" dirty="0" smtClean="0"/>
          </a:p>
          <a:p>
            <a:r>
              <a:rPr lang="vi-VN" sz="2400" dirty="0" smtClean="0"/>
              <a:t>Kiến </a:t>
            </a:r>
            <a:r>
              <a:rPr lang="vi-VN" sz="2400" dirty="0"/>
              <a:t>thức: Đọc </a:t>
            </a:r>
            <a:r>
              <a:rPr lang="en-US" sz="2400" dirty="0" err="1"/>
              <a:t>điền</a:t>
            </a:r>
            <a:r>
              <a:rPr lang="en-US" sz="2400" dirty="0"/>
              <a:t> </a:t>
            </a:r>
            <a:r>
              <a:rPr lang="en-US" sz="2400" dirty="0" err="1"/>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vi-VN" sz="2400" dirty="0"/>
              <a:t>A. release </a:t>
            </a:r>
            <a:r>
              <a:rPr lang="en-US" sz="2400" dirty="0"/>
              <a:t>(v): </a:t>
            </a:r>
            <a:r>
              <a:rPr lang="en-US" sz="2400" dirty="0" err="1"/>
              <a:t>thải</a:t>
            </a:r>
            <a:r>
              <a:rPr lang="en-US" sz="2400" dirty="0"/>
              <a:t> </a:t>
            </a:r>
            <a:r>
              <a:rPr lang="en-US" sz="2400" dirty="0" err="1"/>
              <a:t>ra</a:t>
            </a:r>
            <a:r>
              <a:rPr lang="en-US" sz="2400" dirty="0"/>
              <a:t>/ </a:t>
            </a:r>
            <a:r>
              <a:rPr lang="en-US" sz="2400" dirty="0" err="1"/>
              <a:t>phát</a:t>
            </a:r>
            <a:r>
              <a:rPr lang="en-US" sz="2400" dirty="0"/>
              <a:t> </a:t>
            </a:r>
            <a:r>
              <a:rPr lang="en-US" sz="2400" dirty="0" err="1"/>
              <a:t>hành</a:t>
            </a:r>
            <a:r>
              <a:rPr lang="vi-VN" sz="2400" dirty="0"/>
              <a:t>	B. launch</a:t>
            </a:r>
            <a:r>
              <a:rPr lang="en-US" sz="2400" dirty="0"/>
              <a:t> (v): </a:t>
            </a:r>
            <a:r>
              <a:rPr lang="en-US" sz="2400" dirty="0" err="1"/>
              <a:t>phóng</a:t>
            </a:r>
            <a:r>
              <a:rPr lang="en-US" sz="2400" dirty="0"/>
              <a:t> </a:t>
            </a:r>
            <a:r>
              <a:rPr lang="en-US" sz="2400" dirty="0" err="1"/>
              <a:t>ra</a:t>
            </a:r>
            <a:r>
              <a:rPr lang="en-US" sz="2400" dirty="0"/>
              <a:t> </a:t>
            </a:r>
            <a:r>
              <a:rPr lang="vi-VN" sz="2400" dirty="0"/>
              <a:t> 	</a:t>
            </a:r>
            <a:endParaRPr lang="en-US" sz="2400" dirty="0"/>
          </a:p>
          <a:p>
            <a:r>
              <a:rPr lang="vi-VN" sz="2400" dirty="0"/>
              <a:t>	C. escape </a:t>
            </a:r>
            <a:r>
              <a:rPr lang="en-US" sz="2400" dirty="0"/>
              <a:t>(v): </a:t>
            </a:r>
            <a:r>
              <a:rPr lang="en-US" sz="2400" dirty="0" err="1"/>
              <a:t>trốn</a:t>
            </a:r>
            <a:r>
              <a:rPr lang="en-US" sz="2400" dirty="0"/>
              <a:t> </a:t>
            </a:r>
            <a:r>
              <a:rPr lang="en-US" sz="2400" dirty="0" err="1"/>
              <a:t>thoát</a:t>
            </a:r>
            <a:r>
              <a:rPr lang="vi-VN" sz="2400" dirty="0"/>
              <a:t>		D. </a:t>
            </a:r>
            <a:r>
              <a:rPr lang="en-US" sz="2400" dirty="0"/>
              <a:t>f</a:t>
            </a:r>
            <a:r>
              <a:rPr lang="vi-VN" sz="2400" dirty="0"/>
              <a:t>ree </a:t>
            </a:r>
            <a:r>
              <a:rPr lang="en-US" sz="2400" dirty="0"/>
              <a:t>(v): </a:t>
            </a:r>
            <a:r>
              <a:rPr lang="en-US" sz="2400" dirty="0" err="1"/>
              <a:t>giải</a:t>
            </a:r>
            <a:r>
              <a:rPr lang="en-US" sz="2400" dirty="0"/>
              <a:t> </a:t>
            </a:r>
            <a:r>
              <a:rPr lang="en-US" sz="2400" dirty="0" err="1"/>
              <a:t>phóng</a:t>
            </a:r>
            <a:endParaRPr lang="en-US" sz="2400" dirty="0"/>
          </a:p>
          <a:p>
            <a:r>
              <a:rPr lang="en-US" sz="2400" dirty="0" err="1"/>
              <a:t>Tạm</a:t>
            </a:r>
            <a:r>
              <a:rPr lang="en-US" sz="2400" dirty="0"/>
              <a:t> </a:t>
            </a:r>
            <a:r>
              <a:rPr lang="en-US" sz="2400" dirty="0" err="1"/>
              <a:t>dịch</a:t>
            </a:r>
            <a:r>
              <a:rPr lang="en-US" sz="2400" dirty="0"/>
              <a:t>: Ô </a:t>
            </a:r>
            <a:r>
              <a:rPr lang="en-US" sz="2400" dirty="0" err="1"/>
              <a:t>nhiễm</a:t>
            </a:r>
            <a:r>
              <a:rPr lang="en-US" sz="2400" dirty="0"/>
              <a:t> </a:t>
            </a:r>
            <a:r>
              <a:rPr lang="en-US" sz="2400" dirty="0" err="1"/>
              <a:t>không</a:t>
            </a:r>
            <a:r>
              <a:rPr lang="en-US" sz="2400" dirty="0"/>
              <a:t> </a:t>
            </a:r>
            <a:r>
              <a:rPr lang="en-US" sz="2400" dirty="0" err="1"/>
              <a:t>khí</a:t>
            </a:r>
            <a:r>
              <a:rPr lang="en-US" sz="2400" dirty="0"/>
              <a:t> </a:t>
            </a:r>
            <a:r>
              <a:rPr lang="en-US" sz="2400" dirty="0" err="1"/>
              <a:t>là</a:t>
            </a:r>
            <a:r>
              <a:rPr lang="en-US" sz="2400" dirty="0"/>
              <a:t> </a:t>
            </a:r>
            <a:r>
              <a:rPr lang="en-US" sz="2400" dirty="0" err="1"/>
              <a:t>loại</a:t>
            </a:r>
            <a:r>
              <a:rPr lang="en-US" sz="2400" dirty="0"/>
              <a:t> </a:t>
            </a:r>
            <a:r>
              <a:rPr lang="en-US" sz="2400" dirty="0" err="1"/>
              <a:t>đầu</a:t>
            </a:r>
            <a:r>
              <a:rPr lang="en-US" sz="2400" dirty="0"/>
              <a:t> </a:t>
            </a:r>
            <a:r>
              <a:rPr lang="en-US" sz="2400" dirty="0" err="1"/>
              <a:t>tiên</a:t>
            </a:r>
            <a:r>
              <a:rPr lang="en-US" sz="2400" dirty="0"/>
              <a:t>. </a:t>
            </a:r>
            <a:r>
              <a:rPr lang="en-US" sz="2400" dirty="0" err="1"/>
              <a:t>Nó</a:t>
            </a:r>
            <a:r>
              <a:rPr lang="en-US" sz="2400" dirty="0"/>
              <a:t> </a:t>
            </a:r>
            <a:r>
              <a:rPr lang="en-US" sz="2400" dirty="0" err="1"/>
              <a:t>chủ</a:t>
            </a:r>
            <a:r>
              <a:rPr lang="en-US" sz="2400" dirty="0"/>
              <a:t> </a:t>
            </a:r>
            <a:r>
              <a:rPr lang="en-US" sz="2400" dirty="0" err="1"/>
              <a:t>yếu</a:t>
            </a:r>
            <a:r>
              <a:rPr lang="en-US" sz="2400" dirty="0"/>
              <a:t> </a:t>
            </a:r>
            <a:r>
              <a:rPr lang="en-US" sz="2400" dirty="0" err="1"/>
              <a:t>đến</a:t>
            </a:r>
            <a:r>
              <a:rPr lang="en-US" sz="2400" dirty="0"/>
              <a:t> </a:t>
            </a:r>
            <a:r>
              <a:rPr lang="en-US" sz="2400" dirty="0" err="1"/>
              <a:t>từ</a:t>
            </a:r>
            <a:r>
              <a:rPr lang="en-US" sz="2400" dirty="0"/>
              <a:t> </a:t>
            </a:r>
            <a:r>
              <a:rPr lang="en-US" sz="2400" dirty="0" err="1"/>
              <a:t>khói</a:t>
            </a:r>
            <a:r>
              <a:rPr lang="en-US" sz="2400" dirty="0"/>
              <a:t> </a:t>
            </a:r>
            <a:r>
              <a:rPr lang="en-US" sz="2400" dirty="0" err="1"/>
              <a:t>thải</a:t>
            </a:r>
            <a:r>
              <a:rPr lang="en-US" sz="2400" dirty="0"/>
              <a:t> </a:t>
            </a:r>
            <a:r>
              <a:rPr lang="en-US" sz="2400" dirty="0" err="1"/>
              <a:t>ra</a:t>
            </a:r>
            <a:r>
              <a:rPr lang="en-US" sz="2400" dirty="0"/>
              <a:t> </a:t>
            </a:r>
            <a:r>
              <a:rPr lang="en-US" sz="2400" dirty="0" err="1"/>
              <a:t>từ</a:t>
            </a:r>
            <a:r>
              <a:rPr lang="en-US" sz="2400" dirty="0"/>
              <a:t> </a:t>
            </a:r>
            <a:r>
              <a:rPr lang="en-US" sz="2400" dirty="0" err="1"/>
              <a:t>xe</a:t>
            </a:r>
            <a:r>
              <a:rPr lang="en-US" sz="2400" dirty="0"/>
              <a:t> </a:t>
            </a:r>
            <a:r>
              <a:rPr lang="en-US" sz="2400" dirty="0" err="1"/>
              <a:t>máy</a:t>
            </a:r>
            <a:r>
              <a:rPr lang="en-US" sz="2400" dirty="0"/>
              <a:t>, ô </a:t>
            </a:r>
            <a:r>
              <a:rPr lang="en-US" sz="2400" dirty="0" err="1"/>
              <a:t>tô</a:t>
            </a:r>
            <a:r>
              <a:rPr lang="en-US" sz="2400" dirty="0"/>
              <a:t>, </a:t>
            </a:r>
            <a:r>
              <a:rPr lang="en-US" sz="2400" dirty="0" err="1"/>
              <a:t>máy</a:t>
            </a:r>
            <a:r>
              <a:rPr lang="en-US" sz="2400" dirty="0"/>
              <a:t> bay, </a:t>
            </a:r>
            <a:r>
              <a:rPr lang="en-US" sz="2400" dirty="0" err="1"/>
              <a:t>tàu</a:t>
            </a:r>
            <a:r>
              <a:rPr lang="en-US" sz="2400" dirty="0"/>
              <a:t> </a:t>
            </a:r>
            <a:r>
              <a:rPr lang="en-US" sz="2400" dirty="0" err="1"/>
              <a:t>hỏa</a:t>
            </a:r>
            <a:r>
              <a:rPr lang="en-US" sz="2400" dirty="0"/>
              <a:t> </a:t>
            </a:r>
            <a:r>
              <a:rPr lang="en-US" sz="2400" dirty="0" err="1"/>
              <a:t>và</a:t>
            </a:r>
            <a:r>
              <a:rPr lang="en-US" sz="2400" dirty="0"/>
              <a:t> </a:t>
            </a:r>
            <a:r>
              <a:rPr lang="en-US" sz="2400" dirty="0" err="1"/>
              <a:t>khí</a:t>
            </a:r>
            <a:r>
              <a:rPr lang="en-US" sz="2400" dirty="0"/>
              <a:t> </a:t>
            </a:r>
            <a:r>
              <a:rPr lang="en-US" sz="2400" dirty="0" err="1"/>
              <a:t>độc</a:t>
            </a:r>
            <a:r>
              <a:rPr lang="en-US" sz="2400" dirty="0"/>
              <a:t> </a:t>
            </a:r>
            <a:r>
              <a:rPr lang="en-US" sz="2400" dirty="0" err="1"/>
              <a:t>thải</a:t>
            </a:r>
            <a:r>
              <a:rPr lang="en-US" sz="2400" dirty="0"/>
              <a:t> </a:t>
            </a:r>
            <a:r>
              <a:rPr lang="en-US" sz="2400" dirty="0" err="1"/>
              <a:t>ra</a:t>
            </a:r>
            <a:r>
              <a:rPr lang="en-US" sz="2400" dirty="0"/>
              <a:t> </a:t>
            </a:r>
            <a:r>
              <a:rPr lang="en-US" sz="2400" dirty="0" err="1"/>
              <a:t>từ</a:t>
            </a:r>
            <a:r>
              <a:rPr lang="en-US" sz="2400" dirty="0"/>
              <a:t> </a:t>
            </a:r>
            <a:r>
              <a:rPr lang="en-US" sz="2400" dirty="0" err="1"/>
              <a:t>các</a:t>
            </a:r>
            <a:r>
              <a:rPr lang="en-US" sz="2400" dirty="0"/>
              <a:t> </a:t>
            </a:r>
            <a:r>
              <a:rPr lang="en-US" sz="2400" dirty="0" err="1"/>
              <a:t>nhà</a:t>
            </a:r>
            <a:r>
              <a:rPr lang="en-US" sz="2400" dirty="0"/>
              <a:t> </a:t>
            </a:r>
            <a:r>
              <a:rPr lang="en-US" sz="2400" dirty="0" err="1"/>
              <a:t>máy</a:t>
            </a:r>
            <a:r>
              <a:rPr lang="en-US" sz="2400" dirty="0"/>
              <a:t>.</a:t>
            </a:r>
          </a:p>
          <a:p>
            <a:endParaRPr lang="en-US" sz="2400" dirty="0"/>
          </a:p>
        </p:txBody>
      </p:sp>
      <p:sp>
        <p:nvSpPr>
          <p:cNvPr id="2" name="Oval 1"/>
          <p:cNvSpPr/>
          <p:nvPr/>
        </p:nvSpPr>
        <p:spPr>
          <a:xfrm>
            <a:off x="1981200" y="304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665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6001643"/>
          </a:xfrm>
          <a:prstGeom prst="rect">
            <a:avLst/>
          </a:prstGeom>
          <a:noFill/>
        </p:spPr>
        <p:txBody>
          <a:bodyPr wrap="square" rtlCol="0">
            <a:spAutoFit/>
          </a:bodyPr>
          <a:lstStyle/>
          <a:p>
            <a:r>
              <a:rPr lang="en-US" sz="2400" b="1" dirty="0"/>
              <a:t>Question 36. </a:t>
            </a:r>
            <a:r>
              <a:rPr lang="vi-VN" sz="2400" b="1" dirty="0"/>
              <a:t>A</a:t>
            </a:r>
            <a:r>
              <a:rPr lang="vi-VN" sz="2400" dirty="0"/>
              <a:t>. that 	</a:t>
            </a:r>
            <a:r>
              <a:rPr lang="vi-VN" sz="2400" b="1" dirty="0"/>
              <a:t>B</a:t>
            </a:r>
            <a:r>
              <a:rPr lang="vi-VN" sz="2400" dirty="0"/>
              <a:t>. which 	</a:t>
            </a:r>
            <a:r>
              <a:rPr lang="vi-VN" sz="2400" b="1" dirty="0"/>
              <a:t>C</a:t>
            </a:r>
            <a:r>
              <a:rPr lang="vi-VN" sz="2400" dirty="0"/>
              <a:t>. who 	</a:t>
            </a:r>
            <a:r>
              <a:rPr lang="vi-VN" sz="2400" b="1" dirty="0"/>
              <a:t>D</a:t>
            </a:r>
            <a:r>
              <a:rPr lang="vi-VN" sz="2400" dirty="0"/>
              <a:t>. where</a:t>
            </a:r>
            <a:endParaRPr lang="en-US" sz="2400" dirty="0"/>
          </a:p>
          <a:p>
            <a:r>
              <a:rPr lang="vi-VN" sz="2400" dirty="0"/>
              <a:t>Also, waste is dumped anywhere, even in the city (</a:t>
            </a:r>
            <a:r>
              <a:rPr lang="en-US" sz="2400" dirty="0"/>
              <a:t>36</a:t>
            </a:r>
            <a:r>
              <a:rPr lang="vi-VN" sz="2400" dirty="0"/>
              <a:t>) </a:t>
            </a:r>
            <a:r>
              <a:rPr lang="en-US" sz="2400" dirty="0"/>
              <a:t>_______ </a:t>
            </a:r>
            <a:r>
              <a:rPr lang="vi-VN" sz="2400" dirty="0"/>
              <a:t>many people are living.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vi-VN" sz="2400" dirty="0"/>
              <a:t>A. that</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và</a:t>
            </a:r>
            <a:r>
              <a:rPr lang="en-US" sz="2400" dirty="0"/>
              <a:t> </a:t>
            </a:r>
            <a:r>
              <a:rPr lang="en-US" sz="2400" dirty="0" err="1"/>
              <a:t>vật</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r>
              <a:rPr lang="vi-VN" sz="2400" dirty="0"/>
              <a:t>	</a:t>
            </a:r>
            <a:endParaRPr lang="en-US" sz="2400" dirty="0"/>
          </a:p>
          <a:p>
            <a:r>
              <a:rPr lang="vi-VN" sz="2400" dirty="0"/>
              <a:t>	B. which</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vật</a:t>
            </a:r>
            <a:r>
              <a:rPr lang="en-US" sz="2400" dirty="0"/>
              <a:t>, </a:t>
            </a:r>
            <a:r>
              <a:rPr lang="en-US" sz="2400" dirty="0" err="1"/>
              <a:t>sự</a:t>
            </a:r>
            <a:r>
              <a:rPr lang="en-US" sz="2400" dirty="0"/>
              <a:t> </a:t>
            </a:r>
            <a:r>
              <a:rPr lang="en-US" sz="2400" dirty="0" err="1"/>
              <a:t>vật</a:t>
            </a:r>
            <a:r>
              <a:rPr lang="en-US" sz="2400" dirty="0"/>
              <a:t> </a:t>
            </a:r>
            <a:r>
              <a:rPr lang="en-US" sz="2400" dirty="0" err="1"/>
              <a:t>hiện</a:t>
            </a:r>
            <a:r>
              <a:rPr lang="en-US" sz="2400" dirty="0"/>
              <a:t> </a:t>
            </a:r>
            <a:r>
              <a:rPr lang="en-US" sz="2400" dirty="0" err="1"/>
              <a:t>tượng</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r>
              <a:rPr lang="vi-VN" sz="2400" dirty="0"/>
              <a:t>	</a:t>
            </a:r>
            <a:endParaRPr lang="en-US" sz="2400" dirty="0"/>
          </a:p>
          <a:p>
            <a:r>
              <a:rPr lang="vi-VN" sz="2400" dirty="0"/>
              <a:t>	C. who</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r>
              <a:rPr lang="vi-VN" sz="2400" dirty="0"/>
              <a:t>	D. where</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nơi</a:t>
            </a:r>
            <a:r>
              <a:rPr lang="en-US" sz="2400" dirty="0"/>
              <a:t> </a:t>
            </a:r>
            <a:r>
              <a:rPr lang="en-US" sz="2400" dirty="0" err="1"/>
              <a:t>chốn</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nơi</a:t>
            </a:r>
            <a:r>
              <a:rPr lang="en-US" sz="2400" dirty="0"/>
              <a:t> </a:t>
            </a:r>
            <a:r>
              <a:rPr lang="en-US" sz="2400" dirty="0" err="1"/>
              <a:t>chốn</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endParaRPr lang="en-US" sz="2400" dirty="0"/>
          </a:p>
        </p:txBody>
      </p:sp>
      <p:sp>
        <p:nvSpPr>
          <p:cNvPr id="2" name="Oval 1"/>
          <p:cNvSpPr/>
          <p:nvPr/>
        </p:nvSpPr>
        <p:spPr>
          <a:xfrm>
            <a:off x="6248400" y="3048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75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001643"/>
          </a:xfrm>
          <a:prstGeom prst="rect">
            <a:avLst/>
          </a:prstGeom>
          <a:noFill/>
        </p:spPr>
        <p:txBody>
          <a:bodyPr wrap="square" rtlCol="0">
            <a:spAutoFit/>
          </a:bodyPr>
          <a:lstStyle/>
          <a:p>
            <a:r>
              <a:rPr lang="en-US" sz="2400" b="1" dirty="0"/>
              <a:t>Question 37. </a:t>
            </a:r>
            <a:r>
              <a:rPr lang="vi-VN" sz="2400" b="1" dirty="0"/>
              <a:t>A</a:t>
            </a:r>
            <a:r>
              <a:rPr lang="vi-VN" sz="2400" dirty="0"/>
              <a:t>. However 	</a:t>
            </a:r>
            <a:r>
              <a:rPr lang="vi-VN" sz="2400" b="1" dirty="0"/>
              <a:t>B</a:t>
            </a:r>
            <a:r>
              <a:rPr lang="vi-VN" sz="2400" dirty="0"/>
              <a:t>. So 	</a:t>
            </a:r>
            <a:r>
              <a:rPr lang="vi-VN" sz="2400" b="1" dirty="0"/>
              <a:t>C</a:t>
            </a:r>
            <a:r>
              <a:rPr lang="vi-VN" sz="2400" dirty="0"/>
              <a:t>. Therefore 	</a:t>
            </a:r>
            <a:r>
              <a:rPr lang="vi-VN" sz="2400" b="1" dirty="0"/>
              <a:t>D</a:t>
            </a:r>
            <a:r>
              <a:rPr lang="vi-VN" sz="2400" dirty="0"/>
              <a:t>. But</a:t>
            </a:r>
            <a:endParaRPr lang="en-US" sz="2400" dirty="0"/>
          </a:p>
          <a:p>
            <a:r>
              <a:rPr lang="vi-VN" sz="2400" dirty="0"/>
              <a:t>. Many people earn their living from fishing in the sea, and the fish they catch feed many people. (</a:t>
            </a:r>
            <a:r>
              <a:rPr lang="en-US" sz="2400" dirty="0"/>
              <a:t>37</a:t>
            </a:r>
            <a:r>
              <a:rPr lang="vi-VN" sz="2400" dirty="0"/>
              <a:t>) </a:t>
            </a:r>
            <a:r>
              <a:rPr lang="en-US" sz="2400" dirty="0"/>
              <a:t>_______</a:t>
            </a:r>
            <a:r>
              <a:rPr lang="vi-VN" sz="2400" dirty="0"/>
              <a:t>, the sea has become so polluted from oil spills and factory wastes that the fish are dying.</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	A. However</a:t>
            </a:r>
            <a:r>
              <a:rPr lang="en-US" sz="2400" dirty="0"/>
              <a:t>: </a:t>
            </a:r>
            <a:r>
              <a:rPr lang="en-US" sz="2400" dirty="0" err="1"/>
              <a:t>tuy</a:t>
            </a:r>
            <a:r>
              <a:rPr lang="en-US" sz="2400" dirty="0"/>
              <a:t> </a:t>
            </a:r>
            <a:r>
              <a:rPr lang="en-US" sz="2400" dirty="0" err="1"/>
              <a:t>nhiên</a:t>
            </a:r>
            <a:r>
              <a:rPr lang="vi-VN" sz="2400" dirty="0"/>
              <a:t> 		B. So</a:t>
            </a:r>
            <a:r>
              <a:rPr lang="en-US" sz="2400" dirty="0"/>
              <a:t>: </a:t>
            </a:r>
            <a:r>
              <a:rPr lang="en-US" sz="2400" dirty="0" err="1"/>
              <a:t>vì</a:t>
            </a:r>
            <a:r>
              <a:rPr lang="en-US" sz="2400" dirty="0"/>
              <a:t> </a:t>
            </a:r>
            <a:r>
              <a:rPr lang="en-US" sz="2400" dirty="0" err="1"/>
              <a:t>vậy</a:t>
            </a:r>
            <a:r>
              <a:rPr lang="vi-VN" sz="2400" dirty="0"/>
              <a:t> 	</a:t>
            </a:r>
            <a:endParaRPr lang="en-US" sz="2400" dirty="0"/>
          </a:p>
          <a:p>
            <a:r>
              <a:rPr lang="vi-VN" sz="2400" dirty="0"/>
              <a:t>	C. Therefore</a:t>
            </a:r>
            <a:r>
              <a:rPr lang="en-US" sz="2400" dirty="0"/>
              <a:t>: </a:t>
            </a:r>
            <a:r>
              <a:rPr lang="en-US" sz="2400" dirty="0" err="1"/>
              <a:t>cho</a:t>
            </a:r>
            <a:r>
              <a:rPr lang="en-US" sz="2400" dirty="0"/>
              <a:t> </a:t>
            </a:r>
            <a:r>
              <a:rPr lang="en-US" sz="2400" dirty="0" err="1"/>
              <a:t>nên</a:t>
            </a:r>
            <a:r>
              <a:rPr lang="vi-VN" sz="2400" dirty="0"/>
              <a:t>		D. But</a:t>
            </a:r>
            <a:r>
              <a:rPr lang="en-US" sz="2400" dirty="0"/>
              <a:t>: </a:t>
            </a:r>
            <a:r>
              <a:rPr lang="en-US" sz="2400" dirty="0" err="1"/>
              <a:t>nhưng</a:t>
            </a:r>
            <a:endParaRPr lang="en-US" sz="2400" dirty="0"/>
          </a:p>
          <a:p>
            <a:r>
              <a:rPr lang="en-US" sz="2400" dirty="0" err="1"/>
              <a:t>Tạm</a:t>
            </a:r>
            <a:r>
              <a:rPr lang="en-US" sz="2400" dirty="0"/>
              <a:t> </a:t>
            </a:r>
            <a:r>
              <a:rPr lang="en-US" sz="2400" dirty="0" err="1"/>
              <a:t>dịch</a:t>
            </a:r>
            <a:r>
              <a:rPr lang="en-US" sz="2400" dirty="0"/>
              <a:t>: </a:t>
            </a:r>
            <a:r>
              <a:rPr lang="en-US" sz="2400" dirty="0" err="1"/>
              <a:t>Nhiều</a:t>
            </a:r>
            <a:r>
              <a:rPr lang="en-US" sz="2400" dirty="0"/>
              <a:t> </a:t>
            </a:r>
            <a:r>
              <a:rPr lang="en-US" sz="2400" dirty="0" err="1"/>
              <a:t>người</a:t>
            </a:r>
            <a:r>
              <a:rPr lang="en-US" sz="2400" dirty="0"/>
              <a:t> </a:t>
            </a:r>
            <a:r>
              <a:rPr lang="en-US" sz="2400" dirty="0" err="1"/>
              <a:t>mưu</a:t>
            </a:r>
            <a:r>
              <a:rPr lang="en-US" sz="2400" dirty="0"/>
              <a:t> </a:t>
            </a:r>
            <a:r>
              <a:rPr lang="en-US" sz="2400" dirty="0" err="1"/>
              <a:t>sinh</a:t>
            </a:r>
            <a:r>
              <a:rPr lang="en-US" sz="2400" dirty="0"/>
              <a:t> </a:t>
            </a:r>
            <a:r>
              <a:rPr lang="en-US" sz="2400" dirty="0" err="1"/>
              <a:t>bằng</a:t>
            </a:r>
            <a:r>
              <a:rPr lang="en-US" sz="2400" dirty="0"/>
              <a:t> </a:t>
            </a:r>
            <a:r>
              <a:rPr lang="en-US" sz="2400" dirty="0" err="1"/>
              <a:t>nghề</a:t>
            </a:r>
            <a:r>
              <a:rPr lang="en-US" sz="2400" dirty="0"/>
              <a:t> </a:t>
            </a:r>
            <a:r>
              <a:rPr lang="en-US" sz="2400" dirty="0" err="1"/>
              <a:t>đánh</a:t>
            </a:r>
            <a:r>
              <a:rPr lang="en-US" sz="2400" dirty="0"/>
              <a:t> </a:t>
            </a:r>
            <a:r>
              <a:rPr lang="en-US" sz="2400" dirty="0" err="1"/>
              <a:t>bắt</a:t>
            </a:r>
            <a:r>
              <a:rPr lang="en-US" sz="2400" dirty="0"/>
              <a:t> </a:t>
            </a:r>
            <a:r>
              <a:rPr lang="en-US" sz="2400" dirty="0" err="1"/>
              <a:t>trên</a:t>
            </a:r>
            <a:r>
              <a:rPr lang="en-US" sz="2400" dirty="0"/>
              <a:t> </a:t>
            </a:r>
            <a:r>
              <a:rPr lang="en-US" sz="2400" dirty="0" err="1"/>
              <a:t>biển</a:t>
            </a:r>
            <a:r>
              <a:rPr lang="en-US" sz="2400" dirty="0"/>
              <a:t>, </a:t>
            </a:r>
            <a:r>
              <a:rPr lang="en-US" sz="2400" dirty="0" err="1"/>
              <a:t>và</a:t>
            </a:r>
            <a:r>
              <a:rPr lang="en-US" sz="2400" dirty="0"/>
              <a:t> </a:t>
            </a:r>
            <a:r>
              <a:rPr lang="en-US" sz="2400" dirty="0" err="1"/>
              <a:t>những</a:t>
            </a:r>
            <a:r>
              <a:rPr lang="en-US" sz="2400" dirty="0"/>
              <a:t> con </a:t>
            </a:r>
            <a:r>
              <a:rPr lang="en-US" sz="2400" dirty="0" err="1"/>
              <a:t>cá</a:t>
            </a:r>
            <a:r>
              <a:rPr lang="en-US" sz="2400" dirty="0"/>
              <a:t> </a:t>
            </a:r>
            <a:r>
              <a:rPr lang="en-US" sz="2400" dirty="0" err="1"/>
              <a:t>họ</a:t>
            </a:r>
            <a:r>
              <a:rPr lang="en-US" sz="2400" dirty="0"/>
              <a:t> </a:t>
            </a:r>
            <a:r>
              <a:rPr lang="en-US" sz="2400" dirty="0" err="1"/>
              <a:t>bắt</a:t>
            </a:r>
            <a:r>
              <a:rPr lang="en-US" sz="2400" dirty="0"/>
              <a:t> </a:t>
            </a:r>
            <a:r>
              <a:rPr lang="en-US" sz="2400" dirty="0" err="1"/>
              <a:t>được</a:t>
            </a:r>
            <a:r>
              <a:rPr lang="en-US" sz="2400" dirty="0"/>
              <a:t> </a:t>
            </a:r>
            <a:r>
              <a:rPr lang="en-US" sz="2400" dirty="0" err="1"/>
              <a:t>đã</a:t>
            </a:r>
            <a:r>
              <a:rPr lang="en-US" sz="2400" dirty="0"/>
              <a:t> </a:t>
            </a:r>
            <a:r>
              <a:rPr lang="en-US" sz="2400" dirty="0" err="1"/>
              <a:t>nuôi</a:t>
            </a:r>
            <a:r>
              <a:rPr lang="en-US" sz="2400" dirty="0"/>
              <a:t> </a:t>
            </a:r>
            <a:r>
              <a:rPr lang="en-US" sz="2400" dirty="0" err="1"/>
              <a:t>sống</a:t>
            </a:r>
            <a:r>
              <a:rPr lang="en-US" sz="2400" dirty="0"/>
              <a:t> </a:t>
            </a:r>
            <a:r>
              <a:rPr lang="en-US" sz="2400" dirty="0" err="1"/>
              <a:t>nhiều</a:t>
            </a:r>
            <a:r>
              <a:rPr lang="en-US" sz="2400" dirty="0"/>
              <a:t> </a:t>
            </a:r>
            <a:r>
              <a:rPr lang="en-US" sz="2400" dirty="0" err="1"/>
              <a:t>người</a:t>
            </a:r>
            <a:r>
              <a:rPr lang="en-US" sz="2400" dirty="0"/>
              <a:t>. </a:t>
            </a:r>
            <a:r>
              <a:rPr lang="en-US" sz="2400" dirty="0" err="1"/>
              <a:t>Tuy</a:t>
            </a:r>
            <a:r>
              <a:rPr lang="en-US" sz="2400" dirty="0"/>
              <a:t> </a:t>
            </a:r>
            <a:r>
              <a:rPr lang="en-US" sz="2400" dirty="0" err="1"/>
              <a:t>nhiên</a:t>
            </a:r>
            <a:r>
              <a:rPr lang="en-US" sz="2400" dirty="0"/>
              <a:t>, </a:t>
            </a:r>
            <a:r>
              <a:rPr lang="en-US" sz="2400" dirty="0" err="1"/>
              <a:t>biển</a:t>
            </a:r>
            <a:r>
              <a:rPr lang="en-US" sz="2400" dirty="0"/>
              <a:t> </a:t>
            </a:r>
            <a:r>
              <a:rPr lang="en-US" sz="2400" dirty="0" err="1"/>
              <a:t>đã</a:t>
            </a:r>
            <a:r>
              <a:rPr lang="en-US" sz="2400" dirty="0"/>
              <a:t> </a:t>
            </a:r>
            <a:r>
              <a:rPr lang="en-US" sz="2400" dirty="0" err="1"/>
              <a:t>trở</a:t>
            </a:r>
            <a:r>
              <a:rPr lang="en-US" sz="2400" dirty="0"/>
              <a:t> </a:t>
            </a:r>
            <a:r>
              <a:rPr lang="en-US" sz="2400" dirty="0" err="1"/>
              <a:t>nên</a:t>
            </a:r>
            <a:r>
              <a:rPr lang="en-US" sz="2400" dirty="0"/>
              <a:t> ô </a:t>
            </a:r>
            <a:r>
              <a:rPr lang="en-US" sz="2400" dirty="0" err="1"/>
              <a:t>nhiễm</a:t>
            </a:r>
            <a:r>
              <a:rPr lang="en-US" sz="2400" dirty="0"/>
              <a:t> do </a:t>
            </a:r>
            <a:r>
              <a:rPr lang="en-US" sz="2400" dirty="0" err="1"/>
              <a:t>dầu</a:t>
            </a:r>
            <a:r>
              <a:rPr lang="en-US" sz="2400" dirty="0"/>
              <a:t> </a:t>
            </a:r>
            <a:r>
              <a:rPr lang="en-US" sz="2400" dirty="0" err="1"/>
              <a:t>tràn</a:t>
            </a:r>
            <a:r>
              <a:rPr lang="en-US" sz="2400" dirty="0"/>
              <a:t> </a:t>
            </a:r>
            <a:r>
              <a:rPr lang="en-US" sz="2400" dirty="0" err="1"/>
              <a:t>và</a:t>
            </a:r>
            <a:r>
              <a:rPr lang="en-US" sz="2400" dirty="0"/>
              <a:t> </a:t>
            </a:r>
            <a:r>
              <a:rPr lang="en-US" sz="2400" dirty="0" err="1"/>
              <a:t>chất</a:t>
            </a:r>
            <a:r>
              <a:rPr lang="en-US" sz="2400" dirty="0"/>
              <a:t> </a:t>
            </a:r>
            <a:r>
              <a:rPr lang="en-US" sz="2400" dirty="0" err="1"/>
              <a:t>thải</a:t>
            </a:r>
            <a:r>
              <a:rPr lang="en-US" sz="2400" dirty="0"/>
              <a:t> </a:t>
            </a:r>
            <a:r>
              <a:rPr lang="en-US" sz="2400" dirty="0" err="1"/>
              <a:t>của</a:t>
            </a:r>
            <a:r>
              <a:rPr lang="en-US" sz="2400" dirty="0"/>
              <a:t> </a:t>
            </a:r>
            <a:r>
              <a:rPr lang="en-US" sz="2400" dirty="0" err="1"/>
              <a:t>nhà</a:t>
            </a:r>
            <a:r>
              <a:rPr lang="en-US" sz="2400" dirty="0"/>
              <a:t> </a:t>
            </a:r>
            <a:r>
              <a:rPr lang="en-US" sz="2400" dirty="0" err="1"/>
              <a:t>máy</a:t>
            </a:r>
            <a:r>
              <a:rPr lang="en-US" sz="2400" dirty="0"/>
              <a:t> </a:t>
            </a:r>
            <a:r>
              <a:rPr lang="en-US" sz="2400" dirty="0" err="1"/>
              <a:t>đến</a:t>
            </a:r>
            <a:r>
              <a:rPr lang="en-US" sz="2400" dirty="0"/>
              <a:t> </a:t>
            </a:r>
            <a:r>
              <a:rPr lang="en-US" sz="2400" dirty="0" err="1"/>
              <a:t>nỗi</a:t>
            </a:r>
            <a:r>
              <a:rPr lang="en-US" sz="2400" dirty="0"/>
              <a:t> </a:t>
            </a:r>
            <a:r>
              <a:rPr lang="en-US" sz="2400" dirty="0" err="1"/>
              <a:t>cá</a:t>
            </a:r>
            <a:r>
              <a:rPr lang="en-US" sz="2400" dirty="0"/>
              <a:t> </a:t>
            </a:r>
            <a:r>
              <a:rPr lang="en-US" sz="2400" dirty="0" err="1"/>
              <a:t>đang</a:t>
            </a:r>
            <a:r>
              <a:rPr lang="en-US" sz="2400" dirty="0"/>
              <a:t> </a:t>
            </a:r>
            <a:r>
              <a:rPr lang="en-US" sz="2400" dirty="0" err="1"/>
              <a:t>chết</a:t>
            </a:r>
            <a:r>
              <a:rPr lang="en-US" sz="2400" dirty="0"/>
              <a:t> </a:t>
            </a:r>
            <a:r>
              <a:rPr lang="en-US" sz="2400" dirty="0" err="1"/>
              <a:t>dần</a:t>
            </a:r>
            <a:r>
              <a:rPr lang="en-US" sz="2400" dirty="0"/>
              <a:t>.</a:t>
            </a:r>
          </a:p>
          <a:p>
            <a:endParaRPr lang="en-US" sz="2400" dirty="0"/>
          </a:p>
        </p:txBody>
      </p:sp>
      <p:sp>
        <p:nvSpPr>
          <p:cNvPr id="2" name="Oval 1"/>
          <p:cNvSpPr/>
          <p:nvPr/>
        </p:nvSpPr>
        <p:spPr>
          <a:xfrm>
            <a:off x="19050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403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4893647"/>
          </a:xfrm>
          <a:prstGeom prst="rect">
            <a:avLst/>
          </a:prstGeom>
          <a:noFill/>
        </p:spPr>
        <p:txBody>
          <a:bodyPr wrap="square" rtlCol="0">
            <a:spAutoFit/>
          </a:bodyPr>
          <a:lstStyle/>
          <a:p>
            <a:r>
              <a:rPr lang="en-US" sz="2400" b="1" dirty="0"/>
              <a:t>Question 38.</a:t>
            </a:r>
            <a:r>
              <a:rPr lang="en-US" sz="2400" dirty="0"/>
              <a:t> </a:t>
            </a:r>
            <a:r>
              <a:rPr lang="vi-VN" sz="2400" b="1" dirty="0"/>
              <a:t>A</a:t>
            </a:r>
            <a:r>
              <a:rPr lang="vi-VN" sz="2400" dirty="0"/>
              <a:t>. method 	</a:t>
            </a:r>
            <a:r>
              <a:rPr lang="vi-VN" sz="2400" b="1" dirty="0"/>
              <a:t>B</a:t>
            </a:r>
            <a:r>
              <a:rPr lang="vi-VN" sz="2400" dirty="0"/>
              <a:t>. solution 	</a:t>
            </a:r>
            <a:r>
              <a:rPr lang="vi-VN" sz="2400" b="1" dirty="0"/>
              <a:t>C</a:t>
            </a:r>
            <a:r>
              <a:rPr lang="vi-VN" sz="2400" dirty="0"/>
              <a:t>. road 	</a:t>
            </a:r>
            <a:r>
              <a:rPr lang="vi-VN" sz="2400" b="1" dirty="0"/>
              <a:t>D</a:t>
            </a:r>
            <a:r>
              <a:rPr lang="vi-VN" sz="2400" dirty="0"/>
              <a:t>. idea</a:t>
            </a:r>
            <a:endParaRPr lang="en-US" sz="2400" dirty="0"/>
          </a:p>
          <a:p>
            <a:r>
              <a:rPr lang="vi-VN" sz="2400" dirty="0"/>
              <a:t>This problem is growing more difficult every day. We must find a good (</a:t>
            </a:r>
            <a:r>
              <a:rPr lang="en-US" sz="2400" dirty="0"/>
              <a:t>38</a:t>
            </a:r>
            <a:r>
              <a:rPr lang="vi-VN" sz="2400" dirty="0"/>
              <a:t>) </a:t>
            </a:r>
            <a:r>
              <a:rPr lang="en-US" sz="2400" dirty="0"/>
              <a:t>_______ </a:t>
            </a:r>
            <a:r>
              <a:rPr lang="vi-VN" sz="2400" dirty="0"/>
              <a:t>that makes the world a better place to live.</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vi-VN" sz="2400" dirty="0"/>
              <a:t>A. method</a:t>
            </a:r>
            <a:r>
              <a:rPr lang="en-US" sz="2400" dirty="0"/>
              <a:t>: </a:t>
            </a:r>
            <a:r>
              <a:rPr lang="en-US" sz="2400" dirty="0" err="1"/>
              <a:t>phương</a:t>
            </a:r>
            <a:r>
              <a:rPr lang="en-US" sz="2400" dirty="0"/>
              <a:t> </a:t>
            </a:r>
            <a:r>
              <a:rPr lang="en-US" sz="2400" dirty="0" err="1"/>
              <a:t>pháp</a:t>
            </a:r>
            <a:r>
              <a:rPr lang="vi-VN" sz="2400" dirty="0"/>
              <a:t> 		B. solution</a:t>
            </a:r>
            <a:r>
              <a:rPr lang="en-US" sz="2400" dirty="0"/>
              <a:t>: </a:t>
            </a:r>
            <a:r>
              <a:rPr lang="en-US" sz="2400" dirty="0" err="1"/>
              <a:t>giải</a:t>
            </a:r>
            <a:r>
              <a:rPr lang="en-US" sz="2400" dirty="0"/>
              <a:t> </a:t>
            </a:r>
            <a:r>
              <a:rPr lang="en-US" sz="2400" dirty="0" err="1"/>
              <a:t>pháp</a:t>
            </a:r>
            <a:r>
              <a:rPr lang="vi-VN" sz="2400" dirty="0"/>
              <a:t>	</a:t>
            </a:r>
            <a:endParaRPr lang="en-US" sz="2400" dirty="0"/>
          </a:p>
          <a:p>
            <a:r>
              <a:rPr lang="vi-VN" sz="2400" dirty="0"/>
              <a:t>	C. road</a:t>
            </a:r>
            <a:r>
              <a:rPr lang="en-US" sz="2400" dirty="0"/>
              <a:t>: con </a:t>
            </a:r>
            <a:r>
              <a:rPr lang="en-US" sz="2400" dirty="0" err="1"/>
              <a:t>đường</a:t>
            </a:r>
            <a:r>
              <a:rPr lang="vi-VN" sz="2400" dirty="0"/>
              <a:t> 		D. </a:t>
            </a:r>
            <a:r>
              <a:rPr lang="en-US" sz="2400" dirty="0"/>
              <a:t>i</a:t>
            </a:r>
            <a:r>
              <a:rPr lang="vi-VN" sz="2400" dirty="0"/>
              <a:t>dea</a:t>
            </a:r>
            <a:r>
              <a:rPr lang="en-US" sz="2400" dirty="0"/>
              <a:t>: ý </a:t>
            </a:r>
            <a:r>
              <a:rPr lang="en-US" sz="2400" dirty="0" err="1"/>
              <a:t>kiến</a:t>
            </a:r>
            <a:endParaRPr lang="en-US" sz="2400" dirty="0"/>
          </a:p>
          <a:p>
            <a:r>
              <a:rPr lang="en-US" sz="2400" dirty="0" err="1"/>
              <a:t>Tạm</a:t>
            </a:r>
            <a:r>
              <a:rPr lang="en-US" sz="2400" dirty="0"/>
              <a:t> </a:t>
            </a:r>
            <a:r>
              <a:rPr lang="en-US" sz="2400" dirty="0" err="1"/>
              <a:t>dịch</a:t>
            </a:r>
            <a:r>
              <a:rPr lang="en-US" sz="2400" dirty="0"/>
              <a:t>: </a:t>
            </a:r>
            <a:r>
              <a:rPr lang="en-US" sz="2400" dirty="0" err="1"/>
              <a:t>Vấn</a:t>
            </a:r>
            <a:r>
              <a:rPr lang="en-US" sz="2400" dirty="0"/>
              <a:t> </a:t>
            </a:r>
            <a:r>
              <a:rPr lang="en-US" sz="2400" dirty="0" err="1"/>
              <a:t>đề</a:t>
            </a:r>
            <a:r>
              <a:rPr lang="en-US" sz="2400" dirty="0"/>
              <a:t> </a:t>
            </a:r>
            <a:r>
              <a:rPr lang="en-US" sz="2400" dirty="0" err="1"/>
              <a:t>này</a:t>
            </a:r>
            <a:r>
              <a:rPr lang="en-US" sz="2400" dirty="0"/>
              <a:t> </a:t>
            </a:r>
            <a:r>
              <a:rPr lang="en-US" sz="2400" dirty="0" err="1"/>
              <a:t>mỗi</a:t>
            </a:r>
            <a:r>
              <a:rPr lang="en-US" sz="2400" dirty="0"/>
              <a:t> </a:t>
            </a:r>
            <a:r>
              <a:rPr lang="en-US" sz="2400" dirty="0" err="1"/>
              <a:t>ngày</a:t>
            </a:r>
            <a:r>
              <a:rPr lang="en-US" sz="2400" dirty="0"/>
              <a:t> </a:t>
            </a:r>
            <a:r>
              <a:rPr lang="en-US" sz="2400" dirty="0" err="1"/>
              <a:t>một</a:t>
            </a:r>
            <a:r>
              <a:rPr lang="en-US" sz="2400" dirty="0"/>
              <a:t> </a:t>
            </a:r>
            <a:r>
              <a:rPr lang="en-US" sz="2400" dirty="0" err="1"/>
              <a:t>khó</a:t>
            </a:r>
            <a:r>
              <a:rPr lang="en-US" sz="2400" dirty="0"/>
              <a:t> </a:t>
            </a:r>
            <a:r>
              <a:rPr lang="en-US" sz="2400" dirty="0" err="1"/>
              <a:t>hơn</a:t>
            </a:r>
            <a:r>
              <a:rPr lang="en-US" sz="2400" dirty="0"/>
              <a:t>. </a:t>
            </a:r>
            <a:r>
              <a:rPr lang="en-US" sz="2400" dirty="0" err="1"/>
              <a:t>Chúng</a:t>
            </a:r>
            <a:r>
              <a:rPr lang="en-US" sz="2400" dirty="0"/>
              <a:t> ta </a:t>
            </a:r>
            <a:r>
              <a:rPr lang="en-US" sz="2400" dirty="0" err="1"/>
              <a:t>phải</a:t>
            </a:r>
            <a:r>
              <a:rPr lang="en-US" sz="2400" dirty="0"/>
              <a:t> </a:t>
            </a:r>
            <a:r>
              <a:rPr lang="en-US" sz="2400" dirty="0" err="1"/>
              <a:t>tìm</a:t>
            </a:r>
            <a:r>
              <a:rPr lang="en-US" sz="2400" dirty="0"/>
              <a:t> </a:t>
            </a:r>
            <a:r>
              <a:rPr lang="en-US" sz="2400" dirty="0" err="1"/>
              <a:t>ra</a:t>
            </a:r>
            <a:r>
              <a:rPr lang="en-US" sz="2400" dirty="0"/>
              <a:t> </a:t>
            </a:r>
            <a:r>
              <a:rPr lang="en-US" sz="2400" dirty="0" err="1"/>
              <a:t>một</a:t>
            </a:r>
            <a:r>
              <a:rPr lang="en-US" sz="2400" dirty="0"/>
              <a:t> </a:t>
            </a:r>
            <a:r>
              <a:rPr lang="en-US" sz="2400" dirty="0" err="1"/>
              <a:t>giải</a:t>
            </a:r>
            <a:r>
              <a:rPr lang="en-US" sz="2400" dirty="0"/>
              <a:t> </a:t>
            </a:r>
            <a:r>
              <a:rPr lang="en-US" sz="2400" dirty="0" err="1"/>
              <a:t>pháp</a:t>
            </a:r>
            <a:r>
              <a:rPr lang="en-US" sz="2400" dirty="0"/>
              <a:t> </a:t>
            </a:r>
            <a:r>
              <a:rPr lang="en-US" sz="2400" dirty="0" err="1"/>
              <a:t>tốt</a:t>
            </a:r>
            <a:r>
              <a:rPr lang="en-US" sz="2400" dirty="0"/>
              <a:t> </a:t>
            </a:r>
            <a:r>
              <a:rPr lang="en-US" sz="2400" dirty="0" err="1"/>
              <a:t>để</a:t>
            </a:r>
            <a:r>
              <a:rPr lang="en-US" sz="2400" dirty="0"/>
              <a:t> </a:t>
            </a:r>
            <a:r>
              <a:rPr lang="en-US" sz="2400" dirty="0" err="1"/>
              <a:t>làm</a:t>
            </a:r>
            <a:r>
              <a:rPr lang="en-US" sz="2400" dirty="0"/>
              <a:t> </a:t>
            </a:r>
            <a:r>
              <a:rPr lang="en-US" sz="2400" dirty="0" err="1"/>
              <a:t>cho</a:t>
            </a:r>
            <a:r>
              <a:rPr lang="en-US" sz="2400" dirty="0"/>
              <a:t> </a:t>
            </a:r>
            <a:r>
              <a:rPr lang="en-US" sz="2400" dirty="0" err="1"/>
              <a:t>thế</a:t>
            </a:r>
            <a:r>
              <a:rPr lang="en-US" sz="2400" dirty="0"/>
              <a:t> </a:t>
            </a:r>
            <a:r>
              <a:rPr lang="en-US" sz="2400" dirty="0" err="1"/>
              <a:t>giới</a:t>
            </a:r>
            <a:r>
              <a:rPr lang="en-US" sz="2400" dirty="0"/>
              <a:t> </a:t>
            </a:r>
            <a:r>
              <a:rPr lang="en-US" sz="2400" dirty="0" err="1"/>
              <a:t>trở</a:t>
            </a:r>
            <a:r>
              <a:rPr lang="en-US" sz="2400" dirty="0"/>
              <a:t> </a:t>
            </a:r>
            <a:r>
              <a:rPr lang="en-US" sz="2400" dirty="0" err="1"/>
              <a:t>thành</a:t>
            </a:r>
            <a:r>
              <a:rPr lang="en-US" sz="2400" dirty="0"/>
              <a:t> </a:t>
            </a:r>
            <a:r>
              <a:rPr lang="en-US" sz="2400" dirty="0" err="1"/>
              <a:t>một</a:t>
            </a:r>
            <a:r>
              <a:rPr lang="en-US" sz="2400" dirty="0"/>
              <a:t> </a:t>
            </a:r>
            <a:r>
              <a:rPr lang="en-US" sz="2400" dirty="0" err="1"/>
              <a:t>nơi</a:t>
            </a:r>
            <a:r>
              <a:rPr lang="en-US" sz="2400" dirty="0"/>
              <a:t> </a:t>
            </a:r>
            <a:r>
              <a:rPr lang="en-US" sz="2400" dirty="0" err="1"/>
              <a:t>tốt</a:t>
            </a:r>
            <a:r>
              <a:rPr lang="en-US" sz="2400" dirty="0"/>
              <a:t> </a:t>
            </a:r>
            <a:r>
              <a:rPr lang="en-US" sz="2400" dirty="0" err="1"/>
              <a:t>đẹp</a:t>
            </a:r>
            <a:r>
              <a:rPr lang="en-US" sz="2400" dirty="0"/>
              <a:t> </a:t>
            </a:r>
            <a:r>
              <a:rPr lang="en-US" sz="2400" dirty="0" err="1"/>
              <a:t>hơn</a:t>
            </a:r>
            <a:r>
              <a:rPr lang="en-US" sz="2400" dirty="0"/>
              <a:t> </a:t>
            </a:r>
            <a:r>
              <a:rPr lang="en-US" sz="2400" dirty="0" err="1"/>
              <a:t>để</a:t>
            </a:r>
            <a:r>
              <a:rPr lang="en-US" sz="2400" dirty="0"/>
              <a:t> </a:t>
            </a:r>
            <a:r>
              <a:rPr lang="en-US" sz="2400" dirty="0" err="1"/>
              <a:t>sống</a:t>
            </a:r>
            <a:r>
              <a:rPr lang="en-US" sz="2400" dirty="0"/>
              <a:t>.</a:t>
            </a:r>
          </a:p>
          <a:p>
            <a:endParaRPr lang="en-US" sz="2400" dirty="0"/>
          </a:p>
        </p:txBody>
      </p:sp>
      <p:sp>
        <p:nvSpPr>
          <p:cNvPr id="2" name="Oval 1"/>
          <p:cNvSpPr/>
          <p:nvPr/>
        </p:nvSpPr>
        <p:spPr>
          <a:xfrm>
            <a:off x="3733800" y="381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004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686800" cy="6370975"/>
          </a:xfrm>
          <a:prstGeom prst="rect">
            <a:avLst/>
          </a:prstGeom>
          <a:noFill/>
        </p:spPr>
        <p:txBody>
          <a:bodyPr wrap="square" rtlCol="0">
            <a:spAutoFit/>
          </a:bodyPr>
          <a:lstStyle/>
          <a:p>
            <a:r>
              <a:rPr lang="vi-VN" sz="2400" b="1" dirty="0"/>
              <a:t>Question </a:t>
            </a:r>
            <a:r>
              <a:rPr lang="en-US" sz="2400" b="1" dirty="0"/>
              <a:t>39</a:t>
            </a:r>
            <a:r>
              <a:rPr lang="en-US" sz="2400" dirty="0"/>
              <a:t>. The best title for this passage could be ________.</a:t>
            </a:r>
          </a:p>
          <a:p>
            <a:r>
              <a:rPr lang="en-US" sz="2400" dirty="0"/>
              <a:t>	</a:t>
            </a:r>
            <a:r>
              <a:rPr lang="en-US" sz="2400" b="1" dirty="0"/>
              <a:t>A</a:t>
            </a:r>
            <a:r>
              <a:rPr lang="en-US" sz="2400" dirty="0"/>
              <a:t>. Vietnam struggling with ageing population 	</a:t>
            </a:r>
            <a:endParaRPr lang="en-US" sz="2400" dirty="0" smtClean="0"/>
          </a:p>
          <a:p>
            <a:r>
              <a:rPr lang="en-US" sz="2400" b="1" dirty="0" smtClean="0"/>
              <a:t>	B</a:t>
            </a:r>
            <a:r>
              <a:rPr lang="en-US" sz="2400" dirty="0"/>
              <a:t>. Stopping the two-child policy in Vietnam</a:t>
            </a:r>
          </a:p>
          <a:p>
            <a:r>
              <a:rPr lang="en-US" sz="2400" dirty="0"/>
              <a:t>	</a:t>
            </a:r>
            <a:r>
              <a:rPr lang="en-US" sz="2400" b="1" dirty="0"/>
              <a:t>C</a:t>
            </a:r>
            <a:r>
              <a:rPr lang="en-US" sz="2400" dirty="0"/>
              <a:t>. Raising the retirement age in Vietnam         	</a:t>
            </a:r>
            <a:endParaRPr lang="en-US" sz="2400" dirty="0" smtClean="0"/>
          </a:p>
          <a:p>
            <a:r>
              <a:rPr lang="en-US" sz="2400" b="1" dirty="0"/>
              <a:t>	</a:t>
            </a:r>
            <a:r>
              <a:rPr lang="en-US" sz="2400" b="1" dirty="0" smtClean="0"/>
              <a:t>D</a:t>
            </a:r>
            <a:r>
              <a:rPr lang="en-US" sz="2400" dirty="0"/>
              <a:t>. How to solve the aging population in Vietnam</a:t>
            </a:r>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Tiêu đề tốt nhất cho đoạn văn này có thể là _________.</a:t>
            </a:r>
            <a:endParaRPr lang="en-US" sz="2400" dirty="0"/>
          </a:p>
          <a:p>
            <a:r>
              <a:rPr lang="vi-VN" sz="2400" dirty="0"/>
              <a:t>A. Việt Nam đấu tranh với việc già hóa dân số</a:t>
            </a:r>
            <a:endParaRPr lang="en-US" sz="2400" dirty="0"/>
          </a:p>
          <a:p>
            <a:r>
              <a:rPr lang="vi-VN" sz="2400" dirty="0"/>
              <a:t>B. Chấm dứt chính sách 2 con ở Việt Nam</a:t>
            </a:r>
            <a:endParaRPr lang="en-US" sz="2400" dirty="0"/>
          </a:p>
          <a:p>
            <a:r>
              <a:rPr lang="vi-VN" sz="2400" dirty="0"/>
              <a:t>C. Tăng tuổi nghỉ hưu ở Việt Nam</a:t>
            </a:r>
            <a:endParaRPr lang="en-US" sz="2400" dirty="0"/>
          </a:p>
          <a:p>
            <a:r>
              <a:rPr lang="vi-VN" sz="2400" dirty="0"/>
              <a:t>D. Cách giải quyết vấn đề già hóa dân số ở Việt Nam</a:t>
            </a:r>
            <a:endParaRPr lang="en-US" sz="2400" dirty="0"/>
          </a:p>
          <a:p>
            <a:r>
              <a:rPr lang="vi-VN" sz="2400" dirty="0"/>
              <a:t>Căn cứ vào thông tin toàn bài: “chính sách 2 con; tăng tuổi nghỉ hưu; cách giải quyết vấn đề già hóa dân số” đều được đề cập trong bài nhưng chưa bao quát toàn bài. =&gt; Đáp án A.</a:t>
            </a:r>
            <a:endParaRPr lang="en-US" sz="2400" dirty="0"/>
          </a:p>
          <a:p>
            <a:endParaRPr lang="en-US" sz="2400" dirty="0"/>
          </a:p>
        </p:txBody>
      </p:sp>
      <p:sp>
        <p:nvSpPr>
          <p:cNvPr id="2" name="Oval 1"/>
          <p:cNvSpPr/>
          <p:nvPr/>
        </p:nvSpPr>
        <p:spPr>
          <a:xfrm>
            <a:off x="990600" y="838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399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86800" cy="4893647"/>
          </a:xfrm>
          <a:prstGeom prst="rect">
            <a:avLst/>
          </a:prstGeom>
          <a:noFill/>
        </p:spPr>
        <p:txBody>
          <a:bodyPr wrap="square" rtlCol="0">
            <a:spAutoFit/>
          </a:bodyPr>
          <a:lstStyle/>
          <a:p>
            <a:r>
              <a:rPr lang="en-US" sz="2400" b="1" dirty="0"/>
              <a:t>Question 4</a:t>
            </a:r>
            <a:r>
              <a:rPr lang="en-US" sz="2400" dirty="0"/>
              <a:t>. </a:t>
            </a:r>
            <a:r>
              <a:rPr lang="vi-VN" sz="2400" dirty="0"/>
              <a:t>Television can make things memorable for the reason that it presents </a:t>
            </a:r>
            <a:r>
              <a:rPr lang="en-US" sz="2400" dirty="0"/>
              <a:t>i</a:t>
            </a:r>
            <a:r>
              <a:rPr lang="vi-VN" sz="2400" dirty="0"/>
              <a:t>nformation</a:t>
            </a:r>
            <a:r>
              <a:rPr lang="en-US" sz="2400" dirty="0"/>
              <a:t> _______ </a:t>
            </a:r>
            <a:r>
              <a:rPr lang="vi-VN" sz="2400" dirty="0"/>
              <a:t>an effective way. </a:t>
            </a:r>
            <a:endParaRPr lang="en-US" sz="2400" dirty="0"/>
          </a:p>
          <a:p>
            <a:r>
              <a:rPr lang="en-US" sz="2400" dirty="0"/>
              <a:t>	</a:t>
            </a:r>
            <a:r>
              <a:rPr lang="vi-VN" sz="2400" b="1" dirty="0"/>
              <a:t>A</a:t>
            </a:r>
            <a:r>
              <a:rPr lang="vi-VN" sz="2400" dirty="0"/>
              <a:t>. over          </a:t>
            </a:r>
            <a:r>
              <a:rPr lang="en-US" sz="2400" dirty="0"/>
              <a:t>	</a:t>
            </a:r>
            <a:r>
              <a:rPr lang="vi-VN" sz="2400" b="1" dirty="0"/>
              <a:t>B</a:t>
            </a:r>
            <a:r>
              <a:rPr lang="vi-VN" sz="2400" dirty="0"/>
              <a:t>. with          </a:t>
            </a:r>
            <a:r>
              <a:rPr lang="en-US" sz="2400" dirty="0"/>
              <a:t>	</a:t>
            </a:r>
            <a:r>
              <a:rPr lang="vi-VN" sz="2400" b="1" dirty="0"/>
              <a:t>C</a:t>
            </a:r>
            <a:r>
              <a:rPr lang="vi-VN" sz="2400" dirty="0"/>
              <a:t>. in          </a:t>
            </a:r>
            <a:r>
              <a:rPr lang="en-US" sz="2400" dirty="0"/>
              <a:t>	</a:t>
            </a:r>
            <a:r>
              <a:rPr lang="vi-VN" sz="2400" b="1" dirty="0"/>
              <a:t>D</a:t>
            </a:r>
            <a:r>
              <a:rPr lang="vi-VN" sz="2400" dirty="0"/>
              <a:t>. on</a:t>
            </a:r>
            <a:endParaRPr lang="en-US" sz="2400" dirty="0"/>
          </a:p>
          <a:p>
            <a:endParaRPr lang="en-US" sz="2400" b="1" dirty="0" smtClean="0"/>
          </a:p>
          <a:p>
            <a:r>
              <a:rPr lang="vi-VN" sz="2400" dirty="0" smtClean="0"/>
              <a:t>Kiến </a:t>
            </a:r>
            <a:r>
              <a:rPr lang="vi-VN" sz="2400" dirty="0"/>
              <a:t>thức: </a:t>
            </a:r>
            <a:r>
              <a:rPr lang="en-US" sz="2400" dirty="0" err="1"/>
              <a:t>Giới</a:t>
            </a:r>
            <a:r>
              <a:rPr lang="en-US" sz="2400" dirty="0"/>
              <a:t> </a:t>
            </a:r>
            <a:r>
              <a:rPr lang="en-US" sz="2400" dirty="0" err="1"/>
              <a:t>từ</a:t>
            </a:r>
            <a:endParaRPr lang="en-US" sz="2400" dirty="0"/>
          </a:p>
          <a:p>
            <a:r>
              <a:rPr lang="vi-VN" sz="2400" dirty="0"/>
              <a:t>Giải thích:</a:t>
            </a:r>
            <a:endParaRPr lang="en-US" sz="2400" dirty="0"/>
          </a:p>
          <a:p>
            <a:r>
              <a:rPr lang="vi-VN" sz="2400" dirty="0"/>
              <a:t>Khi muốn nói theo một cách nào đó ta dùng cụm giới từ in ....way. Cụ thể trong câu này là theo một cách hiệu quả. Các phương án còn lại không dùng với nghĩa này nên đáp án là C. </a:t>
            </a:r>
            <a:endParaRPr lang="en-US" sz="2400" dirty="0"/>
          </a:p>
          <a:p>
            <a:r>
              <a:rPr lang="vi-VN" sz="2400" dirty="0"/>
              <a:t>In </a:t>
            </a:r>
            <a:r>
              <a:rPr lang="en-US" sz="2400" dirty="0"/>
              <a:t>an effective way: </a:t>
            </a:r>
            <a:r>
              <a:rPr lang="en-US" sz="2400" dirty="0" err="1"/>
              <a:t>một</a:t>
            </a:r>
            <a:r>
              <a:rPr lang="en-US" sz="2400" dirty="0"/>
              <a:t> </a:t>
            </a:r>
            <a:r>
              <a:rPr lang="en-US" sz="2400" dirty="0" err="1"/>
              <a:t>cachs</a:t>
            </a:r>
            <a:r>
              <a:rPr lang="en-US" sz="2400" dirty="0"/>
              <a:t> </a:t>
            </a:r>
            <a:r>
              <a:rPr lang="en-US" sz="2400" dirty="0" err="1"/>
              <a:t>hiệu</a:t>
            </a:r>
            <a:r>
              <a:rPr lang="en-US" sz="2400" dirty="0"/>
              <a:t> </a:t>
            </a:r>
            <a:r>
              <a:rPr lang="en-US" sz="2400" dirty="0" err="1"/>
              <a:t>quả</a:t>
            </a:r>
            <a:endParaRPr lang="en-US" sz="2400" dirty="0"/>
          </a:p>
          <a:p>
            <a:r>
              <a:rPr lang="vi-VN" sz="2400" dirty="0"/>
              <a:t>Tạm dịch: Truyền hình có thể khiến mọi thứ trở nên đáng nhớ vì nó trình bày thông tin theo một cách hiệu quả.</a:t>
            </a:r>
            <a:endParaRPr lang="en-US" sz="2400" dirty="0"/>
          </a:p>
          <a:p>
            <a:endParaRPr lang="en-US" sz="2400" dirty="0"/>
          </a:p>
        </p:txBody>
      </p:sp>
      <p:sp>
        <p:nvSpPr>
          <p:cNvPr id="2" name="Oval 1"/>
          <p:cNvSpPr/>
          <p:nvPr/>
        </p:nvSpPr>
        <p:spPr>
          <a:xfrm>
            <a:off x="4724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824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586"/>
            <a:ext cx="9285668" cy="7571303"/>
          </a:xfrm>
          <a:prstGeom prst="rect">
            <a:avLst/>
          </a:prstGeom>
          <a:noFill/>
        </p:spPr>
        <p:txBody>
          <a:bodyPr wrap="square" rtlCol="0">
            <a:spAutoFit/>
          </a:bodyPr>
          <a:lstStyle/>
          <a:p>
            <a:r>
              <a:rPr lang="vi-VN" b="1" dirty="0"/>
              <a:t>Question </a:t>
            </a:r>
            <a:r>
              <a:rPr lang="en-US" b="1" dirty="0"/>
              <a:t>40</a:t>
            </a:r>
            <a:r>
              <a:rPr lang="en-US" dirty="0"/>
              <a:t>. Which statement is probably TRUE according to the information in the paragraph 1?</a:t>
            </a:r>
          </a:p>
          <a:p>
            <a:r>
              <a:rPr lang="en-US" dirty="0"/>
              <a:t>	</a:t>
            </a:r>
            <a:r>
              <a:rPr lang="en-US" b="1" dirty="0"/>
              <a:t>A</a:t>
            </a:r>
            <a:r>
              <a:rPr lang="en-US" dirty="0"/>
              <a:t>. In 2017, the elderly take up for one third of the total population, this leads to more concerns about healthcare, welfare and pensions for the elderly.</a:t>
            </a:r>
          </a:p>
          <a:p>
            <a:r>
              <a:rPr lang="en-US" dirty="0"/>
              <a:t>	</a:t>
            </a:r>
            <a:r>
              <a:rPr lang="en-US" b="1" dirty="0"/>
              <a:t>B</a:t>
            </a:r>
            <a:r>
              <a:rPr lang="en-US" dirty="0"/>
              <a:t>. In 2015, the two-child policy has been officially tightened and succeeded.</a:t>
            </a:r>
          </a:p>
          <a:p>
            <a:r>
              <a:rPr lang="en-US" dirty="0"/>
              <a:t>	</a:t>
            </a:r>
            <a:r>
              <a:rPr lang="en-US" b="1" dirty="0"/>
              <a:t>C</a:t>
            </a:r>
            <a:r>
              <a:rPr lang="en-US" dirty="0"/>
              <a:t>. The government would promote families to have two children to compensate for the ageing population within the next 20 years.</a:t>
            </a:r>
          </a:p>
          <a:p>
            <a:r>
              <a:rPr lang="en-US" dirty="0"/>
              <a:t>	</a:t>
            </a:r>
            <a:r>
              <a:rPr lang="en-US" b="1" dirty="0"/>
              <a:t>D</a:t>
            </a:r>
            <a:r>
              <a:rPr lang="en-US" dirty="0"/>
              <a:t>. In the next 15-17 years, Vietnam's economy will need a large labor force to integrate with global economy.</a:t>
            </a:r>
          </a:p>
          <a:p>
            <a:endParaRPr lang="en-US" b="1" dirty="0" smtClean="0"/>
          </a:p>
          <a:p>
            <a:r>
              <a:rPr lang="vi-VN" dirty="0" smtClean="0"/>
              <a:t>Giải </a:t>
            </a:r>
            <a:r>
              <a:rPr lang="vi-VN" dirty="0"/>
              <a:t>thích: Phát biểu nào có lẽ là ĐÚNG theo thông tin trong đoạn văn 1?</a:t>
            </a:r>
            <a:endParaRPr lang="en-US" dirty="0"/>
          </a:p>
          <a:p>
            <a:r>
              <a:rPr lang="vi-VN" dirty="0"/>
              <a:t>A. Năm 2017, dân số giả ở Việt Nam chiếm tới 1/3 dân số cả nước, điều này dẫn đến những lo ngại về chăm sóc sức khỏe, phúc lợi xã hội và lương hưu cho người già.</a:t>
            </a:r>
            <a:endParaRPr lang="en-US" dirty="0"/>
          </a:p>
          <a:p>
            <a:r>
              <a:rPr lang="vi-VN" dirty="0"/>
              <a:t>B. Năm 2015, chính sách 2 con đã chính thức được thắt chặt và đã thành công.</a:t>
            </a:r>
            <a:endParaRPr lang="en-US" dirty="0"/>
          </a:p>
          <a:p>
            <a:r>
              <a:rPr lang="vi-VN" dirty="0"/>
              <a:t>C. Chính phủ khuyến khích các gia đình có 2 con để bù đắp cho việc già hóa dân số trong 20 năm tới.</a:t>
            </a:r>
            <a:endParaRPr lang="en-US" dirty="0"/>
          </a:p>
          <a:p>
            <a:r>
              <a:rPr lang="vi-VN" dirty="0"/>
              <a:t>D. Trong 15-17 năm tới, nền kinh tế Việt Nam sẽ cần một lực lượng lao động lớn để hội nhập với nền kinh tế toàn cầu.</a:t>
            </a:r>
            <a:endParaRPr lang="en-US" dirty="0"/>
          </a:p>
          <a:p>
            <a:r>
              <a:rPr lang="en-US" dirty="0" err="1"/>
              <a:t>Thông</a:t>
            </a:r>
            <a:r>
              <a:rPr lang="en-US" dirty="0"/>
              <a:t> tin</a:t>
            </a:r>
            <a:r>
              <a:rPr lang="vi-VN" dirty="0"/>
              <a:t>: "in 15-20 years the elderly will account for one third of the total population. This raises concerns about healthcare, welfare and pensions for the elderly at a time when Vietnam is focusing on economic integration and requires a large labor force.</a:t>
            </a:r>
            <a:endParaRPr lang="en-US" dirty="0"/>
          </a:p>
          <a:p>
            <a:r>
              <a:rPr lang="vi-VN" dirty="0"/>
              <a:t>Tạm dịch: ...trong 15- 20 năm nữa, người cao tuổi sẽ chiếm một phần ba tổng dân số. Điều này làm tăng mối lo ngại về chăm sóc sức khỏe, phúc lợi và lương hưu cho người cao tuổi tại thời điểm Việt Nam đang tập trung vào hội nhập kinh tế và đòi hỏi một lực lượng lao động lớn.</a:t>
            </a:r>
            <a:endParaRPr lang="en-US" dirty="0"/>
          </a:p>
          <a:p>
            <a:endParaRPr lang="en-US" dirty="0"/>
          </a:p>
        </p:txBody>
      </p:sp>
      <p:sp>
        <p:nvSpPr>
          <p:cNvPr id="2" name="Oval 1"/>
          <p:cNvSpPr/>
          <p:nvPr/>
        </p:nvSpPr>
        <p:spPr>
          <a:xfrm>
            <a:off x="838200" y="1981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520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6001643"/>
          </a:xfrm>
          <a:prstGeom prst="rect">
            <a:avLst/>
          </a:prstGeom>
          <a:noFill/>
        </p:spPr>
        <p:txBody>
          <a:bodyPr wrap="square" rtlCol="0">
            <a:spAutoFit/>
          </a:bodyPr>
          <a:lstStyle/>
          <a:p>
            <a:r>
              <a:rPr lang="vi-VN" sz="2400" b="1" dirty="0"/>
              <a:t>Question </a:t>
            </a:r>
            <a:r>
              <a:rPr lang="en-US" sz="2400" b="1" dirty="0"/>
              <a:t>41</a:t>
            </a:r>
            <a:r>
              <a:rPr lang="en-US" sz="2400" dirty="0"/>
              <a:t>. The word “</a:t>
            </a:r>
            <a:r>
              <a:rPr lang="en-US" sz="2400" b="1" dirty="0"/>
              <a:t>its</a:t>
            </a:r>
            <a:r>
              <a:rPr lang="en-US" sz="2400" dirty="0"/>
              <a:t>" in paragraph 1 refers to ________?</a:t>
            </a:r>
          </a:p>
          <a:p>
            <a:r>
              <a:rPr lang="en-US" sz="2400" dirty="0"/>
              <a:t>	</a:t>
            </a:r>
            <a:r>
              <a:rPr lang="en-US" sz="2400" b="1" dirty="0"/>
              <a:t>A</a:t>
            </a:r>
            <a:r>
              <a:rPr lang="en-US" sz="2400" dirty="0"/>
              <a:t>. two-Child policy        	</a:t>
            </a:r>
            <a:r>
              <a:rPr lang="en-US" sz="2400" b="1" dirty="0"/>
              <a:t>B</a:t>
            </a:r>
            <a:r>
              <a:rPr lang="en-US" sz="2400" dirty="0"/>
              <a:t>. aging population   </a:t>
            </a:r>
            <a:endParaRPr lang="en-US" sz="2400" dirty="0" smtClean="0"/>
          </a:p>
          <a:p>
            <a:r>
              <a:rPr lang="en-US" sz="2400" dirty="0"/>
              <a:t>	</a:t>
            </a:r>
            <a:r>
              <a:rPr lang="en-US" sz="2400" dirty="0" smtClean="0"/>
              <a:t> </a:t>
            </a:r>
            <a:r>
              <a:rPr lang="en-US" sz="2400" b="1" dirty="0"/>
              <a:t>C</a:t>
            </a:r>
            <a:r>
              <a:rPr lang="en-US" sz="2400" dirty="0"/>
              <a:t>. retirement age 	</a:t>
            </a:r>
            <a:r>
              <a:rPr lang="en-US" sz="2400" b="1" dirty="0"/>
              <a:t>D</a:t>
            </a:r>
            <a:r>
              <a:rPr lang="en-US" sz="2400" dirty="0"/>
              <a:t>. economic integration</a:t>
            </a:r>
          </a:p>
          <a:p>
            <a:endParaRPr lang="en-US" sz="2400" b="1" dirty="0" smtClean="0"/>
          </a:p>
          <a:p>
            <a:r>
              <a:rPr lang="vi-VN" sz="2400" dirty="0" smtClean="0"/>
              <a:t>Giải </a:t>
            </a:r>
            <a:r>
              <a:rPr lang="vi-VN" sz="2400" dirty="0"/>
              <a:t>thích: Từ “its” trong đoạn 1 thay thế cho từ _________.</a:t>
            </a:r>
            <a:endParaRPr lang="en-US" sz="2400" dirty="0"/>
          </a:p>
          <a:p>
            <a:r>
              <a:rPr lang="vi-VN" sz="2400" dirty="0"/>
              <a:t>A. chính sách 2 con 	B. già hóa dân số</a:t>
            </a:r>
            <a:endParaRPr lang="en-US" sz="2400" dirty="0"/>
          </a:p>
          <a:p>
            <a:r>
              <a:rPr lang="vi-VN" sz="2400" dirty="0"/>
              <a:t>C. tuổi nghỉ hưu 	D. hội nhập kinh tế</a:t>
            </a:r>
            <a:endParaRPr lang="en-US" sz="2400" dirty="0"/>
          </a:p>
          <a:p>
            <a:r>
              <a:rPr lang="en-US" sz="2400" dirty="0" err="1"/>
              <a:t>Thông</a:t>
            </a:r>
            <a:r>
              <a:rPr lang="en-US" sz="2400" dirty="0"/>
              <a:t> tin</a:t>
            </a:r>
            <a:r>
              <a:rPr lang="vi-VN" sz="2400" dirty="0"/>
              <a:t>: By ending the two-child policy the government expects to make up for the ageing population within the next 20 years. But its effect could be creating an uncontrollable boom in the Vietnamese population</a:t>
            </a:r>
            <a:r>
              <a:rPr lang="en-US" sz="2400" dirty="0"/>
              <a:t>.</a:t>
            </a:r>
          </a:p>
          <a:p>
            <a:r>
              <a:rPr lang="en-US" sz="2400" dirty="0" err="1" smtClean="0"/>
              <a:t>Thông</a:t>
            </a:r>
            <a:r>
              <a:rPr lang="en-US" sz="2400" dirty="0" smtClean="0"/>
              <a:t> </a:t>
            </a:r>
            <a:r>
              <a:rPr lang="en-US" sz="2400" dirty="0"/>
              <a:t>tin</a:t>
            </a:r>
            <a:r>
              <a:rPr lang="vi-VN" sz="2400" dirty="0"/>
              <a:t>: While the policy is beneficial in utilizing the work experience of the elderly while creating savings in the pension budget, it also means fewer job prospects and promotion opportunities for younger generations.</a:t>
            </a:r>
            <a:endParaRPr lang="en-US" sz="2400" dirty="0"/>
          </a:p>
          <a:p>
            <a:endParaRPr lang="en-US" sz="2400" dirty="0"/>
          </a:p>
        </p:txBody>
      </p:sp>
      <p:sp>
        <p:nvSpPr>
          <p:cNvPr id="2" name="Oval 1"/>
          <p:cNvSpPr/>
          <p:nvPr/>
        </p:nvSpPr>
        <p:spPr>
          <a:xfrm>
            <a:off x="12192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04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5940088"/>
          </a:xfrm>
          <a:prstGeom prst="rect">
            <a:avLst/>
          </a:prstGeom>
          <a:noFill/>
        </p:spPr>
        <p:txBody>
          <a:bodyPr wrap="square" rtlCol="0">
            <a:spAutoFit/>
          </a:bodyPr>
          <a:lstStyle/>
          <a:p>
            <a:r>
              <a:rPr lang="vi-VN" sz="2000" b="1" dirty="0"/>
              <a:t>Question </a:t>
            </a:r>
            <a:r>
              <a:rPr lang="en-US" sz="2000" b="1" dirty="0"/>
              <a:t>42</a:t>
            </a:r>
            <a:r>
              <a:rPr lang="en-US" sz="2000" dirty="0"/>
              <a:t>. In the 2rd paragraph, the writer suggests that ________.</a:t>
            </a:r>
          </a:p>
          <a:p>
            <a:r>
              <a:rPr lang="en-US" sz="2000" dirty="0"/>
              <a:t>	</a:t>
            </a:r>
            <a:r>
              <a:rPr lang="en-US" sz="2000" b="1" dirty="0"/>
              <a:t>A</a:t>
            </a:r>
            <a:r>
              <a:rPr lang="en-US" sz="2000" dirty="0"/>
              <a:t>. The Ministry of Labor has applied raising the retirement age in May 2017.</a:t>
            </a:r>
          </a:p>
          <a:p>
            <a:r>
              <a:rPr lang="en-US" sz="2000" dirty="0"/>
              <a:t>	</a:t>
            </a:r>
            <a:r>
              <a:rPr lang="en-US" sz="2000" b="1" dirty="0"/>
              <a:t>B</a:t>
            </a:r>
            <a:r>
              <a:rPr lang="en-US" sz="2000" dirty="0"/>
              <a:t>. Raising the retirement age can reduce job opportunities for younger generations.</a:t>
            </a:r>
          </a:p>
          <a:p>
            <a:r>
              <a:rPr lang="en-US" sz="2000" dirty="0"/>
              <a:t>	</a:t>
            </a:r>
            <a:r>
              <a:rPr lang="en-US" sz="2000" b="1" dirty="0"/>
              <a:t>C</a:t>
            </a:r>
            <a:r>
              <a:rPr lang="en-US" sz="2000" dirty="0"/>
              <a:t>. The elderly whose age is 50 would be dangerous if they continued to work</a:t>
            </a:r>
          </a:p>
          <a:p>
            <a:r>
              <a:rPr lang="en-US" sz="2000" dirty="0"/>
              <a:t>	</a:t>
            </a:r>
            <a:r>
              <a:rPr lang="en-US" sz="2000" b="1" dirty="0"/>
              <a:t>D</a:t>
            </a:r>
            <a:r>
              <a:rPr lang="en-US" sz="2000" dirty="0"/>
              <a:t>. Raising the retirement age and stopping two-child policy can be considered as long-term and effective solutions.</a:t>
            </a:r>
          </a:p>
          <a:p>
            <a:endParaRPr lang="en-US" sz="2000" b="1" dirty="0" smtClean="0"/>
          </a:p>
          <a:p>
            <a:r>
              <a:rPr lang="vi-VN" sz="2000" dirty="0" smtClean="0"/>
              <a:t>Kiến </a:t>
            </a:r>
            <a:r>
              <a:rPr lang="vi-VN" sz="2000" dirty="0"/>
              <a:t>thức : Đọc hiểu</a:t>
            </a:r>
            <a:endParaRPr lang="en-US" sz="2000" dirty="0"/>
          </a:p>
          <a:p>
            <a:r>
              <a:rPr lang="vi-VN" sz="2000" dirty="0"/>
              <a:t>Giải thích: Trong đoạn 2, tác giả gợi ý rằng _________.</a:t>
            </a:r>
            <a:endParaRPr lang="en-US" sz="2000" dirty="0"/>
          </a:p>
          <a:p>
            <a:r>
              <a:rPr lang="vi-VN" sz="2000" dirty="0"/>
              <a:t>A. Bộ Lao động đã áp dụng việc nâng tuổi nghỉ hưu từ tháng 5 năm 2017</a:t>
            </a:r>
            <a:endParaRPr lang="en-US" sz="2000" dirty="0"/>
          </a:p>
          <a:p>
            <a:r>
              <a:rPr lang="vi-VN" sz="2000" dirty="0"/>
              <a:t>B. Nâng tuổi nghỉ hưu có thể làm giảm cơ hội việc làm cho thế hệ trẻ.</a:t>
            </a:r>
            <a:endParaRPr lang="en-US" sz="2000" dirty="0"/>
          </a:p>
          <a:p>
            <a:r>
              <a:rPr lang="vi-VN" sz="2000" dirty="0"/>
              <a:t>C. Những người 50 tuổi có thể sẽ gặp nguy hiểm nếu tiếp tục làm việc</a:t>
            </a:r>
            <a:endParaRPr lang="en-US" sz="2000" dirty="0"/>
          </a:p>
          <a:p>
            <a:r>
              <a:rPr lang="vi-VN" sz="2000" dirty="0"/>
              <a:t>D. Nâng tuổi nghỉ hưu và dừng chính sách 2 con được coi là những giải pháp lâu dài và hiệu quả.</a:t>
            </a:r>
            <a:endParaRPr lang="en-US" sz="2000" dirty="0"/>
          </a:p>
          <a:p>
            <a:r>
              <a:rPr lang="en-US" sz="2000" dirty="0" err="1"/>
              <a:t>Thông</a:t>
            </a:r>
            <a:r>
              <a:rPr lang="en-US" sz="2000" dirty="0"/>
              <a:t> tin</a:t>
            </a:r>
            <a:r>
              <a:rPr lang="vi-VN" sz="2000" dirty="0"/>
              <a:t>: While the policy is beneficial in utilizing the work experience of the elderly while creating savings in the pension budget, it also means fewer job prospects and promotion opportunities for younger generations.</a:t>
            </a:r>
            <a:endParaRPr lang="en-US" sz="2000" dirty="0"/>
          </a:p>
          <a:p>
            <a:endParaRPr lang="en-US" sz="2000" dirty="0"/>
          </a:p>
        </p:txBody>
      </p:sp>
      <p:sp>
        <p:nvSpPr>
          <p:cNvPr id="2" name="Oval 1"/>
          <p:cNvSpPr/>
          <p:nvPr/>
        </p:nvSpPr>
        <p:spPr>
          <a:xfrm>
            <a:off x="914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328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610600" cy="6370975"/>
          </a:xfrm>
          <a:prstGeom prst="rect">
            <a:avLst/>
          </a:prstGeom>
          <a:noFill/>
        </p:spPr>
        <p:txBody>
          <a:bodyPr wrap="square" rtlCol="0">
            <a:spAutoFit/>
          </a:bodyPr>
          <a:lstStyle/>
          <a:p>
            <a:r>
              <a:rPr lang="vi-VN" sz="2400" b="1" dirty="0"/>
              <a:t>Question </a:t>
            </a:r>
            <a:r>
              <a:rPr lang="en-US" sz="2400" b="1" dirty="0"/>
              <a:t>43</a:t>
            </a:r>
            <a:r>
              <a:rPr lang="en-US" sz="2400" dirty="0"/>
              <a:t>. The word "</a:t>
            </a:r>
            <a:r>
              <a:rPr lang="en-US" sz="2400" b="1" dirty="0"/>
              <a:t>temporary</a:t>
            </a:r>
            <a:r>
              <a:rPr lang="en-US" sz="2400" dirty="0"/>
              <a:t>" in paragraph 2 means </a:t>
            </a:r>
            <a:r>
              <a:rPr lang="en-US" sz="2400" dirty="0" smtClean="0"/>
              <a:t>_____.</a:t>
            </a:r>
            <a:endParaRPr lang="en-US" sz="2400" dirty="0"/>
          </a:p>
          <a:p>
            <a:r>
              <a:rPr lang="en-US" sz="2400" b="1" dirty="0" smtClean="0"/>
              <a:t>A</a:t>
            </a:r>
            <a:r>
              <a:rPr lang="en-US" sz="2400" dirty="0"/>
              <a:t>. constant 	</a:t>
            </a:r>
            <a:r>
              <a:rPr lang="en-US" sz="2400" b="1" dirty="0"/>
              <a:t>B</a:t>
            </a:r>
            <a:r>
              <a:rPr lang="en-US" sz="2400" dirty="0"/>
              <a:t>. permanent	 </a:t>
            </a:r>
            <a:r>
              <a:rPr lang="en-US" sz="2400" b="1" dirty="0"/>
              <a:t>C</a:t>
            </a:r>
            <a:r>
              <a:rPr lang="en-US" sz="2400" dirty="0"/>
              <a:t>. short-term           </a:t>
            </a:r>
            <a:r>
              <a:rPr lang="en-US" sz="2400" b="1" dirty="0"/>
              <a:t>D</a:t>
            </a:r>
            <a:r>
              <a:rPr lang="en-US" sz="2400" dirty="0"/>
              <a:t>. long-term</a:t>
            </a:r>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 temporatory” trong đoạn 2 có nghĩa là </a:t>
            </a:r>
            <a:r>
              <a:rPr lang="vi-VN" sz="2400" dirty="0" smtClean="0"/>
              <a:t>______.</a:t>
            </a:r>
            <a:endParaRPr lang="en-US" sz="2400" dirty="0"/>
          </a:p>
          <a:p>
            <a:r>
              <a:rPr lang="vi-VN" sz="2400" dirty="0"/>
              <a:t>A. consistant (a): kiên trì	B. permanent (a): lâu dài</a:t>
            </a:r>
            <a:endParaRPr lang="en-US" sz="2400" dirty="0"/>
          </a:p>
          <a:p>
            <a:r>
              <a:rPr lang="vi-VN" sz="2400" dirty="0"/>
              <a:t>C. short-term (a): ngắn hạn 	D. long-term (a): dài hạn</a:t>
            </a:r>
            <a:endParaRPr lang="en-US" sz="2400" dirty="0"/>
          </a:p>
          <a:p>
            <a:r>
              <a:rPr lang="vi-VN" sz="2400" dirty="0"/>
              <a:t>Temporatory = short-term</a:t>
            </a:r>
            <a:endParaRPr lang="en-US" sz="2400" dirty="0"/>
          </a:p>
          <a:p>
            <a:r>
              <a:rPr lang="en-US" sz="2400" dirty="0" err="1"/>
              <a:t>Thông</a:t>
            </a:r>
            <a:r>
              <a:rPr lang="en-US" sz="2400" dirty="0"/>
              <a:t> tin</a:t>
            </a:r>
            <a:r>
              <a:rPr lang="vi-VN" sz="2400" dirty="0"/>
              <a:t>: Despite these drawbacks, raising the retirement age is still considered by policymakers as one of the key solutions to the ageing population problem in Vietnam. But these are only temporary solutions.</a:t>
            </a:r>
            <a:endParaRPr lang="en-US" sz="2400" dirty="0"/>
          </a:p>
          <a:p>
            <a:r>
              <a:rPr lang="vi-VN" sz="2400" dirty="0"/>
              <a:t>Tạm dịch: Bất chấp những hạn chế này, việc tăng tuổi nghỉ hưu vẫn được các nhà hoạch định chính sách coi là một trong những giải pháp chính cho vấn đề dân số giờ ở Việt Nam. Nhưng đây chỉ là những giải pháp tạm thời.</a:t>
            </a:r>
            <a:endParaRPr lang="en-US" sz="2400" dirty="0"/>
          </a:p>
          <a:p>
            <a:endParaRPr lang="en-US" sz="2400" dirty="0"/>
          </a:p>
        </p:txBody>
      </p:sp>
      <p:sp>
        <p:nvSpPr>
          <p:cNvPr id="2" name="Oval 1"/>
          <p:cNvSpPr/>
          <p:nvPr/>
        </p:nvSpPr>
        <p:spPr>
          <a:xfrm>
            <a:off x="41148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052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6247864"/>
          </a:xfrm>
          <a:prstGeom prst="rect">
            <a:avLst/>
          </a:prstGeom>
          <a:noFill/>
        </p:spPr>
        <p:txBody>
          <a:bodyPr wrap="square" rtlCol="0">
            <a:spAutoFit/>
          </a:bodyPr>
          <a:lstStyle/>
          <a:p>
            <a:r>
              <a:rPr lang="en-US" sz="2000" b="1" dirty="0"/>
              <a:t>Question 44.</a:t>
            </a:r>
            <a:r>
              <a:rPr lang="en-US" sz="2000" dirty="0"/>
              <a:t> Which of the following could best reflect the main purpose of the author in the passage?</a:t>
            </a:r>
          </a:p>
          <a:p>
            <a:r>
              <a:rPr lang="en-US" sz="2000" dirty="0"/>
              <a:t>	</a:t>
            </a:r>
            <a:r>
              <a:rPr lang="en-US" sz="2000" b="1" dirty="0"/>
              <a:t>A</a:t>
            </a:r>
            <a:r>
              <a:rPr lang="en-US" sz="2000" dirty="0"/>
              <a:t>. To prove that coral reefs are animals.</a:t>
            </a:r>
          </a:p>
          <a:p>
            <a:r>
              <a:rPr lang="en-US" sz="2000" dirty="0"/>
              <a:t>	</a:t>
            </a:r>
            <a:r>
              <a:rPr lang="en-US" sz="2000" b="1" dirty="0"/>
              <a:t>B</a:t>
            </a:r>
            <a:r>
              <a:rPr lang="en-US" sz="2000" dirty="0"/>
              <a:t>. To provide the facts about coral reefs.</a:t>
            </a:r>
          </a:p>
          <a:p>
            <a:r>
              <a:rPr lang="en-US" sz="2000" dirty="0"/>
              <a:t>	</a:t>
            </a:r>
            <a:r>
              <a:rPr lang="en-US" sz="2000" b="1" dirty="0"/>
              <a:t>C</a:t>
            </a:r>
            <a:r>
              <a:rPr lang="en-US" sz="2000" dirty="0"/>
              <a:t>. To explain that coral reefs are the most diverse ecosystems in the ocean. </a:t>
            </a:r>
          </a:p>
          <a:p>
            <a:r>
              <a:rPr lang="en-US" sz="2000" dirty="0"/>
              <a:t>	</a:t>
            </a:r>
            <a:r>
              <a:rPr lang="en-US" sz="2000" b="1" dirty="0"/>
              <a:t>D</a:t>
            </a:r>
            <a:r>
              <a:rPr lang="en-US" sz="2000" dirty="0"/>
              <a:t>. To distinguish coral reefs with other animals. </a:t>
            </a:r>
            <a:endParaRPr lang="en-US" sz="2000" dirty="0" smtClean="0"/>
          </a:p>
          <a:p>
            <a:endParaRPr lang="en-US" sz="2000" dirty="0"/>
          </a:p>
          <a:p>
            <a:r>
              <a:rPr lang="vi-VN" sz="2000" dirty="0" smtClean="0"/>
              <a:t>Kiến </a:t>
            </a:r>
            <a:r>
              <a:rPr lang="vi-VN" sz="2000" dirty="0"/>
              <a:t>thức : Đọc hiểu</a:t>
            </a:r>
            <a:endParaRPr lang="en-US" sz="2000" dirty="0"/>
          </a:p>
          <a:p>
            <a:r>
              <a:rPr lang="vi-VN" sz="2000" dirty="0"/>
              <a:t>Giải thích: Câu nào sau đây thể hiện chính xác nhất mục đích chính của tác giả trong bài đọc?</a:t>
            </a:r>
            <a:endParaRPr lang="en-US" sz="2000" dirty="0"/>
          </a:p>
          <a:p>
            <a:r>
              <a:rPr lang="vi-VN" sz="2000" dirty="0"/>
              <a:t>A. Nhằm chứng minh rằng dải san hô ngầm là động vật.</a:t>
            </a:r>
            <a:endParaRPr lang="en-US" sz="2000" dirty="0"/>
          </a:p>
          <a:p>
            <a:r>
              <a:rPr lang="vi-VN" sz="2000" dirty="0"/>
              <a:t>B. Để cung cấp các thông tin thật về dải san hô ngầm.</a:t>
            </a:r>
            <a:endParaRPr lang="en-US" sz="2000" dirty="0"/>
          </a:p>
          <a:p>
            <a:r>
              <a:rPr lang="vi-VN" sz="2000" dirty="0"/>
              <a:t>C. Để giải thích rằng dải san hô ngầm là hệ sinh thái đa dạng nhất dưới đại dương.</a:t>
            </a:r>
            <a:endParaRPr lang="en-US" sz="2000" dirty="0"/>
          </a:p>
          <a:p>
            <a:r>
              <a:rPr lang="vi-VN" sz="2000" dirty="0"/>
              <a:t>D. Để phân biệt dải san hô ngầm và các động vật khác.</a:t>
            </a:r>
            <a:endParaRPr lang="en-US" sz="2000" dirty="0"/>
          </a:p>
          <a:p>
            <a:r>
              <a:rPr lang="vi-VN" sz="2000" dirty="0"/>
              <a:t>Căn cứ vào thông tin toàn bài:</a:t>
            </a:r>
            <a:endParaRPr lang="en-US" sz="2000" dirty="0"/>
          </a:p>
          <a:p>
            <a:r>
              <a:rPr lang="vi-VN" sz="2000" dirty="0"/>
              <a:t>Bài đọc cung cấp cho chúng ta toàn bộ thông tin về loài san hô, từ cấu tạo (đoạn 2, 3), nơi sinh sống (đoạn 4) và các loại san hô (đoạn cuối). </a:t>
            </a:r>
            <a:endParaRPr lang="en-US" sz="2000" dirty="0"/>
          </a:p>
          <a:p>
            <a:endParaRPr lang="en-US" sz="2000" dirty="0"/>
          </a:p>
        </p:txBody>
      </p:sp>
      <p:sp>
        <p:nvSpPr>
          <p:cNvPr id="2" name="Oval 1"/>
          <p:cNvSpPr/>
          <p:nvPr/>
        </p:nvSpPr>
        <p:spPr>
          <a:xfrm>
            <a:off x="1066800" y="144941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670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57200"/>
            <a:ext cx="8839200" cy="6740307"/>
          </a:xfrm>
          <a:prstGeom prst="rect">
            <a:avLst/>
          </a:prstGeom>
          <a:noFill/>
        </p:spPr>
        <p:txBody>
          <a:bodyPr wrap="square" rtlCol="0">
            <a:spAutoFit/>
          </a:bodyPr>
          <a:lstStyle/>
          <a:p>
            <a:r>
              <a:rPr lang="en-US" sz="2400" b="1" dirty="0"/>
              <a:t>Question 45.</a:t>
            </a:r>
            <a:r>
              <a:rPr lang="en-US" sz="2400" dirty="0"/>
              <a:t> The word “</a:t>
            </a:r>
            <a:r>
              <a:rPr lang="en-US" sz="2400" b="1" dirty="0"/>
              <a:t>solitary</a:t>
            </a:r>
            <a:r>
              <a:rPr lang="en-US" sz="2400" dirty="0"/>
              <a:t>” in paragraph 1 could be best replaced by ________.</a:t>
            </a:r>
          </a:p>
          <a:p>
            <a:r>
              <a:rPr lang="en-US" sz="2400" dirty="0"/>
              <a:t>	</a:t>
            </a:r>
            <a:r>
              <a:rPr lang="en-US" sz="2400" b="1" dirty="0"/>
              <a:t>A</a:t>
            </a:r>
            <a:r>
              <a:rPr lang="en-US" sz="2400" dirty="0"/>
              <a:t>. single	</a:t>
            </a:r>
            <a:r>
              <a:rPr lang="en-US" sz="2400" b="1" dirty="0"/>
              <a:t>B</a:t>
            </a:r>
            <a:r>
              <a:rPr lang="en-US" sz="2400" dirty="0"/>
              <a:t>. private	</a:t>
            </a:r>
            <a:r>
              <a:rPr lang="en-US" sz="2400" b="1" dirty="0"/>
              <a:t>C</a:t>
            </a:r>
            <a:r>
              <a:rPr lang="en-US" sz="2400" dirty="0"/>
              <a:t>. general 	</a:t>
            </a:r>
            <a:r>
              <a:rPr lang="en-US" sz="2400" b="1" dirty="0"/>
              <a:t>D</a:t>
            </a:r>
            <a:r>
              <a:rPr lang="en-US" sz="2400" dirty="0"/>
              <a:t>. typical </a:t>
            </a:r>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“solitary” </a:t>
            </a:r>
            <a:r>
              <a:rPr lang="en-US" sz="2400" dirty="0" err="1"/>
              <a:t>trong</a:t>
            </a:r>
            <a:r>
              <a:rPr lang="en-US" sz="2400" dirty="0"/>
              <a:t> </a:t>
            </a:r>
            <a:r>
              <a:rPr lang="en-US" sz="2400" dirty="0" err="1"/>
              <a:t>đoạn</a:t>
            </a:r>
            <a:r>
              <a:rPr lang="en-US" sz="2400" dirty="0"/>
              <a:t> </a:t>
            </a:r>
            <a:r>
              <a:rPr lang="en-US" sz="2400" dirty="0" err="1"/>
              <a:t>đầu</a:t>
            </a:r>
            <a:r>
              <a:rPr lang="en-US" sz="2400" dirty="0"/>
              <a:t> </a:t>
            </a:r>
            <a:r>
              <a:rPr lang="en-US" sz="2400" dirty="0" err="1"/>
              <a:t>có</a:t>
            </a:r>
            <a:r>
              <a:rPr lang="en-US" sz="2400" dirty="0"/>
              <a:t> </a:t>
            </a:r>
            <a:r>
              <a:rPr lang="en-US" sz="2400" dirty="0" err="1"/>
              <a:t>thể</a:t>
            </a:r>
            <a:r>
              <a:rPr lang="en-US" sz="2400" dirty="0"/>
              <a:t> </a:t>
            </a:r>
            <a:r>
              <a:rPr lang="en-US" sz="2400" dirty="0" err="1"/>
              <a:t>được</a:t>
            </a:r>
            <a:r>
              <a:rPr lang="en-US" sz="2400" dirty="0"/>
              <a:t> </a:t>
            </a:r>
            <a:r>
              <a:rPr lang="en-US" sz="2400" dirty="0" err="1"/>
              <a:t>thay</a:t>
            </a:r>
            <a:r>
              <a:rPr lang="en-US" sz="2400" dirty="0"/>
              <a:t> </a:t>
            </a:r>
            <a:r>
              <a:rPr lang="en-US" sz="2400" dirty="0" err="1"/>
              <a:t>thế</a:t>
            </a:r>
            <a:r>
              <a:rPr lang="en-US" sz="2400" dirty="0"/>
              <a:t> </a:t>
            </a:r>
            <a:r>
              <a:rPr lang="en-US" sz="2400" dirty="0" err="1"/>
              <a:t>bởi</a:t>
            </a:r>
            <a:r>
              <a:rPr lang="en-US" sz="2400" dirty="0"/>
              <a:t> </a:t>
            </a:r>
            <a:r>
              <a:rPr lang="en-US" sz="2400" dirty="0" err="1"/>
              <a:t>từ</a:t>
            </a:r>
            <a:r>
              <a:rPr lang="en-US" sz="2400" dirty="0"/>
              <a:t> _______.</a:t>
            </a:r>
          </a:p>
          <a:p>
            <a:r>
              <a:rPr lang="en-US" sz="2400" dirty="0"/>
              <a:t>A. </a:t>
            </a:r>
            <a:r>
              <a:rPr lang="en-US" sz="2400" dirty="0" err="1"/>
              <a:t>đơn</a:t>
            </a:r>
            <a:r>
              <a:rPr lang="en-US" sz="2400" dirty="0"/>
              <a:t> </a:t>
            </a:r>
            <a:r>
              <a:rPr lang="en-US" sz="2400" dirty="0" err="1"/>
              <a:t>độc</a:t>
            </a:r>
            <a:r>
              <a:rPr lang="en-US" sz="2400" dirty="0"/>
              <a:t>, </a:t>
            </a:r>
            <a:r>
              <a:rPr lang="en-US" sz="2400" dirty="0" err="1"/>
              <a:t>riêng</a:t>
            </a:r>
            <a:r>
              <a:rPr lang="en-US" sz="2400" dirty="0"/>
              <a:t> </a:t>
            </a:r>
            <a:r>
              <a:rPr lang="en-US" sz="2400" dirty="0" err="1"/>
              <a:t>lẻ</a:t>
            </a:r>
            <a:r>
              <a:rPr lang="en-US" sz="2400" dirty="0"/>
              <a:t> 	B. </a:t>
            </a:r>
            <a:r>
              <a:rPr lang="en-US" sz="2400" dirty="0" err="1"/>
              <a:t>riêng</a:t>
            </a:r>
            <a:r>
              <a:rPr lang="en-US" sz="2400" dirty="0"/>
              <a:t> </a:t>
            </a:r>
            <a:r>
              <a:rPr lang="en-US" sz="2400" dirty="0" err="1"/>
              <a:t>tư</a:t>
            </a:r>
            <a:r>
              <a:rPr lang="en-US" sz="2400" dirty="0"/>
              <a:t> </a:t>
            </a:r>
          </a:p>
          <a:p>
            <a:r>
              <a:rPr lang="en-US" sz="2400" dirty="0"/>
              <a:t>C. </a:t>
            </a:r>
            <a:r>
              <a:rPr lang="en-US" sz="2400" dirty="0" err="1"/>
              <a:t>chung</a:t>
            </a:r>
            <a:r>
              <a:rPr lang="en-US" sz="2400" dirty="0"/>
              <a:t> 	D. </a:t>
            </a:r>
            <a:r>
              <a:rPr lang="en-US" sz="2400" dirty="0" err="1"/>
              <a:t>điển</a:t>
            </a:r>
            <a:r>
              <a:rPr lang="en-US" sz="2400" dirty="0"/>
              <a:t> </a:t>
            </a:r>
            <a:r>
              <a:rPr lang="en-US" sz="2400" dirty="0" err="1"/>
              <a:t>hình</a:t>
            </a:r>
            <a:r>
              <a:rPr lang="en-US" sz="2400" dirty="0"/>
              <a:t>, </a:t>
            </a:r>
            <a:r>
              <a:rPr lang="en-US" sz="2400" dirty="0" err="1"/>
              <a:t>tiêu</a:t>
            </a:r>
            <a:r>
              <a:rPr lang="en-US" sz="2400" dirty="0"/>
              <a:t> </a:t>
            </a:r>
            <a:r>
              <a:rPr lang="en-US" sz="2400" dirty="0" err="1"/>
              <a:t>biểu</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solitary (</a:t>
            </a:r>
            <a:r>
              <a:rPr lang="en-US" sz="2400" dirty="0" err="1"/>
              <a:t>đơn</a:t>
            </a:r>
            <a:r>
              <a:rPr lang="en-US" sz="2400" dirty="0"/>
              <a:t> </a:t>
            </a:r>
            <a:r>
              <a:rPr lang="en-US" sz="2400" dirty="0" err="1"/>
              <a:t>độc</a:t>
            </a:r>
            <a:r>
              <a:rPr lang="en-US" sz="2400" dirty="0"/>
              <a:t>, </a:t>
            </a:r>
            <a:r>
              <a:rPr lang="en-US" sz="2400" dirty="0" err="1"/>
              <a:t>riêng</a:t>
            </a:r>
            <a:r>
              <a:rPr lang="en-US" sz="2400" dirty="0"/>
              <a:t> </a:t>
            </a:r>
            <a:r>
              <a:rPr lang="en-US" sz="2400" dirty="0" err="1"/>
              <a:t>lẻ</a:t>
            </a:r>
            <a:r>
              <a:rPr lang="en-US" sz="2400" dirty="0"/>
              <a:t>) = single</a:t>
            </a:r>
          </a:p>
          <a:p>
            <a:r>
              <a:rPr lang="en-US" sz="2400" dirty="0" err="1"/>
              <a:t>Thông</a:t>
            </a:r>
            <a:r>
              <a:rPr lang="en-US" sz="2400" dirty="0"/>
              <a:t> tin: Appearing as solitary forms in the fossil record more than 400 million years ago, corals are extremely ancient animals that evolved into modern reef-building forms over the last 25 million years. </a:t>
            </a:r>
            <a:r>
              <a:rPr lang="en-US" sz="2400" dirty="0" err="1"/>
              <a:t>Tạm</a:t>
            </a:r>
            <a:r>
              <a:rPr lang="en-US" sz="2400" dirty="0"/>
              <a:t> </a:t>
            </a:r>
            <a:r>
              <a:rPr lang="en-US" sz="2400" dirty="0" err="1"/>
              <a:t>dịch</a:t>
            </a:r>
            <a:r>
              <a:rPr lang="en-US" sz="2400" dirty="0"/>
              <a:t>: </a:t>
            </a:r>
            <a:r>
              <a:rPr lang="en-US" sz="2400" dirty="0" err="1"/>
              <a:t>Xuất</a:t>
            </a:r>
            <a:r>
              <a:rPr lang="en-US" sz="2400" dirty="0"/>
              <a:t> </a:t>
            </a:r>
            <a:r>
              <a:rPr lang="en-US" sz="2400" dirty="0" err="1"/>
              <a:t>hiện</a:t>
            </a:r>
            <a:r>
              <a:rPr lang="en-US" sz="2400" dirty="0"/>
              <a:t> </a:t>
            </a:r>
            <a:r>
              <a:rPr lang="en-US" sz="2400" dirty="0" err="1"/>
              <a:t>dưới</a:t>
            </a:r>
            <a:r>
              <a:rPr lang="en-US" sz="2400" dirty="0"/>
              <a:t> </a:t>
            </a:r>
            <a:r>
              <a:rPr lang="en-US" sz="2400" dirty="0" err="1"/>
              <a:t>dạng</a:t>
            </a:r>
            <a:r>
              <a:rPr lang="en-US" sz="2400" dirty="0"/>
              <a:t> </a:t>
            </a:r>
            <a:r>
              <a:rPr lang="en-US" sz="2400" dirty="0" err="1"/>
              <a:t>đơn</a:t>
            </a:r>
            <a:r>
              <a:rPr lang="en-US" sz="2400" dirty="0"/>
              <a:t> </a:t>
            </a:r>
            <a:r>
              <a:rPr lang="en-US" sz="2400" dirty="0" err="1"/>
              <a:t>độc</a:t>
            </a:r>
            <a:r>
              <a:rPr lang="en-US" sz="2400" dirty="0"/>
              <a:t> </a:t>
            </a:r>
            <a:r>
              <a:rPr lang="en-US" sz="2400" dirty="0" err="1"/>
              <a:t>trong</a:t>
            </a:r>
            <a:r>
              <a:rPr lang="en-US" sz="2400" dirty="0"/>
              <a:t> </a:t>
            </a:r>
            <a:r>
              <a:rPr lang="en-US" sz="2400" dirty="0" err="1"/>
              <a:t>hồ</a:t>
            </a:r>
            <a:r>
              <a:rPr lang="en-US" sz="2400" dirty="0"/>
              <a:t> </a:t>
            </a:r>
            <a:r>
              <a:rPr lang="en-US" sz="2400" dirty="0" err="1"/>
              <a:t>sơ</a:t>
            </a:r>
            <a:r>
              <a:rPr lang="en-US" sz="2400" dirty="0"/>
              <a:t> </a:t>
            </a:r>
            <a:r>
              <a:rPr lang="en-US" sz="2400" dirty="0" err="1"/>
              <a:t>hóa</a:t>
            </a:r>
            <a:r>
              <a:rPr lang="en-US" sz="2400" dirty="0"/>
              <a:t> </a:t>
            </a:r>
            <a:r>
              <a:rPr lang="en-US" sz="2400" dirty="0" err="1"/>
              <a:t>thạch</a:t>
            </a:r>
            <a:r>
              <a:rPr lang="en-US" sz="2400" dirty="0"/>
              <a:t> </a:t>
            </a:r>
            <a:r>
              <a:rPr lang="en-US" sz="2400" dirty="0" err="1"/>
              <a:t>cách</a:t>
            </a:r>
            <a:r>
              <a:rPr lang="en-US" sz="2400" dirty="0"/>
              <a:t> </a:t>
            </a:r>
            <a:r>
              <a:rPr lang="en-US" sz="2400" dirty="0" err="1"/>
              <a:t>đây</a:t>
            </a:r>
            <a:r>
              <a:rPr lang="en-US" sz="2400" dirty="0"/>
              <a:t> </a:t>
            </a:r>
            <a:r>
              <a:rPr lang="en-US" sz="2400" dirty="0" err="1"/>
              <a:t>hơn</a:t>
            </a:r>
            <a:r>
              <a:rPr lang="en-US" sz="2400" dirty="0"/>
              <a:t> 400 </a:t>
            </a:r>
            <a:r>
              <a:rPr lang="en-US" sz="2400" dirty="0" err="1"/>
              <a:t>triệu</a:t>
            </a:r>
            <a:r>
              <a:rPr lang="en-US" sz="2400" dirty="0"/>
              <a:t> </a:t>
            </a:r>
            <a:r>
              <a:rPr lang="en-US" sz="2400" dirty="0" err="1"/>
              <a:t>năm</a:t>
            </a:r>
            <a:r>
              <a:rPr lang="en-US" sz="2400" dirty="0"/>
              <a:t>, san </a:t>
            </a:r>
            <a:r>
              <a:rPr lang="en-US" sz="2400" dirty="0" err="1"/>
              <a:t>hô</a:t>
            </a:r>
            <a:r>
              <a:rPr lang="en-US" sz="2400" dirty="0"/>
              <a:t> </a:t>
            </a:r>
            <a:r>
              <a:rPr lang="en-US" sz="2400" dirty="0" err="1"/>
              <a:t>là</a:t>
            </a:r>
            <a:r>
              <a:rPr lang="en-US" sz="2400" dirty="0"/>
              <a:t> </a:t>
            </a:r>
            <a:r>
              <a:rPr lang="en-US" sz="2400" dirty="0" err="1"/>
              <a:t>loài</a:t>
            </a:r>
            <a:r>
              <a:rPr lang="en-US" sz="2400" dirty="0"/>
              <a:t> </a:t>
            </a:r>
            <a:r>
              <a:rPr lang="en-US" sz="2400" dirty="0" err="1"/>
              <a:t>động</a:t>
            </a:r>
            <a:r>
              <a:rPr lang="en-US" sz="2400" dirty="0"/>
              <a:t> </a:t>
            </a:r>
            <a:r>
              <a:rPr lang="en-US" sz="2400" dirty="0" err="1"/>
              <a:t>vật</a:t>
            </a:r>
            <a:r>
              <a:rPr lang="en-US" sz="2400" dirty="0"/>
              <a:t> </a:t>
            </a:r>
            <a:r>
              <a:rPr lang="en-US" sz="2400" dirty="0" err="1"/>
              <a:t>cực</a:t>
            </a:r>
            <a:r>
              <a:rPr lang="en-US" sz="2400" dirty="0"/>
              <a:t> </a:t>
            </a:r>
            <a:r>
              <a:rPr lang="en-US" sz="2400" dirty="0" err="1"/>
              <a:t>kì</a:t>
            </a:r>
            <a:r>
              <a:rPr lang="en-US" sz="2400" dirty="0"/>
              <a:t> </a:t>
            </a:r>
            <a:r>
              <a:rPr lang="en-US" sz="2400" dirty="0" err="1"/>
              <a:t>cổ</a:t>
            </a:r>
            <a:r>
              <a:rPr lang="en-US" sz="2400" dirty="0"/>
              <a:t> </a:t>
            </a:r>
            <a:r>
              <a:rPr lang="en-US" sz="2400" dirty="0" err="1"/>
              <a:t>xưa</a:t>
            </a:r>
            <a:r>
              <a:rPr lang="en-US" sz="2400" dirty="0"/>
              <a:t> </a:t>
            </a:r>
            <a:r>
              <a:rPr lang="en-US" sz="2400" dirty="0" err="1"/>
              <a:t>đã</a:t>
            </a:r>
            <a:r>
              <a:rPr lang="en-US" sz="2400" dirty="0"/>
              <a:t> </a:t>
            </a:r>
            <a:r>
              <a:rPr lang="en-US" sz="2400" dirty="0" err="1"/>
              <a:t>tiến</a:t>
            </a:r>
            <a:r>
              <a:rPr lang="en-US" sz="2400" dirty="0"/>
              <a:t> </a:t>
            </a:r>
            <a:r>
              <a:rPr lang="en-US" sz="2400" dirty="0" err="1"/>
              <a:t>hóa</a:t>
            </a:r>
            <a:r>
              <a:rPr lang="en-US" sz="2400" dirty="0"/>
              <a:t> </a:t>
            </a:r>
            <a:r>
              <a:rPr lang="en-US" sz="2400" dirty="0" err="1"/>
              <a:t>thành</a:t>
            </a:r>
            <a:r>
              <a:rPr lang="en-US" sz="2400" dirty="0"/>
              <a:t> </a:t>
            </a:r>
            <a:r>
              <a:rPr lang="en-US" sz="2400" dirty="0" err="1"/>
              <a:t>các</a:t>
            </a:r>
            <a:r>
              <a:rPr lang="en-US" sz="2400" dirty="0"/>
              <a:t> </a:t>
            </a:r>
            <a:r>
              <a:rPr lang="en-US" sz="2400" dirty="0" err="1"/>
              <a:t>rạn</a:t>
            </a:r>
            <a:r>
              <a:rPr lang="en-US" sz="2400" dirty="0"/>
              <a:t> san </a:t>
            </a:r>
            <a:r>
              <a:rPr lang="en-US" sz="2400" dirty="0" err="1"/>
              <a:t>hô</a:t>
            </a:r>
            <a:r>
              <a:rPr lang="en-US" sz="2400" dirty="0"/>
              <a:t> </a:t>
            </a:r>
            <a:r>
              <a:rPr lang="en-US" sz="2400" dirty="0" err="1"/>
              <a:t>hiện</a:t>
            </a:r>
            <a:r>
              <a:rPr lang="en-US" sz="2400" dirty="0"/>
              <a:t> nay </a:t>
            </a:r>
            <a:r>
              <a:rPr lang="en-US" sz="2400" dirty="0" err="1"/>
              <a:t>trong</a:t>
            </a:r>
            <a:r>
              <a:rPr lang="en-US" sz="2400" dirty="0"/>
              <a:t> 25 </a:t>
            </a:r>
            <a:r>
              <a:rPr lang="en-US" sz="2400" dirty="0" err="1"/>
              <a:t>triệu</a:t>
            </a:r>
            <a:r>
              <a:rPr lang="en-US" sz="2400" dirty="0"/>
              <a:t> </a:t>
            </a:r>
            <a:r>
              <a:rPr lang="en-US" sz="2400" dirty="0" err="1"/>
              <a:t>năm</a:t>
            </a:r>
            <a:r>
              <a:rPr lang="en-US" sz="2400" dirty="0"/>
              <a:t> qua. </a:t>
            </a:r>
          </a:p>
          <a:p>
            <a:r>
              <a:rPr lang="en-US" sz="2400" dirty="0"/>
              <a:t> </a:t>
            </a:r>
          </a:p>
          <a:p>
            <a:endParaRPr lang="en-US" sz="2400" dirty="0"/>
          </a:p>
        </p:txBody>
      </p:sp>
      <p:sp>
        <p:nvSpPr>
          <p:cNvPr id="2" name="Oval 1"/>
          <p:cNvSpPr/>
          <p:nvPr/>
        </p:nvSpPr>
        <p:spPr>
          <a:xfrm>
            <a:off x="9144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733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740307"/>
          </a:xfrm>
          <a:prstGeom prst="rect">
            <a:avLst/>
          </a:prstGeom>
          <a:noFill/>
        </p:spPr>
        <p:txBody>
          <a:bodyPr wrap="square" rtlCol="0">
            <a:spAutoFit/>
          </a:bodyPr>
          <a:lstStyle/>
          <a:p>
            <a:r>
              <a:rPr lang="en-US" sz="2400" b="1" dirty="0"/>
              <a:t>Question 46.</a:t>
            </a:r>
            <a:r>
              <a:rPr lang="en-US" sz="2400" dirty="0"/>
              <a:t> The word “</a:t>
            </a:r>
            <a:r>
              <a:rPr lang="en-US" sz="2400" b="1" dirty="0"/>
              <a:t>Rivaling</a:t>
            </a:r>
            <a:r>
              <a:rPr lang="en-US" sz="2400" dirty="0"/>
              <a:t>” in paragraph 2 is closest in meaning to ________.</a:t>
            </a:r>
          </a:p>
          <a:p>
            <a:r>
              <a:rPr lang="en-US" sz="2400" dirty="0"/>
              <a:t>	</a:t>
            </a:r>
            <a:r>
              <a:rPr lang="en-US" sz="2400" b="1" dirty="0"/>
              <a:t>A</a:t>
            </a:r>
            <a:r>
              <a:rPr lang="en-US" sz="2400" dirty="0"/>
              <a:t>. Differing from	</a:t>
            </a:r>
            <a:r>
              <a:rPr lang="en-US" sz="2400" b="1" dirty="0"/>
              <a:t>B</a:t>
            </a:r>
            <a:r>
              <a:rPr lang="en-US" sz="2400" dirty="0"/>
              <a:t>. Comparing with	</a:t>
            </a:r>
            <a:r>
              <a:rPr lang="en-US" sz="2400" b="1" dirty="0"/>
              <a:t>C</a:t>
            </a:r>
            <a:r>
              <a:rPr lang="en-US" sz="2400" dirty="0"/>
              <a:t>. Relating to 	</a:t>
            </a:r>
            <a:r>
              <a:rPr lang="en-US" sz="2400" b="1" dirty="0"/>
              <a:t>D</a:t>
            </a:r>
            <a:r>
              <a:rPr lang="en-US" sz="2400" dirty="0"/>
              <a:t>. Changing from </a:t>
            </a:r>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“rivaling” </a:t>
            </a:r>
            <a:r>
              <a:rPr lang="en-US" sz="2400" dirty="0" err="1"/>
              <a:t>trong</a:t>
            </a:r>
            <a:r>
              <a:rPr lang="en-US" sz="2400" dirty="0"/>
              <a:t> </a:t>
            </a:r>
            <a:r>
              <a:rPr lang="en-US" sz="2400" dirty="0" err="1"/>
              <a:t>đoạn</a:t>
            </a:r>
            <a:r>
              <a:rPr lang="en-US" sz="2400" dirty="0"/>
              <a:t> 2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a:t>
            </a:r>
            <a:r>
              <a:rPr lang="en-US" sz="2400" dirty="0" err="1"/>
              <a:t>từ</a:t>
            </a:r>
            <a:r>
              <a:rPr lang="en-US" sz="2400" dirty="0"/>
              <a:t> __________.</a:t>
            </a:r>
          </a:p>
          <a:p>
            <a:r>
              <a:rPr lang="en-US" sz="2400" dirty="0"/>
              <a:t>A. </a:t>
            </a:r>
            <a:r>
              <a:rPr lang="en-US" sz="2400" dirty="0" err="1"/>
              <a:t>khác</a:t>
            </a:r>
            <a:r>
              <a:rPr lang="en-US" sz="2400" dirty="0"/>
              <a:t> </a:t>
            </a:r>
            <a:r>
              <a:rPr lang="en-US" sz="2400" dirty="0" err="1"/>
              <a:t>với</a:t>
            </a:r>
            <a:r>
              <a:rPr lang="en-US" sz="2400" dirty="0"/>
              <a:t> 	B. so </a:t>
            </a:r>
            <a:r>
              <a:rPr lang="en-US" sz="2400" dirty="0" err="1"/>
              <a:t>với</a:t>
            </a:r>
            <a:r>
              <a:rPr lang="en-US" sz="2400" dirty="0"/>
              <a:t>, </a:t>
            </a:r>
            <a:r>
              <a:rPr lang="en-US" sz="2400" dirty="0" err="1"/>
              <a:t>ví</a:t>
            </a:r>
            <a:r>
              <a:rPr lang="en-US" sz="2400" dirty="0"/>
              <a:t> </a:t>
            </a:r>
            <a:r>
              <a:rPr lang="en-US" sz="2400" dirty="0" err="1"/>
              <a:t>như</a:t>
            </a:r>
            <a:r>
              <a:rPr lang="en-US" sz="2400" dirty="0"/>
              <a:t> </a:t>
            </a:r>
            <a:r>
              <a:rPr lang="en-US" sz="2400" dirty="0" err="1"/>
              <a:t>là</a:t>
            </a:r>
            <a:r>
              <a:rPr lang="en-US" sz="2400" dirty="0"/>
              <a:t> </a:t>
            </a:r>
          </a:p>
          <a:p>
            <a:r>
              <a:rPr lang="en-US" sz="2400" dirty="0"/>
              <a:t>C. </a:t>
            </a:r>
            <a:r>
              <a:rPr lang="en-US" sz="2400" dirty="0" err="1"/>
              <a:t>có</a:t>
            </a:r>
            <a:r>
              <a:rPr lang="en-US" sz="2400" dirty="0"/>
              <a:t> </a:t>
            </a:r>
            <a:r>
              <a:rPr lang="en-US" sz="2400" dirty="0" err="1"/>
              <a:t>liên</a:t>
            </a:r>
            <a:r>
              <a:rPr lang="en-US" sz="2400" dirty="0"/>
              <a:t> </a:t>
            </a:r>
            <a:r>
              <a:rPr lang="en-US" sz="2400" dirty="0" err="1"/>
              <a:t>quan</a:t>
            </a:r>
            <a:r>
              <a:rPr lang="en-US" sz="2400" dirty="0"/>
              <a:t> </a:t>
            </a:r>
            <a:r>
              <a:rPr lang="en-US" sz="2400" dirty="0" err="1"/>
              <a:t>tới</a:t>
            </a:r>
            <a:r>
              <a:rPr lang="en-US" sz="2400" dirty="0"/>
              <a:t> 	D. </a:t>
            </a:r>
            <a:r>
              <a:rPr lang="en-US" sz="2400" dirty="0" err="1"/>
              <a:t>thay</a:t>
            </a:r>
            <a:r>
              <a:rPr lang="en-US" sz="2400" dirty="0"/>
              <a:t> </a:t>
            </a:r>
            <a:r>
              <a:rPr lang="en-US" sz="2400" dirty="0" err="1"/>
              <a:t>đổi</a:t>
            </a:r>
            <a:r>
              <a:rPr lang="en-US" sz="2400" dirty="0"/>
              <a:t> </a:t>
            </a:r>
            <a:r>
              <a:rPr lang="en-US" sz="2400" dirty="0" err="1"/>
              <a:t>từ</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rivaling (</a:t>
            </a:r>
            <a:r>
              <a:rPr lang="en-US" sz="2400" dirty="0" err="1"/>
              <a:t>ví</a:t>
            </a:r>
            <a:r>
              <a:rPr lang="en-US" sz="2400" dirty="0"/>
              <a:t> </a:t>
            </a:r>
            <a:r>
              <a:rPr lang="en-US" sz="2400" dirty="0" err="1"/>
              <a:t>như</a:t>
            </a:r>
            <a:r>
              <a:rPr lang="en-US" sz="2400" dirty="0"/>
              <a:t>) = compare with</a:t>
            </a:r>
          </a:p>
          <a:p>
            <a:r>
              <a:rPr lang="en-US" sz="2400" dirty="0" err="1"/>
              <a:t>Thông</a:t>
            </a:r>
            <a:r>
              <a:rPr lang="en-US" sz="2400" dirty="0"/>
              <a:t> tin: Rivaling old growth forests in longevity of their ecological communities, well-developed reefs reflect thousands of years of history. </a:t>
            </a:r>
          </a:p>
          <a:p>
            <a:r>
              <a:rPr lang="en-US" sz="2400" dirty="0" err="1"/>
              <a:t>Tạm</a:t>
            </a:r>
            <a:r>
              <a:rPr lang="en-US" sz="2400" dirty="0"/>
              <a:t> </a:t>
            </a:r>
            <a:r>
              <a:rPr lang="en-US" sz="2400" dirty="0" err="1"/>
              <a:t>dịch</a:t>
            </a:r>
            <a:r>
              <a:rPr lang="en-US" sz="2400" dirty="0"/>
              <a:t>: </a:t>
            </a:r>
            <a:r>
              <a:rPr lang="en-US" sz="2400" dirty="0" err="1"/>
              <a:t>Ví</a:t>
            </a:r>
            <a:r>
              <a:rPr lang="en-US" sz="2400" dirty="0"/>
              <a:t> </a:t>
            </a:r>
            <a:r>
              <a:rPr lang="en-US" sz="2400" dirty="0" err="1"/>
              <a:t>như</a:t>
            </a:r>
            <a:r>
              <a:rPr lang="en-US" sz="2400" dirty="0"/>
              <a:t> </a:t>
            </a:r>
            <a:r>
              <a:rPr lang="en-US" sz="2400" dirty="0" err="1"/>
              <a:t>những</a:t>
            </a:r>
            <a:r>
              <a:rPr lang="en-US" sz="2400" dirty="0"/>
              <a:t> </a:t>
            </a:r>
            <a:r>
              <a:rPr lang="en-US" sz="2400" dirty="0" err="1"/>
              <a:t>khu</a:t>
            </a:r>
            <a:r>
              <a:rPr lang="en-US" sz="2400" dirty="0"/>
              <a:t> </a:t>
            </a:r>
            <a:r>
              <a:rPr lang="en-US" sz="2400" dirty="0" err="1"/>
              <a:t>rừng</a:t>
            </a:r>
            <a:r>
              <a:rPr lang="en-US" sz="2400" dirty="0"/>
              <a:t> </a:t>
            </a:r>
            <a:r>
              <a:rPr lang="en-US" sz="2400" dirty="0" err="1"/>
              <a:t>tồn</a:t>
            </a:r>
            <a:r>
              <a:rPr lang="en-US" sz="2400" dirty="0"/>
              <a:t> </a:t>
            </a:r>
            <a:r>
              <a:rPr lang="en-US" sz="2400" dirty="0" err="1"/>
              <a:t>tại</a:t>
            </a:r>
            <a:r>
              <a:rPr lang="en-US" sz="2400" dirty="0"/>
              <a:t> </a:t>
            </a:r>
            <a:r>
              <a:rPr lang="en-US" sz="2400" dirty="0" err="1"/>
              <a:t>lâu</a:t>
            </a:r>
            <a:r>
              <a:rPr lang="en-US" sz="2400" dirty="0"/>
              <a:t> </a:t>
            </a:r>
            <a:r>
              <a:rPr lang="en-US" sz="2400" dirty="0" err="1"/>
              <a:t>đời</a:t>
            </a:r>
            <a:r>
              <a:rPr lang="en-US" sz="2400" dirty="0"/>
              <a:t> </a:t>
            </a:r>
            <a:r>
              <a:rPr lang="en-US" sz="2400" dirty="0" err="1"/>
              <a:t>trong</a:t>
            </a:r>
            <a:r>
              <a:rPr lang="en-US" sz="2400" dirty="0"/>
              <a:t> </a:t>
            </a:r>
            <a:r>
              <a:rPr lang="en-US" sz="2400" dirty="0" err="1"/>
              <a:t>cộng</a:t>
            </a:r>
            <a:r>
              <a:rPr lang="en-US" sz="2400" dirty="0"/>
              <a:t> </a:t>
            </a:r>
            <a:r>
              <a:rPr lang="en-US" sz="2400" dirty="0" err="1"/>
              <a:t>đồng</a:t>
            </a:r>
            <a:r>
              <a:rPr lang="en-US" sz="2400" dirty="0"/>
              <a:t> </a:t>
            </a:r>
            <a:r>
              <a:rPr lang="en-US" sz="2400" dirty="0" err="1"/>
              <a:t>sinh</a:t>
            </a:r>
            <a:r>
              <a:rPr lang="en-US" sz="2400" dirty="0"/>
              <a:t> </a:t>
            </a:r>
            <a:r>
              <a:rPr lang="en-US" sz="2400" dirty="0" err="1"/>
              <a:t>thái</a:t>
            </a:r>
            <a:r>
              <a:rPr lang="en-US" sz="2400" dirty="0"/>
              <a:t> </a:t>
            </a:r>
            <a:r>
              <a:rPr lang="en-US" sz="2400" dirty="0" err="1"/>
              <a:t>của</a:t>
            </a:r>
            <a:r>
              <a:rPr lang="en-US" sz="2400" dirty="0"/>
              <a:t> </a:t>
            </a:r>
            <a:r>
              <a:rPr lang="en-US" sz="2400" dirty="0" err="1"/>
              <a:t>chúng</a:t>
            </a:r>
            <a:r>
              <a:rPr lang="en-US" sz="2400" dirty="0"/>
              <a:t>, </a:t>
            </a:r>
            <a:r>
              <a:rPr lang="en-US" sz="2400" dirty="0" err="1"/>
              <a:t>các</a:t>
            </a:r>
            <a:r>
              <a:rPr lang="en-US" sz="2400" dirty="0"/>
              <a:t> </a:t>
            </a:r>
            <a:r>
              <a:rPr lang="en-US" sz="2400" dirty="0" err="1"/>
              <a:t>rặng</a:t>
            </a:r>
            <a:r>
              <a:rPr lang="en-US" sz="2400" dirty="0"/>
              <a:t> san </a:t>
            </a:r>
            <a:r>
              <a:rPr lang="en-US" sz="2400" dirty="0" err="1"/>
              <a:t>hô</a:t>
            </a:r>
            <a:r>
              <a:rPr lang="en-US" sz="2400" dirty="0"/>
              <a:t> </a:t>
            </a:r>
            <a:r>
              <a:rPr lang="en-US" sz="2400" dirty="0" err="1"/>
              <a:t>phát</a:t>
            </a:r>
            <a:r>
              <a:rPr lang="en-US" sz="2400" dirty="0"/>
              <a:t> </a:t>
            </a:r>
            <a:r>
              <a:rPr lang="en-US" sz="2400" dirty="0" err="1"/>
              <a:t>triển</a:t>
            </a:r>
            <a:r>
              <a:rPr lang="en-US" sz="2400" dirty="0"/>
              <a:t> </a:t>
            </a:r>
            <a:r>
              <a:rPr lang="en-US" sz="2400" dirty="0" err="1"/>
              <a:t>tốt</a:t>
            </a:r>
            <a:r>
              <a:rPr lang="en-US" sz="2400" dirty="0"/>
              <a:t> </a:t>
            </a:r>
            <a:r>
              <a:rPr lang="en-US" sz="2400" dirty="0" err="1"/>
              <a:t>cũng</a:t>
            </a:r>
            <a:r>
              <a:rPr lang="en-US" sz="2400" dirty="0"/>
              <a:t> </a:t>
            </a:r>
            <a:r>
              <a:rPr lang="en-US" sz="2400" dirty="0" err="1"/>
              <a:t>phản</a:t>
            </a:r>
            <a:r>
              <a:rPr lang="en-US" sz="2400" dirty="0"/>
              <a:t> </a:t>
            </a:r>
            <a:r>
              <a:rPr lang="en-US" sz="2400" dirty="0" err="1"/>
              <a:t>chiếu</a:t>
            </a:r>
            <a:r>
              <a:rPr lang="en-US" sz="2400" dirty="0"/>
              <a:t> </a:t>
            </a:r>
            <a:r>
              <a:rPr lang="en-US" sz="2400" dirty="0" err="1"/>
              <a:t>hàng</a:t>
            </a:r>
            <a:r>
              <a:rPr lang="en-US" sz="2400" dirty="0"/>
              <a:t> </a:t>
            </a:r>
            <a:r>
              <a:rPr lang="en-US" sz="2400" dirty="0" err="1"/>
              <a:t>ngàn</a:t>
            </a:r>
            <a:r>
              <a:rPr lang="en-US" sz="2400" dirty="0"/>
              <a:t> </a:t>
            </a:r>
            <a:r>
              <a:rPr lang="en-US" sz="2400" dirty="0" err="1"/>
              <a:t>năm</a:t>
            </a:r>
            <a:r>
              <a:rPr lang="en-US" sz="2400" dirty="0"/>
              <a:t> </a:t>
            </a:r>
            <a:r>
              <a:rPr lang="en-US" sz="2400" dirty="0" err="1"/>
              <a:t>lịch</a:t>
            </a:r>
            <a:r>
              <a:rPr lang="en-US" sz="2400" dirty="0"/>
              <a:t> </a:t>
            </a:r>
            <a:r>
              <a:rPr lang="en-US" sz="2400" dirty="0" err="1"/>
              <a:t>sử</a:t>
            </a:r>
            <a:r>
              <a:rPr lang="en-US" sz="2400" dirty="0"/>
              <a:t>. </a:t>
            </a:r>
          </a:p>
          <a:p>
            <a:endParaRPr lang="en-US" sz="2400" dirty="0"/>
          </a:p>
        </p:txBody>
      </p:sp>
      <p:sp>
        <p:nvSpPr>
          <p:cNvPr id="2" name="Oval 1"/>
          <p:cNvSpPr/>
          <p:nvPr/>
        </p:nvSpPr>
        <p:spPr>
          <a:xfrm>
            <a:off x="3810000" y="1143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924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186309"/>
          </a:xfrm>
          <a:prstGeom prst="rect">
            <a:avLst/>
          </a:prstGeom>
          <a:noFill/>
        </p:spPr>
        <p:txBody>
          <a:bodyPr wrap="square" rtlCol="0">
            <a:spAutoFit/>
          </a:bodyPr>
          <a:lstStyle/>
          <a:p>
            <a:r>
              <a:rPr lang="en-US" b="1" dirty="0"/>
              <a:t>Question 47.</a:t>
            </a:r>
            <a:r>
              <a:rPr lang="en-US" dirty="0"/>
              <a:t> According to the passage, the following are true about coral reefs, EXCEPT ________.</a:t>
            </a:r>
          </a:p>
          <a:p>
            <a:r>
              <a:rPr lang="en-US" dirty="0"/>
              <a:t>	</a:t>
            </a:r>
            <a:r>
              <a:rPr lang="en-US" b="1" dirty="0"/>
              <a:t>A</a:t>
            </a:r>
            <a:r>
              <a:rPr lang="en-US" dirty="0"/>
              <a:t>. Coral reefs are mistaken for rocks and plants because of their hardened surface and “roots”.</a:t>
            </a:r>
          </a:p>
          <a:p>
            <a:r>
              <a:rPr lang="en-US" dirty="0"/>
              <a:t>	</a:t>
            </a:r>
            <a:r>
              <a:rPr lang="en-US" b="1" dirty="0"/>
              <a:t>B</a:t>
            </a:r>
            <a:r>
              <a:rPr lang="en-US" dirty="0"/>
              <a:t>. Polyps are the composition of corals.</a:t>
            </a:r>
          </a:p>
          <a:p>
            <a:r>
              <a:rPr lang="en-US" dirty="0"/>
              <a:t>	</a:t>
            </a:r>
            <a:r>
              <a:rPr lang="en-US" b="1" dirty="0"/>
              <a:t>C</a:t>
            </a:r>
            <a:r>
              <a:rPr lang="en-US" dirty="0"/>
              <a:t>. The skeleton of a polyp is created from calcium carbonate in seawater. </a:t>
            </a:r>
          </a:p>
          <a:p>
            <a:r>
              <a:rPr lang="en-US" dirty="0"/>
              <a:t>	</a:t>
            </a:r>
            <a:r>
              <a:rPr lang="en-US" b="1" dirty="0"/>
              <a:t>D</a:t>
            </a:r>
            <a:r>
              <a:rPr lang="en-US" dirty="0"/>
              <a:t>. Corals absorb food in the sunlight using their tentacles. </a:t>
            </a:r>
          </a:p>
          <a:p>
            <a:endParaRPr lang="en-US" b="1" dirty="0" smtClean="0"/>
          </a:p>
          <a:p>
            <a:r>
              <a:rPr lang="en-US" dirty="0" err="1" smtClean="0"/>
              <a:t>Kiến</a:t>
            </a:r>
            <a:r>
              <a:rPr lang="en-US" dirty="0" smtClean="0"/>
              <a:t> </a:t>
            </a:r>
            <a:r>
              <a:rPr lang="en-US" dirty="0" err="1"/>
              <a:t>thức</a:t>
            </a:r>
            <a:r>
              <a:rPr lang="en-US" dirty="0"/>
              <a:t> :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Theo </a:t>
            </a:r>
            <a:r>
              <a:rPr lang="en-US" dirty="0" err="1"/>
              <a:t>đoạn</a:t>
            </a:r>
            <a:r>
              <a:rPr lang="en-US" dirty="0"/>
              <a:t> </a:t>
            </a:r>
            <a:r>
              <a:rPr lang="en-US" dirty="0" err="1"/>
              <a:t>văn</a:t>
            </a:r>
            <a:r>
              <a:rPr lang="en-US" dirty="0"/>
              <a:t>, </a:t>
            </a:r>
            <a:r>
              <a:rPr lang="en-US" dirty="0" err="1"/>
              <a:t>các</a:t>
            </a:r>
            <a:r>
              <a:rPr lang="en-US" dirty="0"/>
              <a:t> </a:t>
            </a:r>
            <a:r>
              <a:rPr lang="en-US" dirty="0" err="1"/>
              <a:t>câu</a:t>
            </a:r>
            <a:r>
              <a:rPr lang="en-US" dirty="0"/>
              <a:t> </a:t>
            </a:r>
            <a:r>
              <a:rPr lang="en-US" dirty="0" err="1"/>
              <a:t>sau</a:t>
            </a:r>
            <a:r>
              <a:rPr lang="en-US" dirty="0"/>
              <a:t> </a:t>
            </a:r>
            <a:r>
              <a:rPr lang="en-US" dirty="0" err="1"/>
              <a:t>đây</a:t>
            </a:r>
            <a:r>
              <a:rPr lang="en-US" dirty="0"/>
              <a:t> </a:t>
            </a:r>
            <a:r>
              <a:rPr lang="en-US" dirty="0" err="1"/>
              <a:t>là</a:t>
            </a:r>
            <a:r>
              <a:rPr lang="en-US" dirty="0"/>
              <a:t> </a:t>
            </a:r>
            <a:r>
              <a:rPr lang="en-US" dirty="0" err="1"/>
              <a:t>đúng</a:t>
            </a:r>
            <a:r>
              <a:rPr lang="en-US" dirty="0"/>
              <a:t> </a:t>
            </a:r>
            <a:r>
              <a:rPr lang="en-US" dirty="0" err="1"/>
              <a:t>về</a:t>
            </a:r>
            <a:r>
              <a:rPr lang="en-US" dirty="0"/>
              <a:t> </a:t>
            </a:r>
            <a:r>
              <a:rPr lang="en-US" dirty="0" err="1"/>
              <a:t>dải</a:t>
            </a:r>
            <a:r>
              <a:rPr lang="en-US" dirty="0"/>
              <a:t> san </a:t>
            </a:r>
            <a:r>
              <a:rPr lang="en-US" dirty="0" err="1"/>
              <a:t>hô</a:t>
            </a:r>
            <a:r>
              <a:rPr lang="en-US" dirty="0"/>
              <a:t> </a:t>
            </a:r>
            <a:r>
              <a:rPr lang="en-US" dirty="0" err="1"/>
              <a:t>ngầm</a:t>
            </a:r>
            <a:r>
              <a:rPr lang="en-US" dirty="0"/>
              <a:t>, </a:t>
            </a:r>
            <a:r>
              <a:rPr lang="en-US" dirty="0" err="1"/>
              <a:t>ngoại</a:t>
            </a:r>
            <a:r>
              <a:rPr lang="en-US" dirty="0"/>
              <a:t> </a:t>
            </a:r>
            <a:r>
              <a:rPr lang="en-US" dirty="0" err="1"/>
              <a:t>trừ</a:t>
            </a:r>
            <a:r>
              <a:rPr lang="en-US" dirty="0"/>
              <a:t> __________.</a:t>
            </a:r>
          </a:p>
          <a:p>
            <a:r>
              <a:rPr lang="en-US" dirty="0"/>
              <a:t>A. San </a:t>
            </a:r>
            <a:r>
              <a:rPr lang="en-US" dirty="0" err="1"/>
              <a:t>hô</a:t>
            </a:r>
            <a:r>
              <a:rPr lang="en-US" dirty="0"/>
              <a:t> </a:t>
            </a:r>
            <a:r>
              <a:rPr lang="en-US" dirty="0" err="1"/>
              <a:t>thường</a:t>
            </a:r>
            <a:r>
              <a:rPr lang="en-US" dirty="0"/>
              <a:t> </a:t>
            </a:r>
            <a:r>
              <a:rPr lang="en-US" dirty="0" err="1"/>
              <a:t>bị</a:t>
            </a:r>
            <a:r>
              <a:rPr lang="en-US" dirty="0"/>
              <a:t> </a:t>
            </a:r>
            <a:r>
              <a:rPr lang="en-US" dirty="0" err="1"/>
              <a:t>nhầm</a:t>
            </a:r>
            <a:r>
              <a:rPr lang="en-US" dirty="0"/>
              <a:t> </a:t>
            </a:r>
            <a:r>
              <a:rPr lang="en-US" dirty="0" err="1"/>
              <a:t>lẫn</a:t>
            </a:r>
            <a:r>
              <a:rPr lang="en-US" dirty="0"/>
              <a:t> </a:t>
            </a:r>
            <a:r>
              <a:rPr lang="en-US" dirty="0" err="1"/>
              <a:t>với</a:t>
            </a:r>
            <a:r>
              <a:rPr lang="en-US" dirty="0"/>
              <a:t> </a:t>
            </a:r>
            <a:r>
              <a:rPr lang="en-US" dirty="0" err="1"/>
              <a:t>đá</a:t>
            </a:r>
            <a:r>
              <a:rPr lang="en-US" dirty="0"/>
              <a:t> </a:t>
            </a:r>
            <a:r>
              <a:rPr lang="en-US" dirty="0" err="1"/>
              <a:t>và</a:t>
            </a:r>
            <a:r>
              <a:rPr lang="en-US" dirty="0"/>
              <a:t> </a:t>
            </a:r>
            <a:r>
              <a:rPr lang="en-US" dirty="0" err="1"/>
              <a:t>thực</a:t>
            </a:r>
            <a:r>
              <a:rPr lang="en-US" dirty="0"/>
              <a:t> </a:t>
            </a:r>
            <a:r>
              <a:rPr lang="en-US" dirty="0" err="1"/>
              <a:t>vật</a:t>
            </a:r>
            <a:r>
              <a:rPr lang="en-US" dirty="0"/>
              <a:t> </a:t>
            </a:r>
            <a:r>
              <a:rPr lang="en-US" dirty="0" err="1"/>
              <a:t>vì</a:t>
            </a:r>
            <a:r>
              <a:rPr lang="en-US" dirty="0"/>
              <a:t> </a:t>
            </a:r>
            <a:r>
              <a:rPr lang="en-US" dirty="0" err="1"/>
              <a:t>bề</a:t>
            </a:r>
            <a:r>
              <a:rPr lang="en-US" dirty="0"/>
              <a:t> </a:t>
            </a:r>
            <a:r>
              <a:rPr lang="en-US" dirty="0" err="1"/>
              <a:t>ngoài</a:t>
            </a:r>
            <a:r>
              <a:rPr lang="en-US" dirty="0"/>
              <a:t> </a:t>
            </a:r>
            <a:r>
              <a:rPr lang="en-US" dirty="0" err="1"/>
              <a:t>thô</a:t>
            </a:r>
            <a:r>
              <a:rPr lang="en-US" dirty="0"/>
              <a:t> </a:t>
            </a:r>
            <a:r>
              <a:rPr lang="en-US" dirty="0" err="1"/>
              <a:t>cứng</a:t>
            </a:r>
            <a:r>
              <a:rPr lang="en-US" dirty="0"/>
              <a:t> </a:t>
            </a:r>
            <a:r>
              <a:rPr lang="en-US" dirty="0" err="1"/>
              <a:t>và</a:t>
            </a:r>
            <a:r>
              <a:rPr lang="en-US" dirty="0"/>
              <a:t> “</a:t>
            </a:r>
            <a:r>
              <a:rPr lang="en-US" dirty="0" err="1"/>
              <a:t>bộ</a:t>
            </a:r>
            <a:r>
              <a:rPr lang="en-US" dirty="0"/>
              <a:t> </a:t>
            </a:r>
            <a:r>
              <a:rPr lang="en-US" dirty="0" err="1"/>
              <a:t>rễ</a:t>
            </a:r>
            <a:r>
              <a:rPr lang="en-US" dirty="0"/>
              <a:t>” </a:t>
            </a:r>
            <a:r>
              <a:rPr lang="en-US" dirty="0" err="1"/>
              <a:t>của</a:t>
            </a:r>
            <a:r>
              <a:rPr lang="en-US" dirty="0"/>
              <a:t> </a:t>
            </a:r>
            <a:r>
              <a:rPr lang="en-US" dirty="0" err="1"/>
              <a:t>chúng</a:t>
            </a:r>
            <a:r>
              <a:rPr lang="en-US" dirty="0"/>
              <a:t>.</a:t>
            </a:r>
          </a:p>
          <a:p>
            <a:r>
              <a:rPr lang="en-US" dirty="0"/>
              <a:t>B. </a:t>
            </a:r>
            <a:r>
              <a:rPr lang="en-US" dirty="0" err="1"/>
              <a:t>Sinh</a:t>
            </a:r>
            <a:r>
              <a:rPr lang="en-US" dirty="0"/>
              <a:t> </a:t>
            </a:r>
            <a:r>
              <a:rPr lang="en-US" dirty="0" err="1"/>
              <a:t>vật</a:t>
            </a:r>
            <a:r>
              <a:rPr lang="en-US" dirty="0"/>
              <a:t> </a:t>
            </a:r>
            <a:r>
              <a:rPr lang="en-US" dirty="0" err="1"/>
              <a:t>đơn</a:t>
            </a:r>
            <a:r>
              <a:rPr lang="en-US" dirty="0"/>
              <a:t> </a:t>
            </a:r>
            <a:r>
              <a:rPr lang="en-US" dirty="0" err="1"/>
              <a:t>bào</a:t>
            </a:r>
            <a:r>
              <a:rPr lang="en-US" dirty="0"/>
              <a:t> </a:t>
            </a:r>
            <a:r>
              <a:rPr lang="en-US" dirty="0" err="1"/>
              <a:t>dạng</a:t>
            </a:r>
            <a:r>
              <a:rPr lang="en-US" dirty="0"/>
              <a:t> </a:t>
            </a:r>
            <a:r>
              <a:rPr lang="en-US" dirty="0" err="1"/>
              <a:t>ống</a:t>
            </a:r>
            <a:r>
              <a:rPr lang="en-US" dirty="0"/>
              <a:t> </a:t>
            </a:r>
            <a:r>
              <a:rPr lang="en-US" dirty="0" err="1"/>
              <a:t>là</a:t>
            </a:r>
            <a:r>
              <a:rPr lang="en-US" dirty="0"/>
              <a:t> </a:t>
            </a:r>
            <a:r>
              <a:rPr lang="en-US" dirty="0" err="1"/>
              <a:t>thành</a:t>
            </a:r>
            <a:r>
              <a:rPr lang="en-US" dirty="0"/>
              <a:t> </a:t>
            </a:r>
            <a:r>
              <a:rPr lang="en-US" dirty="0" err="1"/>
              <a:t>phần</a:t>
            </a:r>
            <a:r>
              <a:rPr lang="en-US" dirty="0"/>
              <a:t> </a:t>
            </a:r>
            <a:r>
              <a:rPr lang="en-US" dirty="0" err="1"/>
              <a:t>cấu</a:t>
            </a:r>
            <a:r>
              <a:rPr lang="en-US" dirty="0"/>
              <a:t> </a:t>
            </a:r>
            <a:r>
              <a:rPr lang="en-US" dirty="0" err="1"/>
              <a:t>tạo</a:t>
            </a:r>
            <a:r>
              <a:rPr lang="en-US" dirty="0"/>
              <a:t> </a:t>
            </a:r>
            <a:r>
              <a:rPr lang="en-US" dirty="0" err="1"/>
              <a:t>của</a:t>
            </a:r>
            <a:r>
              <a:rPr lang="en-US" dirty="0"/>
              <a:t> san </a:t>
            </a:r>
            <a:r>
              <a:rPr lang="en-US" dirty="0" err="1"/>
              <a:t>hô</a:t>
            </a:r>
            <a:r>
              <a:rPr lang="en-US" dirty="0"/>
              <a:t>.</a:t>
            </a:r>
          </a:p>
          <a:p>
            <a:r>
              <a:rPr lang="en-US" dirty="0"/>
              <a:t>C. </a:t>
            </a:r>
            <a:r>
              <a:rPr lang="en-US" dirty="0" err="1"/>
              <a:t>Bộ</a:t>
            </a:r>
            <a:r>
              <a:rPr lang="en-US" dirty="0"/>
              <a:t> </a:t>
            </a:r>
            <a:r>
              <a:rPr lang="en-US" dirty="0" err="1"/>
              <a:t>xương</a:t>
            </a:r>
            <a:r>
              <a:rPr lang="en-US" dirty="0"/>
              <a:t> </a:t>
            </a:r>
            <a:r>
              <a:rPr lang="en-US" dirty="0" err="1"/>
              <a:t>của</a:t>
            </a:r>
            <a:r>
              <a:rPr lang="en-US" dirty="0"/>
              <a:t> </a:t>
            </a:r>
            <a:r>
              <a:rPr lang="en-US" dirty="0" err="1"/>
              <a:t>sinh</a:t>
            </a:r>
            <a:r>
              <a:rPr lang="en-US" dirty="0"/>
              <a:t> </a:t>
            </a:r>
            <a:r>
              <a:rPr lang="en-US" dirty="0" err="1"/>
              <a:t>vật</a:t>
            </a:r>
            <a:r>
              <a:rPr lang="en-US" dirty="0"/>
              <a:t> </a:t>
            </a:r>
            <a:r>
              <a:rPr lang="en-US" dirty="0" err="1"/>
              <a:t>đơn</a:t>
            </a:r>
            <a:r>
              <a:rPr lang="en-US" dirty="0"/>
              <a:t> </a:t>
            </a:r>
            <a:r>
              <a:rPr lang="en-US" dirty="0" err="1"/>
              <a:t>bào</a:t>
            </a:r>
            <a:r>
              <a:rPr lang="en-US" dirty="0"/>
              <a:t> </a:t>
            </a:r>
            <a:r>
              <a:rPr lang="en-US" dirty="0" err="1"/>
              <a:t>dạng</a:t>
            </a:r>
            <a:r>
              <a:rPr lang="en-US" dirty="0"/>
              <a:t> </a:t>
            </a:r>
            <a:r>
              <a:rPr lang="en-US" dirty="0" err="1"/>
              <a:t>ống</a:t>
            </a:r>
            <a:r>
              <a:rPr lang="en-US" dirty="0"/>
              <a:t> </a:t>
            </a:r>
            <a:r>
              <a:rPr lang="en-US" dirty="0" err="1"/>
              <a:t>được</a:t>
            </a:r>
            <a:r>
              <a:rPr lang="en-US" dirty="0"/>
              <a:t> </a:t>
            </a:r>
            <a:r>
              <a:rPr lang="en-US" dirty="0" err="1"/>
              <a:t>tạo</a:t>
            </a:r>
            <a:r>
              <a:rPr lang="en-US" dirty="0"/>
              <a:t> </a:t>
            </a:r>
            <a:r>
              <a:rPr lang="en-US" dirty="0" err="1"/>
              <a:t>thành</a:t>
            </a:r>
            <a:r>
              <a:rPr lang="en-US" dirty="0"/>
              <a:t> </a:t>
            </a:r>
            <a:r>
              <a:rPr lang="en-US" dirty="0" err="1"/>
              <a:t>từ</a:t>
            </a:r>
            <a:r>
              <a:rPr lang="en-US" dirty="0"/>
              <a:t> CaCO3 </a:t>
            </a:r>
            <a:r>
              <a:rPr lang="en-US" dirty="0" err="1"/>
              <a:t>trong</a:t>
            </a:r>
            <a:r>
              <a:rPr lang="en-US" dirty="0"/>
              <a:t> </a:t>
            </a:r>
            <a:r>
              <a:rPr lang="en-US" dirty="0" err="1"/>
              <a:t>nước</a:t>
            </a:r>
            <a:r>
              <a:rPr lang="en-US" dirty="0"/>
              <a:t> </a:t>
            </a:r>
            <a:r>
              <a:rPr lang="en-US" dirty="0" err="1"/>
              <a:t>biển</a:t>
            </a:r>
            <a:r>
              <a:rPr lang="en-US" dirty="0"/>
              <a:t>.</a:t>
            </a:r>
          </a:p>
          <a:p>
            <a:r>
              <a:rPr lang="en-US" dirty="0"/>
              <a:t>D. San </a:t>
            </a:r>
            <a:r>
              <a:rPr lang="en-US" dirty="0" err="1"/>
              <a:t>hô</a:t>
            </a:r>
            <a:r>
              <a:rPr lang="en-US" dirty="0"/>
              <a:t> </a:t>
            </a:r>
            <a:r>
              <a:rPr lang="en-US" dirty="0" err="1"/>
              <a:t>hấp</a:t>
            </a:r>
            <a:r>
              <a:rPr lang="en-US" dirty="0"/>
              <a:t> </a:t>
            </a:r>
            <a:r>
              <a:rPr lang="en-US" dirty="0" err="1"/>
              <a:t>thụ</a:t>
            </a:r>
            <a:r>
              <a:rPr lang="en-US" dirty="0"/>
              <a:t> </a:t>
            </a:r>
            <a:r>
              <a:rPr lang="en-US" dirty="0" err="1"/>
              <a:t>thức</a:t>
            </a:r>
            <a:r>
              <a:rPr lang="en-US" dirty="0"/>
              <a:t> </a:t>
            </a:r>
            <a:r>
              <a:rPr lang="en-US" dirty="0" err="1"/>
              <a:t>ăn</a:t>
            </a:r>
            <a:r>
              <a:rPr lang="en-US" dirty="0"/>
              <a:t> </a:t>
            </a:r>
            <a:r>
              <a:rPr lang="en-US" dirty="0" err="1"/>
              <a:t>trong</a:t>
            </a:r>
            <a:r>
              <a:rPr lang="en-US" dirty="0"/>
              <a:t> </a:t>
            </a:r>
            <a:r>
              <a:rPr lang="en-US" dirty="0" err="1"/>
              <a:t>ánh</a:t>
            </a:r>
            <a:r>
              <a:rPr lang="en-US" dirty="0"/>
              <a:t> </a:t>
            </a:r>
            <a:r>
              <a:rPr lang="en-US" dirty="0" err="1"/>
              <a:t>sáng</a:t>
            </a:r>
            <a:r>
              <a:rPr lang="en-US" dirty="0"/>
              <a:t> </a:t>
            </a:r>
            <a:r>
              <a:rPr lang="en-US" dirty="0" err="1"/>
              <a:t>mặt</a:t>
            </a:r>
            <a:r>
              <a:rPr lang="en-US" dirty="0"/>
              <a:t> </a:t>
            </a:r>
            <a:r>
              <a:rPr lang="en-US" dirty="0" err="1"/>
              <a:t>trời</a:t>
            </a:r>
            <a:r>
              <a:rPr lang="en-US" dirty="0"/>
              <a:t> </a:t>
            </a:r>
            <a:r>
              <a:rPr lang="en-US" dirty="0" err="1"/>
              <a:t>nhờ</a:t>
            </a:r>
            <a:r>
              <a:rPr lang="en-US" dirty="0"/>
              <a:t> </a:t>
            </a:r>
            <a:r>
              <a:rPr lang="en-US" dirty="0" err="1"/>
              <a:t>các</a:t>
            </a:r>
            <a:r>
              <a:rPr lang="en-US" dirty="0"/>
              <a:t> </a:t>
            </a:r>
            <a:r>
              <a:rPr lang="en-US" dirty="0" err="1"/>
              <a:t>xúc</a:t>
            </a:r>
            <a:r>
              <a:rPr lang="en-US" dirty="0"/>
              <a:t> </a:t>
            </a:r>
            <a:r>
              <a:rPr lang="en-US" dirty="0" err="1"/>
              <a:t>tu.</a:t>
            </a:r>
            <a:endParaRPr lang="en-US" dirty="0"/>
          </a:p>
          <a:p>
            <a:r>
              <a:rPr lang="en-US" dirty="0" err="1"/>
              <a:t>Thông</a:t>
            </a:r>
            <a:r>
              <a:rPr lang="en-US" dirty="0"/>
              <a:t> tin 1: With their hardened surfaces, corals are sometimes mistaken as being rocks. And, because they are attached, “taking root” to the seafloor, they are often mistaken for plants. (</a:t>
            </a:r>
            <a:r>
              <a:rPr lang="en-US" dirty="0" err="1"/>
              <a:t>Đoạn</a:t>
            </a:r>
            <a:r>
              <a:rPr lang="en-US" dirty="0"/>
              <a:t> 1) </a:t>
            </a:r>
            <a:r>
              <a:rPr lang="en-US" dirty="0" err="1" smtClean="0"/>
              <a:t>Thông</a:t>
            </a:r>
            <a:r>
              <a:rPr lang="en-US" dirty="0" smtClean="0"/>
              <a:t> </a:t>
            </a:r>
            <a:r>
              <a:rPr lang="en-US" dirty="0"/>
              <a:t>tin 2: The branch or mound that we often call “a coral” is actually made up of thousands of tiny animals called polyps. (</a:t>
            </a:r>
            <a:r>
              <a:rPr lang="en-US" dirty="0" err="1"/>
              <a:t>Đoạn</a:t>
            </a:r>
            <a:r>
              <a:rPr lang="en-US" dirty="0"/>
              <a:t> 3) </a:t>
            </a:r>
            <a:r>
              <a:rPr lang="en-US" dirty="0" err="1" smtClean="0"/>
              <a:t>Thông</a:t>
            </a:r>
            <a:r>
              <a:rPr lang="en-US" dirty="0" smtClean="0"/>
              <a:t> </a:t>
            </a:r>
            <a:r>
              <a:rPr lang="en-US" dirty="0"/>
              <a:t>tin 3: The polyp uses calcium carbonate (limestone) from seawater to build a hard, cup-shaped skeleton. (</a:t>
            </a:r>
            <a:r>
              <a:rPr lang="en-US" dirty="0" err="1"/>
              <a:t>Đoạn</a:t>
            </a:r>
            <a:r>
              <a:rPr lang="en-US" dirty="0"/>
              <a:t> 3) </a:t>
            </a:r>
            <a:r>
              <a:rPr lang="en-US" dirty="0" err="1" smtClean="0"/>
              <a:t>Thông</a:t>
            </a:r>
            <a:r>
              <a:rPr lang="en-US" dirty="0" smtClean="0"/>
              <a:t> </a:t>
            </a:r>
            <a:r>
              <a:rPr lang="en-US" dirty="0"/>
              <a:t>tin 4: The polyps extend their tentacles at night to sting and ingest tiny organisms called plankton and other small creatures. (</a:t>
            </a:r>
            <a:r>
              <a:rPr lang="en-US" dirty="0" err="1"/>
              <a:t>Đoạn</a:t>
            </a:r>
            <a:r>
              <a:rPr lang="en-US" dirty="0"/>
              <a:t> </a:t>
            </a:r>
            <a:r>
              <a:rPr lang="en-US" dirty="0" smtClean="0"/>
              <a:t>3</a:t>
            </a:r>
            <a:endParaRPr lang="en-US" dirty="0"/>
          </a:p>
        </p:txBody>
      </p:sp>
      <p:sp>
        <p:nvSpPr>
          <p:cNvPr id="2" name="Oval 1"/>
          <p:cNvSpPr/>
          <p:nvPr/>
        </p:nvSpPr>
        <p:spPr>
          <a:xfrm>
            <a:off x="1066800" y="2133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44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324535"/>
          </a:xfrm>
          <a:prstGeom prst="rect">
            <a:avLst/>
          </a:prstGeom>
          <a:noFill/>
        </p:spPr>
        <p:txBody>
          <a:bodyPr wrap="square" rtlCol="0">
            <a:spAutoFit/>
          </a:bodyPr>
          <a:lstStyle/>
          <a:p>
            <a:r>
              <a:rPr lang="en-US" sz="2000" b="1" dirty="0"/>
              <a:t>Question 48.</a:t>
            </a:r>
            <a:r>
              <a:rPr lang="en-US" sz="2000" dirty="0"/>
              <a:t> With the help of myriad species of tiny algae, reefs ________.</a:t>
            </a:r>
          </a:p>
          <a:p>
            <a:r>
              <a:rPr lang="en-US" sz="2000" dirty="0"/>
              <a:t>	</a:t>
            </a:r>
            <a:r>
              <a:rPr lang="en-US" sz="2000" b="1" dirty="0"/>
              <a:t>A</a:t>
            </a:r>
            <a:r>
              <a:rPr lang="en-US" sz="2000" dirty="0"/>
              <a:t>. are likely to develop more rapidly.	</a:t>
            </a:r>
          </a:p>
          <a:p>
            <a:r>
              <a:rPr lang="en-US" sz="2000" dirty="0"/>
              <a:t>	</a:t>
            </a:r>
            <a:r>
              <a:rPr lang="en-US" sz="2000" b="1" dirty="0"/>
              <a:t>B</a:t>
            </a:r>
            <a:r>
              <a:rPr lang="en-US" sz="2000" dirty="0"/>
              <a:t>. can protect the soft and delicate body of the polyp.</a:t>
            </a:r>
          </a:p>
          <a:p>
            <a:r>
              <a:rPr lang="en-US" sz="2000" dirty="0"/>
              <a:t>	</a:t>
            </a:r>
            <a:r>
              <a:rPr lang="en-US" sz="2000" b="1" dirty="0"/>
              <a:t>C</a:t>
            </a:r>
            <a:r>
              <a:rPr lang="en-US" sz="2000" dirty="0"/>
              <a:t>. are able to find food inside their polyps. 	</a:t>
            </a:r>
          </a:p>
          <a:p>
            <a:r>
              <a:rPr lang="en-US" sz="2000" dirty="0"/>
              <a:t>	</a:t>
            </a:r>
            <a:r>
              <a:rPr lang="en-US" sz="2000" b="1" dirty="0"/>
              <a:t>D</a:t>
            </a:r>
            <a:r>
              <a:rPr lang="en-US" sz="2000" dirty="0"/>
              <a:t>. find it easier to bend with the water. </a:t>
            </a:r>
          </a:p>
          <a:p>
            <a:endParaRPr lang="en-US" sz="2000" b="1" dirty="0" smtClean="0"/>
          </a:p>
          <a:p>
            <a:r>
              <a:rPr lang="en-US" sz="2000" dirty="0" err="1" smtClean="0"/>
              <a:t>Kiến</a:t>
            </a:r>
            <a:r>
              <a:rPr lang="en-US" sz="2000" dirty="0" smtClean="0"/>
              <a:t> </a:t>
            </a:r>
            <a:r>
              <a:rPr lang="en-US" sz="2000" dirty="0" err="1"/>
              <a:t>thức</a:t>
            </a:r>
            <a:r>
              <a:rPr lang="en-US" sz="2000" dirty="0"/>
              <a:t> :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Với</a:t>
            </a:r>
            <a:r>
              <a:rPr lang="en-US" sz="2000" dirty="0"/>
              <a:t> </a:t>
            </a:r>
            <a:r>
              <a:rPr lang="en-US" sz="2000" dirty="0" err="1"/>
              <a:t>sự</a:t>
            </a:r>
            <a:r>
              <a:rPr lang="en-US" sz="2000" dirty="0"/>
              <a:t> </a:t>
            </a:r>
            <a:r>
              <a:rPr lang="en-US" sz="2000" dirty="0" err="1"/>
              <a:t>giúp</a:t>
            </a:r>
            <a:r>
              <a:rPr lang="en-US" sz="2000" dirty="0"/>
              <a:t> </a:t>
            </a:r>
            <a:r>
              <a:rPr lang="en-US" sz="2000" dirty="0" err="1"/>
              <a:t>sức</a:t>
            </a:r>
            <a:r>
              <a:rPr lang="en-US" sz="2000" dirty="0"/>
              <a:t> </a:t>
            </a:r>
            <a:r>
              <a:rPr lang="en-US" sz="2000" dirty="0" err="1"/>
              <a:t>của</a:t>
            </a:r>
            <a:r>
              <a:rPr lang="en-US" sz="2000" dirty="0"/>
              <a:t> </a:t>
            </a:r>
            <a:r>
              <a:rPr lang="en-US" sz="2000" dirty="0" err="1"/>
              <a:t>rất</a:t>
            </a:r>
            <a:r>
              <a:rPr lang="en-US" sz="2000" dirty="0"/>
              <a:t> </a:t>
            </a:r>
            <a:r>
              <a:rPr lang="en-US" sz="2000" dirty="0" err="1"/>
              <a:t>nhiều</a:t>
            </a:r>
            <a:r>
              <a:rPr lang="en-US" sz="2000" dirty="0"/>
              <a:t> </a:t>
            </a:r>
            <a:r>
              <a:rPr lang="en-US" sz="2000" dirty="0" err="1"/>
              <a:t>loài</a:t>
            </a:r>
            <a:r>
              <a:rPr lang="en-US" sz="2000" dirty="0"/>
              <a:t> </a:t>
            </a:r>
            <a:r>
              <a:rPr lang="en-US" sz="2000" dirty="0" err="1"/>
              <a:t>tảo</a:t>
            </a:r>
            <a:r>
              <a:rPr lang="en-US" sz="2000" dirty="0"/>
              <a:t> </a:t>
            </a:r>
            <a:r>
              <a:rPr lang="en-US" sz="2000" dirty="0" err="1"/>
              <a:t>nhỏ</a:t>
            </a:r>
            <a:r>
              <a:rPr lang="en-US" sz="2000" dirty="0"/>
              <a:t> </a:t>
            </a:r>
            <a:r>
              <a:rPr lang="en-US" sz="2000" dirty="0" err="1"/>
              <a:t>bé</a:t>
            </a:r>
            <a:r>
              <a:rPr lang="en-US" sz="2000" dirty="0"/>
              <a:t>, </a:t>
            </a:r>
            <a:r>
              <a:rPr lang="en-US" sz="2000" dirty="0" err="1"/>
              <a:t>các</a:t>
            </a:r>
            <a:r>
              <a:rPr lang="en-US" sz="2000" dirty="0"/>
              <a:t> </a:t>
            </a:r>
            <a:r>
              <a:rPr lang="en-US" sz="2000" dirty="0" err="1"/>
              <a:t>rạn</a:t>
            </a:r>
            <a:r>
              <a:rPr lang="en-US" sz="2000" dirty="0"/>
              <a:t> san </a:t>
            </a:r>
            <a:r>
              <a:rPr lang="en-US" sz="2000" dirty="0" err="1"/>
              <a:t>hô</a:t>
            </a:r>
            <a:r>
              <a:rPr lang="en-US" sz="2000" dirty="0"/>
              <a:t> _________.</a:t>
            </a:r>
          </a:p>
          <a:p>
            <a:r>
              <a:rPr lang="en-US" sz="2000" dirty="0"/>
              <a:t>A. </a:t>
            </a:r>
            <a:r>
              <a:rPr lang="en-US" sz="2000" dirty="0" err="1"/>
              <a:t>có</a:t>
            </a:r>
            <a:r>
              <a:rPr lang="en-US" sz="2000" dirty="0"/>
              <a:t> </a:t>
            </a:r>
            <a:r>
              <a:rPr lang="en-US" sz="2000" dirty="0" err="1"/>
              <a:t>thể</a:t>
            </a:r>
            <a:r>
              <a:rPr lang="en-US" sz="2000" dirty="0"/>
              <a:t> </a:t>
            </a:r>
            <a:r>
              <a:rPr lang="en-US" sz="2000" dirty="0" err="1"/>
              <a:t>phát</a:t>
            </a:r>
            <a:r>
              <a:rPr lang="en-US" sz="2000" dirty="0"/>
              <a:t> </a:t>
            </a:r>
            <a:r>
              <a:rPr lang="en-US" sz="2000" dirty="0" err="1"/>
              <a:t>triển</a:t>
            </a:r>
            <a:r>
              <a:rPr lang="en-US" sz="2000" dirty="0"/>
              <a:t> </a:t>
            </a:r>
            <a:r>
              <a:rPr lang="en-US" sz="2000" dirty="0" err="1"/>
              <a:t>nhanh</a:t>
            </a:r>
            <a:r>
              <a:rPr lang="en-US" sz="2000" dirty="0"/>
              <a:t> </a:t>
            </a:r>
            <a:r>
              <a:rPr lang="en-US" sz="2000" dirty="0" err="1"/>
              <a:t>hơn</a:t>
            </a:r>
            <a:r>
              <a:rPr lang="en-US" sz="2000" dirty="0"/>
              <a:t>.</a:t>
            </a:r>
          </a:p>
          <a:p>
            <a:r>
              <a:rPr lang="en-US" sz="2000" dirty="0"/>
              <a:t>B. </a:t>
            </a:r>
            <a:r>
              <a:rPr lang="en-US" sz="2000" dirty="0" err="1"/>
              <a:t>có</a:t>
            </a:r>
            <a:r>
              <a:rPr lang="en-US" sz="2000" dirty="0"/>
              <a:t> </a:t>
            </a:r>
            <a:r>
              <a:rPr lang="en-US" sz="2000" dirty="0" err="1"/>
              <a:t>thể</a:t>
            </a:r>
            <a:r>
              <a:rPr lang="en-US" sz="2000" dirty="0"/>
              <a:t> </a:t>
            </a:r>
            <a:r>
              <a:rPr lang="en-US" sz="2000" dirty="0" err="1"/>
              <a:t>bảo</a:t>
            </a:r>
            <a:r>
              <a:rPr lang="en-US" sz="2000" dirty="0"/>
              <a:t> </a:t>
            </a:r>
            <a:r>
              <a:rPr lang="en-US" sz="2000" dirty="0" err="1"/>
              <a:t>vệ</a:t>
            </a:r>
            <a:r>
              <a:rPr lang="en-US" sz="2000" dirty="0"/>
              <a:t> </a:t>
            </a:r>
            <a:r>
              <a:rPr lang="en-US" sz="2000" dirty="0" err="1"/>
              <a:t>được</a:t>
            </a:r>
            <a:r>
              <a:rPr lang="en-US" sz="2000" dirty="0"/>
              <a:t> </a:t>
            </a:r>
            <a:r>
              <a:rPr lang="en-US" sz="2000" dirty="0" err="1"/>
              <a:t>cơ</a:t>
            </a:r>
            <a:r>
              <a:rPr lang="en-US" sz="2000" dirty="0"/>
              <a:t> </a:t>
            </a:r>
            <a:r>
              <a:rPr lang="en-US" sz="2000" dirty="0" err="1"/>
              <a:t>thể</a:t>
            </a:r>
            <a:r>
              <a:rPr lang="en-US" sz="2000" dirty="0"/>
              <a:t> </a:t>
            </a:r>
            <a:r>
              <a:rPr lang="en-US" sz="2000" dirty="0" err="1"/>
              <a:t>mềm</a:t>
            </a:r>
            <a:r>
              <a:rPr lang="en-US" sz="2000" dirty="0"/>
              <a:t> </a:t>
            </a:r>
            <a:r>
              <a:rPr lang="en-US" sz="2000" dirty="0" err="1"/>
              <a:t>và</a:t>
            </a:r>
            <a:r>
              <a:rPr lang="en-US" sz="2000" dirty="0"/>
              <a:t> </a:t>
            </a:r>
            <a:r>
              <a:rPr lang="en-US" sz="2000" dirty="0" err="1"/>
              <a:t>mỏng</a:t>
            </a:r>
            <a:r>
              <a:rPr lang="en-US" sz="2000" dirty="0"/>
              <a:t> </a:t>
            </a:r>
            <a:r>
              <a:rPr lang="en-US" sz="2000" dirty="0" err="1"/>
              <a:t>manh</a:t>
            </a:r>
            <a:r>
              <a:rPr lang="en-US" sz="2000" dirty="0"/>
              <a:t> </a:t>
            </a:r>
            <a:r>
              <a:rPr lang="en-US" sz="2000" dirty="0" err="1"/>
              <a:t>của</a:t>
            </a:r>
            <a:r>
              <a:rPr lang="en-US" sz="2000" dirty="0"/>
              <a:t> </a:t>
            </a:r>
            <a:r>
              <a:rPr lang="en-US" sz="2000" dirty="0" err="1"/>
              <a:t>sinh</a:t>
            </a:r>
            <a:r>
              <a:rPr lang="en-US" sz="2000" dirty="0"/>
              <a:t> </a:t>
            </a:r>
            <a:r>
              <a:rPr lang="en-US" sz="2000" dirty="0" err="1"/>
              <a:t>vật</a:t>
            </a:r>
            <a:r>
              <a:rPr lang="en-US" sz="2000" dirty="0"/>
              <a:t> </a:t>
            </a:r>
            <a:r>
              <a:rPr lang="en-US" sz="2000" dirty="0" err="1"/>
              <a:t>đơn</a:t>
            </a:r>
            <a:r>
              <a:rPr lang="en-US" sz="2000" dirty="0"/>
              <a:t> </a:t>
            </a:r>
            <a:r>
              <a:rPr lang="en-US" sz="2000" dirty="0" err="1"/>
              <a:t>bào</a:t>
            </a:r>
            <a:r>
              <a:rPr lang="en-US" sz="2000" dirty="0"/>
              <a:t> </a:t>
            </a:r>
            <a:r>
              <a:rPr lang="en-US" sz="2000" dirty="0" err="1"/>
              <a:t>dạng</a:t>
            </a:r>
            <a:r>
              <a:rPr lang="en-US" sz="2000" dirty="0"/>
              <a:t> </a:t>
            </a:r>
            <a:r>
              <a:rPr lang="en-US" sz="2000" dirty="0" err="1"/>
              <a:t>ống</a:t>
            </a:r>
            <a:r>
              <a:rPr lang="en-US" sz="2000" dirty="0"/>
              <a:t>.</a:t>
            </a:r>
          </a:p>
          <a:p>
            <a:r>
              <a:rPr lang="en-US" sz="2000" dirty="0"/>
              <a:t>C. </a:t>
            </a:r>
            <a:r>
              <a:rPr lang="en-US" sz="2000" dirty="0" err="1"/>
              <a:t>có</a:t>
            </a:r>
            <a:r>
              <a:rPr lang="en-US" sz="2000" dirty="0"/>
              <a:t> </a:t>
            </a:r>
            <a:r>
              <a:rPr lang="en-US" sz="2000" dirty="0" err="1"/>
              <a:t>thể</a:t>
            </a:r>
            <a:r>
              <a:rPr lang="en-US" sz="2000" dirty="0"/>
              <a:t> </a:t>
            </a:r>
            <a:r>
              <a:rPr lang="en-US" sz="2000" dirty="0" err="1"/>
              <a:t>tìm</a:t>
            </a:r>
            <a:r>
              <a:rPr lang="en-US" sz="2000" dirty="0"/>
              <a:t> </a:t>
            </a:r>
            <a:r>
              <a:rPr lang="en-US" sz="2000" dirty="0" err="1"/>
              <a:t>thấy</a:t>
            </a:r>
            <a:r>
              <a:rPr lang="en-US" sz="2000" dirty="0"/>
              <a:t> </a:t>
            </a:r>
            <a:r>
              <a:rPr lang="en-US" sz="2000" dirty="0" err="1"/>
              <a:t>thức</a:t>
            </a:r>
            <a:r>
              <a:rPr lang="en-US" sz="2000" dirty="0"/>
              <a:t> </a:t>
            </a:r>
            <a:r>
              <a:rPr lang="en-US" sz="2000" dirty="0" err="1"/>
              <a:t>ăn</a:t>
            </a:r>
            <a:r>
              <a:rPr lang="en-US" sz="2000" dirty="0"/>
              <a:t> </a:t>
            </a:r>
            <a:r>
              <a:rPr lang="en-US" sz="2000" dirty="0" err="1"/>
              <a:t>trong</a:t>
            </a:r>
            <a:r>
              <a:rPr lang="en-US" sz="2000" dirty="0"/>
              <a:t> </a:t>
            </a:r>
            <a:r>
              <a:rPr lang="en-US" sz="2000" dirty="0" err="1"/>
              <a:t>sinh</a:t>
            </a:r>
            <a:r>
              <a:rPr lang="en-US" sz="2000" dirty="0"/>
              <a:t> </a:t>
            </a:r>
            <a:r>
              <a:rPr lang="en-US" sz="2000" dirty="0" err="1"/>
              <a:t>vật</a:t>
            </a:r>
            <a:r>
              <a:rPr lang="en-US" sz="2000" dirty="0"/>
              <a:t> </a:t>
            </a:r>
            <a:r>
              <a:rPr lang="en-US" sz="2000" dirty="0" err="1"/>
              <a:t>đơn</a:t>
            </a:r>
            <a:r>
              <a:rPr lang="en-US" sz="2000" dirty="0"/>
              <a:t> </a:t>
            </a:r>
            <a:r>
              <a:rPr lang="en-US" sz="2000" dirty="0" err="1"/>
              <a:t>bào</a:t>
            </a:r>
            <a:r>
              <a:rPr lang="en-US" sz="2000" dirty="0"/>
              <a:t> </a:t>
            </a:r>
            <a:r>
              <a:rPr lang="en-US" sz="2000" dirty="0" err="1"/>
              <a:t>dạng</a:t>
            </a:r>
            <a:r>
              <a:rPr lang="en-US" sz="2000" dirty="0"/>
              <a:t> </a:t>
            </a:r>
            <a:r>
              <a:rPr lang="en-US" sz="2000" dirty="0" err="1"/>
              <a:t>ống</a:t>
            </a:r>
            <a:r>
              <a:rPr lang="en-US" sz="2000" dirty="0"/>
              <a:t>.</a:t>
            </a:r>
          </a:p>
          <a:p>
            <a:r>
              <a:rPr lang="en-US" sz="2000" dirty="0"/>
              <a:t>D. </a:t>
            </a:r>
            <a:r>
              <a:rPr lang="en-US" sz="2000" dirty="0" err="1"/>
              <a:t>sẽ</a:t>
            </a:r>
            <a:r>
              <a:rPr lang="en-US" sz="2000" dirty="0"/>
              <a:t> </a:t>
            </a:r>
            <a:r>
              <a:rPr lang="en-US" sz="2000" dirty="0" err="1"/>
              <a:t>dễ</a:t>
            </a:r>
            <a:r>
              <a:rPr lang="en-US" sz="2000" dirty="0"/>
              <a:t> </a:t>
            </a:r>
            <a:r>
              <a:rPr lang="en-US" sz="2000" dirty="0" err="1"/>
              <a:t>dàng</a:t>
            </a:r>
            <a:r>
              <a:rPr lang="en-US" sz="2000" dirty="0"/>
              <a:t> </a:t>
            </a:r>
            <a:r>
              <a:rPr lang="en-US" sz="2000" dirty="0" err="1"/>
              <a:t>uốn</a:t>
            </a:r>
            <a:r>
              <a:rPr lang="en-US" sz="2000" dirty="0"/>
              <a:t> </a:t>
            </a:r>
            <a:r>
              <a:rPr lang="en-US" sz="2000" dirty="0" err="1"/>
              <a:t>cong</a:t>
            </a:r>
            <a:r>
              <a:rPr lang="en-US" sz="2000" dirty="0"/>
              <a:t> </a:t>
            </a:r>
            <a:r>
              <a:rPr lang="en-US" sz="2000" dirty="0" err="1"/>
              <a:t>trong</a:t>
            </a:r>
            <a:r>
              <a:rPr lang="en-US" sz="2000" dirty="0"/>
              <a:t> </a:t>
            </a:r>
            <a:r>
              <a:rPr lang="en-US" sz="2000" dirty="0" err="1"/>
              <a:t>nước</a:t>
            </a:r>
            <a:r>
              <a:rPr lang="en-US" sz="2000" dirty="0"/>
              <a:t> </a:t>
            </a:r>
            <a:r>
              <a:rPr lang="en-US" sz="2000" dirty="0" err="1"/>
              <a:t>hơn</a:t>
            </a:r>
            <a:r>
              <a:rPr lang="en-US" sz="2000" dirty="0"/>
              <a:t>.</a:t>
            </a:r>
          </a:p>
          <a:p>
            <a:r>
              <a:rPr lang="en-US" sz="2000" dirty="0" err="1"/>
              <a:t>Thông</a:t>
            </a:r>
            <a:r>
              <a:rPr lang="en-US" sz="2000" dirty="0"/>
              <a:t> tin: Various types of microscopic algae, known as </a:t>
            </a:r>
            <a:r>
              <a:rPr lang="en-US" sz="2000" dirty="0" err="1"/>
              <a:t>Symbiodinium</a:t>
            </a:r>
            <a:r>
              <a:rPr lang="en-US" sz="2000" dirty="0"/>
              <a:t>, live inside of the coral, providing them with food and helping them to grow faster. </a:t>
            </a:r>
          </a:p>
          <a:p>
            <a:r>
              <a:rPr lang="en-US" sz="2000" dirty="0" err="1"/>
              <a:t>Tạm</a:t>
            </a:r>
            <a:r>
              <a:rPr lang="en-US" sz="2000" dirty="0"/>
              <a:t> </a:t>
            </a:r>
            <a:r>
              <a:rPr lang="en-US" sz="2000" dirty="0" err="1"/>
              <a:t>dịch</a:t>
            </a:r>
            <a:r>
              <a:rPr lang="en-US" sz="2000" dirty="0"/>
              <a:t>: </a:t>
            </a:r>
            <a:r>
              <a:rPr lang="en-US" sz="2000" dirty="0" err="1"/>
              <a:t>Nhiều</a:t>
            </a:r>
            <a:r>
              <a:rPr lang="en-US" sz="2000" dirty="0"/>
              <a:t> </a:t>
            </a:r>
            <a:r>
              <a:rPr lang="en-US" sz="2000" dirty="0" err="1"/>
              <a:t>loài</a:t>
            </a:r>
            <a:r>
              <a:rPr lang="en-US" sz="2000" dirty="0"/>
              <a:t> </a:t>
            </a:r>
            <a:r>
              <a:rPr lang="en-US" sz="2000" dirty="0" err="1"/>
              <a:t>tảo</a:t>
            </a:r>
            <a:r>
              <a:rPr lang="en-US" sz="2000" dirty="0"/>
              <a:t> </a:t>
            </a:r>
            <a:r>
              <a:rPr lang="en-US" sz="2000" dirty="0" err="1"/>
              <a:t>nhỏ</a:t>
            </a:r>
            <a:r>
              <a:rPr lang="en-US" sz="2000" dirty="0"/>
              <a:t>, </a:t>
            </a:r>
            <a:r>
              <a:rPr lang="en-US" sz="2000" dirty="0" err="1"/>
              <a:t>được</a:t>
            </a:r>
            <a:r>
              <a:rPr lang="en-US" sz="2000" dirty="0"/>
              <a:t> </a:t>
            </a:r>
            <a:r>
              <a:rPr lang="en-US" sz="2000" dirty="0" err="1"/>
              <a:t>biết</a:t>
            </a:r>
            <a:r>
              <a:rPr lang="en-US" sz="2000" dirty="0"/>
              <a:t> </a:t>
            </a:r>
            <a:r>
              <a:rPr lang="en-US" sz="2000" dirty="0" err="1"/>
              <a:t>đến</a:t>
            </a:r>
            <a:r>
              <a:rPr lang="en-US" sz="2000" dirty="0"/>
              <a:t> </a:t>
            </a:r>
            <a:r>
              <a:rPr lang="en-US" sz="2000" dirty="0" err="1"/>
              <a:t>là</a:t>
            </a:r>
            <a:r>
              <a:rPr lang="en-US" sz="2000" dirty="0"/>
              <a:t> </a:t>
            </a:r>
            <a:r>
              <a:rPr lang="en-US" sz="2000" dirty="0" err="1"/>
              <a:t>Symbiodinium</a:t>
            </a:r>
            <a:r>
              <a:rPr lang="en-US" sz="2000" dirty="0"/>
              <a:t>, </a:t>
            </a:r>
            <a:r>
              <a:rPr lang="en-US" sz="2000" dirty="0" err="1"/>
              <a:t>sống</a:t>
            </a:r>
            <a:r>
              <a:rPr lang="en-US" sz="2000" dirty="0"/>
              <a:t> </a:t>
            </a:r>
            <a:r>
              <a:rPr lang="en-US" sz="2000" dirty="0" err="1"/>
              <a:t>bên</a:t>
            </a:r>
            <a:r>
              <a:rPr lang="en-US" sz="2000" dirty="0"/>
              <a:t> </a:t>
            </a:r>
            <a:r>
              <a:rPr lang="en-US" sz="2000" dirty="0" err="1"/>
              <a:t>trong</a:t>
            </a:r>
            <a:r>
              <a:rPr lang="en-US" sz="2000" dirty="0"/>
              <a:t> san </a:t>
            </a:r>
            <a:r>
              <a:rPr lang="en-US" sz="2000" dirty="0" err="1"/>
              <a:t>hô</a:t>
            </a:r>
            <a:r>
              <a:rPr lang="en-US" sz="2000" dirty="0"/>
              <a:t>, </a:t>
            </a:r>
            <a:r>
              <a:rPr lang="en-US" sz="2000" dirty="0" err="1"/>
              <a:t>cung</a:t>
            </a:r>
            <a:r>
              <a:rPr lang="en-US" sz="2000" dirty="0"/>
              <a:t> </a:t>
            </a:r>
            <a:r>
              <a:rPr lang="en-US" sz="2000" dirty="0" err="1"/>
              <a:t>cấp</a:t>
            </a:r>
            <a:r>
              <a:rPr lang="en-US" sz="2000" dirty="0"/>
              <a:t> </a:t>
            </a:r>
            <a:r>
              <a:rPr lang="en-US" sz="2000" dirty="0" err="1"/>
              <a:t>cho</a:t>
            </a:r>
            <a:r>
              <a:rPr lang="en-US" sz="2000" dirty="0"/>
              <a:t> </a:t>
            </a:r>
            <a:r>
              <a:rPr lang="en-US" sz="2000" dirty="0" err="1"/>
              <a:t>chúng</a:t>
            </a:r>
            <a:r>
              <a:rPr lang="en-US" sz="2000" dirty="0"/>
              <a:t> </a:t>
            </a:r>
            <a:r>
              <a:rPr lang="en-US" sz="2000" dirty="0" err="1"/>
              <a:t>thức</a:t>
            </a:r>
            <a:r>
              <a:rPr lang="en-US" sz="2000" dirty="0"/>
              <a:t> </a:t>
            </a:r>
            <a:r>
              <a:rPr lang="en-US" sz="2000" dirty="0" err="1"/>
              <a:t>ăn</a:t>
            </a:r>
            <a:r>
              <a:rPr lang="en-US" sz="2000" dirty="0"/>
              <a:t> </a:t>
            </a:r>
            <a:r>
              <a:rPr lang="en-US" sz="2000" dirty="0" err="1"/>
              <a:t>và</a:t>
            </a:r>
            <a:r>
              <a:rPr lang="en-US" sz="2000" dirty="0"/>
              <a:t> </a:t>
            </a:r>
            <a:r>
              <a:rPr lang="en-US" sz="2000" dirty="0" err="1"/>
              <a:t>giúp</a:t>
            </a:r>
            <a:r>
              <a:rPr lang="en-US" sz="2000" dirty="0"/>
              <a:t> </a:t>
            </a:r>
            <a:r>
              <a:rPr lang="en-US" sz="2000" dirty="0" err="1"/>
              <a:t>chúng</a:t>
            </a:r>
            <a:r>
              <a:rPr lang="en-US" sz="2000" dirty="0"/>
              <a:t> </a:t>
            </a:r>
            <a:r>
              <a:rPr lang="en-US" sz="2000" dirty="0" err="1"/>
              <a:t>phát</a:t>
            </a:r>
            <a:r>
              <a:rPr lang="en-US" sz="2000" dirty="0"/>
              <a:t> </a:t>
            </a:r>
            <a:r>
              <a:rPr lang="en-US" sz="2000" dirty="0" err="1"/>
              <a:t>triển</a:t>
            </a:r>
            <a:r>
              <a:rPr lang="en-US" sz="2000" dirty="0"/>
              <a:t> </a:t>
            </a:r>
            <a:r>
              <a:rPr lang="en-US" sz="2000" dirty="0" err="1"/>
              <a:t>nhanh</a:t>
            </a:r>
            <a:r>
              <a:rPr lang="en-US" sz="2000" dirty="0"/>
              <a:t> </a:t>
            </a:r>
            <a:r>
              <a:rPr lang="en-US" sz="2000" dirty="0" err="1"/>
              <a:t>hơn</a:t>
            </a:r>
            <a:r>
              <a:rPr lang="en-US" sz="2000" dirty="0"/>
              <a:t>. </a:t>
            </a:r>
          </a:p>
          <a:p>
            <a:endParaRPr lang="en-US" sz="2000" dirty="0"/>
          </a:p>
        </p:txBody>
      </p:sp>
      <p:sp>
        <p:nvSpPr>
          <p:cNvPr id="2" name="Oval 1"/>
          <p:cNvSpPr/>
          <p:nvPr/>
        </p:nvSpPr>
        <p:spPr>
          <a:xfrm>
            <a:off x="990600" y="609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040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324535"/>
          </a:xfrm>
          <a:prstGeom prst="rect">
            <a:avLst/>
          </a:prstGeom>
          <a:noFill/>
        </p:spPr>
        <p:txBody>
          <a:bodyPr wrap="square" rtlCol="0">
            <a:spAutoFit/>
          </a:bodyPr>
          <a:lstStyle/>
          <a:p>
            <a:r>
              <a:rPr lang="en-US" sz="2000" b="1" dirty="0"/>
              <a:t>Question 49.</a:t>
            </a:r>
            <a:r>
              <a:rPr lang="en-US" sz="2000" dirty="0"/>
              <a:t> What does the word “</a:t>
            </a:r>
            <a:r>
              <a:rPr lang="en-US" sz="2000" b="1" dirty="0"/>
              <a:t>They</a:t>
            </a:r>
            <a:r>
              <a:rPr lang="en-US" sz="2000" dirty="0"/>
              <a:t>” in paragraph 5 refer to?</a:t>
            </a:r>
          </a:p>
          <a:p>
            <a:r>
              <a:rPr lang="en-US" sz="2000" dirty="0"/>
              <a:t>	</a:t>
            </a:r>
            <a:r>
              <a:rPr lang="en-US" sz="2000" b="1" dirty="0"/>
              <a:t>A</a:t>
            </a:r>
            <a:r>
              <a:rPr lang="en-US" sz="2000" dirty="0"/>
              <a:t>. coral atolls	</a:t>
            </a:r>
            <a:r>
              <a:rPr lang="en-US" sz="2000" b="1" dirty="0"/>
              <a:t>B</a:t>
            </a:r>
            <a:r>
              <a:rPr lang="en-US" sz="2000" dirty="0"/>
              <a:t>. barrier reefs	</a:t>
            </a:r>
            <a:r>
              <a:rPr lang="en-US" sz="2000" b="1" dirty="0"/>
              <a:t>C</a:t>
            </a:r>
            <a:r>
              <a:rPr lang="en-US" sz="2000" dirty="0"/>
              <a:t>. fringing reefs 	</a:t>
            </a:r>
            <a:r>
              <a:rPr lang="en-US" sz="2000" b="1" dirty="0"/>
              <a:t>D</a:t>
            </a:r>
            <a:r>
              <a:rPr lang="en-US" sz="2000" dirty="0"/>
              <a:t>. the shores </a:t>
            </a:r>
          </a:p>
          <a:p>
            <a:endParaRPr lang="en-US" sz="2000" b="1" dirty="0" smtClean="0"/>
          </a:p>
          <a:p>
            <a:r>
              <a:rPr lang="en-US" sz="2000" dirty="0" err="1" smtClean="0"/>
              <a:t>Kiến</a:t>
            </a:r>
            <a:r>
              <a:rPr lang="en-US" sz="2000" dirty="0" smtClean="0"/>
              <a:t> </a:t>
            </a:r>
            <a:r>
              <a:rPr lang="en-US" sz="2000" dirty="0" err="1"/>
              <a:t>thức</a:t>
            </a:r>
            <a:r>
              <a:rPr lang="en-US" sz="2000" dirty="0"/>
              <a:t> :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Từ</a:t>
            </a:r>
            <a:r>
              <a:rPr lang="en-US" sz="2000" dirty="0"/>
              <a:t> “they” </a:t>
            </a:r>
            <a:r>
              <a:rPr lang="en-US" sz="2000" dirty="0" err="1"/>
              <a:t>trong</a:t>
            </a:r>
            <a:r>
              <a:rPr lang="en-US" sz="2000" dirty="0"/>
              <a:t> </a:t>
            </a:r>
            <a:r>
              <a:rPr lang="en-US" sz="2000" dirty="0" err="1"/>
              <a:t>đoạn</a:t>
            </a:r>
            <a:r>
              <a:rPr lang="en-US" sz="2000" dirty="0"/>
              <a:t> </a:t>
            </a:r>
            <a:r>
              <a:rPr lang="en-US" sz="2000" dirty="0" err="1"/>
              <a:t>cuối</a:t>
            </a:r>
            <a:r>
              <a:rPr lang="en-US" sz="2000" dirty="0"/>
              <a:t> </a:t>
            </a:r>
            <a:r>
              <a:rPr lang="en-US" sz="2000" dirty="0" err="1"/>
              <a:t>đề</a:t>
            </a:r>
            <a:r>
              <a:rPr lang="en-US" sz="2000" dirty="0"/>
              <a:t> </a:t>
            </a:r>
            <a:r>
              <a:rPr lang="en-US" sz="2000" dirty="0" err="1"/>
              <a:t>cập</a:t>
            </a:r>
            <a:r>
              <a:rPr lang="en-US" sz="2000" dirty="0"/>
              <a:t> </a:t>
            </a:r>
            <a:r>
              <a:rPr lang="en-US" sz="2000" dirty="0" err="1"/>
              <a:t>đến</a:t>
            </a:r>
            <a:r>
              <a:rPr lang="en-US" sz="2000" dirty="0"/>
              <a:t> </a:t>
            </a:r>
            <a:r>
              <a:rPr lang="en-US" sz="2000" dirty="0" err="1"/>
              <a:t>từ</a:t>
            </a:r>
            <a:r>
              <a:rPr lang="en-US" sz="2000" dirty="0"/>
              <a:t> </a:t>
            </a:r>
            <a:r>
              <a:rPr lang="en-US" sz="2000" dirty="0" err="1"/>
              <a:t>nào</a:t>
            </a:r>
            <a:r>
              <a:rPr lang="en-US" sz="2000" dirty="0"/>
              <a:t>?</a:t>
            </a:r>
          </a:p>
          <a:p>
            <a:r>
              <a:rPr lang="en-US" sz="2000" dirty="0"/>
              <a:t>A. san </a:t>
            </a:r>
            <a:r>
              <a:rPr lang="en-US" sz="2000" dirty="0" err="1"/>
              <a:t>hô</a:t>
            </a:r>
            <a:r>
              <a:rPr lang="en-US" sz="2000" dirty="0"/>
              <a:t> </a:t>
            </a:r>
            <a:r>
              <a:rPr lang="en-US" sz="2000" dirty="0" err="1"/>
              <a:t>vòng</a:t>
            </a:r>
            <a:r>
              <a:rPr lang="en-US" sz="2000" dirty="0"/>
              <a:t> 	B. </a:t>
            </a:r>
            <a:r>
              <a:rPr lang="en-US" sz="2000" dirty="0" err="1"/>
              <a:t>rạn</a:t>
            </a:r>
            <a:r>
              <a:rPr lang="en-US" sz="2000" dirty="0"/>
              <a:t> san </a:t>
            </a:r>
            <a:r>
              <a:rPr lang="en-US" sz="2000" dirty="0" err="1"/>
              <a:t>hô</a:t>
            </a:r>
            <a:r>
              <a:rPr lang="en-US" sz="2000" dirty="0"/>
              <a:t> </a:t>
            </a:r>
            <a:r>
              <a:rPr lang="en-US" sz="2000" dirty="0" err="1"/>
              <a:t>ngầm</a:t>
            </a:r>
            <a:r>
              <a:rPr lang="en-US" sz="2000" dirty="0"/>
              <a:t> (</a:t>
            </a:r>
            <a:r>
              <a:rPr lang="en-US" sz="2000" dirty="0" err="1"/>
              <a:t>ngăn</a:t>
            </a:r>
            <a:r>
              <a:rPr lang="en-US" sz="2000" dirty="0"/>
              <a:t> </a:t>
            </a:r>
            <a:r>
              <a:rPr lang="en-US" sz="2000" dirty="0" err="1"/>
              <a:t>cách</a:t>
            </a:r>
            <a:r>
              <a:rPr lang="en-US" sz="2000" dirty="0"/>
              <a:t> </a:t>
            </a:r>
            <a:r>
              <a:rPr lang="en-US" sz="2000" dirty="0" err="1"/>
              <a:t>với</a:t>
            </a:r>
            <a:r>
              <a:rPr lang="en-US" sz="2000" dirty="0"/>
              <a:t> </a:t>
            </a:r>
            <a:r>
              <a:rPr lang="en-US" sz="2000" dirty="0" err="1"/>
              <a:t>đất</a:t>
            </a:r>
            <a:r>
              <a:rPr lang="en-US" sz="2000" dirty="0"/>
              <a:t> </a:t>
            </a:r>
            <a:r>
              <a:rPr lang="en-US" sz="2000" dirty="0" err="1"/>
              <a:t>liền</a:t>
            </a:r>
            <a:r>
              <a:rPr lang="en-US" sz="2000" dirty="0"/>
              <a:t> </a:t>
            </a:r>
            <a:r>
              <a:rPr lang="en-US" sz="2000" dirty="0" err="1"/>
              <a:t>bởi</a:t>
            </a:r>
            <a:r>
              <a:rPr lang="en-US" sz="2000" dirty="0"/>
              <a:t> 1 </a:t>
            </a:r>
            <a:r>
              <a:rPr lang="en-US" sz="2000" dirty="0" err="1"/>
              <a:t>eo</a:t>
            </a:r>
            <a:r>
              <a:rPr lang="en-US" sz="2000" dirty="0"/>
              <a:t> </a:t>
            </a:r>
            <a:r>
              <a:rPr lang="en-US" sz="2000" dirty="0" err="1"/>
              <a:t>biển</a:t>
            </a:r>
            <a:r>
              <a:rPr lang="en-US" sz="2000" dirty="0"/>
              <a:t>)</a:t>
            </a:r>
          </a:p>
          <a:p>
            <a:r>
              <a:rPr lang="en-US" sz="2000" dirty="0"/>
              <a:t>C. </a:t>
            </a:r>
            <a:r>
              <a:rPr lang="en-US" sz="2000" dirty="0" err="1"/>
              <a:t>dãy</a:t>
            </a:r>
            <a:r>
              <a:rPr lang="en-US" sz="2000" dirty="0"/>
              <a:t> san </a:t>
            </a:r>
            <a:r>
              <a:rPr lang="en-US" sz="2000" dirty="0" err="1"/>
              <a:t>hô</a:t>
            </a:r>
            <a:r>
              <a:rPr lang="en-US" sz="2000" dirty="0"/>
              <a:t> </a:t>
            </a:r>
            <a:r>
              <a:rPr lang="en-US" sz="2000" dirty="0" err="1"/>
              <a:t>gần</a:t>
            </a:r>
            <a:r>
              <a:rPr lang="en-US" sz="2000" dirty="0"/>
              <a:t> </a:t>
            </a:r>
            <a:r>
              <a:rPr lang="en-US" sz="2000" dirty="0" err="1"/>
              <a:t>bờ</a:t>
            </a:r>
            <a:r>
              <a:rPr lang="en-US" sz="2000" dirty="0"/>
              <a:t>	D. </a:t>
            </a:r>
            <a:r>
              <a:rPr lang="en-US" sz="2000" dirty="0" err="1"/>
              <a:t>bờ</a:t>
            </a:r>
            <a:r>
              <a:rPr lang="en-US" sz="2000" dirty="0"/>
              <a:t> </a:t>
            </a:r>
            <a:r>
              <a:rPr lang="en-US" sz="2000" dirty="0" err="1"/>
              <a:t>biển</a:t>
            </a:r>
            <a:endParaRPr lang="en-US" sz="2000" dirty="0"/>
          </a:p>
          <a:p>
            <a:r>
              <a:rPr lang="en-US" sz="2000" dirty="0" err="1"/>
              <a:t>Thông</a:t>
            </a:r>
            <a:r>
              <a:rPr lang="en-US" sz="2000" dirty="0"/>
              <a:t> tin </a:t>
            </a:r>
            <a:r>
              <a:rPr lang="en-US" sz="2000" dirty="0" err="1"/>
              <a:t>đoạn</a:t>
            </a:r>
            <a:r>
              <a:rPr lang="en-US" sz="2000" dirty="0"/>
              <a:t> </a:t>
            </a:r>
            <a:r>
              <a:rPr lang="en-US" sz="2000" dirty="0" err="1"/>
              <a:t>cuối</a:t>
            </a:r>
            <a:r>
              <a:rPr lang="en-US" sz="2000" dirty="0"/>
              <a:t>: The three main types of coral reefs are fringing reefs, barrier reefs, and coral atolls. The most common type of reef is the fringing reef. This type of reef grows seaward directly from the shore. They form borders along the shoreline and surrounding islands. </a:t>
            </a:r>
          </a:p>
          <a:p>
            <a:r>
              <a:rPr lang="en-US" sz="2000" dirty="0" err="1"/>
              <a:t>Tạm</a:t>
            </a:r>
            <a:r>
              <a:rPr lang="en-US" sz="2000" dirty="0"/>
              <a:t> </a:t>
            </a:r>
            <a:r>
              <a:rPr lang="en-US" sz="2000" dirty="0" err="1"/>
              <a:t>dịch</a:t>
            </a:r>
            <a:r>
              <a:rPr lang="en-US" sz="2000" dirty="0"/>
              <a:t>: </a:t>
            </a:r>
            <a:r>
              <a:rPr lang="en-US" sz="2000" dirty="0" err="1"/>
              <a:t>Có</a:t>
            </a:r>
            <a:r>
              <a:rPr lang="en-US" sz="2000" dirty="0"/>
              <a:t> 3 </a:t>
            </a:r>
            <a:r>
              <a:rPr lang="en-US" sz="2000" dirty="0" err="1"/>
              <a:t>loại</a:t>
            </a:r>
            <a:r>
              <a:rPr lang="en-US" sz="2000" dirty="0"/>
              <a:t> </a:t>
            </a:r>
            <a:r>
              <a:rPr lang="en-US" sz="2000" dirty="0" err="1"/>
              <a:t>rạn</a:t>
            </a:r>
            <a:r>
              <a:rPr lang="en-US" sz="2000" dirty="0"/>
              <a:t> san </a:t>
            </a:r>
            <a:r>
              <a:rPr lang="en-US" sz="2000" dirty="0" err="1"/>
              <a:t>hô</a:t>
            </a:r>
            <a:r>
              <a:rPr lang="en-US" sz="2000" dirty="0"/>
              <a:t> </a:t>
            </a:r>
            <a:r>
              <a:rPr lang="en-US" sz="2000" dirty="0" err="1"/>
              <a:t>là</a:t>
            </a:r>
            <a:r>
              <a:rPr lang="en-US" sz="2000" dirty="0"/>
              <a:t> </a:t>
            </a:r>
            <a:r>
              <a:rPr lang="en-US" sz="2000" dirty="0" err="1"/>
              <a:t>rạn</a:t>
            </a:r>
            <a:r>
              <a:rPr lang="en-US" sz="2000" dirty="0"/>
              <a:t> san </a:t>
            </a:r>
            <a:r>
              <a:rPr lang="en-US" sz="2000" dirty="0" err="1"/>
              <a:t>hô</a:t>
            </a:r>
            <a:r>
              <a:rPr lang="en-US" sz="2000" dirty="0"/>
              <a:t> </a:t>
            </a:r>
            <a:r>
              <a:rPr lang="en-US" sz="2000" dirty="0" err="1"/>
              <a:t>gần</a:t>
            </a:r>
            <a:r>
              <a:rPr lang="en-US" sz="2000" dirty="0"/>
              <a:t> </a:t>
            </a:r>
            <a:r>
              <a:rPr lang="en-US" sz="2000" dirty="0" err="1"/>
              <a:t>bờ</a:t>
            </a:r>
            <a:r>
              <a:rPr lang="en-US" sz="2000" dirty="0"/>
              <a:t>, </a:t>
            </a:r>
            <a:r>
              <a:rPr lang="en-US" sz="2000" dirty="0" err="1"/>
              <a:t>rạn</a:t>
            </a:r>
            <a:r>
              <a:rPr lang="en-US" sz="2000" dirty="0"/>
              <a:t> san </a:t>
            </a:r>
            <a:r>
              <a:rPr lang="en-US" sz="2000" dirty="0" err="1"/>
              <a:t>hô</a:t>
            </a:r>
            <a:r>
              <a:rPr lang="en-US" sz="2000" dirty="0"/>
              <a:t> </a:t>
            </a:r>
            <a:r>
              <a:rPr lang="en-US" sz="2000" dirty="0" err="1"/>
              <a:t>ngầm</a:t>
            </a:r>
            <a:r>
              <a:rPr lang="en-US" sz="2000" dirty="0"/>
              <a:t> </a:t>
            </a:r>
            <a:r>
              <a:rPr lang="en-US" sz="2000" dirty="0" err="1"/>
              <a:t>ngăn</a:t>
            </a:r>
            <a:r>
              <a:rPr lang="en-US" sz="2000" dirty="0"/>
              <a:t> </a:t>
            </a:r>
            <a:r>
              <a:rPr lang="en-US" sz="2000" dirty="0" err="1"/>
              <a:t>cách</a:t>
            </a:r>
            <a:r>
              <a:rPr lang="en-US" sz="2000" dirty="0"/>
              <a:t> </a:t>
            </a:r>
            <a:r>
              <a:rPr lang="en-US" sz="2000" dirty="0" err="1"/>
              <a:t>với</a:t>
            </a:r>
            <a:r>
              <a:rPr lang="en-US" sz="2000" dirty="0"/>
              <a:t> </a:t>
            </a:r>
            <a:r>
              <a:rPr lang="en-US" sz="2000" dirty="0" err="1"/>
              <a:t>đất</a:t>
            </a:r>
            <a:r>
              <a:rPr lang="en-US" sz="2000" dirty="0"/>
              <a:t> </a:t>
            </a:r>
            <a:r>
              <a:rPr lang="en-US" sz="2000" dirty="0" err="1"/>
              <a:t>liền</a:t>
            </a:r>
            <a:r>
              <a:rPr lang="en-US" sz="2000" dirty="0"/>
              <a:t> </a:t>
            </a:r>
            <a:r>
              <a:rPr lang="en-US" sz="2000" dirty="0" err="1"/>
              <a:t>bởi</a:t>
            </a:r>
            <a:r>
              <a:rPr lang="en-US" sz="2000" dirty="0"/>
              <a:t> 1 </a:t>
            </a:r>
            <a:r>
              <a:rPr lang="en-US" sz="2000" dirty="0" err="1"/>
              <a:t>eo</a:t>
            </a:r>
            <a:r>
              <a:rPr lang="en-US" sz="2000" dirty="0"/>
              <a:t> </a:t>
            </a:r>
            <a:r>
              <a:rPr lang="en-US" sz="2000" dirty="0" err="1"/>
              <a:t>biển</a:t>
            </a:r>
            <a:r>
              <a:rPr lang="en-US" sz="2000" dirty="0"/>
              <a:t> </a:t>
            </a:r>
            <a:r>
              <a:rPr lang="en-US" sz="2000" dirty="0" err="1"/>
              <a:t>và</a:t>
            </a:r>
            <a:r>
              <a:rPr lang="en-US" sz="2000" dirty="0"/>
              <a:t> san </a:t>
            </a:r>
            <a:r>
              <a:rPr lang="en-US" sz="2000" dirty="0" err="1"/>
              <a:t>hô</a:t>
            </a:r>
            <a:r>
              <a:rPr lang="en-US" sz="2000" dirty="0"/>
              <a:t> </a:t>
            </a:r>
            <a:r>
              <a:rPr lang="en-US" sz="2000" dirty="0" err="1"/>
              <a:t>vòng</a:t>
            </a:r>
            <a:r>
              <a:rPr lang="en-US" sz="2000" dirty="0"/>
              <a:t>. </a:t>
            </a:r>
            <a:r>
              <a:rPr lang="en-US" sz="2000" dirty="0" err="1"/>
              <a:t>Loại</a:t>
            </a:r>
            <a:r>
              <a:rPr lang="en-US" sz="2000" dirty="0"/>
              <a:t> san </a:t>
            </a:r>
            <a:r>
              <a:rPr lang="en-US" sz="2000" dirty="0" err="1"/>
              <a:t>hô</a:t>
            </a:r>
            <a:r>
              <a:rPr lang="en-US" sz="2000" dirty="0"/>
              <a:t> </a:t>
            </a:r>
            <a:r>
              <a:rPr lang="en-US" sz="2000" dirty="0" err="1"/>
              <a:t>phổ</a:t>
            </a:r>
            <a:r>
              <a:rPr lang="en-US" sz="2000" dirty="0"/>
              <a:t> </a:t>
            </a:r>
            <a:r>
              <a:rPr lang="en-US" sz="2000" dirty="0" err="1"/>
              <a:t>biến</a:t>
            </a:r>
            <a:r>
              <a:rPr lang="en-US" sz="2000" dirty="0"/>
              <a:t> </a:t>
            </a:r>
            <a:r>
              <a:rPr lang="en-US" sz="2000" dirty="0" err="1"/>
              <a:t>nhất</a:t>
            </a:r>
            <a:r>
              <a:rPr lang="en-US" sz="2000" dirty="0"/>
              <a:t> </a:t>
            </a:r>
            <a:r>
              <a:rPr lang="en-US" sz="2000" dirty="0" err="1"/>
              <a:t>là</a:t>
            </a:r>
            <a:r>
              <a:rPr lang="en-US" sz="2000" dirty="0"/>
              <a:t> san </a:t>
            </a:r>
            <a:r>
              <a:rPr lang="en-US" sz="2000" dirty="0" err="1"/>
              <a:t>hô</a:t>
            </a:r>
            <a:r>
              <a:rPr lang="en-US" sz="2000" dirty="0"/>
              <a:t> </a:t>
            </a:r>
            <a:r>
              <a:rPr lang="en-US" sz="2000" dirty="0" err="1"/>
              <a:t>gần</a:t>
            </a:r>
            <a:r>
              <a:rPr lang="en-US" sz="2000" dirty="0"/>
              <a:t> </a:t>
            </a:r>
            <a:r>
              <a:rPr lang="en-US" sz="2000" dirty="0" err="1"/>
              <a:t>bờ</a:t>
            </a:r>
            <a:r>
              <a:rPr lang="en-US" sz="2000" dirty="0"/>
              <a:t>. </a:t>
            </a:r>
            <a:r>
              <a:rPr lang="en-US" sz="2000" dirty="0" err="1"/>
              <a:t>Loại</a:t>
            </a:r>
            <a:r>
              <a:rPr lang="en-US" sz="2000" dirty="0"/>
              <a:t> san </a:t>
            </a:r>
            <a:r>
              <a:rPr lang="en-US" sz="2000" dirty="0" err="1"/>
              <a:t>hô</a:t>
            </a:r>
            <a:r>
              <a:rPr lang="en-US" sz="2000" dirty="0"/>
              <a:t> </a:t>
            </a:r>
            <a:r>
              <a:rPr lang="en-US" sz="2000" dirty="0" err="1"/>
              <a:t>này</a:t>
            </a:r>
            <a:r>
              <a:rPr lang="en-US" sz="2000" dirty="0"/>
              <a:t> </a:t>
            </a:r>
            <a:r>
              <a:rPr lang="en-US" sz="2000" dirty="0" err="1"/>
              <a:t>mọc</a:t>
            </a:r>
            <a:r>
              <a:rPr lang="en-US" sz="2000" dirty="0"/>
              <a:t> </a:t>
            </a:r>
            <a:r>
              <a:rPr lang="en-US" sz="2000" dirty="0" err="1"/>
              <a:t>trực</a:t>
            </a:r>
            <a:r>
              <a:rPr lang="en-US" sz="2000" dirty="0"/>
              <a:t> </a:t>
            </a:r>
            <a:r>
              <a:rPr lang="en-US" sz="2000" dirty="0" err="1"/>
              <a:t>tiếp</a:t>
            </a:r>
            <a:r>
              <a:rPr lang="en-US" sz="2000" dirty="0"/>
              <a:t> </a:t>
            </a:r>
            <a:r>
              <a:rPr lang="en-US" sz="2000" dirty="0" err="1"/>
              <a:t>dọc</a:t>
            </a:r>
            <a:r>
              <a:rPr lang="en-US" sz="2000" dirty="0"/>
              <a:t> </a:t>
            </a:r>
            <a:r>
              <a:rPr lang="en-US" sz="2000" dirty="0" err="1"/>
              <a:t>theo</a:t>
            </a:r>
            <a:r>
              <a:rPr lang="en-US" sz="2000" dirty="0"/>
              <a:t> </a:t>
            </a:r>
            <a:r>
              <a:rPr lang="en-US" sz="2000" dirty="0" err="1"/>
              <a:t>bờ</a:t>
            </a:r>
            <a:r>
              <a:rPr lang="en-US" sz="2000" dirty="0"/>
              <a:t> </a:t>
            </a:r>
            <a:r>
              <a:rPr lang="en-US" sz="2000" dirty="0" err="1"/>
              <a:t>biển</a:t>
            </a:r>
            <a:r>
              <a:rPr lang="en-US" sz="2000" dirty="0"/>
              <a:t>. </a:t>
            </a:r>
            <a:r>
              <a:rPr lang="en-US" sz="2000" dirty="0" err="1"/>
              <a:t>Chúng</a:t>
            </a:r>
            <a:r>
              <a:rPr lang="en-US" sz="2000" dirty="0"/>
              <a:t> </a:t>
            </a:r>
            <a:r>
              <a:rPr lang="en-US" sz="2000" dirty="0" err="1"/>
              <a:t>tạo</a:t>
            </a:r>
            <a:r>
              <a:rPr lang="en-US" sz="2000" dirty="0"/>
              <a:t> </a:t>
            </a:r>
            <a:r>
              <a:rPr lang="en-US" sz="2000" dirty="0" err="1"/>
              <a:t>thành</a:t>
            </a:r>
            <a:r>
              <a:rPr lang="en-US" sz="2000" dirty="0"/>
              <a:t> </a:t>
            </a:r>
            <a:r>
              <a:rPr lang="en-US" sz="2000" dirty="0" err="1"/>
              <a:t>các</a:t>
            </a:r>
            <a:r>
              <a:rPr lang="en-US" sz="2000" dirty="0"/>
              <a:t> </a:t>
            </a:r>
            <a:r>
              <a:rPr lang="en-US" sz="2000" dirty="0" err="1"/>
              <a:t>vành</a:t>
            </a:r>
            <a:r>
              <a:rPr lang="en-US" sz="2000" dirty="0"/>
              <a:t> </a:t>
            </a:r>
            <a:r>
              <a:rPr lang="en-US" sz="2000" dirty="0" err="1"/>
              <a:t>đai</a:t>
            </a:r>
            <a:r>
              <a:rPr lang="en-US" sz="2000" dirty="0"/>
              <a:t> </a:t>
            </a:r>
            <a:r>
              <a:rPr lang="en-US" sz="2000" dirty="0" err="1"/>
              <a:t>dọc</a:t>
            </a:r>
            <a:r>
              <a:rPr lang="en-US" sz="2000" dirty="0"/>
              <a:t> </a:t>
            </a:r>
            <a:r>
              <a:rPr lang="en-US" sz="2000" dirty="0" err="1"/>
              <a:t>theo</a:t>
            </a:r>
            <a:r>
              <a:rPr lang="en-US" sz="2000" dirty="0"/>
              <a:t> </a:t>
            </a:r>
            <a:r>
              <a:rPr lang="en-US" sz="2000" dirty="0" err="1"/>
              <a:t>bờ</a:t>
            </a:r>
            <a:r>
              <a:rPr lang="en-US" sz="2000" dirty="0"/>
              <a:t> </a:t>
            </a:r>
            <a:r>
              <a:rPr lang="en-US" sz="2000" dirty="0" err="1"/>
              <a:t>biển</a:t>
            </a:r>
            <a:r>
              <a:rPr lang="en-US" sz="2000" dirty="0"/>
              <a:t> </a:t>
            </a:r>
            <a:r>
              <a:rPr lang="en-US" sz="2000" dirty="0" err="1"/>
              <a:t>và</a:t>
            </a:r>
            <a:r>
              <a:rPr lang="en-US" sz="2000" dirty="0"/>
              <a:t> </a:t>
            </a:r>
            <a:r>
              <a:rPr lang="en-US" sz="2000" dirty="0" err="1"/>
              <a:t>xung</a:t>
            </a:r>
            <a:r>
              <a:rPr lang="en-US" sz="2000" dirty="0"/>
              <a:t> </a:t>
            </a:r>
            <a:r>
              <a:rPr lang="en-US" sz="2000" dirty="0" err="1"/>
              <a:t>quanh</a:t>
            </a:r>
            <a:r>
              <a:rPr lang="en-US" sz="2000" dirty="0"/>
              <a:t> </a:t>
            </a:r>
            <a:r>
              <a:rPr lang="en-US" sz="2000" dirty="0" err="1"/>
              <a:t>các</a:t>
            </a:r>
            <a:r>
              <a:rPr lang="en-US" sz="2000" dirty="0"/>
              <a:t> </a:t>
            </a:r>
            <a:r>
              <a:rPr lang="en-US" sz="2000" dirty="0" err="1"/>
              <a:t>hòn</a:t>
            </a:r>
            <a:r>
              <a:rPr lang="en-US" sz="2000" dirty="0"/>
              <a:t> </a:t>
            </a:r>
            <a:r>
              <a:rPr lang="en-US" sz="2000" dirty="0" err="1"/>
              <a:t>đảo</a:t>
            </a:r>
            <a:r>
              <a:rPr lang="en-US" sz="2000" dirty="0"/>
              <a:t>.</a:t>
            </a:r>
          </a:p>
          <a:p>
            <a:r>
              <a:rPr lang="en-US" sz="2000" dirty="0" err="1"/>
              <a:t>Vậy</a:t>
            </a:r>
            <a:r>
              <a:rPr lang="en-US" sz="2000" dirty="0"/>
              <a:t>, “they” ở </a:t>
            </a:r>
            <a:r>
              <a:rPr lang="en-US" sz="2000" dirty="0" err="1"/>
              <a:t>đây</a:t>
            </a:r>
            <a:r>
              <a:rPr lang="en-US" sz="2000" dirty="0"/>
              <a:t> </a:t>
            </a:r>
            <a:r>
              <a:rPr lang="en-US" sz="2000" dirty="0" err="1"/>
              <a:t>là</a:t>
            </a:r>
            <a:r>
              <a:rPr lang="en-US" sz="2000" dirty="0"/>
              <a:t> </a:t>
            </a:r>
            <a:r>
              <a:rPr lang="en-US" sz="2000" dirty="0" err="1"/>
              <a:t>rạn</a:t>
            </a:r>
            <a:r>
              <a:rPr lang="en-US" sz="2000" dirty="0"/>
              <a:t> san </a:t>
            </a:r>
            <a:r>
              <a:rPr lang="en-US" sz="2000" dirty="0" err="1"/>
              <a:t>hô</a:t>
            </a:r>
            <a:r>
              <a:rPr lang="en-US" sz="2000" dirty="0"/>
              <a:t> </a:t>
            </a:r>
            <a:r>
              <a:rPr lang="en-US" sz="2000" dirty="0" err="1"/>
              <a:t>gần</a:t>
            </a:r>
            <a:r>
              <a:rPr lang="en-US" sz="2000" dirty="0"/>
              <a:t> </a:t>
            </a:r>
            <a:r>
              <a:rPr lang="en-US" sz="2000" dirty="0" err="1"/>
              <a:t>bờ</a:t>
            </a:r>
            <a:r>
              <a:rPr lang="en-US" sz="2000" dirty="0"/>
              <a:t>. </a:t>
            </a:r>
          </a:p>
          <a:p>
            <a:endParaRPr lang="en-US" sz="2000" dirty="0"/>
          </a:p>
        </p:txBody>
      </p:sp>
      <p:sp>
        <p:nvSpPr>
          <p:cNvPr id="2" name="Oval 1"/>
          <p:cNvSpPr/>
          <p:nvPr/>
        </p:nvSpPr>
        <p:spPr>
          <a:xfrm>
            <a:off x="4724400" y="533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62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8915400" cy="4524315"/>
          </a:xfrm>
          <a:prstGeom prst="rect">
            <a:avLst/>
          </a:prstGeom>
          <a:noFill/>
        </p:spPr>
        <p:txBody>
          <a:bodyPr wrap="square" rtlCol="0">
            <a:spAutoFit/>
          </a:bodyPr>
          <a:lstStyle/>
          <a:p>
            <a:r>
              <a:rPr lang="en-US" sz="2400" b="1" dirty="0"/>
              <a:t>Question </a:t>
            </a:r>
            <a:r>
              <a:rPr lang="vi-VN" sz="2400" b="1" dirty="0"/>
              <a:t>5</a:t>
            </a:r>
            <a:r>
              <a:rPr lang="vi-VN" sz="2400" dirty="0"/>
              <a:t>. Someone stopped me on the street and offered to sell me a gold watch for five dollars. I could </a:t>
            </a:r>
            <a:r>
              <a:rPr lang="en-US" sz="2400" dirty="0"/>
              <a:t>_______ </a:t>
            </a:r>
            <a:r>
              <a:rPr lang="vi-VN" sz="2400" dirty="0"/>
              <a:t>a rat.</a:t>
            </a:r>
            <a:endParaRPr lang="en-US" sz="2400" dirty="0"/>
          </a:p>
          <a:p>
            <a:r>
              <a:rPr lang="vi-VN" sz="2400" dirty="0"/>
              <a:t>	</a:t>
            </a:r>
            <a:r>
              <a:rPr lang="vi-VN" sz="2400" b="1" dirty="0"/>
              <a:t>A</a:t>
            </a:r>
            <a:r>
              <a:rPr lang="vi-VN" sz="2400" dirty="0"/>
              <a:t>. taste 	</a:t>
            </a:r>
            <a:r>
              <a:rPr lang="vi-VN" sz="2400" b="1" dirty="0"/>
              <a:t>B</a:t>
            </a:r>
            <a:r>
              <a:rPr lang="vi-VN" sz="2400" dirty="0"/>
              <a:t>. see 	</a:t>
            </a:r>
            <a:r>
              <a:rPr lang="vi-VN" sz="2400" b="1" dirty="0"/>
              <a:t>C</a:t>
            </a:r>
            <a:r>
              <a:rPr lang="vi-VN" sz="2400" dirty="0"/>
              <a:t>. think 	</a:t>
            </a:r>
            <a:r>
              <a:rPr lang="vi-VN" sz="2400" b="1" dirty="0"/>
              <a:t>D</a:t>
            </a:r>
            <a:r>
              <a:rPr lang="vi-VN" sz="2400" dirty="0"/>
              <a:t>. smell</a:t>
            </a:r>
            <a:endParaRPr lang="en-US" sz="2400" dirty="0"/>
          </a:p>
          <a:p>
            <a:endParaRPr lang="en-US" sz="2400" b="1" dirty="0" smtClean="0"/>
          </a:p>
          <a:p>
            <a:r>
              <a:rPr lang="vi-VN" sz="2400" dirty="0" smtClean="0"/>
              <a:t>Kiến </a:t>
            </a:r>
            <a:r>
              <a:rPr lang="vi-VN" sz="2400" dirty="0"/>
              <a:t>thức: </a:t>
            </a:r>
            <a:r>
              <a:rPr lang="en-US" sz="2400" dirty="0" err="1"/>
              <a:t>Thành</a:t>
            </a:r>
            <a:r>
              <a:rPr lang="en-US" sz="2400" dirty="0"/>
              <a:t> </a:t>
            </a:r>
            <a:r>
              <a:rPr lang="en-US" sz="2400" dirty="0" err="1"/>
              <a:t>ngữ</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smell a rat: </a:t>
            </a:r>
            <a:r>
              <a:rPr lang="en-US" sz="2400" dirty="0" err="1"/>
              <a:t>tỏ</a:t>
            </a:r>
            <a:r>
              <a:rPr lang="en-US" sz="2400" dirty="0"/>
              <a:t> ý </a:t>
            </a:r>
            <a:r>
              <a:rPr lang="en-US" sz="2400" dirty="0" err="1"/>
              <a:t>nghi</a:t>
            </a:r>
            <a:r>
              <a:rPr lang="en-US" sz="2400" dirty="0"/>
              <a:t> </a:t>
            </a:r>
            <a:r>
              <a:rPr lang="en-US" sz="2400" dirty="0" err="1"/>
              <a:t>ngờ</a:t>
            </a:r>
            <a:r>
              <a:rPr lang="en-US" sz="2400" dirty="0"/>
              <a:t> </a:t>
            </a:r>
            <a:r>
              <a:rPr lang="en-US" sz="2400" dirty="0" err="1"/>
              <a:t>có</a:t>
            </a:r>
            <a:r>
              <a:rPr lang="en-US" sz="2400" dirty="0"/>
              <a:t> </a:t>
            </a:r>
            <a:r>
              <a:rPr lang="en-US" sz="2400" dirty="0" err="1"/>
              <a:t>một</a:t>
            </a:r>
            <a:r>
              <a:rPr lang="en-US" sz="2400" dirty="0"/>
              <a:t> </a:t>
            </a:r>
            <a:r>
              <a:rPr lang="en-US" sz="2400" dirty="0" err="1"/>
              <a:t>điều</a:t>
            </a:r>
            <a:r>
              <a:rPr lang="en-US" sz="2400" dirty="0"/>
              <a:t> </a:t>
            </a:r>
            <a:r>
              <a:rPr lang="en-US" sz="2400" dirty="0" err="1"/>
              <a:t>gì</a:t>
            </a:r>
            <a:r>
              <a:rPr lang="en-US" sz="2400" dirty="0"/>
              <a:t> </a:t>
            </a:r>
            <a:r>
              <a:rPr lang="en-US" sz="2400" dirty="0" err="1"/>
              <a:t>đó</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Ai </a:t>
            </a:r>
            <a:r>
              <a:rPr lang="en-US" sz="2400" dirty="0" err="1"/>
              <a:t>đó</a:t>
            </a:r>
            <a:r>
              <a:rPr lang="en-US" sz="2400" dirty="0"/>
              <a:t> </a:t>
            </a:r>
            <a:r>
              <a:rPr lang="en-US" sz="2400" dirty="0" err="1"/>
              <a:t>đã</a:t>
            </a:r>
            <a:r>
              <a:rPr lang="en-US" sz="2400" dirty="0"/>
              <a:t> </a:t>
            </a:r>
            <a:r>
              <a:rPr lang="en-US" sz="2400" dirty="0" err="1"/>
              <a:t>chặn</a:t>
            </a:r>
            <a:r>
              <a:rPr lang="en-US" sz="2400" dirty="0"/>
              <a:t> </a:t>
            </a:r>
            <a:r>
              <a:rPr lang="en-US" sz="2400" dirty="0" err="1"/>
              <a:t>tôi</a:t>
            </a:r>
            <a:r>
              <a:rPr lang="en-US" sz="2400" dirty="0"/>
              <a:t> </a:t>
            </a:r>
            <a:r>
              <a:rPr lang="en-US" sz="2400" dirty="0" err="1"/>
              <a:t>lại</a:t>
            </a:r>
            <a:r>
              <a:rPr lang="en-US" sz="2400" dirty="0"/>
              <a:t> </a:t>
            </a:r>
            <a:r>
              <a:rPr lang="en-US" sz="2400" dirty="0" err="1"/>
              <a:t>trên</a:t>
            </a:r>
            <a:r>
              <a:rPr lang="en-US" sz="2400" dirty="0"/>
              <a:t> </a:t>
            </a:r>
            <a:r>
              <a:rPr lang="en-US" sz="2400" dirty="0" err="1"/>
              <a:t>phố</a:t>
            </a:r>
            <a:r>
              <a:rPr lang="en-US" sz="2400" dirty="0"/>
              <a:t> </a:t>
            </a:r>
            <a:r>
              <a:rPr lang="en-US" sz="2400" dirty="0" err="1"/>
              <a:t>và</a:t>
            </a:r>
            <a:r>
              <a:rPr lang="en-US" sz="2400" dirty="0"/>
              <a:t> </a:t>
            </a:r>
            <a:r>
              <a:rPr lang="en-US" sz="2400" dirty="0" err="1"/>
              <a:t>đề</a:t>
            </a:r>
            <a:r>
              <a:rPr lang="en-US" sz="2400" dirty="0"/>
              <a:t> </a:t>
            </a:r>
            <a:r>
              <a:rPr lang="en-US" sz="2400" dirty="0" err="1"/>
              <a:t>nghị</a:t>
            </a:r>
            <a:r>
              <a:rPr lang="en-US" sz="2400" dirty="0"/>
              <a:t> </a:t>
            </a:r>
            <a:r>
              <a:rPr lang="en-US" sz="2400" dirty="0" err="1"/>
              <a:t>bán</a:t>
            </a:r>
            <a:r>
              <a:rPr lang="en-US" sz="2400" dirty="0"/>
              <a:t> </a:t>
            </a:r>
            <a:r>
              <a:rPr lang="en-US" sz="2400" dirty="0" err="1"/>
              <a:t>cho</a:t>
            </a:r>
            <a:r>
              <a:rPr lang="en-US" sz="2400" dirty="0"/>
              <a:t> </a:t>
            </a:r>
            <a:r>
              <a:rPr lang="en-US" sz="2400" dirty="0" err="1"/>
              <a:t>tôi</a:t>
            </a:r>
            <a:r>
              <a:rPr lang="en-US" sz="2400" dirty="0"/>
              <a:t> </a:t>
            </a:r>
            <a:r>
              <a:rPr lang="en-US" sz="2400" dirty="0" err="1"/>
              <a:t>một</a:t>
            </a:r>
            <a:r>
              <a:rPr lang="en-US" sz="2400" dirty="0"/>
              <a:t> </a:t>
            </a:r>
            <a:r>
              <a:rPr lang="en-US" sz="2400" dirty="0" err="1"/>
              <a:t>chiếc</a:t>
            </a:r>
            <a:r>
              <a:rPr lang="en-US" sz="2400" dirty="0"/>
              <a:t> </a:t>
            </a:r>
            <a:r>
              <a:rPr lang="en-US" sz="2400" dirty="0" err="1"/>
              <a:t>đồng</a:t>
            </a:r>
            <a:r>
              <a:rPr lang="en-US" sz="2400" dirty="0"/>
              <a:t> </a:t>
            </a:r>
            <a:r>
              <a:rPr lang="en-US" sz="2400" dirty="0" err="1"/>
              <a:t>hồ</a:t>
            </a:r>
            <a:r>
              <a:rPr lang="en-US" sz="2400" dirty="0"/>
              <a:t> </a:t>
            </a:r>
            <a:r>
              <a:rPr lang="en-US" sz="2400" dirty="0" err="1"/>
              <a:t>vàng</a:t>
            </a:r>
            <a:r>
              <a:rPr lang="en-US" sz="2400" dirty="0"/>
              <a:t> </a:t>
            </a:r>
            <a:r>
              <a:rPr lang="en-US" sz="2400" dirty="0" err="1"/>
              <a:t>với</a:t>
            </a:r>
            <a:r>
              <a:rPr lang="en-US" sz="2400" dirty="0"/>
              <a:t> </a:t>
            </a:r>
            <a:r>
              <a:rPr lang="en-US" sz="2400" dirty="0" err="1"/>
              <a:t>giá</a:t>
            </a:r>
            <a:r>
              <a:rPr lang="en-US" sz="2400" dirty="0"/>
              <a:t> </a:t>
            </a:r>
            <a:r>
              <a:rPr lang="en-US" sz="2400" dirty="0" err="1"/>
              <a:t>năm</a:t>
            </a:r>
            <a:r>
              <a:rPr lang="en-US" sz="2400" dirty="0"/>
              <a:t> </a:t>
            </a:r>
            <a:r>
              <a:rPr lang="en-US" sz="2400" dirty="0" err="1"/>
              <a:t>đô</a:t>
            </a:r>
            <a:r>
              <a:rPr lang="en-US" sz="2400" dirty="0"/>
              <a:t> la. </a:t>
            </a:r>
            <a:r>
              <a:rPr lang="en-US" sz="2400" dirty="0" err="1"/>
              <a:t>Tôi</a:t>
            </a:r>
            <a:r>
              <a:rPr lang="en-US" sz="2400" dirty="0"/>
              <a:t> </a:t>
            </a:r>
            <a:r>
              <a:rPr lang="en-US" sz="2400" dirty="0" err="1"/>
              <a:t>có</a:t>
            </a:r>
            <a:r>
              <a:rPr lang="en-US" sz="2400" dirty="0"/>
              <a:t> </a:t>
            </a:r>
            <a:r>
              <a:rPr lang="en-US" sz="2400" dirty="0" err="1"/>
              <a:t>thể</a:t>
            </a:r>
            <a:r>
              <a:rPr lang="en-US" sz="2400" dirty="0"/>
              <a:t> </a:t>
            </a:r>
            <a:r>
              <a:rPr lang="en-US" sz="2400" dirty="0" err="1"/>
              <a:t>nghi</a:t>
            </a:r>
            <a:r>
              <a:rPr lang="en-US" sz="2400" dirty="0"/>
              <a:t> </a:t>
            </a:r>
            <a:r>
              <a:rPr lang="en-US" sz="2400" dirty="0" err="1"/>
              <a:t>ngờ</a:t>
            </a:r>
            <a:r>
              <a:rPr lang="en-US" sz="2400" dirty="0"/>
              <a:t> </a:t>
            </a:r>
            <a:r>
              <a:rPr lang="en-US" sz="2400" dirty="0" err="1"/>
              <a:t>có</a:t>
            </a:r>
            <a:r>
              <a:rPr lang="en-US" sz="2400" dirty="0"/>
              <a:t> </a:t>
            </a:r>
            <a:r>
              <a:rPr lang="en-US" sz="2400" dirty="0" err="1"/>
              <a:t>gì</a:t>
            </a:r>
            <a:r>
              <a:rPr lang="en-US" sz="2400" dirty="0"/>
              <a:t> </a:t>
            </a:r>
            <a:r>
              <a:rPr lang="en-US" sz="2400" dirty="0" err="1"/>
              <a:t>đó</a:t>
            </a:r>
            <a:r>
              <a:rPr lang="en-US" sz="2400" dirty="0"/>
              <a:t> </a:t>
            </a:r>
            <a:r>
              <a:rPr lang="en-US" sz="2400" dirty="0" err="1"/>
              <a:t>sai</a:t>
            </a:r>
            <a:r>
              <a:rPr lang="en-US" sz="2400" dirty="0"/>
              <a:t> </a:t>
            </a:r>
            <a:r>
              <a:rPr lang="en-US" sz="2400" dirty="0" err="1"/>
              <a:t>sai</a:t>
            </a:r>
            <a:r>
              <a:rPr lang="en-US" sz="2400" dirty="0"/>
              <a:t>.</a:t>
            </a:r>
          </a:p>
          <a:p>
            <a:endParaRPr lang="en-US" sz="2400" dirty="0"/>
          </a:p>
        </p:txBody>
      </p:sp>
      <p:sp>
        <p:nvSpPr>
          <p:cNvPr id="2" name="Oval 1"/>
          <p:cNvSpPr/>
          <p:nvPr/>
        </p:nvSpPr>
        <p:spPr>
          <a:xfrm>
            <a:off x="64770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847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6247864"/>
          </a:xfrm>
          <a:prstGeom prst="rect">
            <a:avLst/>
          </a:prstGeom>
          <a:noFill/>
        </p:spPr>
        <p:txBody>
          <a:bodyPr wrap="square" rtlCol="0">
            <a:spAutoFit/>
          </a:bodyPr>
          <a:lstStyle/>
          <a:p>
            <a:r>
              <a:rPr lang="en-US" sz="2000" b="1" dirty="0"/>
              <a:t>Question 50.</a:t>
            </a:r>
            <a:r>
              <a:rPr lang="en-US" sz="2000" dirty="0"/>
              <a:t> As mentioned in the last paragraph, why a reef is called a barrier reef?</a:t>
            </a:r>
          </a:p>
          <a:p>
            <a:r>
              <a:rPr lang="en-US" sz="2000" dirty="0"/>
              <a:t>	</a:t>
            </a:r>
            <a:r>
              <a:rPr lang="en-US" sz="2000" b="1" dirty="0"/>
              <a:t>A</a:t>
            </a:r>
            <a:r>
              <a:rPr lang="en-US" sz="2000" dirty="0"/>
              <a:t>. As it keeps developing from a volcanic island that has sunk entirely below sea level.</a:t>
            </a:r>
          </a:p>
          <a:p>
            <a:r>
              <a:rPr lang="en-US" sz="2000" dirty="0"/>
              <a:t>	</a:t>
            </a:r>
            <a:r>
              <a:rPr lang="en-US" sz="2000" b="1" dirty="0"/>
              <a:t>B</a:t>
            </a:r>
            <a:r>
              <a:rPr lang="en-US" sz="2000" dirty="0"/>
              <a:t>. Because its skeleton is flexible enough to defend many marine organisms.</a:t>
            </a:r>
          </a:p>
          <a:p>
            <a:r>
              <a:rPr lang="en-US" sz="2000" dirty="0"/>
              <a:t>	</a:t>
            </a:r>
            <a:r>
              <a:rPr lang="en-US" sz="2000" b="1" dirty="0"/>
              <a:t>C</a:t>
            </a:r>
            <a:r>
              <a:rPr lang="en-US" sz="2000" dirty="0"/>
              <a:t>. Since it saves the low waters along the coastline from the open sea. </a:t>
            </a:r>
          </a:p>
          <a:p>
            <a:r>
              <a:rPr lang="en-US" sz="2000" dirty="0"/>
              <a:t>	</a:t>
            </a:r>
            <a:r>
              <a:rPr lang="en-US" sz="2000" b="1" dirty="0"/>
              <a:t>D</a:t>
            </a:r>
            <a:r>
              <a:rPr lang="en-US" sz="2000" dirty="0"/>
              <a:t>. Because it is one kind of 1,000 hard corals that protect the shoreline. </a:t>
            </a:r>
          </a:p>
          <a:p>
            <a:endParaRPr lang="en-US" sz="2000" b="1" smtClean="0"/>
          </a:p>
          <a:p>
            <a:r>
              <a:rPr lang="en-US" sz="2000" smtClean="0"/>
              <a:t>Kiến</a:t>
            </a:r>
            <a:r>
              <a:rPr lang="en-US" sz="2000" dirty="0" smtClean="0"/>
              <a:t> </a:t>
            </a:r>
            <a:r>
              <a:rPr lang="en-US" sz="2000" dirty="0" err="1"/>
              <a:t>thức</a:t>
            </a:r>
            <a:r>
              <a:rPr lang="en-US" sz="2000" dirty="0"/>
              <a:t> :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Như</a:t>
            </a:r>
            <a:r>
              <a:rPr lang="en-US" sz="2000" dirty="0"/>
              <a:t> </a:t>
            </a:r>
            <a:r>
              <a:rPr lang="en-US" sz="2000" dirty="0" err="1"/>
              <a:t>được</a:t>
            </a:r>
            <a:r>
              <a:rPr lang="en-US" sz="2000" dirty="0"/>
              <a:t> </a:t>
            </a:r>
            <a:r>
              <a:rPr lang="en-US" sz="2000" dirty="0" err="1"/>
              <a:t>nhắc</a:t>
            </a:r>
            <a:r>
              <a:rPr lang="en-US" sz="2000" dirty="0"/>
              <a:t> </a:t>
            </a:r>
            <a:r>
              <a:rPr lang="en-US" sz="2000" dirty="0" err="1"/>
              <a:t>đến</a:t>
            </a:r>
            <a:r>
              <a:rPr lang="en-US" sz="2000" dirty="0"/>
              <a:t> </a:t>
            </a:r>
            <a:r>
              <a:rPr lang="en-US" sz="2000" dirty="0" err="1"/>
              <a:t>trong</a:t>
            </a:r>
            <a:r>
              <a:rPr lang="en-US" sz="2000" dirty="0"/>
              <a:t> </a:t>
            </a:r>
            <a:r>
              <a:rPr lang="en-US" sz="2000" dirty="0" err="1"/>
              <a:t>đoạn</a:t>
            </a:r>
            <a:r>
              <a:rPr lang="en-US" sz="2000" dirty="0"/>
              <a:t> </a:t>
            </a:r>
            <a:r>
              <a:rPr lang="en-US" sz="2000" dirty="0" err="1"/>
              <a:t>cuối</a:t>
            </a:r>
            <a:r>
              <a:rPr lang="en-US" sz="2000" dirty="0"/>
              <a:t>, </a:t>
            </a:r>
            <a:r>
              <a:rPr lang="en-US" sz="2000" dirty="0" err="1"/>
              <a:t>tại</a:t>
            </a:r>
            <a:r>
              <a:rPr lang="en-US" sz="2000" dirty="0"/>
              <a:t> </a:t>
            </a:r>
            <a:r>
              <a:rPr lang="en-US" sz="2000" dirty="0" err="1"/>
              <a:t>sao</a:t>
            </a:r>
            <a:r>
              <a:rPr lang="en-US" sz="2000" dirty="0"/>
              <a:t> </a:t>
            </a:r>
            <a:r>
              <a:rPr lang="en-US" sz="2000" dirty="0" err="1"/>
              <a:t>một</a:t>
            </a:r>
            <a:r>
              <a:rPr lang="en-US" sz="2000" dirty="0"/>
              <a:t> </a:t>
            </a:r>
            <a:r>
              <a:rPr lang="en-US" sz="2000" dirty="0" err="1"/>
              <a:t>rạn</a:t>
            </a:r>
            <a:r>
              <a:rPr lang="en-US" sz="2000" dirty="0"/>
              <a:t> san </a:t>
            </a:r>
            <a:r>
              <a:rPr lang="en-US" sz="2000" dirty="0" err="1"/>
              <a:t>hô</a:t>
            </a:r>
            <a:r>
              <a:rPr lang="en-US" sz="2000" dirty="0"/>
              <a:t> </a:t>
            </a:r>
            <a:r>
              <a:rPr lang="en-US" sz="2000" dirty="0" err="1"/>
              <a:t>lại</a:t>
            </a:r>
            <a:r>
              <a:rPr lang="en-US" sz="2000" dirty="0"/>
              <a:t> </a:t>
            </a:r>
            <a:r>
              <a:rPr lang="en-US" sz="2000" dirty="0" err="1"/>
              <a:t>được</a:t>
            </a:r>
            <a:r>
              <a:rPr lang="en-US" sz="2000" dirty="0"/>
              <a:t> </a:t>
            </a:r>
            <a:r>
              <a:rPr lang="en-US" sz="2000" dirty="0" err="1"/>
              <a:t>gọi</a:t>
            </a:r>
            <a:r>
              <a:rPr lang="en-US" sz="2000" dirty="0"/>
              <a:t> </a:t>
            </a:r>
            <a:r>
              <a:rPr lang="en-US" sz="2000" dirty="0" err="1"/>
              <a:t>là</a:t>
            </a:r>
            <a:r>
              <a:rPr lang="en-US" sz="2000" dirty="0"/>
              <a:t> “barrier reef”?</a:t>
            </a:r>
          </a:p>
          <a:p>
            <a:r>
              <a:rPr lang="en-US" sz="2000" dirty="0"/>
              <a:t>A. </a:t>
            </a:r>
            <a:r>
              <a:rPr lang="en-US" sz="2000" dirty="0" err="1"/>
              <a:t>Vì</a:t>
            </a:r>
            <a:r>
              <a:rPr lang="en-US" sz="2000" dirty="0"/>
              <a:t> </a:t>
            </a:r>
            <a:r>
              <a:rPr lang="en-US" sz="2000" dirty="0" err="1"/>
              <a:t>chúng</a:t>
            </a:r>
            <a:r>
              <a:rPr lang="en-US" sz="2000" dirty="0"/>
              <a:t> </a:t>
            </a:r>
            <a:r>
              <a:rPr lang="en-US" sz="2000" dirty="0" err="1"/>
              <a:t>tiếp</a:t>
            </a:r>
            <a:r>
              <a:rPr lang="en-US" sz="2000" dirty="0"/>
              <a:t> </a:t>
            </a:r>
            <a:r>
              <a:rPr lang="en-US" sz="2000" dirty="0" err="1"/>
              <a:t>tục</a:t>
            </a:r>
            <a:r>
              <a:rPr lang="en-US" sz="2000" dirty="0"/>
              <a:t> </a:t>
            </a:r>
            <a:r>
              <a:rPr lang="en-US" sz="2000" dirty="0" err="1"/>
              <a:t>phát</a:t>
            </a:r>
            <a:r>
              <a:rPr lang="en-US" sz="2000" dirty="0"/>
              <a:t> </a:t>
            </a:r>
            <a:r>
              <a:rPr lang="en-US" sz="2000" dirty="0" err="1"/>
              <a:t>triển</a:t>
            </a:r>
            <a:r>
              <a:rPr lang="en-US" sz="2000" dirty="0"/>
              <a:t> </a:t>
            </a:r>
            <a:r>
              <a:rPr lang="en-US" sz="2000" dirty="0" err="1"/>
              <a:t>từ</a:t>
            </a:r>
            <a:r>
              <a:rPr lang="en-US" sz="2000" dirty="0"/>
              <a:t> 1 </a:t>
            </a:r>
            <a:r>
              <a:rPr lang="en-US" sz="2000" dirty="0" err="1"/>
              <a:t>hòn</a:t>
            </a:r>
            <a:r>
              <a:rPr lang="en-US" sz="2000" dirty="0"/>
              <a:t> </a:t>
            </a:r>
            <a:r>
              <a:rPr lang="en-US" sz="2000" dirty="0" err="1"/>
              <a:t>đảo</a:t>
            </a:r>
            <a:r>
              <a:rPr lang="en-US" sz="2000" dirty="0"/>
              <a:t> </a:t>
            </a:r>
            <a:r>
              <a:rPr lang="en-US" sz="2000" dirty="0" err="1"/>
              <a:t>núi</a:t>
            </a:r>
            <a:r>
              <a:rPr lang="en-US" sz="2000" dirty="0"/>
              <a:t> </a:t>
            </a:r>
            <a:r>
              <a:rPr lang="en-US" sz="2000" dirty="0" err="1"/>
              <a:t>lửa</a:t>
            </a:r>
            <a:r>
              <a:rPr lang="en-US" sz="2000" dirty="0"/>
              <a:t> </a:t>
            </a:r>
            <a:r>
              <a:rPr lang="en-US" sz="2000" dirty="0" err="1"/>
              <a:t>đã</a:t>
            </a:r>
            <a:r>
              <a:rPr lang="en-US" sz="2000" dirty="0"/>
              <a:t> </a:t>
            </a:r>
            <a:r>
              <a:rPr lang="en-US" sz="2000" dirty="0" err="1"/>
              <a:t>hoàn</a:t>
            </a:r>
            <a:r>
              <a:rPr lang="en-US" sz="2000" dirty="0"/>
              <a:t> </a:t>
            </a:r>
            <a:r>
              <a:rPr lang="en-US" sz="2000" dirty="0" err="1"/>
              <a:t>toàn</a:t>
            </a:r>
            <a:r>
              <a:rPr lang="en-US" sz="2000" dirty="0"/>
              <a:t> </a:t>
            </a:r>
            <a:r>
              <a:rPr lang="en-US" sz="2000" dirty="0" err="1"/>
              <a:t>chìm</a:t>
            </a:r>
            <a:r>
              <a:rPr lang="en-US" sz="2000" dirty="0"/>
              <a:t> </a:t>
            </a:r>
            <a:r>
              <a:rPr lang="en-US" sz="2000" dirty="0" err="1"/>
              <a:t>dưới</a:t>
            </a:r>
            <a:r>
              <a:rPr lang="en-US" sz="2000" dirty="0"/>
              <a:t> </a:t>
            </a:r>
            <a:r>
              <a:rPr lang="en-US" sz="2000" dirty="0" err="1"/>
              <a:t>mực</a:t>
            </a:r>
            <a:r>
              <a:rPr lang="en-US" sz="2000" dirty="0"/>
              <a:t> </a:t>
            </a:r>
            <a:r>
              <a:rPr lang="en-US" sz="2000" dirty="0" err="1"/>
              <a:t>nước</a:t>
            </a:r>
            <a:r>
              <a:rPr lang="en-US" sz="2000" dirty="0"/>
              <a:t> </a:t>
            </a:r>
            <a:r>
              <a:rPr lang="en-US" sz="2000" dirty="0" err="1"/>
              <a:t>biển</a:t>
            </a:r>
            <a:r>
              <a:rPr lang="en-US" sz="2000" dirty="0"/>
              <a:t>.</a:t>
            </a:r>
          </a:p>
          <a:p>
            <a:r>
              <a:rPr lang="en-US" sz="2000" dirty="0"/>
              <a:t>B. </a:t>
            </a:r>
            <a:r>
              <a:rPr lang="en-US" sz="2000" dirty="0" err="1"/>
              <a:t>Bởi</a:t>
            </a:r>
            <a:r>
              <a:rPr lang="en-US" sz="2000" dirty="0"/>
              <a:t> </a:t>
            </a:r>
            <a:r>
              <a:rPr lang="en-US" sz="2000" dirty="0" err="1"/>
              <a:t>bộ</a:t>
            </a:r>
            <a:r>
              <a:rPr lang="en-US" sz="2000" dirty="0"/>
              <a:t> </a:t>
            </a:r>
            <a:r>
              <a:rPr lang="en-US" sz="2000" dirty="0" err="1"/>
              <a:t>xương</a:t>
            </a:r>
            <a:r>
              <a:rPr lang="en-US" sz="2000" dirty="0"/>
              <a:t> </a:t>
            </a:r>
            <a:r>
              <a:rPr lang="en-US" sz="2000" dirty="0" err="1"/>
              <a:t>của</a:t>
            </a:r>
            <a:r>
              <a:rPr lang="en-US" sz="2000" dirty="0"/>
              <a:t> </a:t>
            </a:r>
            <a:r>
              <a:rPr lang="en-US" sz="2000" dirty="0" err="1"/>
              <a:t>chúng</a:t>
            </a:r>
            <a:r>
              <a:rPr lang="en-US" sz="2000" dirty="0"/>
              <a:t> </a:t>
            </a:r>
            <a:r>
              <a:rPr lang="en-US" sz="2000" dirty="0" err="1"/>
              <a:t>đủ</a:t>
            </a:r>
            <a:r>
              <a:rPr lang="en-US" sz="2000" dirty="0"/>
              <a:t> </a:t>
            </a:r>
            <a:r>
              <a:rPr lang="en-US" sz="2000" dirty="0" err="1"/>
              <a:t>linh</a:t>
            </a:r>
            <a:r>
              <a:rPr lang="en-US" sz="2000" dirty="0"/>
              <a:t> </a:t>
            </a:r>
            <a:r>
              <a:rPr lang="en-US" sz="2000" dirty="0" err="1"/>
              <a:t>hoạt</a:t>
            </a:r>
            <a:r>
              <a:rPr lang="en-US" sz="2000" dirty="0"/>
              <a:t> </a:t>
            </a:r>
            <a:r>
              <a:rPr lang="en-US" sz="2000" dirty="0" err="1"/>
              <a:t>để</a:t>
            </a:r>
            <a:r>
              <a:rPr lang="en-US" sz="2000" dirty="0"/>
              <a:t> </a:t>
            </a:r>
            <a:r>
              <a:rPr lang="en-US" sz="2000" dirty="0" err="1"/>
              <a:t>bảo</a:t>
            </a:r>
            <a:r>
              <a:rPr lang="en-US" sz="2000" dirty="0"/>
              <a:t> </a:t>
            </a:r>
            <a:r>
              <a:rPr lang="en-US" sz="2000" dirty="0" err="1"/>
              <a:t>vệ</a:t>
            </a:r>
            <a:r>
              <a:rPr lang="en-US" sz="2000" dirty="0"/>
              <a:t> </a:t>
            </a:r>
            <a:r>
              <a:rPr lang="en-US" sz="2000" dirty="0" err="1"/>
              <a:t>nhiều</a:t>
            </a:r>
            <a:r>
              <a:rPr lang="en-US" sz="2000" dirty="0"/>
              <a:t> </a:t>
            </a:r>
            <a:r>
              <a:rPr lang="en-US" sz="2000" dirty="0" err="1"/>
              <a:t>sinh</a:t>
            </a:r>
            <a:r>
              <a:rPr lang="en-US" sz="2000" dirty="0"/>
              <a:t> </a:t>
            </a:r>
            <a:r>
              <a:rPr lang="en-US" sz="2000" dirty="0" err="1"/>
              <a:t>vật</a:t>
            </a:r>
            <a:r>
              <a:rPr lang="en-US" sz="2000" dirty="0"/>
              <a:t> </a:t>
            </a:r>
            <a:r>
              <a:rPr lang="en-US" sz="2000" dirty="0" err="1"/>
              <a:t>biển</a:t>
            </a:r>
            <a:r>
              <a:rPr lang="en-US" sz="2000" dirty="0"/>
              <a:t> </a:t>
            </a:r>
            <a:r>
              <a:rPr lang="en-US" sz="2000" dirty="0" err="1"/>
              <a:t>khác</a:t>
            </a:r>
            <a:r>
              <a:rPr lang="en-US" sz="2000" dirty="0"/>
              <a:t>.</a:t>
            </a:r>
          </a:p>
          <a:p>
            <a:r>
              <a:rPr lang="en-US" sz="2000" dirty="0"/>
              <a:t>C. </a:t>
            </a:r>
            <a:r>
              <a:rPr lang="en-US" sz="2000" dirty="0" err="1"/>
              <a:t>Bởi</a:t>
            </a:r>
            <a:r>
              <a:rPr lang="en-US" sz="2000" dirty="0"/>
              <a:t> </a:t>
            </a:r>
            <a:r>
              <a:rPr lang="en-US" sz="2000" dirty="0" err="1"/>
              <a:t>chúng</a:t>
            </a:r>
            <a:r>
              <a:rPr lang="en-US" sz="2000" dirty="0"/>
              <a:t> </a:t>
            </a:r>
            <a:r>
              <a:rPr lang="en-US" sz="2000" dirty="0" err="1"/>
              <a:t>bảo</a:t>
            </a:r>
            <a:r>
              <a:rPr lang="en-US" sz="2000" dirty="0"/>
              <a:t> </a:t>
            </a:r>
            <a:r>
              <a:rPr lang="en-US" sz="2000" dirty="0" err="1"/>
              <a:t>vệ</a:t>
            </a:r>
            <a:r>
              <a:rPr lang="en-US" sz="2000" dirty="0"/>
              <a:t> </a:t>
            </a:r>
            <a:r>
              <a:rPr lang="en-US" sz="2000" dirty="0" err="1"/>
              <a:t>vùng</a:t>
            </a:r>
            <a:r>
              <a:rPr lang="en-US" sz="2000" dirty="0"/>
              <a:t> </a:t>
            </a:r>
            <a:r>
              <a:rPr lang="en-US" sz="2000" dirty="0" err="1"/>
              <a:t>biển</a:t>
            </a:r>
            <a:r>
              <a:rPr lang="en-US" sz="2000" dirty="0"/>
              <a:t> </a:t>
            </a:r>
            <a:r>
              <a:rPr lang="en-US" sz="2000" dirty="0" err="1"/>
              <a:t>cạn</a:t>
            </a:r>
            <a:r>
              <a:rPr lang="en-US" sz="2000" dirty="0"/>
              <a:t> </a:t>
            </a:r>
            <a:r>
              <a:rPr lang="en-US" sz="2000" dirty="0" err="1"/>
              <a:t>dọc</a:t>
            </a:r>
            <a:r>
              <a:rPr lang="en-US" sz="2000" dirty="0"/>
              <a:t> </a:t>
            </a:r>
            <a:r>
              <a:rPr lang="en-US" sz="2000" dirty="0" err="1"/>
              <a:t>các</a:t>
            </a:r>
            <a:r>
              <a:rPr lang="en-US" sz="2000" dirty="0"/>
              <a:t> </a:t>
            </a:r>
            <a:r>
              <a:rPr lang="en-US" sz="2000" dirty="0" err="1"/>
              <a:t>bờ</a:t>
            </a:r>
            <a:r>
              <a:rPr lang="en-US" sz="2000" dirty="0"/>
              <a:t> </a:t>
            </a:r>
            <a:r>
              <a:rPr lang="en-US" sz="2000" dirty="0" err="1"/>
              <a:t>biển</a:t>
            </a:r>
            <a:r>
              <a:rPr lang="en-US" sz="2000" dirty="0"/>
              <a:t> </a:t>
            </a:r>
            <a:r>
              <a:rPr lang="en-US" sz="2000" dirty="0" err="1"/>
              <a:t>khỏi</a:t>
            </a:r>
            <a:r>
              <a:rPr lang="en-US" sz="2000" dirty="0"/>
              <a:t> </a:t>
            </a:r>
            <a:r>
              <a:rPr lang="en-US" sz="2000" dirty="0" err="1"/>
              <a:t>biển</a:t>
            </a:r>
            <a:r>
              <a:rPr lang="en-US" sz="2000" dirty="0"/>
              <a:t> </a:t>
            </a:r>
            <a:r>
              <a:rPr lang="en-US" sz="2000" dirty="0" err="1"/>
              <a:t>khơi</a:t>
            </a:r>
            <a:r>
              <a:rPr lang="en-US" sz="2000" dirty="0"/>
              <a:t>.</a:t>
            </a:r>
          </a:p>
          <a:p>
            <a:r>
              <a:rPr lang="en-US" sz="2000" dirty="0"/>
              <a:t>D. </a:t>
            </a:r>
            <a:r>
              <a:rPr lang="en-US" sz="2000" dirty="0" err="1"/>
              <a:t>Vì</a:t>
            </a:r>
            <a:r>
              <a:rPr lang="en-US" sz="2000" dirty="0"/>
              <a:t> </a:t>
            </a:r>
            <a:r>
              <a:rPr lang="en-US" sz="2000" dirty="0" err="1"/>
              <a:t>chúng</a:t>
            </a:r>
            <a:r>
              <a:rPr lang="en-US" sz="2000" dirty="0"/>
              <a:t> </a:t>
            </a:r>
            <a:r>
              <a:rPr lang="en-US" sz="2000" dirty="0" err="1"/>
              <a:t>là</a:t>
            </a:r>
            <a:r>
              <a:rPr lang="en-US" sz="2000" dirty="0"/>
              <a:t> 1 </a:t>
            </a:r>
            <a:r>
              <a:rPr lang="en-US" sz="2000" dirty="0" err="1"/>
              <a:t>trong</a:t>
            </a:r>
            <a:r>
              <a:rPr lang="en-US" sz="2000" dirty="0"/>
              <a:t> 1,000 </a:t>
            </a:r>
            <a:r>
              <a:rPr lang="en-US" sz="2000" dirty="0" err="1"/>
              <a:t>loài</a:t>
            </a:r>
            <a:r>
              <a:rPr lang="en-US" sz="2000" dirty="0"/>
              <a:t> san </a:t>
            </a:r>
            <a:r>
              <a:rPr lang="en-US" sz="2000" dirty="0" err="1"/>
              <a:t>hô</a:t>
            </a:r>
            <a:r>
              <a:rPr lang="en-US" sz="2000" dirty="0"/>
              <a:t> </a:t>
            </a:r>
            <a:r>
              <a:rPr lang="en-US" sz="2000" dirty="0" err="1"/>
              <a:t>cứng</a:t>
            </a:r>
            <a:r>
              <a:rPr lang="en-US" sz="2000" dirty="0"/>
              <a:t> </a:t>
            </a:r>
            <a:r>
              <a:rPr lang="en-US" sz="2000" dirty="0" err="1"/>
              <a:t>bảo</a:t>
            </a:r>
            <a:r>
              <a:rPr lang="en-US" sz="2000" dirty="0"/>
              <a:t> </a:t>
            </a:r>
            <a:r>
              <a:rPr lang="en-US" sz="2000" dirty="0" err="1"/>
              <a:t>vệ</a:t>
            </a:r>
            <a:r>
              <a:rPr lang="en-US" sz="2000" dirty="0"/>
              <a:t> </a:t>
            </a:r>
            <a:r>
              <a:rPr lang="en-US" sz="2000" dirty="0" err="1"/>
              <a:t>bờ</a:t>
            </a:r>
            <a:r>
              <a:rPr lang="en-US" sz="2000" dirty="0"/>
              <a:t> </a:t>
            </a:r>
            <a:r>
              <a:rPr lang="en-US" sz="2000" dirty="0" err="1"/>
              <a:t>biển</a:t>
            </a:r>
            <a:r>
              <a:rPr lang="en-US" sz="2000" dirty="0"/>
              <a:t>.</a:t>
            </a:r>
          </a:p>
          <a:p>
            <a:r>
              <a:rPr lang="en-US" sz="2000" dirty="0" err="1"/>
              <a:t>Thông</a:t>
            </a:r>
            <a:r>
              <a:rPr lang="en-US" sz="2000" dirty="0"/>
              <a:t> tin </a:t>
            </a:r>
            <a:r>
              <a:rPr lang="en-US" sz="2000" dirty="0" err="1"/>
              <a:t>đoạn</a:t>
            </a:r>
            <a:r>
              <a:rPr lang="en-US" sz="2000" dirty="0"/>
              <a:t> </a:t>
            </a:r>
            <a:r>
              <a:rPr lang="en-US" sz="2000" dirty="0" err="1"/>
              <a:t>cuối</a:t>
            </a:r>
            <a:r>
              <a:rPr lang="en-US" sz="2000" dirty="0"/>
              <a:t>: Any reef that is called a barrier reef gets its name because its presence protects the shallow waters along the shore from the open sea. </a:t>
            </a:r>
          </a:p>
          <a:p>
            <a:endParaRPr lang="en-US" sz="2000" dirty="0"/>
          </a:p>
        </p:txBody>
      </p:sp>
      <p:sp>
        <p:nvSpPr>
          <p:cNvPr id="2" name="Oval 1"/>
          <p:cNvSpPr/>
          <p:nvPr/>
        </p:nvSpPr>
        <p:spPr>
          <a:xfrm>
            <a:off x="1143000" y="21336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924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0112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610600" cy="4893647"/>
          </a:xfrm>
          <a:prstGeom prst="rect">
            <a:avLst/>
          </a:prstGeom>
          <a:noFill/>
        </p:spPr>
        <p:txBody>
          <a:bodyPr wrap="square" rtlCol="0">
            <a:spAutoFit/>
          </a:bodyPr>
          <a:lstStyle/>
          <a:p>
            <a:r>
              <a:rPr lang="en-US" sz="2400" b="1" dirty="0"/>
              <a:t>Question 6</a:t>
            </a:r>
            <a:r>
              <a:rPr lang="vi-VN" sz="2400" dirty="0"/>
              <a:t>. </a:t>
            </a:r>
            <a:r>
              <a:rPr lang="en-US" sz="2400" dirty="0"/>
              <a:t>A</a:t>
            </a:r>
            <a:r>
              <a:rPr lang="vi-VN" sz="2400" dirty="0"/>
              <a:t>ll activities have stopped</a:t>
            </a:r>
            <a:r>
              <a:rPr lang="en-US" sz="2400" dirty="0"/>
              <a:t> _______ </a:t>
            </a:r>
            <a:r>
              <a:rPr lang="vi-VN" sz="2400" dirty="0"/>
              <a:t>he weather has been terrible since yesterday. </a:t>
            </a:r>
            <a:endParaRPr lang="en-US" sz="2400" dirty="0"/>
          </a:p>
          <a:p>
            <a:r>
              <a:rPr lang="vi-VN" sz="2400" b="1" dirty="0" smtClean="0"/>
              <a:t>A</a:t>
            </a:r>
            <a:r>
              <a:rPr lang="vi-VN" sz="2400" dirty="0"/>
              <a:t>. although 	</a:t>
            </a:r>
            <a:r>
              <a:rPr lang="vi-VN" sz="2400" b="1" dirty="0"/>
              <a:t>B</a:t>
            </a:r>
            <a:r>
              <a:rPr lang="vi-VN" sz="2400" dirty="0"/>
              <a:t>. because of 	</a:t>
            </a:r>
            <a:r>
              <a:rPr lang="vi-VN" sz="2400" b="1" dirty="0"/>
              <a:t>C</a:t>
            </a:r>
            <a:r>
              <a:rPr lang="vi-VN" sz="2400" dirty="0"/>
              <a:t>. because 	</a:t>
            </a:r>
            <a:r>
              <a:rPr lang="vi-VN" sz="2400" b="1" dirty="0"/>
              <a:t>D</a:t>
            </a:r>
            <a:r>
              <a:rPr lang="vi-VN" sz="2400" dirty="0"/>
              <a:t>. despite</a:t>
            </a:r>
            <a:endParaRPr lang="en-US" sz="2400" dirty="0"/>
          </a:p>
          <a:p>
            <a:endParaRPr lang="en-US" sz="2400" b="1" dirty="0" smtClean="0"/>
          </a:p>
          <a:p>
            <a:r>
              <a:rPr lang="vi-VN" sz="2400" dirty="0" smtClean="0"/>
              <a:t>Kiến </a:t>
            </a:r>
            <a:r>
              <a:rPr lang="vi-VN" sz="2400" dirty="0"/>
              <a:t>thức: </a:t>
            </a:r>
            <a:r>
              <a:rPr lang="en-US" sz="2400" dirty="0" err="1"/>
              <a:t>Liên</a:t>
            </a:r>
            <a:r>
              <a:rPr lang="en-US" sz="2400" dirty="0"/>
              <a:t> </a:t>
            </a:r>
            <a:r>
              <a:rPr lang="vi-VN" sz="2400" dirty="0"/>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smtClean="0"/>
              <a:t>A</a:t>
            </a:r>
            <a:r>
              <a:rPr lang="en-US" sz="2400" dirty="0"/>
              <a:t>. Although (+ clause): </a:t>
            </a:r>
            <a:r>
              <a:rPr lang="en-US" sz="2400" dirty="0" err="1"/>
              <a:t>mặc</a:t>
            </a:r>
            <a:r>
              <a:rPr lang="en-US" sz="2400" dirty="0"/>
              <a:t> </a:t>
            </a:r>
            <a:r>
              <a:rPr lang="en-US" sz="2400" dirty="0" err="1"/>
              <a:t>dù</a:t>
            </a:r>
            <a:r>
              <a:rPr lang="en-US" sz="2400" dirty="0"/>
              <a:t>	B. Because of (+ V-</a:t>
            </a:r>
            <a:r>
              <a:rPr lang="en-US" sz="2400" dirty="0" err="1"/>
              <a:t>ing</a:t>
            </a:r>
            <a:r>
              <a:rPr lang="en-US" sz="2400" dirty="0"/>
              <a:t>): </a:t>
            </a:r>
            <a:r>
              <a:rPr lang="en-US" sz="2400" dirty="0" err="1"/>
              <a:t>bởi</a:t>
            </a:r>
            <a:r>
              <a:rPr lang="en-US" sz="2400" dirty="0"/>
              <a:t> </a:t>
            </a:r>
            <a:r>
              <a:rPr lang="en-US" sz="2400" dirty="0" err="1"/>
              <a:t>vì</a:t>
            </a:r>
            <a:endParaRPr lang="en-US" sz="2400" dirty="0"/>
          </a:p>
          <a:p>
            <a:r>
              <a:rPr lang="en-US" sz="2400" dirty="0" smtClean="0"/>
              <a:t>C</a:t>
            </a:r>
            <a:r>
              <a:rPr lang="en-US" sz="2400" dirty="0"/>
              <a:t>. Because (+ clause): </a:t>
            </a:r>
            <a:r>
              <a:rPr lang="en-US" sz="2400" dirty="0" err="1"/>
              <a:t>bởi</a:t>
            </a:r>
            <a:r>
              <a:rPr lang="en-US" sz="2400" dirty="0"/>
              <a:t> </a:t>
            </a:r>
            <a:r>
              <a:rPr lang="en-US" sz="2400" dirty="0" err="1"/>
              <a:t>vì</a:t>
            </a:r>
            <a:r>
              <a:rPr lang="en-US" sz="2400" dirty="0"/>
              <a:t> 	D. Despite (+ V-</a:t>
            </a:r>
            <a:r>
              <a:rPr lang="en-US" sz="2400" dirty="0" err="1"/>
              <a:t>ing</a:t>
            </a:r>
            <a:r>
              <a:rPr lang="en-US" sz="2400" dirty="0"/>
              <a:t>/ N.P): </a:t>
            </a:r>
            <a:r>
              <a:rPr lang="en-US" sz="2400" dirty="0" err="1"/>
              <a:t>mặc</a:t>
            </a:r>
            <a:r>
              <a:rPr lang="en-US" sz="2400" dirty="0"/>
              <a:t> </a:t>
            </a:r>
            <a:r>
              <a:rPr lang="en-US" sz="2400" dirty="0" err="1"/>
              <a:t>dù</a:t>
            </a:r>
            <a:r>
              <a:rPr lang="en-US" sz="2400" dirty="0"/>
              <a:t>	 </a:t>
            </a:r>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Mọi</a:t>
            </a:r>
            <a:r>
              <a:rPr lang="en-US" sz="2400" dirty="0"/>
              <a:t> </a:t>
            </a:r>
            <a:r>
              <a:rPr lang="en-US" sz="2400" dirty="0" err="1"/>
              <a:t>hoạt</a:t>
            </a:r>
            <a:r>
              <a:rPr lang="en-US" sz="2400" dirty="0"/>
              <a:t> </a:t>
            </a:r>
            <a:r>
              <a:rPr lang="en-US" sz="2400" dirty="0" err="1"/>
              <a:t>động</a:t>
            </a:r>
            <a:r>
              <a:rPr lang="en-US" sz="2400" dirty="0"/>
              <a:t> </a:t>
            </a:r>
            <a:r>
              <a:rPr lang="en-US" sz="2400" dirty="0" err="1"/>
              <a:t>đã</a:t>
            </a:r>
            <a:r>
              <a:rPr lang="en-US" sz="2400" dirty="0"/>
              <a:t> </a:t>
            </a:r>
            <a:r>
              <a:rPr lang="en-US" sz="2400" dirty="0" err="1"/>
              <a:t>dừng</a:t>
            </a:r>
            <a:r>
              <a:rPr lang="en-US" sz="2400" dirty="0"/>
              <a:t> </a:t>
            </a:r>
            <a:r>
              <a:rPr lang="en-US" sz="2400" dirty="0" err="1"/>
              <a:t>lại</a:t>
            </a:r>
            <a:r>
              <a:rPr lang="en-US" sz="2400" dirty="0"/>
              <a:t> </a:t>
            </a:r>
            <a:r>
              <a:rPr lang="en-US" sz="2400" dirty="0" err="1"/>
              <a:t>vì</a:t>
            </a:r>
            <a:r>
              <a:rPr lang="en-US" sz="2400" dirty="0"/>
              <a:t> </a:t>
            </a:r>
            <a:r>
              <a:rPr lang="en-US" sz="2400" dirty="0" err="1"/>
              <a:t>thời</a:t>
            </a:r>
            <a:r>
              <a:rPr lang="en-US" sz="2400" dirty="0"/>
              <a:t> </a:t>
            </a:r>
            <a:r>
              <a:rPr lang="en-US" sz="2400" dirty="0" err="1"/>
              <a:t>tiết</a:t>
            </a:r>
            <a:r>
              <a:rPr lang="en-US" sz="2400" dirty="0"/>
              <a:t> </a:t>
            </a:r>
            <a:r>
              <a:rPr lang="en-US" sz="2400" dirty="0" err="1"/>
              <a:t>từ</a:t>
            </a:r>
            <a:r>
              <a:rPr lang="en-US" sz="2400" dirty="0"/>
              <a:t> </a:t>
            </a:r>
            <a:r>
              <a:rPr lang="en-US" sz="2400" dirty="0" err="1"/>
              <a:t>hôm</a:t>
            </a:r>
            <a:r>
              <a:rPr lang="en-US" sz="2400" dirty="0"/>
              <a:t> qua </a:t>
            </a:r>
            <a:r>
              <a:rPr lang="en-US" sz="2400" dirty="0" err="1"/>
              <a:t>trở</a:t>
            </a:r>
            <a:r>
              <a:rPr lang="en-US" sz="2400" dirty="0"/>
              <a:t> </a:t>
            </a:r>
            <a:r>
              <a:rPr lang="en-US" sz="2400" dirty="0" err="1"/>
              <a:t>nên</a:t>
            </a:r>
            <a:r>
              <a:rPr lang="en-US" sz="2400" dirty="0"/>
              <a:t> </a:t>
            </a:r>
            <a:r>
              <a:rPr lang="en-US" sz="2400" dirty="0" err="1"/>
              <a:t>kinh</a:t>
            </a:r>
            <a:r>
              <a:rPr lang="en-US" sz="2400" dirty="0"/>
              <a:t> </a:t>
            </a:r>
            <a:r>
              <a:rPr lang="en-US" sz="2400" dirty="0" err="1"/>
              <a:t>khủng</a:t>
            </a:r>
            <a:r>
              <a:rPr lang="en-US" sz="2400" dirty="0"/>
              <a:t>.</a:t>
            </a:r>
          </a:p>
          <a:p>
            <a:endParaRPr lang="en-US" sz="2400" dirty="0"/>
          </a:p>
        </p:txBody>
      </p:sp>
      <p:sp>
        <p:nvSpPr>
          <p:cNvPr id="2" name="Oval 1"/>
          <p:cNvSpPr/>
          <p:nvPr/>
        </p:nvSpPr>
        <p:spPr>
          <a:xfrm>
            <a:off x="49530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002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5262979"/>
          </a:xfrm>
          <a:prstGeom prst="rect">
            <a:avLst/>
          </a:prstGeom>
          <a:noFill/>
        </p:spPr>
        <p:txBody>
          <a:bodyPr wrap="square" rtlCol="0">
            <a:spAutoFit/>
          </a:bodyPr>
          <a:lstStyle/>
          <a:p>
            <a:r>
              <a:rPr lang="en-US" sz="2400" b="1" dirty="0"/>
              <a:t>Question 7</a:t>
            </a:r>
            <a:r>
              <a:rPr lang="vi-VN" sz="2400" dirty="0"/>
              <a:t>. Her husband bought her </a:t>
            </a:r>
            <a:r>
              <a:rPr lang="en-US" sz="2400" dirty="0"/>
              <a:t>a _______ </a:t>
            </a:r>
            <a:r>
              <a:rPr lang="vi-VN" sz="2400" dirty="0"/>
              <a:t>scarf when he went on holiday in Singapore last week. </a:t>
            </a:r>
            <a:endParaRPr lang="en-US" sz="2400" dirty="0"/>
          </a:p>
          <a:p>
            <a:r>
              <a:rPr lang="vi-VN" sz="2400" dirty="0"/>
              <a:t>	</a:t>
            </a:r>
            <a:r>
              <a:rPr lang="vi-VN" sz="2400" b="1" dirty="0"/>
              <a:t>A</a:t>
            </a:r>
            <a:r>
              <a:rPr lang="vi-VN" sz="2400" dirty="0"/>
              <a:t>. beautiful silk yellow		</a:t>
            </a:r>
            <a:r>
              <a:rPr lang="vi-VN" sz="2400" b="1" dirty="0"/>
              <a:t>B</a:t>
            </a:r>
            <a:r>
              <a:rPr lang="vi-VN" sz="2400" dirty="0"/>
              <a:t>. yellow beautiful silk </a:t>
            </a:r>
            <a:endParaRPr lang="en-US" sz="2400" dirty="0"/>
          </a:p>
          <a:p>
            <a:r>
              <a:rPr lang="vi-VN" sz="2400" dirty="0"/>
              <a:t>	</a:t>
            </a:r>
            <a:r>
              <a:rPr lang="vi-VN" sz="2400" b="1" dirty="0"/>
              <a:t>C</a:t>
            </a:r>
            <a:r>
              <a:rPr lang="vi-VN" sz="2400" dirty="0"/>
              <a:t>. beautiful yellow silk		</a:t>
            </a:r>
            <a:r>
              <a:rPr lang="vi-VN" sz="2400" b="1" dirty="0"/>
              <a:t>D</a:t>
            </a:r>
            <a:r>
              <a:rPr lang="vi-VN" sz="2400" dirty="0"/>
              <a:t>. </a:t>
            </a:r>
            <a:r>
              <a:rPr lang="en-US" sz="2400" dirty="0"/>
              <a:t>silk </a:t>
            </a:r>
            <a:r>
              <a:rPr lang="vi-VN" sz="2400" dirty="0"/>
              <a:t>beautiful yellow </a:t>
            </a:r>
            <a:endParaRPr lang="en-US" sz="2400" dirty="0"/>
          </a:p>
          <a:p>
            <a:endParaRPr lang="en-US" sz="2400" b="1" dirty="0" smtClean="0"/>
          </a:p>
          <a:p>
            <a:r>
              <a:rPr lang="vi-VN" sz="2400" dirty="0" smtClean="0"/>
              <a:t>Kiến </a:t>
            </a:r>
            <a:r>
              <a:rPr lang="vi-VN" sz="2400" dirty="0"/>
              <a:t>thức: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vi-VN" sz="2400" dirty="0"/>
              <a:t>Giải thích: </a:t>
            </a:r>
            <a:endParaRPr lang="en-US" sz="2400" dirty="0"/>
          </a:p>
          <a:p>
            <a:r>
              <a:rPr lang="vi-VN" sz="2400" dirty="0"/>
              <a:t>Vị trí của tính từ trước danh từ: Opinion (quan điểm) – beautiful + Color (màu sắc) – yellow + Material (chất liệu) – silk + Noun (danh từ) </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vi-VN" sz="2400" dirty="0"/>
              <a:t>Tạm dịch:</a:t>
            </a:r>
            <a:r>
              <a:rPr lang="vi-VN" sz="2400" b="1" dirty="0"/>
              <a:t> </a:t>
            </a:r>
            <a:r>
              <a:rPr lang="vi-VN" sz="2400" dirty="0"/>
              <a:t>Chồng cô đã mua cho cô chiếc khăn lụa màu vàng tuyệt đẹp khi anh đi nghỉ ở Singapore tuần trước. </a:t>
            </a:r>
            <a:endParaRPr lang="en-US" sz="2400" dirty="0"/>
          </a:p>
          <a:p>
            <a:endParaRPr lang="en-US" sz="2400" dirty="0"/>
          </a:p>
        </p:txBody>
      </p:sp>
      <p:sp>
        <p:nvSpPr>
          <p:cNvPr id="2" name="Oval 1"/>
          <p:cNvSpPr/>
          <p:nvPr/>
        </p:nvSpPr>
        <p:spPr>
          <a:xfrm>
            <a:off x="11430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29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610600" cy="5632311"/>
          </a:xfrm>
          <a:prstGeom prst="rect">
            <a:avLst/>
          </a:prstGeom>
          <a:noFill/>
        </p:spPr>
        <p:txBody>
          <a:bodyPr wrap="square" rtlCol="0">
            <a:spAutoFit/>
          </a:bodyPr>
          <a:lstStyle/>
          <a:p>
            <a:r>
              <a:rPr lang="en-US" sz="2400" b="1" dirty="0"/>
              <a:t>Question 8</a:t>
            </a:r>
            <a:r>
              <a:rPr lang="vi-VN" sz="2400" dirty="0"/>
              <a:t>. There are other problems of city life which I don't propose to </a:t>
            </a:r>
            <a:r>
              <a:rPr lang="en-US" sz="2400" dirty="0"/>
              <a:t>_______ </a:t>
            </a:r>
            <a:r>
              <a:rPr lang="vi-VN" sz="2400" dirty="0"/>
              <a:t>at the moment.</a:t>
            </a:r>
            <a:endParaRPr lang="en-US" sz="2400" dirty="0"/>
          </a:p>
          <a:p>
            <a:r>
              <a:rPr lang="vi-VN" sz="2400" dirty="0"/>
              <a:t>	</a:t>
            </a:r>
            <a:r>
              <a:rPr lang="vi-VN" sz="2400" b="1" dirty="0"/>
              <a:t>A</a:t>
            </a:r>
            <a:r>
              <a:rPr lang="vi-VN" sz="2400" dirty="0"/>
              <a:t>. go into	</a:t>
            </a:r>
            <a:r>
              <a:rPr lang="vi-VN" sz="2400" b="1" dirty="0"/>
              <a:t>B</a:t>
            </a:r>
            <a:r>
              <a:rPr lang="vi-VN" sz="2400" dirty="0"/>
              <a:t>. go around	</a:t>
            </a:r>
            <a:r>
              <a:rPr lang="vi-VN" sz="2400" b="1" dirty="0"/>
              <a:t>C</a:t>
            </a:r>
            <a:r>
              <a:rPr lang="vi-VN" sz="2400" dirty="0"/>
              <a:t>. go for 	</a:t>
            </a:r>
            <a:r>
              <a:rPr lang="vi-VN" sz="2400" b="1" dirty="0"/>
              <a:t>D</a:t>
            </a:r>
            <a:r>
              <a:rPr lang="vi-VN" sz="2400" dirty="0"/>
              <a:t>. go up</a:t>
            </a:r>
            <a:endParaRPr lang="en-US" sz="2400" dirty="0"/>
          </a:p>
          <a:p>
            <a:endParaRPr lang="en-US" sz="2400" b="1" dirty="0" smtClean="0"/>
          </a:p>
          <a:p>
            <a:r>
              <a:rPr lang="vi-VN" sz="2400" dirty="0" smtClean="0"/>
              <a:t>Kiến </a:t>
            </a:r>
            <a:r>
              <a:rPr lang="vi-VN" sz="2400" dirty="0"/>
              <a:t>thức: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en-US" sz="2400" dirty="0"/>
              <a:t>A. go into (</a:t>
            </a:r>
            <a:r>
              <a:rPr lang="en-US" sz="2400" dirty="0" err="1"/>
              <a:t>phr.v</a:t>
            </a:r>
            <a:r>
              <a:rPr lang="en-US" sz="2400" dirty="0"/>
              <a:t>): </a:t>
            </a:r>
            <a:r>
              <a:rPr lang="en-US" sz="2400" dirty="0" err="1"/>
              <a:t>bắt</a:t>
            </a:r>
            <a:r>
              <a:rPr lang="en-US" sz="2400" dirty="0"/>
              <a:t> </a:t>
            </a:r>
            <a:r>
              <a:rPr lang="en-US" sz="2400" dirty="0" err="1"/>
              <a:t>đầu</a:t>
            </a:r>
            <a:r>
              <a:rPr lang="en-US" sz="2400" dirty="0"/>
              <a:t> </a:t>
            </a:r>
            <a:r>
              <a:rPr lang="en-US" sz="2400" dirty="0" err="1"/>
              <a:t>làm</a:t>
            </a:r>
            <a:r>
              <a:rPr lang="en-US" sz="2400" dirty="0"/>
              <a:t> </a:t>
            </a:r>
            <a:r>
              <a:rPr lang="en-US" sz="2400" dirty="0" err="1"/>
              <a:t>gì</a:t>
            </a:r>
            <a:r>
              <a:rPr lang="en-US" sz="2400" dirty="0"/>
              <a:t>; </a:t>
            </a:r>
            <a:r>
              <a:rPr lang="en-US" sz="2400" dirty="0" err="1"/>
              <a:t>thảo</a:t>
            </a:r>
            <a:r>
              <a:rPr lang="en-US" sz="2400" dirty="0"/>
              <a:t> </a:t>
            </a:r>
            <a:r>
              <a:rPr lang="en-US" sz="2400" dirty="0" err="1"/>
              <a:t>luận</a:t>
            </a:r>
            <a:r>
              <a:rPr lang="en-US" sz="2400" dirty="0"/>
              <a:t>, </a:t>
            </a:r>
            <a:r>
              <a:rPr lang="en-US" sz="2400" dirty="0" err="1"/>
              <a:t>kiểm</a:t>
            </a:r>
            <a:r>
              <a:rPr lang="en-US" sz="2400" dirty="0"/>
              <a:t> </a:t>
            </a:r>
            <a:r>
              <a:rPr lang="en-US" sz="2400" dirty="0" err="1"/>
              <a:t>chứng</a:t>
            </a:r>
            <a:r>
              <a:rPr lang="en-US" sz="2400" dirty="0"/>
              <a:t>, </a:t>
            </a:r>
            <a:r>
              <a:rPr lang="en-US" sz="2400" dirty="0" err="1"/>
              <a:t>mô</a:t>
            </a:r>
            <a:r>
              <a:rPr lang="en-US" sz="2400" dirty="0"/>
              <a:t> </a:t>
            </a:r>
            <a:r>
              <a:rPr lang="en-US" sz="2400" dirty="0" err="1"/>
              <a:t>tả</a:t>
            </a:r>
            <a:r>
              <a:rPr lang="en-US" sz="2400" dirty="0"/>
              <a:t>, </a:t>
            </a:r>
            <a:r>
              <a:rPr lang="en-US" sz="2400" dirty="0" err="1"/>
              <a:t>giải</a:t>
            </a:r>
            <a:r>
              <a:rPr lang="en-US" sz="2400" dirty="0"/>
              <a:t> </a:t>
            </a:r>
            <a:r>
              <a:rPr lang="en-US" sz="2400" dirty="0" err="1"/>
              <a:t>thích</a:t>
            </a:r>
            <a:r>
              <a:rPr lang="en-US" sz="2400" dirty="0"/>
              <a:t> </a:t>
            </a:r>
            <a:r>
              <a:rPr lang="en-US" sz="2400" dirty="0" err="1"/>
              <a:t>một</a:t>
            </a:r>
            <a:r>
              <a:rPr lang="en-US" sz="2400" dirty="0"/>
              <a:t> </a:t>
            </a:r>
            <a:r>
              <a:rPr lang="en-US" sz="2400" dirty="0" err="1"/>
              <a:t>cách</a:t>
            </a:r>
            <a:r>
              <a:rPr lang="en-US" sz="2400" dirty="0"/>
              <a:t> chi </a:t>
            </a:r>
            <a:r>
              <a:rPr lang="en-US" sz="2400" dirty="0" err="1"/>
              <a:t>tiết</a:t>
            </a:r>
            <a:r>
              <a:rPr lang="en-US" sz="2400" dirty="0"/>
              <a:t> </a:t>
            </a:r>
            <a:r>
              <a:rPr lang="en-US" sz="2400" dirty="0" err="1"/>
              <a:t>và</a:t>
            </a:r>
            <a:r>
              <a:rPr lang="en-US" sz="2400" dirty="0"/>
              <a:t> </a:t>
            </a:r>
            <a:r>
              <a:rPr lang="en-US" sz="2400" dirty="0" err="1"/>
              <a:t>thận</a:t>
            </a:r>
            <a:r>
              <a:rPr lang="en-US" sz="2400" dirty="0"/>
              <a:t> </a:t>
            </a:r>
            <a:r>
              <a:rPr lang="en-US" sz="2400" dirty="0" err="1"/>
              <a:t>trọng</a:t>
            </a:r>
            <a:endParaRPr lang="en-US" sz="2400" dirty="0"/>
          </a:p>
          <a:p>
            <a:r>
              <a:rPr lang="en-US" sz="2400" dirty="0"/>
              <a:t>B. go around (</a:t>
            </a:r>
            <a:r>
              <a:rPr lang="en-US" sz="2400" dirty="0" err="1"/>
              <a:t>phr.v</a:t>
            </a:r>
            <a:r>
              <a:rPr lang="en-US" sz="2400" dirty="0"/>
              <a:t>): </a:t>
            </a:r>
            <a:r>
              <a:rPr lang="en-US" sz="2400" dirty="0" err="1"/>
              <a:t>đủ</a:t>
            </a:r>
            <a:r>
              <a:rPr lang="en-US" sz="2400" dirty="0"/>
              <a:t> </a:t>
            </a:r>
            <a:r>
              <a:rPr lang="en-US" sz="2400" dirty="0" err="1"/>
              <a:t>cho</a:t>
            </a:r>
            <a:r>
              <a:rPr lang="en-US" sz="2400" dirty="0"/>
              <a:t> </a:t>
            </a:r>
            <a:r>
              <a:rPr lang="en-US" sz="2400" dirty="0" err="1"/>
              <a:t>mọi</a:t>
            </a:r>
            <a:r>
              <a:rPr lang="en-US" sz="2400" dirty="0"/>
              <a:t> </a:t>
            </a:r>
            <a:r>
              <a:rPr lang="en-US" sz="2400" dirty="0" err="1"/>
              <a:t>người</a:t>
            </a:r>
            <a:r>
              <a:rPr lang="en-US" sz="2400" dirty="0"/>
              <a:t> </a:t>
            </a:r>
            <a:r>
              <a:rPr lang="en-US" sz="2400" dirty="0" err="1"/>
              <a:t>trong</a:t>
            </a:r>
            <a:r>
              <a:rPr lang="en-US" sz="2400" dirty="0"/>
              <a:t> </a:t>
            </a:r>
            <a:r>
              <a:rPr lang="en-US" sz="2400" dirty="0" err="1"/>
              <a:t>nhóm</a:t>
            </a:r>
            <a:r>
              <a:rPr lang="en-US" sz="2400" dirty="0"/>
              <a:t>; </a:t>
            </a:r>
            <a:r>
              <a:rPr lang="en-US" sz="2400" dirty="0" err="1"/>
              <a:t>đến</a:t>
            </a:r>
            <a:r>
              <a:rPr lang="en-US" sz="2400" dirty="0"/>
              <a:t> </a:t>
            </a:r>
            <a:r>
              <a:rPr lang="en-US" sz="2400" dirty="0" err="1"/>
              <a:t>thăm</a:t>
            </a:r>
            <a:r>
              <a:rPr lang="en-US" sz="2400" dirty="0"/>
              <a:t> </a:t>
            </a:r>
            <a:r>
              <a:rPr lang="en-US" sz="2400" dirty="0" err="1"/>
              <a:t>ai</a:t>
            </a:r>
            <a:r>
              <a:rPr lang="en-US" sz="2400" dirty="0"/>
              <a:t>; </a:t>
            </a:r>
            <a:r>
              <a:rPr lang="en-US" sz="2400" dirty="0" err="1"/>
              <a:t>cư</a:t>
            </a:r>
            <a:r>
              <a:rPr lang="en-US" sz="2400" dirty="0"/>
              <a:t> </a:t>
            </a:r>
            <a:r>
              <a:rPr lang="en-US" sz="2400" dirty="0" err="1"/>
              <a:t>xử</a:t>
            </a:r>
            <a:r>
              <a:rPr lang="en-US" sz="2400" dirty="0"/>
              <a:t> </a:t>
            </a:r>
            <a:r>
              <a:rPr lang="en-US" sz="2400" dirty="0" err="1"/>
              <a:t>tệ</a:t>
            </a:r>
            <a:endParaRPr lang="en-US" sz="2400" dirty="0"/>
          </a:p>
          <a:p>
            <a:r>
              <a:rPr lang="en-US" sz="2400" dirty="0"/>
              <a:t>C. go for (</a:t>
            </a:r>
            <a:r>
              <a:rPr lang="en-US" sz="2400" dirty="0" err="1"/>
              <a:t>phr.v</a:t>
            </a:r>
            <a:r>
              <a:rPr lang="en-US" sz="2400" dirty="0"/>
              <a:t>): </a:t>
            </a:r>
            <a:r>
              <a:rPr lang="en-US" sz="2400" dirty="0" err="1"/>
              <a:t>chọn</a:t>
            </a:r>
            <a:r>
              <a:rPr lang="en-US" sz="2400" dirty="0"/>
              <a:t>, say </a:t>
            </a:r>
            <a:r>
              <a:rPr lang="en-US" sz="2400" dirty="0" err="1"/>
              <a:t>mê</a:t>
            </a:r>
            <a:r>
              <a:rPr lang="en-US" sz="2400" dirty="0"/>
              <a:t>, </a:t>
            </a:r>
            <a:r>
              <a:rPr lang="en-US" sz="2400" dirty="0" err="1"/>
              <a:t>cố</a:t>
            </a:r>
            <a:r>
              <a:rPr lang="en-US" sz="2400" dirty="0"/>
              <a:t> </a:t>
            </a:r>
            <a:r>
              <a:rPr lang="en-US" sz="2400" dirty="0" err="1"/>
              <a:t>gắng</a:t>
            </a:r>
            <a:endParaRPr lang="en-US" sz="2400" dirty="0"/>
          </a:p>
          <a:p>
            <a:r>
              <a:rPr lang="en-US" sz="2400" dirty="0"/>
              <a:t>D. go up (</a:t>
            </a:r>
            <a:r>
              <a:rPr lang="en-US" sz="2400" dirty="0" err="1"/>
              <a:t>phr.v</a:t>
            </a:r>
            <a:r>
              <a:rPr lang="en-US" sz="2400" dirty="0"/>
              <a:t>): </a:t>
            </a:r>
            <a:r>
              <a:rPr lang="en-US" sz="2400" dirty="0" err="1"/>
              <a:t>tăng</a:t>
            </a:r>
            <a:r>
              <a:rPr lang="en-US" sz="2400" dirty="0"/>
              <a:t> </a:t>
            </a:r>
            <a:r>
              <a:rPr lang="en-US" sz="2400" dirty="0" err="1"/>
              <a:t>lên</a:t>
            </a:r>
            <a:endParaRPr lang="en-US" sz="2400" dirty="0"/>
          </a:p>
          <a:p>
            <a:r>
              <a:rPr lang="en-US" sz="2400" dirty="0" err="1"/>
              <a:t>Tạm</a:t>
            </a:r>
            <a:r>
              <a:rPr lang="en-US" sz="2400" dirty="0"/>
              <a:t> </a:t>
            </a:r>
            <a:r>
              <a:rPr lang="en-US" sz="2400" dirty="0" err="1"/>
              <a:t>dịch</a:t>
            </a:r>
            <a:r>
              <a:rPr lang="en-US" sz="2400" dirty="0"/>
              <a:t>: </a:t>
            </a:r>
            <a:r>
              <a:rPr lang="en-US" sz="2400" dirty="0" err="1"/>
              <a:t>Còn</a:t>
            </a:r>
            <a:r>
              <a:rPr lang="en-US" sz="2400" dirty="0"/>
              <a:t> </a:t>
            </a:r>
            <a:r>
              <a:rPr lang="en-US" sz="2400" dirty="0" err="1"/>
              <a:t>nhiều</a:t>
            </a:r>
            <a:r>
              <a:rPr lang="en-US" sz="2400" dirty="0"/>
              <a:t> </a:t>
            </a:r>
            <a:r>
              <a:rPr lang="en-US" sz="2400" dirty="0" err="1"/>
              <a:t>vấn</a:t>
            </a:r>
            <a:r>
              <a:rPr lang="en-US" sz="2400" dirty="0"/>
              <a:t> </a:t>
            </a:r>
            <a:r>
              <a:rPr lang="en-US" sz="2400" dirty="0" err="1"/>
              <a:t>đề</a:t>
            </a:r>
            <a:r>
              <a:rPr lang="en-US" sz="2400" dirty="0"/>
              <a:t> </a:t>
            </a:r>
            <a:r>
              <a:rPr lang="en-US" sz="2400" dirty="0" err="1"/>
              <a:t>khác</a:t>
            </a:r>
            <a:r>
              <a:rPr lang="en-US" sz="2400" dirty="0"/>
              <a:t> </a:t>
            </a:r>
            <a:r>
              <a:rPr lang="en-US" sz="2400" dirty="0" err="1"/>
              <a:t>về</a:t>
            </a:r>
            <a:r>
              <a:rPr lang="en-US" sz="2400" dirty="0"/>
              <a:t> </a:t>
            </a:r>
            <a:r>
              <a:rPr lang="en-US" sz="2400" dirty="0" err="1"/>
              <a:t>cuộc</a:t>
            </a:r>
            <a:r>
              <a:rPr lang="en-US" sz="2400" dirty="0"/>
              <a:t> </a:t>
            </a:r>
            <a:r>
              <a:rPr lang="en-US" sz="2400" dirty="0" err="1"/>
              <a:t>sống</a:t>
            </a:r>
            <a:r>
              <a:rPr lang="en-US" sz="2400" dirty="0"/>
              <a:t> </a:t>
            </a:r>
            <a:r>
              <a:rPr lang="en-US" sz="2400" dirty="0" err="1"/>
              <a:t>thành</a:t>
            </a:r>
            <a:r>
              <a:rPr lang="en-US" sz="2400" dirty="0"/>
              <a:t> </a:t>
            </a:r>
            <a:r>
              <a:rPr lang="en-US" sz="2400" dirty="0" err="1"/>
              <a:t>thị</a:t>
            </a:r>
            <a:r>
              <a:rPr lang="en-US" sz="2400" dirty="0"/>
              <a:t> </a:t>
            </a:r>
            <a:r>
              <a:rPr lang="en-US" sz="2400" dirty="0" err="1"/>
              <a:t>cái</a:t>
            </a:r>
            <a:r>
              <a:rPr lang="en-US" sz="2400" dirty="0"/>
              <a:t> </a:t>
            </a:r>
            <a:r>
              <a:rPr lang="en-US" sz="2400" dirty="0" err="1"/>
              <a:t>mà</a:t>
            </a:r>
            <a:r>
              <a:rPr lang="en-US" sz="2400" dirty="0"/>
              <a:t> </a:t>
            </a:r>
            <a:r>
              <a:rPr lang="en-US" sz="2400" dirty="0" err="1"/>
              <a:t>tôi</a:t>
            </a:r>
            <a:r>
              <a:rPr lang="en-US" sz="2400" dirty="0"/>
              <a:t> </a:t>
            </a:r>
            <a:r>
              <a:rPr lang="en-US" sz="2400" dirty="0" err="1"/>
              <a:t>không</a:t>
            </a:r>
            <a:r>
              <a:rPr lang="en-US" sz="2400" dirty="0"/>
              <a:t> </a:t>
            </a:r>
            <a:r>
              <a:rPr lang="en-US" sz="2400" dirty="0" err="1"/>
              <a:t>muốn</a:t>
            </a:r>
            <a:r>
              <a:rPr lang="en-US" sz="2400" dirty="0"/>
              <a:t> </a:t>
            </a:r>
            <a:r>
              <a:rPr lang="en-US" sz="2400" dirty="0" err="1"/>
              <a:t>đi</a:t>
            </a:r>
            <a:r>
              <a:rPr lang="en-US" sz="2400" dirty="0"/>
              <a:t> </a:t>
            </a:r>
            <a:r>
              <a:rPr lang="en-US" sz="2400" dirty="0" err="1"/>
              <a:t>vào</a:t>
            </a:r>
            <a:r>
              <a:rPr lang="en-US" sz="2400" dirty="0"/>
              <a:t> </a:t>
            </a:r>
            <a:r>
              <a:rPr lang="en-US" sz="2400" dirty="0" err="1"/>
              <a:t>sâu</a:t>
            </a:r>
            <a:r>
              <a:rPr lang="en-US" sz="2400" dirty="0"/>
              <a:t> </a:t>
            </a:r>
            <a:r>
              <a:rPr lang="en-US" sz="2400" dirty="0" err="1"/>
              <a:t>để</a:t>
            </a:r>
            <a:r>
              <a:rPr lang="en-US" sz="2400" dirty="0"/>
              <a:t> </a:t>
            </a:r>
            <a:r>
              <a:rPr lang="en-US" sz="2400" dirty="0" err="1"/>
              <a:t>thảo</a:t>
            </a:r>
            <a:r>
              <a:rPr lang="en-US" sz="2400" dirty="0"/>
              <a:t> </a:t>
            </a:r>
            <a:r>
              <a:rPr lang="en-US" sz="2400" dirty="0" err="1"/>
              <a:t>luận</a:t>
            </a:r>
            <a:r>
              <a:rPr lang="en-US" sz="2400" dirty="0"/>
              <a:t> </a:t>
            </a:r>
            <a:r>
              <a:rPr lang="en-US" sz="2400" dirty="0" err="1"/>
              <a:t>kỹ</a:t>
            </a:r>
            <a:r>
              <a:rPr lang="en-US" sz="2400" dirty="0"/>
              <a:t> </a:t>
            </a:r>
            <a:r>
              <a:rPr lang="en-US" sz="2400" dirty="0" err="1"/>
              <a:t>ngay</a:t>
            </a:r>
            <a:r>
              <a:rPr lang="en-US" sz="2400" dirty="0"/>
              <a:t> </a:t>
            </a:r>
            <a:r>
              <a:rPr lang="en-US" sz="2400" dirty="0" err="1"/>
              <a:t>lúc</a:t>
            </a:r>
            <a:r>
              <a:rPr lang="en-US" sz="2400" dirty="0"/>
              <a:t> </a:t>
            </a:r>
            <a:r>
              <a:rPr lang="en-US" sz="2400" dirty="0" err="1"/>
              <a:t>này</a:t>
            </a:r>
            <a:r>
              <a:rPr lang="en-US" sz="2400" dirty="0"/>
              <a:t>.</a:t>
            </a:r>
          </a:p>
          <a:p>
            <a:endParaRPr lang="en-US" sz="2400" dirty="0"/>
          </a:p>
        </p:txBody>
      </p:sp>
      <p:sp>
        <p:nvSpPr>
          <p:cNvPr id="2" name="Oval 1"/>
          <p:cNvSpPr/>
          <p:nvPr/>
        </p:nvSpPr>
        <p:spPr>
          <a:xfrm>
            <a:off x="1295400" y="1295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683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10600" cy="5632311"/>
          </a:xfrm>
          <a:prstGeom prst="rect">
            <a:avLst/>
          </a:prstGeom>
          <a:noFill/>
        </p:spPr>
        <p:txBody>
          <a:bodyPr wrap="square" rtlCol="0">
            <a:spAutoFit/>
          </a:bodyPr>
          <a:lstStyle/>
          <a:p>
            <a:r>
              <a:rPr lang="en-US" sz="2400" b="1" dirty="0"/>
              <a:t>Question 9</a:t>
            </a:r>
            <a:r>
              <a:rPr lang="vi-VN" sz="2400" dirty="0"/>
              <a:t>. When Carol </a:t>
            </a:r>
            <a:r>
              <a:rPr lang="en-US" sz="2400" dirty="0"/>
              <a:t>called</a:t>
            </a:r>
            <a:r>
              <a:rPr lang="vi-VN" sz="2400" dirty="0"/>
              <a:t> last night, I </a:t>
            </a:r>
            <a:r>
              <a:rPr lang="en-US" sz="2400" dirty="0"/>
              <a:t>_______ </a:t>
            </a:r>
            <a:r>
              <a:rPr lang="vi-VN" sz="2400" dirty="0"/>
              <a:t>my favorite show on television. </a:t>
            </a:r>
            <a:endParaRPr lang="en-US" sz="2400" dirty="0"/>
          </a:p>
          <a:p>
            <a:r>
              <a:rPr lang="vi-VN" sz="2400" dirty="0"/>
              <a:t>	</a:t>
            </a:r>
            <a:r>
              <a:rPr lang="vi-VN" sz="2400" b="1" dirty="0"/>
              <a:t>A</a:t>
            </a:r>
            <a:r>
              <a:rPr lang="vi-VN" sz="2400" dirty="0"/>
              <a:t>. was watching 	</a:t>
            </a:r>
            <a:r>
              <a:rPr lang="vi-VN" sz="2400" b="1" dirty="0"/>
              <a:t>B</a:t>
            </a:r>
            <a:r>
              <a:rPr lang="vi-VN" sz="2400" dirty="0"/>
              <a:t>. </a:t>
            </a:r>
            <a:r>
              <a:rPr lang="en-US" sz="2400" dirty="0"/>
              <a:t>w</a:t>
            </a:r>
            <a:r>
              <a:rPr lang="vi-VN" sz="2400" dirty="0"/>
              <a:t>atched	</a:t>
            </a:r>
            <a:r>
              <a:rPr lang="vi-VN" sz="2400" b="1" dirty="0"/>
              <a:t>C</a:t>
            </a:r>
            <a:r>
              <a:rPr lang="vi-VN" sz="2400" dirty="0"/>
              <a:t>. have watched 	</a:t>
            </a:r>
            <a:r>
              <a:rPr lang="vi-VN" sz="2400" b="1" dirty="0"/>
              <a:t>D</a:t>
            </a:r>
            <a:r>
              <a:rPr lang="vi-VN" sz="2400" dirty="0"/>
              <a:t>. watch </a:t>
            </a:r>
            <a:endParaRPr lang="en-US" sz="2400" dirty="0"/>
          </a:p>
          <a:p>
            <a:endParaRPr lang="en-US"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vi-VN" sz="2400" dirty="0"/>
              <a:t>Trong quá khứ, một sự việc đang diễn ra thì sự việc khác xen vào: </a:t>
            </a:r>
            <a:endParaRPr lang="en-US" sz="2400" dirty="0"/>
          </a:p>
          <a:p>
            <a:r>
              <a:rPr lang="vi-VN" sz="2400" dirty="0"/>
              <a:t>+ Sự việc đang diễn ra chia ở thì quá khứ tiếp diễn: S + was/were + V.ing =&gt; was watching </a:t>
            </a:r>
            <a:endParaRPr lang="en-US" sz="2400" dirty="0"/>
          </a:p>
          <a:p>
            <a:r>
              <a:rPr lang="vi-VN" sz="2400" dirty="0"/>
              <a:t>+ Sự việc xen vào chia ở thì quá khứ đơn: S + V.ed =&gt; called </a:t>
            </a:r>
            <a:endParaRPr lang="en-US" sz="2400" dirty="0"/>
          </a:p>
          <a:p>
            <a:r>
              <a:rPr lang="vi-VN" sz="2400" b="1" dirty="0"/>
              <a:t>Tạm dịch: </a:t>
            </a:r>
            <a:r>
              <a:rPr lang="vi-VN" sz="2400" dirty="0"/>
              <a:t>Tối qua, khi Carol gọi thì tôi đang xem chương trình yêu thích của mình trên tivi. </a:t>
            </a:r>
            <a:endParaRPr lang="en-US" sz="2400" dirty="0"/>
          </a:p>
          <a:p>
            <a:endParaRPr lang="en-US" sz="2400" dirty="0"/>
          </a:p>
        </p:txBody>
      </p:sp>
      <p:sp>
        <p:nvSpPr>
          <p:cNvPr id="2" name="Oval 1"/>
          <p:cNvSpPr/>
          <p:nvPr/>
        </p:nvSpPr>
        <p:spPr>
          <a:xfrm>
            <a:off x="990600" y="11430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772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1035</Words>
  <Application>Microsoft Office PowerPoint</Application>
  <PresentationFormat>On-screen Show (4:3)</PresentationFormat>
  <Paragraphs>535</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8</cp:revision>
  <dcterms:created xsi:type="dcterms:W3CDTF">2022-04-24T04:21:59Z</dcterms:created>
  <dcterms:modified xsi:type="dcterms:W3CDTF">2022-04-24T07:34:05Z</dcterms:modified>
</cp:coreProperties>
</file>