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8" r:id="rId3"/>
    <p:sldId id="256" r:id="rId4"/>
    <p:sldId id="259" r:id="rId5"/>
    <p:sldId id="257" r:id="rId6"/>
    <p:sldId id="262" r:id="rId7"/>
    <p:sldId id="273" r:id="rId8"/>
    <p:sldId id="274" r:id="rId9"/>
    <p:sldId id="275" r:id="rId10"/>
    <p:sldId id="276" r:id="rId11"/>
    <p:sldId id="277" r:id="rId12"/>
    <p:sldId id="271" r:id="rId13"/>
    <p:sldId id="272" r:id="rId14"/>
    <p:sldId id="278" r:id="rId15"/>
    <p:sldId id="279" r:id="rId16"/>
    <p:sldId id="280" r:id="rId17"/>
    <p:sldId id="281" r:id="rId18"/>
    <p:sldId id="282" r:id="rId19"/>
    <p:sldId id="265" r:id="rId20"/>
    <p:sldId id="268" r:id="rId21"/>
    <p:sldId id="270" r:id="rId22"/>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259498" y="2194351"/>
            <a:ext cx="18806996" cy="5898298"/>
            <a:chOff x="0" y="0"/>
            <a:chExt cx="6361873" cy="1995227"/>
          </a:xfrm>
        </p:grpSpPr>
        <p:sp>
          <p:nvSpPr>
            <p:cNvPr id="3" name="Freeform 3"/>
            <p:cNvSpPr/>
            <p:nvPr/>
          </p:nvSpPr>
          <p:spPr>
            <a:xfrm>
              <a:off x="0" y="0"/>
              <a:ext cx="6361873" cy="1995227"/>
            </a:xfrm>
            <a:custGeom>
              <a:avLst/>
              <a:gdLst/>
              <a:ahLst/>
              <a:cxnLst/>
              <a:rect l="l" t="t" r="r" b="b"/>
              <a:pathLst>
                <a:path w="6361873" h="1995227">
                  <a:moveTo>
                    <a:pt x="0" y="0"/>
                  </a:moveTo>
                  <a:lnTo>
                    <a:pt x="6361873" y="0"/>
                  </a:lnTo>
                  <a:lnTo>
                    <a:pt x="6361873" y="1995227"/>
                  </a:lnTo>
                  <a:lnTo>
                    <a:pt x="0" y="1995227"/>
                  </a:lnTo>
                  <a:close/>
                </a:path>
              </a:pathLst>
            </a:custGeom>
            <a:solidFill>
              <a:srgbClr val="4D7C6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562100"/>
            <a:ext cx="3440308" cy="78411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06600" y="1562100"/>
            <a:ext cx="3303088" cy="7841158"/>
          </a:xfrm>
          <a:prstGeom prst="rect">
            <a:avLst/>
          </a:prstGeom>
        </p:spPr>
      </p:pic>
      <p:sp>
        <p:nvSpPr>
          <p:cNvPr id="6" name="TextBox 6"/>
          <p:cNvSpPr txBox="1"/>
          <p:nvPr/>
        </p:nvSpPr>
        <p:spPr>
          <a:xfrm>
            <a:off x="2286000" y="3467100"/>
            <a:ext cx="13563599" cy="3323987"/>
          </a:xfrm>
          <a:prstGeom prst="rect">
            <a:avLst/>
          </a:prstGeom>
        </p:spPr>
        <p:txBody>
          <a:bodyPr wrap="square" lIns="0" tIns="0" rIns="0" bIns="0" rtlCol="0" anchor="t">
            <a:spAutoFit/>
          </a:bodyPr>
          <a:lstStyle/>
          <a:p>
            <a:pPr algn="ctr">
              <a:lnSpc>
                <a:spcPct val="150000"/>
              </a:lnSpc>
            </a:pPr>
            <a:r>
              <a:rPr lang="vi-VN" sz="7200" b="1" dirty="0" smtClean="0">
                <a:solidFill>
                  <a:srgbClr val="FFFDF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FFDF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1" y="647700"/>
            <a:ext cx="16192500" cy="8991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81903" y="7484289"/>
            <a:ext cx="1888094" cy="2299050"/>
          </a:xfrm>
          <a:prstGeom prst="rect">
            <a:avLst/>
          </a:prstGeom>
        </p:spPr>
      </p:pic>
      <p:sp>
        <p:nvSpPr>
          <p:cNvPr id="10" name="TextBox 10"/>
          <p:cNvSpPr txBox="1"/>
          <p:nvPr/>
        </p:nvSpPr>
        <p:spPr>
          <a:xfrm>
            <a:off x="1905000" y="1409700"/>
            <a:ext cx="12039599" cy="577081"/>
          </a:xfrm>
          <a:prstGeom prst="rect">
            <a:avLst/>
          </a:prstGeom>
        </p:spPr>
        <p:txBody>
          <a:bodyPr wrap="square" lIns="0" tIns="0" rIns="0" bIns="0" rtlCol="0" anchor="t">
            <a:spAutoFit/>
          </a:bodyPr>
          <a:lstStyle/>
          <a:p>
            <a:pPr>
              <a:lnSpc>
                <a:spcPts val="4500"/>
              </a:lnSpc>
            </a:pPr>
            <a:r>
              <a:rPr lang="vi-VN" sz="4800" b="1" dirty="0" smtClean="0">
                <a:solidFill>
                  <a:srgbClr val="A14D35"/>
                </a:solidFill>
              </a:rPr>
              <a:t>I. Phân biệt nghĩa tường minh và hàm ý</a:t>
            </a:r>
            <a:endParaRPr lang="en-US" sz="4800" b="1" dirty="0">
              <a:solidFill>
                <a:srgbClr val="A14D35"/>
              </a:solidFill>
            </a:endParaRPr>
          </a:p>
        </p:txBody>
      </p:sp>
      <p:sp>
        <p:nvSpPr>
          <p:cNvPr id="14" name="TextBox 13"/>
          <p:cNvSpPr txBox="1"/>
          <p:nvPr/>
        </p:nvSpPr>
        <p:spPr>
          <a:xfrm>
            <a:off x="2231409" y="2305925"/>
            <a:ext cx="2906565" cy="738664"/>
          </a:xfrm>
          <a:prstGeom prst="rect">
            <a:avLst/>
          </a:prstGeom>
          <a:noFill/>
        </p:spPr>
        <p:txBody>
          <a:bodyPr wrap="none" rtlCol="0">
            <a:spAutoFit/>
          </a:bodyPr>
          <a:lstStyle/>
          <a:p>
            <a:r>
              <a:rPr lang="vi-VN" sz="4200" b="1" dirty="0" smtClean="0"/>
              <a:t>3. Kết luận</a:t>
            </a:r>
            <a:endParaRPr lang="en-US" sz="4200" b="1" dirty="0"/>
          </a:p>
        </p:txBody>
      </p:sp>
      <p:sp>
        <p:nvSpPr>
          <p:cNvPr id="5" name="Cloud Callout 4"/>
          <p:cNvSpPr/>
          <p:nvPr/>
        </p:nvSpPr>
        <p:spPr>
          <a:xfrm>
            <a:off x="5715000" y="2748781"/>
            <a:ext cx="9677400" cy="4422276"/>
          </a:xfrm>
          <a:prstGeom prst="cloudCallout">
            <a:avLst>
              <a:gd name="adj1" fmla="val -52141"/>
              <a:gd name="adj2" fmla="val 41823"/>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smtClean="0">
                <a:solidFill>
                  <a:schemeClr val="tx1"/>
                </a:solidFill>
                <a:latin typeface="Arial" panose="020B0604020202020204" pitchFamily="34" charset="0"/>
                <a:cs typeface="Arial" panose="020B0604020202020204" pitchFamily="34" charset="0"/>
              </a:rPr>
              <a:t>	</a:t>
            </a:r>
            <a:r>
              <a:rPr lang="vi-VN" sz="3800" i="1" dirty="0" smtClean="0">
                <a:solidFill>
                  <a:srgbClr val="FF0000"/>
                </a:solidFill>
                <a:latin typeface="Arial" panose="020B0604020202020204" pitchFamily="34" charset="0"/>
                <a:cs typeface="Arial" panose="020B0604020202020204" pitchFamily="34" charset="0"/>
              </a:rPr>
              <a:t>Theo em, đ</a:t>
            </a:r>
            <a:r>
              <a:rPr lang="en-US" sz="3800" i="1" dirty="0" err="1" smtClean="0">
                <a:solidFill>
                  <a:srgbClr val="FF0000"/>
                </a:solidFill>
                <a:latin typeface="Arial" panose="020B0604020202020204" pitchFamily="34" charset="0"/>
                <a:cs typeface="Arial" panose="020B0604020202020204" pitchFamily="34" charset="0"/>
              </a:rPr>
              <a:t>iểm</a:t>
            </a:r>
            <a:r>
              <a:rPr lang="en-US" sz="3800" i="1" dirty="0" smtClean="0">
                <a:solidFill>
                  <a:srgbClr val="FF0000"/>
                </a:solidFill>
                <a:latin typeface="Arial" panose="020B0604020202020204" pitchFamily="34" charset="0"/>
                <a:cs typeface="Arial" panose="020B0604020202020204" pitchFamily="34" charset="0"/>
              </a:rPr>
              <a:t> </a:t>
            </a:r>
            <a:r>
              <a:rPr lang="en-US" sz="3800" i="1" dirty="0">
                <a:solidFill>
                  <a:srgbClr val="FF0000"/>
                </a:solidFill>
                <a:latin typeface="Arial" panose="020B0604020202020204" pitchFamily="34" charset="0"/>
                <a:cs typeface="Arial" panose="020B0604020202020204" pitchFamily="34" charset="0"/>
              </a:rPr>
              <a:t>giống </a:t>
            </a:r>
            <a:r>
              <a:rPr lang="en-US" sz="3800" i="1" dirty="0" err="1">
                <a:solidFill>
                  <a:srgbClr val="FF0000"/>
                </a:solidFill>
                <a:latin typeface="Arial" panose="020B0604020202020204" pitchFamily="34" charset="0"/>
                <a:cs typeface="Arial" panose="020B0604020202020204" pitchFamily="34" charset="0"/>
              </a:rPr>
              <a:t>và</a:t>
            </a:r>
            <a:r>
              <a:rPr lang="en-US" sz="3800" i="1" dirty="0">
                <a:solidFill>
                  <a:srgbClr val="FF0000"/>
                </a:solidFill>
                <a:latin typeface="Arial" panose="020B0604020202020204" pitchFamily="34" charset="0"/>
                <a:cs typeface="Arial" panose="020B0604020202020204" pitchFamily="34" charset="0"/>
              </a:rPr>
              <a:t> khác nhau </a:t>
            </a:r>
            <a:r>
              <a:rPr lang="en-US" sz="3800" i="1" dirty="0" err="1">
                <a:solidFill>
                  <a:srgbClr val="FF0000"/>
                </a:solidFill>
                <a:latin typeface="Arial" panose="020B0604020202020204" pitchFamily="34" charset="0"/>
                <a:cs typeface="Arial" panose="020B0604020202020204" pitchFamily="34" charset="0"/>
              </a:rPr>
              <a:t>giữa</a:t>
            </a:r>
            <a:r>
              <a:rPr lang="en-US" sz="3800" i="1" dirty="0">
                <a:solidFill>
                  <a:srgbClr val="FF0000"/>
                </a:solidFill>
                <a:latin typeface="Arial" panose="020B0604020202020204" pitchFamily="34" charset="0"/>
                <a:cs typeface="Arial" panose="020B0604020202020204" pitchFamily="34" charset="0"/>
              </a:rPr>
              <a:t> </a:t>
            </a:r>
            <a:r>
              <a:rPr lang="en-US" sz="3800" i="1" dirty="0" err="1">
                <a:solidFill>
                  <a:srgbClr val="FF0000"/>
                </a:solidFill>
                <a:latin typeface="Arial" panose="020B0604020202020204" pitchFamily="34" charset="0"/>
                <a:cs typeface="Arial" panose="020B0604020202020204" pitchFamily="34" charset="0"/>
              </a:rPr>
              <a:t>nghĩa</a:t>
            </a:r>
            <a:r>
              <a:rPr lang="en-US" sz="3800" i="1" dirty="0">
                <a:solidFill>
                  <a:srgbClr val="FF0000"/>
                </a:solidFill>
                <a:latin typeface="Arial" panose="020B0604020202020204" pitchFamily="34" charset="0"/>
                <a:cs typeface="Arial" panose="020B0604020202020204" pitchFamily="34" charset="0"/>
              </a:rPr>
              <a:t> </a:t>
            </a:r>
            <a:r>
              <a:rPr lang="en-US" sz="3800" i="1" dirty="0" err="1">
                <a:solidFill>
                  <a:srgbClr val="FF0000"/>
                </a:solidFill>
                <a:latin typeface="Arial" panose="020B0604020202020204" pitchFamily="34" charset="0"/>
                <a:cs typeface="Arial" panose="020B0604020202020204" pitchFamily="34" charset="0"/>
              </a:rPr>
              <a:t>tường</a:t>
            </a:r>
            <a:r>
              <a:rPr lang="en-US" sz="3800" i="1" dirty="0">
                <a:solidFill>
                  <a:srgbClr val="FF0000"/>
                </a:solidFill>
                <a:latin typeface="Arial" panose="020B0604020202020204" pitchFamily="34" charset="0"/>
                <a:cs typeface="Arial" panose="020B0604020202020204" pitchFamily="34" charset="0"/>
              </a:rPr>
              <a:t> minh </a:t>
            </a:r>
            <a:r>
              <a:rPr lang="en-US" sz="3800" i="1" dirty="0" err="1">
                <a:solidFill>
                  <a:srgbClr val="FF0000"/>
                </a:solidFill>
                <a:latin typeface="Arial" panose="020B0604020202020204" pitchFamily="34" charset="0"/>
                <a:cs typeface="Arial" panose="020B0604020202020204" pitchFamily="34" charset="0"/>
              </a:rPr>
              <a:t>và</a:t>
            </a:r>
            <a:r>
              <a:rPr lang="en-US" sz="3800" i="1" dirty="0">
                <a:solidFill>
                  <a:srgbClr val="FF0000"/>
                </a:solidFill>
                <a:latin typeface="Arial" panose="020B0604020202020204" pitchFamily="34" charset="0"/>
                <a:cs typeface="Arial" panose="020B0604020202020204" pitchFamily="34" charset="0"/>
              </a:rPr>
              <a:t> </a:t>
            </a:r>
            <a:r>
              <a:rPr lang="en-US" sz="3800" i="1" dirty="0" err="1">
                <a:solidFill>
                  <a:srgbClr val="FF0000"/>
                </a:solidFill>
                <a:latin typeface="Arial" panose="020B0604020202020204" pitchFamily="34" charset="0"/>
                <a:cs typeface="Arial" panose="020B0604020202020204" pitchFamily="34" charset="0"/>
              </a:rPr>
              <a:t>hàm</a:t>
            </a:r>
            <a:r>
              <a:rPr lang="en-US" sz="3800" i="1" dirty="0">
                <a:solidFill>
                  <a:srgbClr val="FF0000"/>
                </a:solidFill>
                <a:latin typeface="Arial" panose="020B0604020202020204" pitchFamily="34" charset="0"/>
                <a:cs typeface="Arial" panose="020B0604020202020204" pitchFamily="34" charset="0"/>
              </a:rPr>
              <a:t> </a:t>
            </a:r>
            <a:r>
              <a:rPr lang="en-US" sz="3800" i="1" dirty="0" smtClean="0">
                <a:solidFill>
                  <a:srgbClr val="FF0000"/>
                </a:solidFill>
                <a:latin typeface="Arial" panose="020B0604020202020204" pitchFamily="34" charset="0"/>
                <a:cs typeface="Arial" panose="020B0604020202020204" pitchFamily="34" charset="0"/>
              </a:rPr>
              <a:t>ý</a:t>
            </a:r>
            <a:r>
              <a:rPr lang="vi-VN" sz="3800" i="1" dirty="0" smtClean="0">
                <a:solidFill>
                  <a:srgbClr val="FF0000"/>
                </a:solidFill>
                <a:latin typeface="Arial" panose="020B0604020202020204" pitchFamily="34" charset="0"/>
                <a:cs typeface="Arial" panose="020B0604020202020204" pitchFamily="34" charset="0"/>
              </a:rPr>
              <a:t> là gì?</a:t>
            </a:r>
            <a:endParaRPr lang="en-US" sz="3800" i="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1" y="5540567"/>
            <a:ext cx="5158740" cy="4258305"/>
          </a:xfrm>
          <a:prstGeom prst="rect">
            <a:avLst/>
          </a:prstGeom>
        </p:spPr>
      </p:pic>
    </p:spTree>
    <p:extLst>
      <p:ext uri="{BB962C8B-B14F-4D97-AF65-F5344CB8AC3E}">
        <p14:creationId xmlns:p14="http://schemas.microsoft.com/office/powerpoint/2010/main" val="12800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1" y="647700"/>
            <a:ext cx="16192500" cy="8991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81903" y="7484289"/>
            <a:ext cx="1888094" cy="2299050"/>
          </a:xfrm>
          <a:prstGeom prst="rect">
            <a:avLst/>
          </a:prstGeom>
        </p:spPr>
      </p:pic>
      <p:sp>
        <p:nvSpPr>
          <p:cNvPr id="10" name="TextBox 10"/>
          <p:cNvSpPr txBox="1"/>
          <p:nvPr/>
        </p:nvSpPr>
        <p:spPr>
          <a:xfrm>
            <a:off x="1905000" y="1409700"/>
            <a:ext cx="12039599" cy="577081"/>
          </a:xfrm>
          <a:prstGeom prst="rect">
            <a:avLst/>
          </a:prstGeom>
        </p:spPr>
        <p:txBody>
          <a:bodyPr wrap="square" lIns="0" tIns="0" rIns="0" bIns="0" rtlCol="0" anchor="t">
            <a:spAutoFit/>
          </a:bodyPr>
          <a:lstStyle/>
          <a:p>
            <a:pPr>
              <a:lnSpc>
                <a:spcPts val="4500"/>
              </a:lnSpc>
            </a:pPr>
            <a:r>
              <a:rPr lang="vi-VN" sz="4800" b="1" dirty="0" smtClean="0">
                <a:solidFill>
                  <a:srgbClr val="A14D35"/>
                </a:solidFill>
              </a:rPr>
              <a:t>I. Phân biệt nghĩa tường minh và hàm ý</a:t>
            </a:r>
            <a:endParaRPr lang="en-US" sz="4800" b="1" dirty="0">
              <a:solidFill>
                <a:srgbClr val="A14D35"/>
              </a:solidFill>
            </a:endParaRPr>
          </a:p>
        </p:txBody>
      </p:sp>
      <p:sp>
        <p:nvSpPr>
          <p:cNvPr id="14" name="TextBox 13"/>
          <p:cNvSpPr txBox="1"/>
          <p:nvPr/>
        </p:nvSpPr>
        <p:spPr>
          <a:xfrm>
            <a:off x="2231409" y="2305925"/>
            <a:ext cx="2906565" cy="738664"/>
          </a:xfrm>
          <a:prstGeom prst="rect">
            <a:avLst/>
          </a:prstGeom>
          <a:noFill/>
        </p:spPr>
        <p:txBody>
          <a:bodyPr wrap="none" rtlCol="0">
            <a:spAutoFit/>
          </a:bodyPr>
          <a:lstStyle/>
          <a:p>
            <a:r>
              <a:rPr lang="vi-VN" sz="4200" b="1" dirty="0" smtClean="0"/>
              <a:t>3. Kết luận</a:t>
            </a:r>
            <a:endParaRPr lang="en-US" sz="4200" b="1" dirty="0"/>
          </a:p>
        </p:txBody>
      </p:sp>
      <p:graphicFrame>
        <p:nvGraphicFramePr>
          <p:cNvPr id="4" name="Table 3"/>
          <p:cNvGraphicFramePr>
            <a:graphicFrameLocks noGrp="1"/>
          </p:cNvGraphicFramePr>
          <p:nvPr>
            <p:extLst>
              <p:ext uri="{D42A27DB-BD31-4B8C-83A1-F6EECF244321}">
                <p14:modId xmlns:p14="http://schemas.microsoft.com/office/powerpoint/2010/main" val="4151471220"/>
              </p:ext>
            </p:extLst>
          </p:nvPr>
        </p:nvGraphicFramePr>
        <p:xfrm>
          <a:off x="2667000" y="3363733"/>
          <a:ext cx="13258799" cy="5434665"/>
        </p:xfrm>
        <a:graphic>
          <a:graphicData uri="http://schemas.openxmlformats.org/drawingml/2006/table">
            <a:tbl>
              <a:tblPr firstRow="1" bandRow="1">
                <a:tableStyleId>{5940675A-B579-460E-94D1-54222C63F5DA}</a:tableStyleId>
              </a:tblPr>
              <a:tblGrid>
                <a:gridCol w="2686723">
                  <a:extLst>
                    <a:ext uri="{9D8B030D-6E8A-4147-A177-3AD203B41FA5}">
                      <a16:colId xmlns:a16="http://schemas.microsoft.com/office/drawing/2014/main" val="1610283407"/>
                    </a:ext>
                  </a:extLst>
                </a:gridCol>
                <a:gridCol w="5417134">
                  <a:extLst>
                    <a:ext uri="{9D8B030D-6E8A-4147-A177-3AD203B41FA5}">
                      <a16:colId xmlns:a16="http://schemas.microsoft.com/office/drawing/2014/main" val="121774858"/>
                    </a:ext>
                  </a:extLst>
                </a:gridCol>
                <a:gridCol w="5154942">
                  <a:extLst>
                    <a:ext uri="{9D8B030D-6E8A-4147-A177-3AD203B41FA5}">
                      <a16:colId xmlns:a16="http://schemas.microsoft.com/office/drawing/2014/main" val="3233660949"/>
                    </a:ext>
                  </a:extLst>
                </a:gridCol>
              </a:tblGrid>
              <a:tr h="1811555">
                <a:tc>
                  <a:txBody>
                    <a:bodyPr/>
                    <a:lstStyle/>
                    <a:p>
                      <a:pPr algn="ctr"/>
                      <a:endParaRPr lang="en-US" sz="3800" dirty="0">
                        <a:solidFill>
                          <a:srgbClr val="FF0000"/>
                        </a:solidFill>
                        <a:latin typeface="Arial" panose="020B0604020202020204" pitchFamily="34" charset="0"/>
                        <a:cs typeface="Arial" panose="020B0604020202020204" pitchFamily="34" charset="0"/>
                      </a:endParaRPr>
                    </a:p>
                  </a:txBody>
                  <a:tcPr>
                    <a:solidFill>
                      <a:schemeClr val="accent3">
                        <a:lumMod val="40000"/>
                        <a:lumOff val="60000"/>
                      </a:schemeClr>
                    </a:solidFill>
                  </a:tcPr>
                </a:tc>
                <a:tc>
                  <a:txBody>
                    <a:bodyPr/>
                    <a:lstStyle/>
                    <a:p>
                      <a:pPr algn="ctr"/>
                      <a:r>
                        <a:rPr lang="vi-VN" sz="3800" b="1" dirty="0" smtClean="0">
                          <a:solidFill>
                            <a:srgbClr val="FF0000"/>
                          </a:solidFill>
                          <a:latin typeface="Arial" panose="020B0604020202020204" pitchFamily="34" charset="0"/>
                          <a:cs typeface="Arial" panose="020B0604020202020204" pitchFamily="34" charset="0"/>
                        </a:rPr>
                        <a:t>NGHĨA</a:t>
                      </a:r>
                      <a:r>
                        <a:rPr lang="vi-VN" sz="3800" b="1" baseline="0" dirty="0" smtClean="0">
                          <a:solidFill>
                            <a:srgbClr val="FF0000"/>
                          </a:solidFill>
                          <a:latin typeface="Arial" panose="020B0604020202020204" pitchFamily="34" charset="0"/>
                          <a:cs typeface="Arial" panose="020B0604020202020204" pitchFamily="34" charset="0"/>
                        </a:rPr>
                        <a:t> TƯỜNG MINH</a:t>
                      </a:r>
                      <a:endParaRPr lang="en-US" sz="38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r>
                        <a:rPr lang="vi-VN" sz="3800" b="1" dirty="0" smtClean="0">
                          <a:solidFill>
                            <a:srgbClr val="FF0000"/>
                          </a:solidFill>
                          <a:latin typeface="Arial" panose="020B0604020202020204" pitchFamily="34" charset="0"/>
                          <a:cs typeface="Arial" panose="020B0604020202020204" pitchFamily="34" charset="0"/>
                        </a:rPr>
                        <a:t>HÀM</a:t>
                      </a:r>
                      <a:r>
                        <a:rPr lang="vi-VN" sz="3800" b="1" baseline="0" dirty="0" smtClean="0">
                          <a:solidFill>
                            <a:srgbClr val="FF0000"/>
                          </a:solidFill>
                          <a:latin typeface="Arial" panose="020B0604020202020204" pitchFamily="34" charset="0"/>
                          <a:cs typeface="Arial" panose="020B0604020202020204" pitchFamily="34" charset="0"/>
                        </a:rPr>
                        <a:t> Ý</a:t>
                      </a:r>
                      <a:endParaRPr lang="en-US" sz="38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4083023295"/>
                  </a:ext>
                </a:extLst>
              </a:tr>
              <a:tr h="1811555">
                <a:tc>
                  <a:txBody>
                    <a:bodyPr/>
                    <a:lstStyle/>
                    <a:p>
                      <a:pPr algn="ctr"/>
                      <a:r>
                        <a:rPr lang="vi-VN" sz="3200" b="1" dirty="0" smtClean="0"/>
                        <a:t>Giống</a:t>
                      </a:r>
                      <a:r>
                        <a:rPr lang="vi-VN" sz="3200" b="1" baseline="0" dirty="0" smtClean="0"/>
                        <a:t> nhau</a:t>
                      </a:r>
                      <a:endParaRPr lang="en-US" sz="3200" b="1" dirty="0"/>
                    </a:p>
                  </a:txBody>
                  <a:tcPr anchor="ctr"/>
                </a:tc>
                <a:tc gridSpan="2">
                  <a:txBody>
                    <a:bodyPr/>
                    <a:lstStyle/>
                    <a:p>
                      <a:pPr algn="ctr"/>
                      <a:r>
                        <a:rPr lang="en-US" sz="3200" dirty="0" err="1" smtClean="0">
                          <a:latin typeface="Arial" panose="020B0604020202020204" pitchFamily="34" charset="0"/>
                          <a:cs typeface="Arial" panose="020B0604020202020204" pitchFamily="34" charset="0"/>
                        </a:rPr>
                        <a:t>Đều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sử</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dụng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lời</a:t>
                      </a:r>
                      <a:r>
                        <a:rPr lang="en-US" sz="3200" dirty="0" smtClean="0">
                          <a:latin typeface="Arial" panose="020B0604020202020204" pitchFamily="34" charset="0"/>
                          <a:cs typeface="Arial" panose="020B0604020202020204" pitchFamily="34" charset="0"/>
                        </a:rPr>
                        <a:t> nói để </a:t>
                      </a:r>
                      <a:r>
                        <a:rPr lang="en-US" sz="3200" dirty="0" err="1" smtClean="0">
                          <a:latin typeface="Arial" panose="020B0604020202020204" pitchFamily="34" charset="0"/>
                          <a:cs typeface="Arial" panose="020B0604020202020204" pitchFamily="34" charset="0"/>
                        </a:rPr>
                        <a:t>diễn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đạt</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một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thông</a:t>
                      </a:r>
                      <a:r>
                        <a:rPr lang="en-US" sz="3200" dirty="0" smtClean="0">
                          <a:latin typeface="Arial" panose="020B0604020202020204" pitchFamily="34" charset="0"/>
                          <a:cs typeface="Arial" panose="020B0604020202020204" pitchFamily="34" charset="0"/>
                        </a:rPr>
                        <a:t> tin.</a:t>
                      </a:r>
                      <a:endParaRPr lang="en-US" sz="3200" dirty="0">
                        <a:latin typeface="Arial" panose="020B0604020202020204" pitchFamily="34" charset="0"/>
                        <a:cs typeface="Arial" panose="020B0604020202020204" pitchFamily="34" charset="0"/>
                      </a:endParaRPr>
                    </a:p>
                  </a:txBody>
                  <a:tcPr anchor="ctr"/>
                </a:tc>
                <a:tc hMerge="1">
                  <a:txBody>
                    <a:bodyPr/>
                    <a:lstStyle/>
                    <a:p>
                      <a:endParaRPr lang="en-US" dirty="0"/>
                    </a:p>
                  </a:txBody>
                  <a:tcPr/>
                </a:tc>
                <a:extLst>
                  <a:ext uri="{0D108BD9-81ED-4DB2-BD59-A6C34878D82A}">
                    <a16:rowId xmlns:a16="http://schemas.microsoft.com/office/drawing/2014/main" val="3463314425"/>
                  </a:ext>
                </a:extLst>
              </a:tr>
              <a:tr h="1811555">
                <a:tc>
                  <a:txBody>
                    <a:bodyPr/>
                    <a:lstStyle/>
                    <a:p>
                      <a:pPr algn="ctr"/>
                      <a:r>
                        <a:rPr lang="vi-VN" sz="3200" b="1" dirty="0" smtClean="0"/>
                        <a:t>Khác</a:t>
                      </a:r>
                      <a:r>
                        <a:rPr lang="vi-VN" sz="3200" b="1" baseline="0" dirty="0" smtClean="0"/>
                        <a:t> nhau</a:t>
                      </a:r>
                      <a:endParaRPr lang="en-US" sz="3200" b="1" dirty="0"/>
                    </a:p>
                  </a:txBody>
                  <a:tcPr anchor="ctr"/>
                </a:tc>
                <a:tc>
                  <a:txBody>
                    <a:bodyPr/>
                    <a:lstStyle/>
                    <a:p>
                      <a:pPr algn="ctr">
                        <a:lnSpc>
                          <a:spcPct val="150000"/>
                        </a:lnSpc>
                      </a:pPr>
                      <a:r>
                        <a:rPr lang="en-US" sz="3200" dirty="0" err="1" smtClean="0">
                          <a:latin typeface="Arial" panose="020B0604020202020204" pitchFamily="34" charset="0"/>
                          <a:cs typeface="Arial" panose="020B0604020202020204" pitchFamily="34" charset="0"/>
                        </a:rPr>
                        <a:t>Diễn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đạt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trực</a:t>
                      </a:r>
                      <a:r>
                        <a:rPr lang="en-US" sz="3200" dirty="0" smtClean="0">
                          <a:latin typeface="Arial" panose="020B0604020202020204" pitchFamily="34" charset="0"/>
                          <a:cs typeface="Arial" panose="020B0604020202020204" pitchFamily="34" charset="0"/>
                        </a:rPr>
                        <a:t> tiếp </a:t>
                      </a:r>
                      <a:endParaRPr lang="vi-VN" sz="3200" dirty="0" smtClean="0">
                        <a:latin typeface="Arial" panose="020B0604020202020204" pitchFamily="34" charset="0"/>
                        <a:cs typeface="Arial" panose="020B0604020202020204" pitchFamily="34" charset="0"/>
                      </a:endParaRPr>
                    </a:p>
                    <a:p>
                      <a:pPr algn="ctr">
                        <a:lnSpc>
                          <a:spcPct val="150000"/>
                        </a:lnSpc>
                      </a:pPr>
                      <a:r>
                        <a:rPr lang="en-US" sz="3200" dirty="0" err="1" smtClean="0">
                          <a:latin typeface="Arial" panose="020B0604020202020204" pitchFamily="34" charset="0"/>
                          <a:cs typeface="Arial" panose="020B0604020202020204" pitchFamily="34" charset="0"/>
                        </a:rPr>
                        <a:t>điều</a:t>
                      </a:r>
                      <a:r>
                        <a:rPr lang="en-US" sz="3200" dirty="0" smtClean="0">
                          <a:latin typeface="Arial" panose="020B0604020202020204" pitchFamily="34" charset="0"/>
                          <a:cs typeface="Arial" panose="020B0604020202020204" pitchFamily="34" charset="0"/>
                        </a:rPr>
                        <a:t> muốn nói.</a:t>
                      </a:r>
                      <a:endParaRPr lang="en-US" sz="32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3200" dirty="0" err="1" smtClean="0">
                          <a:latin typeface="Arial" panose="020B0604020202020204" pitchFamily="34" charset="0"/>
                          <a:cs typeface="Arial" panose="020B0604020202020204" pitchFamily="34" charset="0"/>
                        </a:rPr>
                        <a:t>Diễn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đạt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gián</a:t>
                      </a:r>
                      <a:r>
                        <a:rPr lang="en-US" sz="3200" dirty="0" smtClean="0">
                          <a:latin typeface="Arial" panose="020B0604020202020204" pitchFamily="34" charset="0"/>
                          <a:cs typeface="Arial" panose="020B0604020202020204" pitchFamily="34" charset="0"/>
                        </a:rPr>
                        <a:t> tiếp</a:t>
                      </a:r>
                      <a:endParaRPr lang="vi-VN" sz="3200" dirty="0" smtClean="0">
                        <a:latin typeface="Arial" panose="020B0604020202020204" pitchFamily="34" charset="0"/>
                        <a:cs typeface="Arial" panose="020B0604020202020204" pitchFamily="34" charset="0"/>
                      </a:endParaRPr>
                    </a:p>
                    <a:p>
                      <a:pPr algn="ctr">
                        <a:lnSpc>
                          <a:spcPct val="150000"/>
                        </a:lnSpc>
                      </a:pP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điều</a:t>
                      </a:r>
                      <a:r>
                        <a:rPr lang="en-US" sz="3200" dirty="0" smtClean="0">
                          <a:latin typeface="Arial" panose="020B0604020202020204" pitchFamily="34" charset="0"/>
                          <a:cs typeface="Arial" panose="020B0604020202020204" pitchFamily="34" charset="0"/>
                        </a:rPr>
                        <a:t> muốn nói.</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98942460"/>
                  </a:ext>
                </a:extLst>
              </a:tr>
            </a:tbl>
          </a:graphicData>
        </a:graphic>
      </p:graphicFrame>
    </p:spTree>
    <p:extLst>
      <p:ext uri="{BB962C8B-B14F-4D97-AF65-F5344CB8AC3E}">
        <p14:creationId xmlns:p14="http://schemas.microsoft.com/office/powerpoint/2010/main" val="29580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029201" y="1028700"/>
            <a:ext cx="12230100" cy="606920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4325162"/>
            <a:ext cx="8578184" cy="5961838"/>
          </a:xfrm>
          <a:prstGeom prst="rect">
            <a:avLst/>
          </a:prstGeom>
        </p:spPr>
      </p:pic>
      <p:sp>
        <p:nvSpPr>
          <p:cNvPr id="4" name="TextBox 4"/>
          <p:cNvSpPr txBox="1"/>
          <p:nvPr/>
        </p:nvSpPr>
        <p:spPr>
          <a:xfrm>
            <a:off x="7972426" y="2863223"/>
            <a:ext cx="6343649" cy="1461939"/>
          </a:xfrm>
          <a:prstGeom prst="rect">
            <a:avLst/>
          </a:prstGeom>
        </p:spPr>
        <p:txBody>
          <a:bodyPr wrap="square" lIns="0" tIns="0" rIns="0" bIns="0" rtlCol="0" anchor="t">
            <a:spAutoFit/>
          </a:bodyPr>
          <a:lstStyle/>
          <a:p>
            <a:pPr algn="ctr">
              <a:lnSpc>
                <a:spcPts val="11400"/>
              </a:lnSpc>
            </a:pPr>
            <a:r>
              <a:rPr lang="vi-VN" sz="6400" b="1" dirty="0" smtClean="0">
                <a:solidFill>
                  <a:srgbClr val="FFFDEF"/>
                </a:solidFill>
              </a:rPr>
              <a:t>II. LUYỆN TẬP</a:t>
            </a:r>
            <a:endParaRPr lang="en-US" sz="6400" b="1" dirty="0">
              <a:solidFill>
                <a:srgbClr val="FFFDEF"/>
              </a:solidFill>
            </a:endParaRPr>
          </a:p>
        </p:txBody>
      </p:sp>
    </p:spTree>
    <p:extLst>
      <p:ext uri="{BB962C8B-B14F-4D97-AF65-F5344CB8AC3E}">
        <p14:creationId xmlns:p14="http://schemas.microsoft.com/office/powerpoint/2010/main" val="1603574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192501" cy="8229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92803" y="6667500"/>
            <a:ext cx="3580898" cy="36472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7566" y="375105"/>
            <a:ext cx="1832381" cy="2231211"/>
          </a:xfrm>
          <a:prstGeom prst="rect">
            <a:avLst/>
          </a:prstGeom>
        </p:spPr>
      </p:pic>
      <p:sp>
        <p:nvSpPr>
          <p:cNvPr id="10" name="TextBox 10"/>
          <p:cNvSpPr txBox="1"/>
          <p:nvPr/>
        </p:nvSpPr>
        <p:spPr>
          <a:xfrm>
            <a:off x="6823499" y="1866900"/>
            <a:ext cx="4679101" cy="643125"/>
          </a:xfrm>
          <a:prstGeom prst="rect">
            <a:avLst/>
          </a:prstGeom>
        </p:spPr>
        <p:txBody>
          <a:bodyPr lIns="0" tIns="0" rIns="0" bIns="0" rtlCol="0" anchor="t">
            <a:spAutoFit/>
          </a:bodyPr>
          <a:lstStyle/>
          <a:p>
            <a:pPr algn="ctr">
              <a:lnSpc>
                <a:spcPts val="4500"/>
              </a:lnSpc>
            </a:pPr>
            <a:r>
              <a:rPr lang="vi-VN" sz="6400" b="1" dirty="0" smtClean="0">
                <a:solidFill>
                  <a:srgbClr val="A14D35"/>
                </a:solidFill>
              </a:rPr>
              <a:t>BÀI TẬP 1</a:t>
            </a:r>
            <a:endParaRPr lang="en-US" sz="6400" b="1" dirty="0">
              <a:solidFill>
                <a:srgbClr val="A14D35"/>
              </a:solidFill>
            </a:endParaRPr>
          </a:p>
        </p:txBody>
      </p:sp>
      <p:sp>
        <p:nvSpPr>
          <p:cNvPr id="14" name="TextBox 13"/>
          <p:cNvSpPr txBox="1"/>
          <p:nvPr/>
        </p:nvSpPr>
        <p:spPr>
          <a:xfrm>
            <a:off x="1514833" y="2606316"/>
            <a:ext cx="15296431" cy="830997"/>
          </a:xfrm>
          <a:prstGeom prst="rect">
            <a:avLst/>
          </a:prstGeom>
          <a:noFill/>
        </p:spPr>
        <p:txBody>
          <a:bodyPr wrap="square" rtlCol="0">
            <a:spAutoFit/>
          </a:bodyPr>
          <a:lstStyle/>
          <a:p>
            <a:r>
              <a:rPr lang="vi-VN" sz="4800" b="1" i="1" dirty="0" smtClean="0"/>
              <a:t>Đọc lại đoạn trích ở mục I và trả lời các câu hỏi sau:</a:t>
            </a:r>
            <a:endParaRPr lang="en-US" sz="4800" b="1" i="1" dirty="0"/>
          </a:p>
        </p:txBody>
      </p:sp>
      <p:sp>
        <p:nvSpPr>
          <p:cNvPr id="15" name="TextBox 14"/>
          <p:cNvSpPr txBox="1"/>
          <p:nvPr/>
        </p:nvSpPr>
        <p:spPr>
          <a:xfrm>
            <a:off x="2228848" y="3444516"/>
            <a:ext cx="13868400" cy="4383701"/>
          </a:xfrm>
          <a:prstGeom prst="rect">
            <a:avLst/>
          </a:prstGeom>
          <a:noFill/>
        </p:spPr>
        <p:txBody>
          <a:bodyPr wrap="square" rtlCol="0">
            <a:spAutoFit/>
          </a:bodyPr>
          <a:lstStyle/>
          <a:p>
            <a:pPr marL="514350" indent="-514350">
              <a:lnSpc>
                <a:spcPct val="150000"/>
              </a:lnSpc>
              <a:buAutoNum type="alphaLcPeriod"/>
            </a:pPr>
            <a:r>
              <a:rPr lang="vi-VN" sz="3800" dirty="0" smtClean="0"/>
              <a:t>Câu nào cho thấy họa sĩ cũng chưa chia tay anh thanh niên? Từ ngữ nào giúp em nhận ra điều ấy?</a:t>
            </a:r>
          </a:p>
          <a:p>
            <a:pPr marL="514350" indent="-514350">
              <a:lnSpc>
                <a:spcPct val="150000"/>
              </a:lnSpc>
              <a:buAutoNum type="alphaLcPeriod"/>
            </a:pPr>
            <a:r>
              <a:rPr lang="vi-VN" sz="3800" dirty="0" smtClean="0"/>
              <a:t>Tìm những từ ngữ miêu tả thái độ của cô gái trong câu cuối đoạn văn. Thái độ ấy giúp em đoán ra điều gì liên quan tới chiếc mùi soa?</a:t>
            </a:r>
            <a:endParaRPr lang="en-US" sz="3800" dirty="0"/>
          </a:p>
        </p:txBody>
      </p:sp>
    </p:spTree>
    <p:extLst>
      <p:ext uri="{BB962C8B-B14F-4D97-AF65-F5344CB8AC3E}">
        <p14:creationId xmlns:p14="http://schemas.microsoft.com/office/powerpoint/2010/main" val="105932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192501" cy="8229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92803" y="6667500"/>
            <a:ext cx="3580898" cy="36472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7566" y="375105"/>
            <a:ext cx="1832381" cy="2231211"/>
          </a:xfrm>
          <a:prstGeom prst="rect">
            <a:avLst/>
          </a:prstGeom>
        </p:spPr>
      </p:pic>
      <p:sp>
        <p:nvSpPr>
          <p:cNvPr id="10" name="TextBox 10"/>
          <p:cNvSpPr txBox="1"/>
          <p:nvPr/>
        </p:nvSpPr>
        <p:spPr>
          <a:xfrm>
            <a:off x="6823499" y="1866900"/>
            <a:ext cx="4679101" cy="643125"/>
          </a:xfrm>
          <a:prstGeom prst="rect">
            <a:avLst/>
          </a:prstGeom>
        </p:spPr>
        <p:txBody>
          <a:bodyPr lIns="0" tIns="0" rIns="0" bIns="0" rtlCol="0" anchor="t">
            <a:spAutoFit/>
          </a:bodyPr>
          <a:lstStyle/>
          <a:p>
            <a:pPr algn="ctr">
              <a:lnSpc>
                <a:spcPts val="4500"/>
              </a:lnSpc>
            </a:pPr>
            <a:r>
              <a:rPr lang="vi-VN" sz="6400" b="1" dirty="0" smtClean="0">
                <a:solidFill>
                  <a:srgbClr val="A14D35"/>
                </a:solidFill>
              </a:rPr>
              <a:t>BÀI TẬP 1</a:t>
            </a:r>
            <a:endParaRPr lang="en-US" sz="6400" b="1" dirty="0">
              <a:solidFill>
                <a:srgbClr val="A14D35"/>
              </a:solidFill>
            </a:endParaRPr>
          </a:p>
        </p:txBody>
      </p:sp>
      <p:sp>
        <p:nvSpPr>
          <p:cNvPr id="15" name="TextBox 14"/>
          <p:cNvSpPr txBox="1"/>
          <p:nvPr/>
        </p:nvSpPr>
        <p:spPr>
          <a:xfrm>
            <a:off x="2057400" y="2634180"/>
            <a:ext cx="14249400" cy="5355312"/>
          </a:xfrm>
          <a:prstGeom prst="rect">
            <a:avLst/>
          </a:prstGeom>
          <a:noFill/>
        </p:spPr>
        <p:txBody>
          <a:bodyPr wrap="square" rtlCol="0">
            <a:spAutoFit/>
          </a:bodyPr>
          <a:lstStyle/>
          <a:p>
            <a:pPr marL="514350" indent="-514350" algn="just">
              <a:lnSpc>
                <a:spcPct val="150000"/>
              </a:lnSpc>
              <a:buAutoNum type="alphaLcPeriod"/>
            </a:pPr>
            <a:r>
              <a:rPr lang="vi-VN" sz="3800" dirty="0" smtClean="0"/>
              <a:t>Câu </a:t>
            </a:r>
            <a:r>
              <a:rPr lang="vi-VN" sz="3800" i="1" dirty="0"/>
              <a:t>"Nhà hoạ sĩ tặc lưỡi đứng dậy.", </a:t>
            </a:r>
            <a:r>
              <a:rPr lang="vi-VN" sz="3800" dirty="0"/>
              <a:t>đặc biệt là cụm từ tặc lưỡi cho thấy nhà họa sĩ cũng chưa muốn chia tay anh thanh niên</a:t>
            </a:r>
            <a:r>
              <a:rPr lang="vi-VN" sz="3800" dirty="0" smtClean="0"/>
              <a:t>.</a:t>
            </a:r>
          </a:p>
          <a:p>
            <a:pPr marL="514350" indent="-514350" algn="just">
              <a:lnSpc>
                <a:spcPct val="150000"/>
              </a:lnSpc>
              <a:buAutoNum type="alphaLcPeriod"/>
            </a:pPr>
            <a:r>
              <a:rPr lang="vi-VN" sz="3800" dirty="0"/>
              <a:t> - Thái độ của cô gái được miêu tả qua các từ ngữ</a:t>
            </a:r>
            <a:r>
              <a:rPr lang="vi-VN" sz="3800" b="1" dirty="0"/>
              <a:t>: </a:t>
            </a:r>
            <a:r>
              <a:rPr lang="vi-VN" sz="3800" b="1" i="1" dirty="0"/>
              <a:t>mặt đỏ ửng, nhận lại chiếc khăn, vội quay </a:t>
            </a:r>
            <a:r>
              <a:rPr lang="vi-VN" sz="3800" b="1" i="1" dirty="0" smtClean="0"/>
              <a:t>đi .</a:t>
            </a:r>
          </a:p>
          <a:p>
            <a:pPr algn="just">
              <a:lnSpc>
                <a:spcPct val="150000"/>
              </a:lnSpc>
            </a:pPr>
            <a:r>
              <a:rPr lang="vi-VN" sz="3800" dirty="0" smtClean="0"/>
              <a:t>→ </a:t>
            </a:r>
            <a:r>
              <a:rPr lang="vi-VN" sz="3800" i="1" dirty="0" smtClean="0"/>
              <a:t>Sự </a:t>
            </a:r>
            <a:r>
              <a:rPr lang="vi-VN" sz="3800" i="1" dirty="0"/>
              <a:t>ngượng ngùng, đành phải nhận lại chiếc khăn và muốn giấu đi sự xấu hổ của mình.</a:t>
            </a:r>
            <a:endParaRPr lang="en-US" sz="3800" i="1" dirty="0"/>
          </a:p>
        </p:txBody>
      </p:sp>
    </p:spTree>
    <p:extLst>
      <p:ext uri="{BB962C8B-B14F-4D97-AF65-F5344CB8AC3E}">
        <p14:creationId xmlns:p14="http://schemas.microsoft.com/office/powerpoint/2010/main" val="39205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2" dur="500"/>
                                        <p:tgtEl>
                                          <p:spTgt spid="1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192501" cy="8229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087600" y="7163115"/>
            <a:ext cx="3580898" cy="36472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7566" y="375105"/>
            <a:ext cx="1832381" cy="2231211"/>
          </a:xfrm>
          <a:prstGeom prst="rect">
            <a:avLst/>
          </a:prstGeom>
        </p:spPr>
      </p:pic>
      <p:sp>
        <p:nvSpPr>
          <p:cNvPr id="10" name="TextBox 10"/>
          <p:cNvSpPr txBox="1"/>
          <p:nvPr/>
        </p:nvSpPr>
        <p:spPr>
          <a:xfrm>
            <a:off x="6823499" y="1866900"/>
            <a:ext cx="4679101" cy="577081"/>
          </a:xfrm>
          <a:prstGeom prst="rect">
            <a:avLst/>
          </a:prstGeom>
        </p:spPr>
        <p:txBody>
          <a:bodyPr lIns="0" tIns="0" rIns="0" bIns="0" rtlCol="0" anchor="t">
            <a:spAutoFit/>
          </a:bodyPr>
          <a:lstStyle/>
          <a:p>
            <a:pPr algn="ctr">
              <a:lnSpc>
                <a:spcPts val="4500"/>
              </a:lnSpc>
            </a:pPr>
            <a:r>
              <a:rPr lang="vi-VN" sz="6400" b="1" dirty="0" smtClean="0">
                <a:solidFill>
                  <a:srgbClr val="A14D35"/>
                </a:solidFill>
              </a:rPr>
              <a:t>BÀI TẬP 2</a:t>
            </a:r>
            <a:endParaRPr lang="en-US" sz="6400" b="1" dirty="0">
              <a:solidFill>
                <a:srgbClr val="A14D35"/>
              </a:solidFill>
            </a:endParaRPr>
          </a:p>
        </p:txBody>
      </p:sp>
      <p:sp>
        <p:nvSpPr>
          <p:cNvPr id="14" name="TextBox 13"/>
          <p:cNvSpPr txBox="1"/>
          <p:nvPr/>
        </p:nvSpPr>
        <p:spPr>
          <a:xfrm>
            <a:off x="1514833" y="2606316"/>
            <a:ext cx="15744468" cy="830997"/>
          </a:xfrm>
          <a:prstGeom prst="rect">
            <a:avLst/>
          </a:prstGeom>
          <a:noFill/>
        </p:spPr>
        <p:txBody>
          <a:bodyPr wrap="square" rtlCol="0">
            <a:spAutoFit/>
          </a:bodyPr>
          <a:lstStyle/>
          <a:p>
            <a:r>
              <a:rPr lang="vi-VN" sz="4800" b="1" dirty="0" smtClean="0"/>
              <a:t>Hãy cho biết hàm ý của câu in đậm trong đoạn trích:</a:t>
            </a:r>
            <a:endParaRPr lang="en-US" sz="4800" b="1" dirty="0"/>
          </a:p>
        </p:txBody>
      </p:sp>
      <p:sp>
        <p:nvSpPr>
          <p:cNvPr id="15" name="TextBox 14"/>
          <p:cNvSpPr txBox="1"/>
          <p:nvPr/>
        </p:nvSpPr>
        <p:spPr>
          <a:xfrm>
            <a:off x="2228848" y="3444516"/>
            <a:ext cx="13849352" cy="4478149"/>
          </a:xfrm>
          <a:prstGeom prst="rect">
            <a:avLst/>
          </a:prstGeom>
          <a:noFill/>
        </p:spPr>
        <p:txBody>
          <a:bodyPr wrap="square" rtlCol="0">
            <a:spAutoFit/>
          </a:bodyPr>
          <a:lstStyle/>
          <a:p>
            <a:pPr algn="just">
              <a:lnSpc>
                <a:spcPct val="150000"/>
              </a:lnSpc>
            </a:pPr>
            <a:r>
              <a:rPr lang="vi-VN" sz="3800" i="1" dirty="0" smtClean="0"/>
              <a:t>Bác lái xe dắt anh ta lại chỗ hội họa và cô gái:</a:t>
            </a:r>
          </a:p>
          <a:p>
            <a:pPr algn="just">
              <a:lnSpc>
                <a:spcPct val="150000"/>
              </a:lnSpc>
            </a:pPr>
            <a:r>
              <a:rPr lang="vi-VN" sz="3800" i="1" dirty="0" smtClean="0"/>
              <a:t>- Đây, tôi giới thiệu với anh một họa sĩ lão thành nhé. Và cô đây là kĩ sư nông nghiệp. Anh đưa khách về nhà đi. </a:t>
            </a:r>
            <a:r>
              <a:rPr lang="vi-VN" sz="3800" b="1" i="1" dirty="0" smtClean="0"/>
              <a:t>Tuổi già cần nước chè: ở Lào Cai đi sớm quá</a:t>
            </a:r>
            <a:r>
              <a:rPr lang="vi-VN" sz="3800" i="1" dirty="0" smtClean="0"/>
              <a:t>. Anh hãy đưa ra cái mòn che pha nước mưa thơm như nước hoa của Yên Sơn nhà anh.</a:t>
            </a:r>
            <a:endParaRPr lang="en-US" sz="3800" i="1" dirty="0"/>
          </a:p>
        </p:txBody>
      </p:sp>
    </p:spTree>
    <p:extLst>
      <p:ext uri="{BB962C8B-B14F-4D97-AF65-F5344CB8AC3E}">
        <p14:creationId xmlns:p14="http://schemas.microsoft.com/office/powerpoint/2010/main" val="130163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192501" cy="8229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92803" y="6667500"/>
            <a:ext cx="3580898" cy="36472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7566" y="375105"/>
            <a:ext cx="1832381" cy="2231211"/>
          </a:xfrm>
          <a:prstGeom prst="rect">
            <a:avLst/>
          </a:prstGeom>
        </p:spPr>
      </p:pic>
      <p:sp>
        <p:nvSpPr>
          <p:cNvPr id="10" name="TextBox 10"/>
          <p:cNvSpPr txBox="1"/>
          <p:nvPr/>
        </p:nvSpPr>
        <p:spPr>
          <a:xfrm>
            <a:off x="6823499" y="1866900"/>
            <a:ext cx="4679101" cy="577081"/>
          </a:xfrm>
          <a:prstGeom prst="rect">
            <a:avLst/>
          </a:prstGeom>
        </p:spPr>
        <p:txBody>
          <a:bodyPr lIns="0" tIns="0" rIns="0" bIns="0" rtlCol="0" anchor="t">
            <a:spAutoFit/>
          </a:bodyPr>
          <a:lstStyle/>
          <a:p>
            <a:pPr algn="ctr">
              <a:lnSpc>
                <a:spcPts val="4500"/>
              </a:lnSpc>
            </a:pPr>
            <a:r>
              <a:rPr lang="vi-VN" sz="6400" b="1" dirty="0" smtClean="0">
                <a:solidFill>
                  <a:srgbClr val="A14D35"/>
                </a:solidFill>
              </a:rPr>
              <a:t>BÀI TẬP 2</a:t>
            </a:r>
            <a:endParaRPr lang="en-US" sz="6400" b="1" dirty="0">
              <a:solidFill>
                <a:srgbClr val="A14D35"/>
              </a:solidFill>
            </a:endParaRPr>
          </a:p>
        </p:txBody>
      </p:sp>
      <p:sp>
        <p:nvSpPr>
          <p:cNvPr id="15" name="TextBox 14"/>
          <p:cNvSpPr txBox="1"/>
          <p:nvPr/>
        </p:nvSpPr>
        <p:spPr>
          <a:xfrm>
            <a:off x="1771649" y="2705100"/>
            <a:ext cx="14782800" cy="1846659"/>
          </a:xfrm>
          <a:prstGeom prst="rect">
            <a:avLst/>
          </a:prstGeom>
          <a:noFill/>
        </p:spPr>
        <p:txBody>
          <a:bodyPr wrap="square" rtlCol="0">
            <a:spAutoFit/>
          </a:bodyPr>
          <a:lstStyle/>
          <a:p>
            <a:pPr algn="just">
              <a:lnSpc>
                <a:spcPct val="150000"/>
              </a:lnSpc>
            </a:pPr>
            <a:r>
              <a:rPr lang="vi-VN" sz="3800" b="1" i="1" dirty="0"/>
              <a:t>“Tuổi già cần nước chè: ở Lào Cai đi sớm quá” </a:t>
            </a:r>
            <a:r>
              <a:rPr lang="vi-VN" sz="3800" dirty="0"/>
              <a:t>là câu có hàm </a:t>
            </a:r>
            <a:r>
              <a:rPr lang="vi-VN" sz="3800" dirty="0" smtClean="0"/>
              <a:t>ý.</a:t>
            </a:r>
          </a:p>
          <a:p>
            <a:pPr marL="571500" indent="-571500" algn="just">
              <a:lnSpc>
                <a:spcPct val="150000"/>
              </a:lnSpc>
              <a:buFont typeface="Symbol" panose="05050102010706020507" pitchFamily="18" charset="2"/>
              <a:buChar char="Þ"/>
            </a:pPr>
            <a:r>
              <a:rPr lang="vi-VN" sz="3800" b="1" dirty="0" smtClean="0"/>
              <a:t>Có </a:t>
            </a:r>
            <a:r>
              <a:rPr lang="vi-VN" sz="3800" b="1" dirty="0"/>
              <a:t>thể hiểu </a:t>
            </a:r>
            <a:r>
              <a:rPr lang="vi-VN" sz="3800" b="1" dirty="0" smtClean="0"/>
              <a:t>là: </a:t>
            </a:r>
            <a:r>
              <a:rPr lang="vi-VN" sz="3800" dirty="0"/>
              <a:t>Khi đi, ông hoạ sĩ chưa kịp uống nước chè</a:t>
            </a:r>
            <a:r>
              <a:rPr lang="vi-VN" sz="3800" dirty="0" smtClean="0"/>
              <a:t>.</a:t>
            </a:r>
          </a:p>
        </p:txBody>
      </p:sp>
    </p:spTree>
    <p:extLst>
      <p:ext uri="{BB962C8B-B14F-4D97-AF65-F5344CB8AC3E}">
        <p14:creationId xmlns:p14="http://schemas.microsoft.com/office/powerpoint/2010/main" val="285654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192501" cy="8229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92803" y="6667500"/>
            <a:ext cx="3580898" cy="36472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7566" y="375105"/>
            <a:ext cx="1832381" cy="2231211"/>
          </a:xfrm>
          <a:prstGeom prst="rect">
            <a:avLst/>
          </a:prstGeom>
        </p:spPr>
      </p:pic>
      <p:sp>
        <p:nvSpPr>
          <p:cNvPr id="10" name="TextBox 10"/>
          <p:cNvSpPr txBox="1"/>
          <p:nvPr/>
        </p:nvSpPr>
        <p:spPr>
          <a:xfrm>
            <a:off x="6823499" y="1866900"/>
            <a:ext cx="4679101" cy="577081"/>
          </a:xfrm>
          <a:prstGeom prst="rect">
            <a:avLst/>
          </a:prstGeom>
        </p:spPr>
        <p:txBody>
          <a:bodyPr lIns="0" tIns="0" rIns="0" bIns="0" rtlCol="0" anchor="t">
            <a:spAutoFit/>
          </a:bodyPr>
          <a:lstStyle/>
          <a:p>
            <a:pPr algn="ctr">
              <a:lnSpc>
                <a:spcPts val="4500"/>
              </a:lnSpc>
            </a:pPr>
            <a:r>
              <a:rPr lang="vi-VN" sz="6400" b="1" dirty="0" smtClean="0">
                <a:solidFill>
                  <a:srgbClr val="A14D35"/>
                </a:solidFill>
              </a:rPr>
              <a:t>BÀI TẬP 3</a:t>
            </a:r>
            <a:endParaRPr lang="en-US" sz="6400" b="1" dirty="0">
              <a:solidFill>
                <a:srgbClr val="A14D35"/>
              </a:solidFill>
            </a:endParaRPr>
          </a:p>
        </p:txBody>
      </p:sp>
      <p:sp>
        <p:nvSpPr>
          <p:cNvPr id="14" name="TextBox 13"/>
          <p:cNvSpPr txBox="1"/>
          <p:nvPr/>
        </p:nvSpPr>
        <p:spPr>
          <a:xfrm>
            <a:off x="1514833" y="2606316"/>
            <a:ext cx="15744468" cy="1569660"/>
          </a:xfrm>
          <a:prstGeom prst="rect">
            <a:avLst/>
          </a:prstGeom>
          <a:noFill/>
        </p:spPr>
        <p:txBody>
          <a:bodyPr wrap="square" rtlCol="0">
            <a:spAutoFit/>
          </a:bodyPr>
          <a:lstStyle/>
          <a:p>
            <a:r>
              <a:rPr lang="vi-VN" sz="4800" b="1" dirty="0" smtClean="0"/>
              <a:t>Tìm câu chứa hàm ý trong đoạn trích và cho biết nội dung của hàm ý</a:t>
            </a:r>
            <a:endParaRPr lang="en-US" sz="4800" b="1" dirty="0"/>
          </a:p>
        </p:txBody>
      </p:sp>
      <p:sp>
        <p:nvSpPr>
          <p:cNvPr id="15" name="TextBox 14"/>
          <p:cNvSpPr txBox="1"/>
          <p:nvPr/>
        </p:nvSpPr>
        <p:spPr>
          <a:xfrm>
            <a:off x="2038349" y="4175976"/>
            <a:ext cx="14249400" cy="4524315"/>
          </a:xfrm>
          <a:prstGeom prst="rect">
            <a:avLst/>
          </a:prstGeom>
          <a:noFill/>
        </p:spPr>
        <p:txBody>
          <a:bodyPr wrap="square" rtlCol="0">
            <a:spAutoFit/>
          </a:bodyPr>
          <a:lstStyle/>
          <a:p>
            <a:pPr algn="just">
              <a:lnSpc>
                <a:spcPct val="150000"/>
              </a:lnSpc>
            </a:pPr>
            <a:r>
              <a:rPr lang="vi-VN" sz="3200" i="1" dirty="0" smtClean="0"/>
              <a:t>Mẹ nó đâm nổi giận quơ đũa bếp dọa đánh, nó phải gọi nhưng lại nói trổng:</a:t>
            </a:r>
          </a:p>
          <a:p>
            <a:pPr marL="571500" indent="-571500" algn="just">
              <a:lnSpc>
                <a:spcPct val="150000"/>
              </a:lnSpc>
              <a:buFontTx/>
              <a:buChar char="-"/>
            </a:pPr>
            <a:r>
              <a:rPr lang="vi-VN" sz="3200" i="1" dirty="0" smtClean="0"/>
              <a:t>Vô ăn cơm!</a:t>
            </a:r>
          </a:p>
          <a:p>
            <a:pPr algn="just">
              <a:lnSpc>
                <a:spcPct val="150000"/>
              </a:lnSpc>
            </a:pPr>
            <a:r>
              <a:rPr lang="vi-VN" sz="3200" i="1" dirty="0" smtClean="0"/>
              <a:t>Anh Sáu vẫn ngồi im, giả vờ không nghe, chờ nó gọi “Ba vô ăn cơm”. Con bé cứ đứng trong bếp nói vọng ra:</a:t>
            </a:r>
          </a:p>
          <a:p>
            <a:pPr marL="571500" indent="-571500" algn="just">
              <a:lnSpc>
                <a:spcPct val="150000"/>
              </a:lnSpc>
              <a:buFontTx/>
              <a:buChar char="-"/>
            </a:pPr>
            <a:r>
              <a:rPr lang="vi-VN" sz="3200" i="1" dirty="0" smtClean="0"/>
              <a:t>Cơm chín rồi!</a:t>
            </a:r>
          </a:p>
          <a:p>
            <a:pPr algn="just">
              <a:lnSpc>
                <a:spcPct val="150000"/>
              </a:lnSpc>
            </a:pPr>
            <a:r>
              <a:rPr lang="vi-VN" sz="3200" i="1" dirty="0" smtClean="0"/>
              <a:t>Anh cũng không quay lại.</a:t>
            </a:r>
            <a:endParaRPr lang="en-US" sz="3200" i="1" dirty="0"/>
          </a:p>
        </p:txBody>
      </p:sp>
    </p:spTree>
    <p:extLst>
      <p:ext uri="{BB962C8B-B14F-4D97-AF65-F5344CB8AC3E}">
        <p14:creationId xmlns:p14="http://schemas.microsoft.com/office/powerpoint/2010/main" val="41550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192501" cy="8229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92803" y="6667500"/>
            <a:ext cx="3580898" cy="36472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7566" y="375105"/>
            <a:ext cx="1832381" cy="2231211"/>
          </a:xfrm>
          <a:prstGeom prst="rect">
            <a:avLst/>
          </a:prstGeom>
        </p:spPr>
      </p:pic>
      <p:sp>
        <p:nvSpPr>
          <p:cNvPr id="10" name="TextBox 10"/>
          <p:cNvSpPr txBox="1"/>
          <p:nvPr/>
        </p:nvSpPr>
        <p:spPr>
          <a:xfrm>
            <a:off x="6823499" y="1866900"/>
            <a:ext cx="4679101" cy="577081"/>
          </a:xfrm>
          <a:prstGeom prst="rect">
            <a:avLst/>
          </a:prstGeom>
        </p:spPr>
        <p:txBody>
          <a:bodyPr lIns="0" tIns="0" rIns="0" bIns="0" rtlCol="0" anchor="t">
            <a:spAutoFit/>
          </a:bodyPr>
          <a:lstStyle/>
          <a:p>
            <a:pPr algn="ctr">
              <a:lnSpc>
                <a:spcPts val="4500"/>
              </a:lnSpc>
            </a:pPr>
            <a:r>
              <a:rPr lang="vi-VN" sz="6400" b="1" dirty="0" smtClean="0">
                <a:solidFill>
                  <a:srgbClr val="A14D35"/>
                </a:solidFill>
              </a:rPr>
              <a:t>BÀI TẬP 3</a:t>
            </a:r>
            <a:endParaRPr lang="en-US" sz="6400" b="1" dirty="0">
              <a:solidFill>
                <a:srgbClr val="A14D35"/>
              </a:solidFill>
            </a:endParaRPr>
          </a:p>
        </p:txBody>
      </p:sp>
      <p:sp>
        <p:nvSpPr>
          <p:cNvPr id="4" name="Rectangle 3"/>
          <p:cNvSpPr/>
          <p:nvPr/>
        </p:nvSpPr>
        <p:spPr>
          <a:xfrm>
            <a:off x="4591049" y="2857500"/>
            <a:ext cx="9144000" cy="1911549"/>
          </a:xfrm>
          <a:prstGeom prst="rect">
            <a:avLst/>
          </a:prstGeom>
        </p:spPr>
        <p:txBody>
          <a:bodyPr>
            <a:spAutoFit/>
          </a:bodyPr>
          <a:lstStyle/>
          <a:p>
            <a:pPr marL="571500" indent="-571500" algn="just">
              <a:lnSpc>
                <a:spcPct val="150000"/>
              </a:lnSpc>
              <a:buFontTx/>
              <a:buChar char="-"/>
            </a:pPr>
            <a:r>
              <a:rPr lang="vi-VN" sz="4200" b="1" dirty="0" smtClean="0">
                <a:solidFill>
                  <a:srgbClr val="000000"/>
                </a:solidFill>
              </a:rPr>
              <a:t>Câu </a:t>
            </a:r>
            <a:r>
              <a:rPr lang="vi-VN" sz="4200" b="1" dirty="0">
                <a:solidFill>
                  <a:srgbClr val="000000"/>
                </a:solidFill>
              </a:rPr>
              <a:t>chứa hàm ý: </a:t>
            </a:r>
            <a:r>
              <a:rPr lang="vi-VN" sz="4200" dirty="0">
                <a:solidFill>
                  <a:srgbClr val="000000"/>
                </a:solidFill>
              </a:rPr>
              <a:t>- </a:t>
            </a:r>
            <a:r>
              <a:rPr lang="vi-VN" sz="4200" i="1" dirty="0">
                <a:solidFill>
                  <a:srgbClr val="000000"/>
                </a:solidFill>
              </a:rPr>
              <a:t>Cơm chín </a:t>
            </a:r>
            <a:r>
              <a:rPr lang="vi-VN" sz="4200" i="1" dirty="0" smtClean="0">
                <a:solidFill>
                  <a:srgbClr val="000000"/>
                </a:solidFill>
              </a:rPr>
              <a:t>rồi!</a:t>
            </a:r>
            <a:endParaRPr lang="vi-VN" sz="4200" dirty="0" smtClean="0">
              <a:solidFill>
                <a:srgbClr val="000000"/>
              </a:solidFill>
            </a:endParaRPr>
          </a:p>
          <a:p>
            <a:pPr marL="571500" indent="-571500" algn="just">
              <a:lnSpc>
                <a:spcPct val="150000"/>
              </a:lnSpc>
              <a:buFontTx/>
              <a:buChar char="-"/>
            </a:pPr>
            <a:r>
              <a:rPr lang="vi-VN" sz="4200" b="1" dirty="0" smtClean="0">
                <a:solidFill>
                  <a:srgbClr val="000000"/>
                </a:solidFill>
              </a:rPr>
              <a:t>Hàm </a:t>
            </a:r>
            <a:r>
              <a:rPr lang="vi-VN" sz="4200" b="1" dirty="0">
                <a:solidFill>
                  <a:srgbClr val="000000"/>
                </a:solidFill>
              </a:rPr>
              <a:t>ý:</a:t>
            </a:r>
            <a:r>
              <a:rPr lang="vi-VN" sz="4200" dirty="0">
                <a:solidFill>
                  <a:srgbClr val="000000"/>
                </a:solidFill>
              </a:rPr>
              <a:t> </a:t>
            </a:r>
            <a:r>
              <a:rPr lang="vi-VN" sz="4200" i="1" dirty="0">
                <a:solidFill>
                  <a:srgbClr val="000000"/>
                </a:solidFill>
              </a:rPr>
              <a:t>Ông vô ăn cơm đi!</a:t>
            </a:r>
            <a:endParaRPr lang="vi-VN" sz="4200" b="0" i="0" dirty="0">
              <a:solidFill>
                <a:srgbClr val="000000"/>
              </a:solidFill>
              <a:effectLst/>
            </a:endParaRPr>
          </a:p>
        </p:txBody>
      </p:sp>
    </p:spTree>
    <p:extLst>
      <p:ext uri="{BB962C8B-B14F-4D97-AF65-F5344CB8AC3E}">
        <p14:creationId xmlns:p14="http://schemas.microsoft.com/office/powerpoint/2010/main" val="19251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259498" y="353491"/>
            <a:ext cx="18806996" cy="2564538"/>
            <a:chOff x="0" y="0"/>
            <a:chExt cx="6361873" cy="867510"/>
          </a:xfrm>
        </p:grpSpPr>
        <p:sp>
          <p:nvSpPr>
            <p:cNvPr id="3" name="Freeform 3"/>
            <p:cNvSpPr/>
            <p:nvPr/>
          </p:nvSpPr>
          <p:spPr>
            <a:xfrm>
              <a:off x="0" y="0"/>
              <a:ext cx="6361873" cy="867510"/>
            </a:xfrm>
            <a:custGeom>
              <a:avLst/>
              <a:gdLst/>
              <a:ahLst/>
              <a:cxnLst/>
              <a:rect l="l" t="t" r="r" b="b"/>
              <a:pathLst>
                <a:path w="6361873" h="867510">
                  <a:moveTo>
                    <a:pt x="0" y="0"/>
                  </a:moveTo>
                  <a:lnTo>
                    <a:pt x="6361873" y="0"/>
                  </a:lnTo>
                  <a:lnTo>
                    <a:pt x="6361873" y="867510"/>
                  </a:lnTo>
                  <a:lnTo>
                    <a:pt x="0" y="867510"/>
                  </a:lnTo>
                  <a:close/>
                </a:path>
              </a:pathLst>
            </a:custGeom>
            <a:solidFill>
              <a:srgbClr val="FFFDF0"/>
            </a:solidFill>
          </p:spPr>
        </p:sp>
      </p:grpSp>
      <p:grpSp>
        <p:nvGrpSpPr>
          <p:cNvPr id="6" name="Group 6"/>
          <p:cNvGrpSpPr/>
          <p:nvPr/>
        </p:nvGrpSpPr>
        <p:grpSpPr>
          <a:xfrm>
            <a:off x="1066801" y="3851336"/>
            <a:ext cx="16136348" cy="4727459"/>
            <a:chOff x="0" y="0"/>
            <a:chExt cx="3061405" cy="1599165"/>
          </a:xfrm>
        </p:grpSpPr>
        <p:sp>
          <p:nvSpPr>
            <p:cNvPr id="7" name="Freeform 7"/>
            <p:cNvSpPr/>
            <p:nvPr/>
          </p:nvSpPr>
          <p:spPr>
            <a:xfrm>
              <a:off x="0" y="0"/>
              <a:ext cx="3061405" cy="1599165"/>
            </a:xfrm>
            <a:custGeom>
              <a:avLst/>
              <a:gdLst/>
              <a:ahLst/>
              <a:cxnLst/>
              <a:rect l="l" t="t" r="r" b="b"/>
              <a:pathLst>
                <a:path w="3061405" h="1599165">
                  <a:moveTo>
                    <a:pt x="2936945" y="1599165"/>
                  </a:moveTo>
                  <a:lnTo>
                    <a:pt x="124460" y="1599165"/>
                  </a:lnTo>
                  <a:cubicBezTo>
                    <a:pt x="55880" y="1599165"/>
                    <a:pt x="0" y="1543285"/>
                    <a:pt x="0" y="1474705"/>
                  </a:cubicBezTo>
                  <a:lnTo>
                    <a:pt x="0" y="124460"/>
                  </a:lnTo>
                  <a:cubicBezTo>
                    <a:pt x="0" y="55880"/>
                    <a:pt x="55880" y="0"/>
                    <a:pt x="124460" y="0"/>
                  </a:cubicBezTo>
                  <a:lnTo>
                    <a:pt x="2936945" y="0"/>
                  </a:lnTo>
                  <a:cubicBezTo>
                    <a:pt x="3005525" y="0"/>
                    <a:pt x="3061405" y="55880"/>
                    <a:pt x="3061405" y="124460"/>
                  </a:cubicBezTo>
                  <a:lnTo>
                    <a:pt x="3061405" y="1474705"/>
                  </a:lnTo>
                  <a:cubicBezTo>
                    <a:pt x="3061405" y="1543285"/>
                    <a:pt x="3005525" y="1599165"/>
                    <a:pt x="2936945" y="1599165"/>
                  </a:cubicBezTo>
                  <a:close/>
                </a:path>
              </a:pathLst>
            </a:custGeom>
            <a:solidFill>
              <a:srgbClr val="FFFDF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93829" flipH="1">
            <a:off x="16749510" y="2938017"/>
            <a:ext cx="621057" cy="1826639"/>
          </a:xfrm>
          <a:prstGeom prst="rect">
            <a:avLst/>
          </a:prstGeom>
        </p:spPr>
      </p:pic>
      <p:sp>
        <p:nvSpPr>
          <p:cNvPr id="11" name="TextBox 11"/>
          <p:cNvSpPr txBox="1"/>
          <p:nvPr/>
        </p:nvSpPr>
        <p:spPr>
          <a:xfrm>
            <a:off x="5020124" y="1092835"/>
            <a:ext cx="8247752" cy="1056700"/>
          </a:xfrm>
          <a:prstGeom prst="rect">
            <a:avLst/>
          </a:prstGeom>
        </p:spPr>
        <p:txBody>
          <a:bodyPr lIns="0" tIns="0" rIns="0" bIns="0" rtlCol="0" anchor="t">
            <a:spAutoFit/>
          </a:bodyPr>
          <a:lstStyle/>
          <a:p>
            <a:pPr algn="ctr">
              <a:lnSpc>
                <a:spcPts val="8799"/>
              </a:lnSpc>
            </a:pPr>
            <a:r>
              <a:rPr lang="vi-VN" sz="6400" b="1" dirty="0" smtClean="0">
                <a:solidFill>
                  <a:srgbClr val="A14D35"/>
                </a:solidFill>
              </a:rPr>
              <a:t>VẬN DỤNG</a:t>
            </a:r>
            <a:endParaRPr lang="en-US" sz="6400" b="1" dirty="0">
              <a:solidFill>
                <a:srgbClr val="A14D35"/>
              </a:solidFill>
            </a:endParaRPr>
          </a:p>
        </p:txBody>
      </p:sp>
      <p:pic>
        <p:nvPicPr>
          <p:cNvPr id="13"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0" y="3238500"/>
            <a:ext cx="4504151" cy="6970794"/>
          </a:xfrm>
          <a:prstGeom prst="rect">
            <a:avLst/>
          </a:prstGeom>
        </p:spPr>
      </p:pic>
      <p:sp>
        <p:nvSpPr>
          <p:cNvPr id="14" name="Rectangle 13"/>
          <p:cNvSpPr/>
          <p:nvPr/>
        </p:nvSpPr>
        <p:spPr>
          <a:xfrm>
            <a:off x="3048000" y="4958834"/>
            <a:ext cx="13258799" cy="2031325"/>
          </a:xfrm>
          <a:prstGeom prst="rect">
            <a:avLst/>
          </a:prstGeom>
        </p:spPr>
        <p:txBody>
          <a:bodyPr wrap="square">
            <a:spAutoFit/>
          </a:bodyPr>
          <a:lstStyle/>
          <a:p>
            <a:pPr algn="just">
              <a:lnSpc>
                <a:spcPct val="150000"/>
              </a:lnSpc>
            </a:pPr>
            <a:r>
              <a:rPr lang="vi-VN" sz="4200" b="1" i="1" dirty="0" smtClean="0">
                <a:latin typeface="Arial" panose="020B0604020202020204" pitchFamily="34" charset="0"/>
                <a:ea typeface="Times New Roman" panose="02020603050405020304" pitchFamily="18" charset="0"/>
                <a:cs typeface="Arial" panose="020B0604020202020204" pitchFamily="34" charset="0"/>
              </a:rPr>
              <a:t>Em hãy </a:t>
            </a:r>
            <a:r>
              <a:rPr lang="vi-VN" sz="4200" b="1" i="1" dirty="0">
                <a:latin typeface="Arial" panose="020B0604020202020204" pitchFamily="34" charset="0"/>
                <a:ea typeface="Times New Roman" panose="02020603050405020304" pitchFamily="18" charset="0"/>
                <a:cs typeface="Arial" panose="020B0604020202020204" pitchFamily="34" charset="0"/>
              </a:rPr>
              <a:t>x</a:t>
            </a:r>
            <a:r>
              <a:rPr lang="pt-BR" sz="4200" b="1" i="1" dirty="0" smtClean="0">
                <a:latin typeface="Arial" panose="020B0604020202020204" pitchFamily="34" charset="0"/>
                <a:ea typeface="Times New Roman" panose="02020603050405020304" pitchFamily="18" charset="0"/>
                <a:cs typeface="Arial" panose="020B0604020202020204" pitchFamily="34" charset="0"/>
              </a:rPr>
              <a:t>ây </a:t>
            </a:r>
            <a:r>
              <a:rPr lang="pt-BR" sz="4200" b="1" i="1" dirty="0">
                <a:latin typeface="Arial" panose="020B0604020202020204" pitchFamily="34" charset="0"/>
                <a:ea typeface="Times New Roman" panose="02020603050405020304" pitchFamily="18" charset="0"/>
                <a:cs typeface="Arial" panose="020B0604020202020204" pitchFamily="34" charset="0"/>
              </a:rPr>
              <a:t>dựng </a:t>
            </a:r>
            <a:r>
              <a:rPr lang="vi-VN" sz="4200" b="1" i="1" dirty="0" smtClean="0">
                <a:latin typeface="Arial" panose="020B0604020202020204" pitchFamily="34" charset="0"/>
                <a:ea typeface="Times New Roman" panose="02020603050405020304" pitchFamily="18" charset="0"/>
                <a:cs typeface="Arial" panose="020B0604020202020204" pitchFamily="34" charset="0"/>
              </a:rPr>
              <a:t>một</a:t>
            </a:r>
            <a:r>
              <a:rPr lang="pt-BR" sz="4200" b="1" i="1" dirty="0" smtClean="0">
                <a:latin typeface="Arial" panose="020B0604020202020204" pitchFamily="34" charset="0"/>
                <a:ea typeface="Times New Roman" panose="02020603050405020304" pitchFamily="18" charset="0"/>
                <a:cs typeface="Arial" panose="020B0604020202020204" pitchFamily="34" charset="0"/>
              </a:rPr>
              <a:t> </a:t>
            </a:r>
            <a:r>
              <a:rPr lang="pt-BR" sz="4200" b="1" i="1" dirty="0">
                <a:latin typeface="Arial" panose="020B0604020202020204" pitchFamily="34" charset="0"/>
                <a:ea typeface="Times New Roman" panose="02020603050405020304" pitchFamily="18" charset="0"/>
                <a:cs typeface="Arial" panose="020B0604020202020204" pitchFamily="34" charset="0"/>
              </a:rPr>
              <a:t>đoạn hội thoại trong đó có sử dụng hàm ý, chỉ rõ câu chứa hàm ý và nội </a:t>
            </a:r>
            <a:r>
              <a:rPr lang="pt-BR" sz="4200" b="1" i="1" dirty="0" smtClean="0">
                <a:latin typeface="Arial" panose="020B0604020202020204" pitchFamily="34" charset="0"/>
                <a:ea typeface="Times New Roman" panose="02020603050405020304" pitchFamily="18" charset="0"/>
                <a:cs typeface="Arial" panose="020B0604020202020204" pitchFamily="34" charset="0"/>
              </a:rPr>
              <a:t>dung</a:t>
            </a:r>
            <a:r>
              <a:rPr lang="vi-VN" sz="4200" b="1" i="1" dirty="0" smtClean="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259498" y="1866900"/>
            <a:ext cx="18806996" cy="7995424"/>
            <a:chOff x="0" y="0"/>
            <a:chExt cx="6361873" cy="1995227"/>
          </a:xfrm>
        </p:grpSpPr>
        <p:sp>
          <p:nvSpPr>
            <p:cNvPr id="3" name="Freeform 3"/>
            <p:cNvSpPr/>
            <p:nvPr/>
          </p:nvSpPr>
          <p:spPr>
            <a:xfrm>
              <a:off x="0" y="0"/>
              <a:ext cx="6361873" cy="1995227"/>
            </a:xfrm>
            <a:custGeom>
              <a:avLst/>
              <a:gdLst/>
              <a:ahLst/>
              <a:cxnLst/>
              <a:rect l="l" t="t" r="r" b="b"/>
              <a:pathLst>
                <a:path w="6361873" h="1995227">
                  <a:moveTo>
                    <a:pt x="0" y="0"/>
                  </a:moveTo>
                  <a:lnTo>
                    <a:pt x="6361873" y="0"/>
                  </a:lnTo>
                  <a:lnTo>
                    <a:pt x="6361873" y="1995227"/>
                  </a:lnTo>
                  <a:lnTo>
                    <a:pt x="0" y="1995227"/>
                  </a:lnTo>
                  <a:close/>
                </a:path>
              </a:pathLst>
            </a:custGeom>
            <a:solidFill>
              <a:srgbClr val="FFFDF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23681" y="2324100"/>
            <a:ext cx="3664319" cy="7859129"/>
          </a:xfrm>
          <a:prstGeom prst="rect">
            <a:avLst/>
          </a:prstGeom>
        </p:spPr>
      </p:pic>
      <p:sp>
        <p:nvSpPr>
          <p:cNvPr id="5" name="TextBox 5"/>
          <p:cNvSpPr txBox="1"/>
          <p:nvPr/>
        </p:nvSpPr>
        <p:spPr>
          <a:xfrm>
            <a:off x="2009778" y="419100"/>
            <a:ext cx="14254796" cy="1056700"/>
          </a:xfrm>
          <a:prstGeom prst="rect">
            <a:avLst/>
          </a:prstGeom>
        </p:spPr>
        <p:txBody>
          <a:bodyPr lIns="0" tIns="0" rIns="0" bIns="0" rtlCol="0" anchor="t">
            <a:spAutoFit/>
          </a:bodyPr>
          <a:lstStyle/>
          <a:p>
            <a:pPr algn="ctr">
              <a:lnSpc>
                <a:spcPts val="8800"/>
              </a:lnSpc>
            </a:pPr>
            <a:r>
              <a:rPr lang="vi-VN" sz="6400" b="1" dirty="0" smtClean="0">
                <a:solidFill>
                  <a:srgbClr val="A14D35"/>
                </a:solidFill>
              </a:rPr>
              <a:t>KHỞI ĐỘNG</a:t>
            </a:r>
            <a:endParaRPr lang="en-US" sz="6400" b="1" dirty="0">
              <a:solidFill>
                <a:srgbClr val="A14D35"/>
              </a:solidFill>
            </a:endParaRPr>
          </a:p>
        </p:txBody>
      </p:sp>
      <p:sp>
        <p:nvSpPr>
          <p:cNvPr id="6" name="TextBox 6"/>
          <p:cNvSpPr txBox="1"/>
          <p:nvPr/>
        </p:nvSpPr>
        <p:spPr>
          <a:xfrm>
            <a:off x="1714983" y="2148090"/>
            <a:ext cx="8648217" cy="769441"/>
          </a:xfrm>
          <a:prstGeom prst="rect">
            <a:avLst/>
          </a:prstGeom>
        </p:spPr>
        <p:txBody>
          <a:bodyPr wrap="square" lIns="0" tIns="0" rIns="0" bIns="0" rtlCol="0" anchor="t">
            <a:spAutoFit/>
          </a:bodyPr>
          <a:lstStyle/>
          <a:p>
            <a:pPr>
              <a:lnSpc>
                <a:spcPts val="5950"/>
              </a:lnSpc>
            </a:pPr>
            <a:r>
              <a:rPr lang="vi-VN" sz="4200" b="1" i="1" dirty="0" smtClean="0">
                <a:solidFill>
                  <a:srgbClr val="A14D35"/>
                </a:solidFill>
              </a:rPr>
              <a:t>Đọc tình huống và trả lời câu hỏi:</a:t>
            </a:r>
            <a:endParaRPr lang="en-US" sz="4200" b="1" i="1" dirty="0">
              <a:solidFill>
                <a:srgbClr val="A14D35"/>
              </a:solidFill>
            </a:endParaRPr>
          </a:p>
        </p:txBody>
      </p:sp>
      <p:sp>
        <p:nvSpPr>
          <p:cNvPr id="7" name="Rectangle 6"/>
          <p:cNvSpPr/>
          <p:nvPr/>
        </p:nvSpPr>
        <p:spPr>
          <a:xfrm>
            <a:off x="1714983" y="2917531"/>
            <a:ext cx="12649200" cy="6771084"/>
          </a:xfrm>
          <a:prstGeom prst="rect">
            <a:avLst/>
          </a:prstGeom>
        </p:spPr>
        <p:txBody>
          <a:bodyPr wrap="square">
            <a:spAutoFit/>
          </a:bodyPr>
          <a:lstStyle/>
          <a:p>
            <a:pPr>
              <a:lnSpc>
                <a:spcPct val="150000"/>
              </a:lnSpc>
              <a:spcBef>
                <a:spcPts val="600"/>
              </a:spcBef>
              <a:spcAft>
                <a:spcPts val="600"/>
              </a:spcAft>
            </a:pP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Tình</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huống</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thứ</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nhất</a:t>
            </a:r>
            <a:r>
              <a:rPr lang="fr-FR" sz="3200" b="1" i="1" dirty="0">
                <a:latin typeface="Arial" panose="020B0604020202020204" pitchFamily="34" charset="0"/>
                <a:ea typeface="Times New Roman" panose="02020603050405020304" pitchFamily="18" charset="0"/>
                <a:cs typeface="Arial" panose="020B0604020202020204" pitchFamily="34" charset="0"/>
              </a:rPr>
              <a:t>:</a:t>
            </a:r>
            <a:endParaRPr lang="en-US" sz="3200" b="1"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Sắp</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đến</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giờ</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vào</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lớp</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cô</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giáo</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hỏi</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một</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bạn</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học</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sinh</a:t>
            </a:r>
            <a:r>
              <a:rPr lang="fr-FR" sz="3200" dirty="0">
                <a:latin typeface="Arial" panose="020B0604020202020204" pitchFamily="34" charset="0"/>
                <a:ea typeface="Times New Roman" panose="02020603050405020304" pitchFamily="18" charset="0"/>
                <a:cs typeface="Arial" panose="020B0604020202020204" pitchFamily="34" charset="0"/>
              </a:rPr>
              <a:t>:</a:t>
            </a:r>
            <a:br>
              <a:rPr lang="fr-FR" sz="3200" dirty="0">
                <a:latin typeface="Arial" panose="020B0604020202020204" pitchFamily="34" charset="0"/>
                <a:ea typeface="Times New Roman" panose="02020603050405020304" pitchFamily="18" charset="0"/>
                <a:cs typeface="Arial" panose="020B0604020202020204" pitchFamily="34" charset="0"/>
              </a:rPr>
            </a:b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Mấy</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giờ</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rồi</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em</a:t>
            </a:r>
            <a:r>
              <a:rPr lang="fr-FR" sz="3200" dirty="0">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Tình</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huống</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thứ</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hai</a:t>
            </a:r>
            <a:r>
              <a:rPr lang="fr-FR" sz="3200" b="1" i="1" dirty="0">
                <a:latin typeface="Arial" panose="020B0604020202020204" pitchFamily="34" charset="0"/>
                <a:ea typeface="Times New Roman" panose="02020603050405020304" pitchFamily="18" charset="0"/>
                <a:cs typeface="Arial" panose="020B0604020202020204" pitchFamily="34" charset="0"/>
              </a:rPr>
              <a:t>:</a:t>
            </a:r>
            <a:endParaRPr lang="en-US" sz="3200" b="1" i="1"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fr-FR" sz="3200" dirty="0">
                <a:latin typeface="Arial" panose="020B0604020202020204" pitchFamily="34" charset="0"/>
                <a:ea typeface="Times New Roman" panose="02020603050405020304" pitchFamily="18" charset="0"/>
                <a:cs typeface="Arial" panose="020B0604020202020204" pitchFamily="34" charset="0"/>
              </a:rPr>
              <a:t> Nam </a:t>
            </a:r>
            <a:r>
              <a:rPr lang="fr-FR" sz="3200" dirty="0" err="1">
                <a:latin typeface="Arial" panose="020B0604020202020204" pitchFamily="34" charset="0"/>
                <a:ea typeface="Times New Roman" panose="02020603050405020304" pitchFamily="18" charset="0"/>
                <a:cs typeface="Arial" panose="020B0604020202020204" pitchFamily="34" charset="0"/>
              </a:rPr>
              <a:t>đi</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học</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muộn</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đến</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sân</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trường</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gặp</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cô</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giáo</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chủ</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nhiệm</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cô</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hỏi</a:t>
            </a:r>
            <a:r>
              <a:rPr lang="fr-FR" sz="3200" dirty="0">
                <a:latin typeface="Arial" panose="020B0604020202020204" pitchFamily="34" charset="0"/>
                <a:ea typeface="Times New Roman" panose="02020603050405020304" pitchFamily="18" charset="0"/>
                <a:cs typeface="Arial" panose="020B0604020202020204" pitchFamily="34" charset="0"/>
              </a:rPr>
              <a:t>:</a:t>
            </a:r>
            <a:br>
              <a:rPr lang="fr-FR" sz="3200" dirty="0">
                <a:latin typeface="Arial" panose="020B0604020202020204" pitchFamily="34" charset="0"/>
                <a:ea typeface="Times New Roman" panose="02020603050405020304" pitchFamily="18" charset="0"/>
                <a:cs typeface="Arial" panose="020B0604020202020204" pitchFamily="34" charset="0"/>
              </a:rPr>
            </a:b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Mấy</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giờ</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rồi</a:t>
            </a: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dirty="0" err="1">
                <a:latin typeface="Arial" panose="020B0604020202020204" pitchFamily="34" charset="0"/>
                <a:ea typeface="Times New Roman" panose="02020603050405020304" pitchFamily="18" charset="0"/>
                <a:cs typeface="Arial" panose="020B0604020202020204" pitchFamily="34" charset="0"/>
              </a:rPr>
              <a:t>em</a:t>
            </a:r>
            <a:r>
              <a:rPr lang="fr-FR" sz="3200" dirty="0">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vi-VN" sz="3200" b="1" i="1" dirty="0" smtClean="0">
                <a:latin typeface="Arial" panose="020B0604020202020204" pitchFamily="34" charset="0"/>
                <a:ea typeface="Times New Roman" panose="02020603050405020304" pitchFamily="18" charset="0"/>
                <a:cs typeface="Arial" panose="020B0604020202020204" pitchFamily="34" charset="0"/>
              </a:rPr>
              <a:t>	</a:t>
            </a:r>
            <a:r>
              <a:rPr lang="fr-FR" sz="3200" b="1" i="1" dirty="0" err="1" smtClean="0">
                <a:latin typeface="Arial" panose="020B0604020202020204" pitchFamily="34" charset="0"/>
                <a:ea typeface="Times New Roman" panose="02020603050405020304" pitchFamily="18" charset="0"/>
                <a:cs typeface="Arial" panose="020B0604020202020204" pitchFamily="34" charset="0"/>
              </a:rPr>
              <a:t>Tình</a:t>
            </a:r>
            <a:r>
              <a:rPr lang="fr-FR" sz="3200" b="1" i="1" dirty="0" smtClean="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huống</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thứ</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nhất</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cô</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giáo</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muốn</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hỏi</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gì</a:t>
            </a:r>
            <a:r>
              <a:rPr lang="fr-FR" sz="3200" b="1" i="1" dirty="0">
                <a:latin typeface="Arial" panose="020B0604020202020204" pitchFamily="34" charset="0"/>
                <a:ea typeface="Times New Roman" panose="02020603050405020304" pitchFamily="18" charset="0"/>
                <a:cs typeface="Arial" panose="020B0604020202020204" pitchFamily="34" charset="0"/>
              </a:rPr>
              <a:t>? </a:t>
            </a:r>
            <a:endParaRPr lang="vi-VN" sz="3200" b="1" i="1"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vi-VN"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smtClean="0">
                <a:latin typeface="Arial" panose="020B0604020202020204" pitchFamily="34" charset="0"/>
                <a:ea typeface="Times New Roman" panose="02020603050405020304" pitchFamily="18" charset="0"/>
                <a:cs typeface="Arial" panose="020B0604020202020204" pitchFamily="34" charset="0"/>
              </a:rPr>
              <a:t>Tình</a:t>
            </a:r>
            <a:r>
              <a:rPr lang="fr-FR" sz="3200" b="1" i="1" dirty="0" smtClean="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huống</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thứ</a:t>
            </a:r>
            <a:r>
              <a:rPr lang="fr-FR" sz="3200" b="1" i="1" dirty="0">
                <a:latin typeface="Arial" panose="020B0604020202020204" pitchFamily="34" charset="0"/>
                <a:ea typeface="Times New Roman" panose="02020603050405020304" pitchFamily="18" charset="0"/>
                <a:cs typeface="Arial" panose="020B0604020202020204" pitchFamily="34" charset="0"/>
              </a:rPr>
              <a:t> 2 </a:t>
            </a:r>
            <a:r>
              <a:rPr lang="fr-FR" sz="3200" b="1" i="1" dirty="0" err="1">
                <a:latin typeface="Arial" panose="020B0604020202020204" pitchFamily="34" charset="0"/>
                <a:ea typeface="Times New Roman" panose="02020603050405020304" pitchFamily="18" charset="0"/>
                <a:cs typeface="Arial" panose="020B0604020202020204" pitchFamily="34" charset="0"/>
              </a:rPr>
              <a:t>cô</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giáo</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muốn</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nhắc</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nhở</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a:latin typeface="Arial" panose="020B0604020202020204" pitchFamily="34" charset="0"/>
                <a:ea typeface="Times New Roman" panose="02020603050405020304" pitchFamily="18" charset="0"/>
                <a:cs typeface="Arial" panose="020B0604020202020204" pitchFamily="34" charset="0"/>
              </a:rPr>
              <a:t>điều</a:t>
            </a:r>
            <a:r>
              <a:rPr lang="fr-FR" sz="3200" b="1" i="1" dirty="0">
                <a:latin typeface="Arial" panose="020B0604020202020204" pitchFamily="34" charset="0"/>
                <a:ea typeface="Times New Roman" panose="02020603050405020304" pitchFamily="18" charset="0"/>
                <a:cs typeface="Arial" panose="020B0604020202020204" pitchFamily="34" charset="0"/>
              </a:rPr>
              <a:t> </a:t>
            </a:r>
            <a:r>
              <a:rPr lang="fr-FR" sz="3200" b="1" i="1" dirty="0" err="1" smtClean="0">
                <a:latin typeface="Arial" panose="020B0604020202020204" pitchFamily="34" charset="0"/>
                <a:ea typeface="Times New Roman" panose="02020603050405020304" pitchFamily="18" charset="0"/>
                <a:cs typeface="Arial" panose="020B0604020202020204" pitchFamily="34" charset="0"/>
              </a:rPr>
              <a:t>gì</a:t>
            </a:r>
            <a:r>
              <a:rPr lang="fr-FR" sz="3200" b="1" i="1" dirty="0">
                <a:latin typeface="Arial" panose="020B0604020202020204" pitchFamily="34" charset="0"/>
                <a:ea typeface="Times New Roman" panose="02020603050405020304" pitchFamily="18" charset="0"/>
                <a:cs typeface="Arial" panose="020B0604020202020204" pitchFamily="34" charset="0"/>
              </a:rPr>
              <a:t>?</a:t>
            </a:r>
            <a:endParaRPr lang="en-US" sz="3200" b="1" i="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D7C6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459893" y="384458"/>
            <a:ext cx="11708108" cy="9491393"/>
            <a:chOff x="0" y="0"/>
            <a:chExt cx="3960521" cy="2348718"/>
          </a:xfrm>
        </p:grpSpPr>
        <p:sp>
          <p:nvSpPr>
            <p:cNvPr id="3" name="Freeform 3"/>
            <p:cNvSpPr/>
            <p:nvPr/>
          </p:nvSpPr>
          <p:spPr>
            <a:xfrm>
              <a:off x="0" y="0"/>
              <a:ext cx="3960521" cy="2348718"/>
            </a:xfrm>
            <a:custGeom>
              <a:avLst/>
              <a:gdLst/>
              <a:ahLst/>
              <a:cxnLst/>
              <a:rect l="l" t="t" r="r" b="b"/>
              <a:pathLst>
                <a:path w="3960521" h="2348718">
                  <a:moveTo>
                    <a:pt x="0" y="0"/>
                  </a:moveTo>
                  <a:lnTo>
                    <a:pt x="3960521" y="0"/>
                  </a:lnTo>
                  <a:lnTo>
                    <a:pt x="3960521" y="2348718"/>
                  </a:lnTo>
                  <a:lnTo>
                    <a:pt x="0" y="2348718"/>
                  </a:lnTo>
                  <a:close/>
                </a:path>
              </a:pathLst>
            </a:custGeom>
            <a:solidFill>
              <a:srgbClr val="FFFDF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71656" y="1943100"/>
            <a:ext cx="5872623" cy="6828631"/>
          </a:xfrm>
          <a:prstGeom prst="rect">
            <a:avLst/>
          </a:prstGeom>
        </p:spPr>
      </p:pic>
      <p:sp>
        <p:nvSpPr>
          <p:cNvPr id="5" name="TextBox 5"/>
          <p:cNvSpPr txBox="1"/>
          <p:nvPr/>
        </p:nvSpPr>
        <p:spPr>
          <a:xfrm>
            <a:off x="7916631" y="970718"/>
            <a:ext cx="8794631" cy="1436291"/>
          </a:xfrm>
          <a:prstGeom prst="rect">
            <a:avLst/>
          </a:prstGeom>
        </p:spPr>
        <p:txBody>
          <a:bodyPr wrap="square" lIns="0" tIns="0" rIns="0" bIns="0" rtlCol="0" anchor="t">
            <a:spAutoFit/>
          </a:bodyPr>
          <a:lstStyle/>
          <a:p>
            <a:pPr algn="ctr">
              <a:lnSpc>
                <a:spcPts val="11199"/>
              </a:lnSpc>
            </a:pPr>
            <a:r>
              <a:rPr lang="vi-VN" sz="6400" b="1" dirty="0" smtClean="0">
                <a:solidFill>
                  <a:srgbClr val="A14D35"/>
                </a:solidFill>
              </a:rPr>
              <a:t>HƯỚNG DẪN VỀ NHÀ</a:t>
            </a:r>
            <a:endParaRPr lang="en-US" sz="6400" b="1" dirty="0">
              <a:solidFill>
                <a:srgbClr val="A14D35"/>
              </a:solidFill>
            </a:endParaRPr>
          </a:p>
        </p:txBody>
      </p:sp>
      <p:sp>
        <p:nvSpPr>
          <p:cNvPr id="6" name="TextBox 6"/>
          <p:cNvSpPr txBox="1"/>
          <p:nvPr/>
        </p:nvSpPr>
        <p:spPr>
          <a:xfrm>
            <a:off x="8018283" y="2543247"/>
            <a:ext cx="8229600" cy="4970079"/>
          </a:xfrm>
          <a:prstGeom prst="rect">
            <a:avLst/>
          </a:prstGeom>
        </p:spPr>
        <p:txBody>
          <a:bodyPr wrap="square" lIns="0" tIns="0" rIns="0" bIns="0" rtlCol="0" anchor="t">
            <a:spAutoFit/>
          </a:bodyPr>
          <a:lstStyle/>
          <a:p>
            <a:pPr marL="571500" indent="-571500" algn="just">
              <a:lnSpc>
                <a:spcPct val="200000"/>
              </a:lnSpc>
              <a:buFont typeface="Wingdings" panose="05000000000000000000" pitchFamily="2" charset="2"/>
              <a:buChar char="v"/>
            </a:pPr>
            <a:r>
              <a:rPr lang="en-US" sz="4200" dirty="0" smtClean="0">
                <a:solidFill>
                  <a:srgbClr val="A14D35"/>
                </a:solidFill>
                <a:latin typeface="Arial" panose="020B0604020202020204" pitchFamily="34" charset="0"/>
                <a:cs typeface="Arial" panose="020B0604020202020204" pitchFamily="34" charset="0"/>
              </a:rPr>
              <a:t>Học </a:t>
            </a:r>
            <a:r>
              <a:rPr lang="en-US" sz="4200" dirty="0">
                <a:solidFill>
                  <a:srgbClr val="A14D35"/>
                </a:solidFill>
                <a:latin typeface="Arial" panose="020B0604020202020204" pitchFamily="34" charset="0"/>
                <a:cs typeface="Arial" panose="020B0604020202020204" pitchFamily="34" charset="0"/>
              </a:rPr>
              <a:t>bài </a:t>
            </a:r>
            <a:r>
              <a:rPr lang="en-US" sz="4200" dirty="0" err="1" smtClean="0">
                <a:solidFill>
                  <a:srgbClr val="A14D35"/>
                </a:solidFill>
                <a:latin typeface="Arial" panose="020B0604020202020204" pitchFamily="34" charset="0"/>
                <a:cs typeface="Arial" panose="020B0604020202020204" pitchFamily="34" charset="0"/>
              </a:rPr>
              <a:t>cũ</a:t>
            </a:r>
            <a:endParaRPr lang="vi-VN" sz="4200" dirty="0">
              <a:solidFill>
                <a:srgbClr val="A14D35"/>
              </a:solidFill>
              <a:latin typeface="Arial" panose="020B0604020202020204" pitchFamily="34" charset="0"/>
              <a:cs typeface="Arial" panose="020B0604020202020204" pitchFamily="34" charset="0"/>
            </a:endParaRPr>
          </a:p>
          <a:p>
            <a:pPr marL="571500" indent="-571500" algn="just">
              <a:lnSpc>
                <a:spcPct val="200000"/>
              </a:lnSpc>
              <a:buFont typeface="Wingdings" panose="05000000000000000000" pitchFamily="2" charset="2"/>
              <a:buChar char="v"/>
            </a:pPr>
            <a:r>
              <a:rPr lang="en-US" sz="4200" dirty="0" err="1" smtClean="0">
                <a:solidFill>
                  <a:srgbClr val="A14D35"/>
                </a:solidFill>
                <a:latin typeface="Arial" panose="020B0604020202020204" pitchFamily="34" charset="0"/>
                <a:cs typeface="Arial" panose="020B0604020202020204" pitchFamily="34" charset="0"/>
              </a:rPr>
              <a:t>Hoàn</a:t>
            </a:r>
            <a:r>
              <a:rPr lang="en-US" sz="4200" dirty="0" smtClean="0">
                <a:solidFill>
                  <a:srgbClr val="A14D35"/>
                </a:solidFill>
                <a:latin typeface="Arial" panose="020B0604020202020204" pitchFamily="34" charset="0"/>
                <a:cs typeface="Arial" panose="020B0604020202020204" pitchFamily="34" charset="0"/>
              </a:rPr>
              <a:t> thành</a:t>
            </a:r>
            <a:r>
              <a:rPr lang="vi-VN" sz="4200" dirty="0" smtClean="0">
                <a:solidFill>
                  <a:srgbClr val="A14D35"/>
                </a:solidFill>
                <a:latin typeface="Arial" panose="020B0604020202020204" pitchFamily="34" charset="0"/>
                <a:cs typeface="Arial" panose="020B0604020202020204" pitchFamily="34" charset="0"/>
              </a:rPr>
              <a:t> bài tập 4 và</a:t>
            </a:r>
            <a:r>
              <a:rPr lang="en-US" sz="4200" dirty="0" smtClean="0">
                <a:solidFill>
                  <a:srgbClr val="A14D35"/>
                </a:solidFill>
                <a:latin typeface="Arial" panose="020B0604020202020204" pitchFamily="34" charset="0"/>
                <a:cs typeface="Arial" panose="020B0604020202020204" pitchFamily="34" charset="0"/>
              </a:rPr>
              <a:t> </a:t>
            </a:r>
            <a:r>
              <a:rPr lang="en-US" sz="4200" dirty="0">
                <a:solidFill>
                  <a:srgbClr val="A14D35"/>
                </a:solidFill>
                <a:latin typeface="Arial" panose="020B0604020202020204" pitchFamily="34" charset="0"/>
                <a:cs typeface="Arial" panose="020B0604020202020204" pitchFamily="34" charset="0"/>
              </a:rPr>
              <a:t>câu hỏi phần </a:t>
            </a:r>
            <a:r>
              <a:rPr lang="en-US" sz="4200" dirty="0" err="1">
                <a:solidFill>
                  <a:srgbClr val="A14D35"/>
                </a:solidFill>
                <a:latin typeface="Arial" panose="020B0604020202020204" pitchFamily="34" charset="0"/>
                <a:cs typeface="Arial" panose="020B0604020202020204" pitchFamily="34" charset="0"/>
              </a:rPr>
              <a:t>vận</a:t>
            </a:r>
            <a:r>
              <a:rPr lang="en-US" sz="4200" dirty="0">
                <a:solidFill>
                  <a:srgbClr val="A14D35"/>
                </a:solidFill>
                <a:latin typeface="Arial" panose="020B0604020202020204" pitchFamily="34" charset="0"/>
                <a:cs typeface="Arial" panose="020B0604020202020204" pitchFamily="34" charset="0"/>
              </a:rPr>
              <a:t> </a:t>
            </a:r>
            <a:r>
              <a:rPr lang="en-US" sz="4200" dirty="0" err="1">
                <a:solidFill>
                  <a:srgbClr val="A14D35"/>
                </a:solidFill>
                <a:latin typeface="Arial" panose="020B0604020202020204" pitchFamily="34" charset="0"/>
                <a:cs typeface="Arial" panose="020B0604020202020204" pitchFamily="34" charset="0"/>
              </a:rPr>
              <a:t>dụng</a:t>
            </a:r>
            <a:r>
              <a:rPr lang="en-US" sz="4200" dirty="0">
                <a:solidFill>
                  <a:srgbClr val="A14D35"/>
                </a:solidFill>
                <a:latin typeface="Arial" panose="020B0604020202020204" pitchFamily="34" charset="0"/>
                <a:cs typeface="Arial" panose="020B0604020202020204" pitchFamily="34" charset="0"/>
              </a:rPr>
              <a:t>. </a:t>
            </a:r>
            <a:endParaRPr lang="vi-VN" sz="4200" dirty="0" smtClean="0">
              <a:solidFill>
                <a:srgbClr val="A14D35"/>
              </a:solidFill>
              <a:latin typeface="Arial" panose="020B0604020202020204" pitchFamily="34" charset="0"/>
              <a:cs typeface="Arial" panose="020B0604020202020204" pitchFamily="34" charset="0"/>
            </a:endParaRPr>
          </a:p>
          <a:p>
            <a:pPr marL="571500" indent="-571500" algn="just">
              <a:lnSpc>
                <a:spcPct val="200000"/>
              </a:lnSpc>
              <a:buFont typeface="Wingdings" panose="05000000000000000000" pitchFamily="2" charset="2"/>
              <a:buChar char="v"/>
            </a:pPr>
            <a:r>
              <a:rPr lang="en-US" sz="4200" dirty="0" err="1" smtClean="0">
                <a:solidFill>
                  <a:srgbClr val="A14D35"/>
                </a:solidFill>
                <a:latin typeface="Arial" panose="020B0604020202020204" pitchFamily="34" charset="0"/>
                <a:cs typeface="Arial" panose="020B0604020202020204" pitchFamily="34" charset="0"/>
              </a:rPr>
              <a:t>Chuẩn</a:t>
            </a:r>
            <a:r>
              <a:rPr lang="en-US" sz="4200" dirty="0" smtClean="0">
                <a:solidFill>
                  <a:srgbClr val="A14D35"/>
                </a:solidFill>
                <a:latin typeface="Arial" panose="020B0604020202020204" pitchFamily="34" charset="0"/>
                <a:cs typeface="Arial" panose="020B0604020202020204" pitchFamily="34" charset="0"/>
              </a:rPr>
              <a:t> </a:t>
            </a:r>
            <a:r>
              <a:rPr lang="en-US" sz="4200" dirty="0">
                <a:solidFill>
                  <a:srgbClr val="A14D35"/>
                </a:solidFill>
                <a:latin typeface="Arial" panose="020B0604020202020204" pitchFamily="34" charset="0"/>
                <a:cs typeface="Arial" panose="020B0604020202020204" pitchFamily="34" charset="0"/>
              </a:rPr>
              <a:t>bị bài mới</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46447" flipH="1">
            <a:off x="16541507" y="2448163"/>
            <a:ext cx="687892" cy="3206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259498" y="2194351"/>
            <a:ext cx="18806996" cy="5898298"/>
            <a:chOff x="0" y="0"/>
            <a:chExt cx="6361873" cy="1995227"/>
          </a:xfrm>
        </p:grpSpPr>
        <p:sp>
          <p:nvSpPr>
            <p:cNvPr id="3" name="Freeform 3"/>
            <p:cNvSpPr/>
            <p:nvPr/>
          </p:nvSpPr>
          <p:spPr>
            <a:xfrm>
              <a:off x="0" y="0"/>
              <a:ext cx="6361873" cy="1995227"/>
            </a:xfrm>
            <a:custGeom>
              <a:avLst/>
              <a:gdLst/>
              <a:ahLst/>
              <a:cxnLst/>
              <a:rect l="l" t="t" r="r" b="b"/>
              <a:pathLst>
                <a:path w="6361873" h="1995227">
                  <a:moveTo>
                    <a:pt x="0" y="0"/>
                  </a:moveTo>
                  <a:lnTo>
                    <a:pt x="6361873" y="0"/>
                  </a:lnTo>
                  <a:lnTo>
                    <a:pt x="6361873" y="1995227"/>
                  </a:lnTo>
                  <a:lnTo>
                    <a:pt x="0" y="1995227"/>
                  </a:lnTo>
                  <a:close/>
                </a:path>
              </a:pathLst>
            </a:custGeom>
            <a:solidFill>
              <a:srgbClr val="4D7C6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562100"/>
            <a:ext cx="3440308" cy="78411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06600" y="1562100"/>
            <a:ext cx="3303088" cy="7841158"/>
          </a:xfrm>
          <a:prstGeom prst="rect">
            <a:avLst/>
          </a:prstGeom>
        </p:spPr>
      </p:pic>
      <p:sp>
        <p:nvSpPr>
          <p:cNvPr id="6" name="TextBox 6"/>
          <p:cNvSpPr txBox="1"/>
          <p:nvPr/>
        </p:nvSpPr>
        <p:spPr>
          <a:xfrm>
            <a:off x="2286000" y="3467100"/>
            <a:ext cx="13563599" cy="3118674"/>
          </a:xfrm>
          <a:prstGeom prst="rect">
            <a:avLst/>
          </a:prstGeom>
        </p:spPr>
        <p:txBody>
          <a:bodyPr wrap="square" lIns="0" tIns="0" rIns="0" bIns="0" rtlCol="0" anchor="t">
            <a:spAutoFit/>
          </a:bodyPr>
          <a:lstStyle/>
          <a:p>
            <a:pPr algn="ctr">
              <a:lnSpc>
                <a:spcPct val="150000"/>
              </a:lnSpc>
            </a:pPr>
            <a:r>
              <a:rPr lang="vi-VN" sz="7200" b="1" dirty="0" smtClean="0">
                <a:solidFill>
                  <a:srgbClr val="FFFDF0"/>
                </a:solidFill>
                <a:latin typeface="Arial" panose="020B0604020202020204" pitchFamily="34" charset="0"/>
                <a:cs typeface="Arial" panose="020B0604020202020204" pitchFamily="34" charset="0"/>
              </a:rPr>
              <a:t>CẢM ƠN CÁC EM ĐÃ </a:t>
            </a:r>
          </a:p>
          <a:p>
            <a:pPr algn="ctr">
              <a:lnSpc>
                <a:spcPct val="150000"/>
              </a:lnSpc>
            </a:pPr>
            <a:r>
              <a:rPr lang="vi-VN" sz="7200" b="1" dirty="0" smtClean="0">
                <a:solidFill>
                  <a:srgbClr val="FFFDF0"/>
                </a:solidFill>
                <a:latin typeface="Arial" panose="020B0604020202020204" pitchFamily="34" charset="0"/>
                <a:cs typeface="Arial" panose="020B0604020202020204" pitchFamily="34" charset="0"/>
              </a:rPr>
              <a:t>LẮNG NGHE BÀI GIẢNG!</a:t>
            </a:r>
            <a:endParaRPr lang="en-US" sz="7200" b="1" dirty="0">
              <a:solidFill>
                <a:srgbClr val="FFFD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28172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 y="1028700"/>
            <a:ext cx="14630400" cy="78155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31978" y="2041835"/>
            <a:ext cx="4838149" cy="10811507"/>
          </a:xfrm>
          <a:prstGeom prst="rect">
            <a:avLst/>
          </a:prstGeom>
        </p:spPr>
      </p:pic>
      <p:sp>
        <p:nvSpPr>
          <p:cNvPr id="4" name="TextBox 4"/>
          <p:cNvSpPr txBox="1"/>
          <p:nvPr/>
        </p:nvSpPr>
        <p:spPr>
          <a:xfrm>
            <a:off x="2134836" y="3712949"/>
            <a:ext cx="12189527" cy="3077766"/>
          </a:xfrm>
          <a:prstGeom prst="rect">
            <a:avLst/>
          </a:prstGeom>
        </p:spPr>
        <p:txBody>
          <a:bodyPr wrap="square" lIns="0" tIns="0" rIns="0" bIns="0" rtlCol="0" anchor="t">
            <a:spAutoFit/>
          </a:bodyPr>
          <a:lstStyle/>
          <a:p>
            <a:pPr algn="ctr">
              <a:lnSpc>
                <a:spcPts val="12000"/>
              </a:lnSpc>
            </a:pPr>
            <a:r>
              <a:rPr lang="vi-VN" sz="9400" b="1" dirty="0" smtClean="0">
                <a:solidFill>
                  <a:srgbClr val="FFFDEF"/>
                </a:solidFill>
              </a:rPr>
              <a:t>NGHĨA TƯỜNG MINH VÀ HÀM Ý</a:t>
            </a:r>
            <a:endParaRPr lang="en-US" sz="9400" b="1" dirty="0">
              <a:solidFill>
                <a:srgbClr val="FFFDEF"/>
              </a:solidFill>
            </a:endParaRPr>
          </a:p>
        </p:txBody>
      </p:sp>
      <p:sp>
        <p:nvSpPr>
          <p:cNvPr id="6" name="TextBox 6"/>
          <p:cNvSpPr txBox="1"/>
          <p:nvPr/>
        </p:nvSpPr>
        <p:spPr>
          <a:xfrm>
            <a:off x="6781800" y="2796747"/>
            <a:ext cx="3563279" cy="448841"/>
          </a:xfrm>
          <a:prstGeom prst="rect">
            <a:avLst/>
          </a:prstGeom>
        </p:spPr>
        <p:txBody>
          <a:bodyPr wrap="square" lIns="0" tIns="0" rIns="0" bIns="0" rtlCol="0" anchor="t">
            <a:spAutoFit/>
          </a:bodyPr>
          <a:lstStyle/>
          <a:p>
            <a:pPr algn="ctr">
              <a:lnSpc>
                <a:spcPts val="3500"/>
              </a:lnSpc>
            </a:pPr>
            <a:r>
              <a:rPr lang="vi-VN" sz="7200" dirty="0" smtClean="0">
                <a:solidFill>
                  <a:srgbClr val="FFFDEF"/>
                </a:solidFill>
              </a:rPr>
              <a:t>Tiết ...</a:t>
            </a:r>
            <a:endParaRPr lang="en-US" sz="7200" dirty="0">
              <a:solidFill>
                <a:srgbClr val="FFFDE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259498" y="353491"/>
            <a:ext cx="18806996" cy="2564538"/>
            <a:chOff x="0" y="0"/>
            <a:chExt cx="6361873" cy="867510"/>
          </a:xfrm>
        </p:grpSpPr>
        <p:sp>
          <p:nvSpPr>
            <p:cNvPr id="3" name="Freeform 3"/>
            <p:cNvSpPr/>
            <p:nvPr/>
          </p:nvSpPr>
          <p:spPr>
            <a:xfrm>
              <a:off x="0" y="0"/>
              <a:ext cx="6361873" cy="867510"/>
            </a:xfrm>
            <a:custGeom>
              <a:avLst/>
              <a:gdLst/>
              <a:ahLst/>
              <a:cxnLst/>
              <a:rect l="l" t="t" r="r" b="b"/>
              <a:pathLst>
                <a:path w="6361873" h="867510">
                  <a:moveTo>
                    <a:pt x="0" y="0"/>
                  </a:moveTo>
                  <a:lnTo>
                    <a:pt x="6361873" y="0"/>
                  </a:lnTo>
                  <a:lnTo>
                    <a:pt x="6361873" y="867510"/>
                  </a:lnTo>
                  <a:lnTo>
                    <a:pt x="0" y="867510"/>
                  </a:lnTo>
                  <a:close/>
                </a:path>
              </a:pathLst>
            </a:custGeom>
            <a:solidFill>
              <a:srgbClr val="FFFDF0"/>
            </a:solidFill>
          </p:spPr>
        </p:sp>
      </p:grpSp>
      <p:grpSp>
        <p:nvGrpSpPr>
          <p:cNvPr id="4" name="Group 4"/>
          <p:cNvGrpSpPr/>
          <p:nvPr/>
        </p:nvGrpSpPr>
        <p:grpSpPr>
          <a:xfrm>
            <a:off x="-259498" y="3238500"/>
            <a:ext cx="18806996" cy="6019800"/>
            <a:chOff x="0" y="0"/>
            <a:chExt cx="6361873" cy="1995227"/>
          </a:xfrm>
        </p:grpSpPr>
        <p:sp>
          <p:nvSpPr>
            <p:cNvPr id="5" name="Freeform 5"/>
            <p:cNvSpPr/>
            <p:nvPr/>
          </p:nvSpPr>
          <p:spPr>
            <a:xfrm>
              <a:off x="0" y="0"/>
              <a:ext cx="6361873" cy="1995227"/>
            </a:xfrm>
            <a:custGeom>
              <a:avLst/>
              <a:gdLst/>
              <a:ahLst/>
              <a:cxnLst/>
              <a:rect l="l" t="t" r="r" b="b"/>
              <a:pathLst>
                <a:path w="6361873" h="1995227">
                  <a:moveTo>
                    <a:pt x="0" y="0"/>
                  </a:moveTo>
                  <a:lnTo>
                    <a:pt x="6361873" y="0"/>
                  </a:lnTo>
                  <a:lnTo>
                    <a:pt x="6361873" y="1995227"/>
                  </a:lnTo>
                  <a:lnTo>
                    <a:pt x="0" y="1995227"/>
                  </a:lnTo>
                  <a:close/>
                </a:path>
              </a:pathLst>
            </a:custGeom>
            <a:solidFill>
              <a:srgbClr val="FFFDF0"/>
            </a:solidFill>
          </p:spPr>
        </p:sp>
      </p:grpSp>
      <p:grpSp>
        <p:nvGrpSpPr>
          <p:cNvPr id="6" name="Group 6"/>
          <p:cNvGrpSpPr/>
          <p:nvPr/>
        </p:nvGrpSpPr>
        <p:grpSpPr>
          <a:xfrm>
            <a:off x="1396422" y="3543300"/>
            <a:ext cx="15367578" cy="5334000"/>
            <a:chOff x="0" y="0"/>
            <a:chExt cx="6514190" cy="3781479"/>
          </a:xfrm>
        </p:grpSpPr>
        <p:sp>
          <p:nvSpPr>
            <p:cNvPr id="7" name="Freeform 7"/>
            <p:cNvSpPr/>
            <p:nvPr/>
          </p:nvSpPr>
          <p:spPr>
            <a:xfrm>
              <a:off x="0" y="0"/>
              <a:ext cx="6514190" cy="3781479"/>
            </a:xfrm>
            <a:custGeom>
              <a:avLst/>
              <a:gdLst/>
              <a:ahLst/>
              <a:cxnLst/>
              <a:rect l="l" t="t" r="r" b="b"/>
              <a:pathLst>
                <a:path w="6514190" h="3781479">
                  <a:moveTo>
                    <a:pt x="6389730" y="59690"/>
                  </a:moveTo>
                  <a:cubicBezTo>
                    <a:pt x="6425290" y="59690"/>
                    <a:pt x="6454500" y="88900"/>
                    <a:pt x="6454500" y="124460"/>
                  </a:cubicBezTo>
                  <a:lnTo>
                    <a:pt x="6454500" y="3657019"/>
                  </a:lnTo>
                  <a:cubicBezTo>
                    <a:pt x="6454500" y="3692579"/>
                    <a:pt x="6425290" y="3721789"/>
                    <a:pt x="6389730" y="3721789"/>
                  </a:cubicBezTo>
                  <a:lnTo>
                    <a:pt x="124460" y="3721789"/>
                  </a:lnTo>
                  <a:cubicBezTo>
                    <a:pt x="88900" y="3721789"/>
                    <a:pt x="59690" y="3692579"/>
                    <a:pt x="59690" y="3657019"/>
                  </a:cubicBezTo>
                  <a:lnTo>
                    <a:pt x="59690" y="124460"/>
                  </a:lnTo>
                  <a:cubicBezTo>
                    <a:pt x="59690" y="88900"/>
                    <a:pt x="88900" y="59690"/>
                    <a:pt x="124460" y="59690"/>
                  </a:cubicBezTo>
                  <a:lnTo>
                    <a:pt x="6389730" y="59690"/>
                  </a:lnTo>
                  <a:moveTo>
                    <a:pt x="6389730" y="0"/>
                  </a:moveTo>
                  <a:lnTo>
                    <a:pt x="124460" y="0"/>
                  </a:lnTo>
                  <a:cubicBezTo>
                    <a:pt x="55880" y="0"/>
                    <a:pt x="0" y="55880"/>
                    <a:pt x="0" y="124460"/>
                  </a:cubicBezTo>
                  <a:lnTo>
                    <a:pt x="0" y="3657019"/>
                  </a:lnTo>
                  <a:cubicBezTo>
                    <a:pt x="0" y="3725599"/>
                    <a:pt x="55880" y="3781479"/>
                    <a:pt x="124460" y="3781479"/>
                  </a:cubicBezTo>
                  <a:lnTo>
                    <a:pt x="6389730" y="3781479"/>
                  </a:lnTo>
                  <a:cubicBezTo>
                    <a:pt x="6458310" y="3781479"/>
                    <a:pt x="6514190" y="3725599"/>
                    <a:pt x="6514190" y="3657019"/>
                  </a:cubicBezTo>
                  <a:lnTo>
                    <a:pt x="6514190" y="124460"/>
                  </a:lnTo>
                  <a:cubicBezTo>
                    <a:pt x="6514190" y="55880"/>
                    <a:pt x="6458310" y="0"/>
                    <a:pt x="6389730" y="0"/>
                  </a:cubicBezTo>
                  <a:close/>
                </a:path>
              </a:pathLst>
            </a:custGeom>
            <a:solidFill>
              <a:srgbClr val="A14D35"/>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3407">
            <a:off x="1056422" y="2267142"/>
            <a:ext cx="882812" cy="411480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61397">
            <a:off x="15794557" y="7936365"/>
            <a:ext cx="2194042" cy="1969153"/>
          </a:xfrm>
          <a:prstGeom prst="rect">
            <a:avLst/>
          </a:prstGeom>
        </p:spPr>
      </p:pic>
      <p:sp>
        <p:nvSpPr>
          <p:cNvPr id="12" name="TextBox 12"/>
          <p:cNvSpPr txBox="1"/>
          <p:nvPr/>
        </p:nvSpPr>
        <p:spPr>
          <a:xfrm>
            <a:off x="2243328" y="1085850"/>
            <a:ext cx="13801343" cy="1056700"/>
          </a:xfrm>
          <a:prstGeom prst="rect">
            <a:avLst/>
          </a:prstGeom>
        </p:spPr>
        <p:txBody>
          <a:bodyPr lIns="0" tIns="0" rIns="0" bIns="0" rtlCol="0" anchor="t">
            <a:spAutoFit/>
          </a:bodyPr>
          <a:lstStyle/>
          <a:p>
            <a:pPr algn="ctr">
              <a:lnSpc>
                <a:spcPts val="8800"/>
              </a:lnSpc>
            </a:pPr>
            <a:r>
              <a:rPr lang="vi-VN" sz="6400" b="1" dirty="0" smtClean="0">
                <a:solidFill>
                  <a:srgbClr val="A14D35"/>
                </a:solidFill>
              </a:rPr>
              <a:t>NỘI DUNG BÀI HỌC</a:t>
            </a:r>
            <a:endParaRPr lang="en-US" sz="6400" b="1" dirty="0">
              <a:solidFill>
                <a:srgbClr val="A14D35"/>
              </a:solidFill>
            </a:endParaRPr>
          </a:p>
        </p:txBody>
      </p:sp>
      <p:sp>
        <p:nvSpPr>
          <p:cNvPr id="13" name="TextBox 13"/>
          <p:cNvSpPr txBox="1"/>
          <p:nvPr/>
        </p:nvSpPr>
        <p:spPr>
          <a:xfrm>
            <a:off x="2401951" y="4396199"/>
            <a:ext cx="13356519" cy="2742995"/>
          </a:xfrm>
          <a:prstGeom prst="rect">
            <a:avLst/>
          </a:prstGeom>
        </p:spPr>
        <p:txBody>
          <a:bodyPr wrap="square" lIns="0" tIns="0" rIns="0" bIns="0" rtlCol="0" anchor="t">
            <a:spAutoFit/>
          </a:bodyPr>
          <a:lstStyle/>
          <a:p>
            <a:pPr marL="571500" indent="-571500" algn="just">
              <a:lnSpc>
                <a:spcPct val="200000"/>
              </a:lnSpc>
              <a:buAutoNum type="romanUcPeriod"/>
            </a:pPr>
            <a:r>
              <a:rPr lang="vi-VN" sz="4800" b="1" dirty="0" smtClean="0">
                <a:solidFill>
                  <a:srgbClr val="A14D35"/>
                </a:solidFill>
              </a:rPr>
              <a:t>PHÂN BIỆT NGHĨA TƯỜNG MINH VÀ HÀM Ý</a:t>
            </a:r>
          </a:p>
          <a:p>
            <a:pPr marL="571500" indent="-571500" algn="just">
              <a:lnSpc>
                <a:spcPct val="200000"/>
              </a:lnSpc>
              <a:buAutoNum type="romanUcPeriod"/>
            </a:pPr>
            <a:r>
              <a:rPr lang="vi-VN" sz="4800" b="1" dirty="0" smtClean="0">
                <a:solidFill>
                  <a:srgbClr val="A14D35"/>
                </a:solidFill>
              </a:rPr>
              <a:t>LUYỆN TẬP</a:t>
            </a:r>
            <a:endParaRPr lang="en-US" sz="4800" b="1" dirty="0">
              <a:solidFill>
                <a:srgbClr val="A14D35"/>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029201" y="1028700"/>
            <a:ext cx="12230100" cy="606920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4325162"/>
            <a:ext cx="8578184" cy="5961838"/>
          </a:xfrm>
          <a:prstGeom prst="rect">
            <a:avLst/>
          </a:prstGeom>
        </p:spPr>
      </p:pic>
      <p:sp>
        <p:nvSpPr>
          <p:cNvPr id="4" name="TextBox 4"/>
          <p:cNvSpPr txBox="1"/>
          <p:nvPr/>
        </p:nvSpPr>
        <p:spPr>
          <a:xfrm>
            <a:off x="5238751" y="2601362"/>
            <a:ext cx="11810999" cy="2768707"/>
          </a:xfrm>
          <a:prstGeom prst="rect">
            <a:avLst/>
          </a:prstGeom>
        </p:spPr>
        <p:txBody>
          <a:bodyPr wrap="square" lIns="0" tIns="0" rIns="0" bIns="0" rtlCol="0" anchor="t">
            <a:spAutoFit/>
          </a:bodyPr>
          <a:lstStyle/>
          <a:p>
            <a:pPr algn="ctr">
              <a:lnSpc>
                <a:spcPts val="11400"/>
              </a:lnSpc>
            </a:pPr>
            <a:r>
              <a:rPr lang="vi-VN" sz="6400" b="1" dirty="0" smtClean="0">
                <a:solidFill>
                  <a:srgbClr val="FFFDEF"/>
                </a:solidFill>
              </a:rPr>
              <a:t>I. PHÂN BIỆT NGHĨA TƯỜNG MINH VÀ HÀM Ý</a:t>
            </a:r>
            <a:endParaRPr lang="en-US" sz="6400" b="1" dirty="0">
              <a:solidFill>
                <a:srgbClr val="FFFDE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1" y="647700"/>
            <a:ext cx="16192500" cy="8991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81903" y="7484289"/>
            <a:ext cx="1888094" cy="2299050"/>
          </a:xfrm>
          <a:prstGeom prst="rect">
            <a:avLst/>
          </a:prstGeom>
        </p:spPr>
      </p:pic>
      <p:sp>
        <p:nvSpPr>
          <p:cNvPr id="10" name="TextBox 10"/>
          <p:cNvSpPr txBox="1"/>
          <p:nvPr/>
        </p:nvSpPr>
        <p:spPr>
          <a:xfrm>
            <a:off x="1905000" y="1409700"/>
            <a:ext cx="12039599" cy="577081"/>
          </a:xfrm>
          <a:prstGeom prst="rect">
            <a:avLst/>
          </a:prstGeom>
        </p:spPr>
        <p:txBody>
          <a:bodyPr wrap="square" lIns="0" tIns="0" rIns="0" bIns="0" rtlCol="0" anchor="t">
            <a:spAutoFit/>
          </a:bodyPr>
          <a:lstStyle/>
          <a:p>
            <a:pPr>
              <a:lnSpc>
                <a:spcPts val="4500"/>
              </a:lnSpc>
            </a:pPr>
            <a:r>
              <a:rPr lang="vi-VN" sz="4800" b="1" dirty="0" smtClean="0">
                <a:solidFill>
                  <a:srgbClr val="A14D35"/>
                </a:solidFill>
              </a:rPr>
              <a:t>I. Phân biệt nghĩa tường minh và hàm ý</a:t>
            </a:r>
            <a:endParaRPr lang="en-US" sz="4800" b="1" dirty="0">
              <a:solidFill>
                <a:srgbClr val="A14D35"/>
              </a:solidFill>
            </a:endParaRPr>
          </a:p>
        </p:txBody>
      </p:sp>
      <p:sp>
        <p:nvSpPr>
          <p:cNvPr id="14" name="TextBox 13"/>
          <p:cNvSpPr txBox="1"/>
          <p:nvPr/>
        </p:nvSpPr>
        <p:spPr>
          <a:xfrm>
            <a:off x="2209800" y="2118836"/>
            <a:ext cx="2097049" cy="738664"/>
          </a:xfrm>
          <a:prstGeom prst="rect">
            <a:avLst/>
          </a:prstGeom>
          <a:noFill/>
        </p:spPr>
        <p:txBody>
          <a:bodyPr wrap="none" rtlCol="0">
            <a:spAutoFit/>
          </a:bodyPr>
          <a:lstStyle/>
          <a:p>
            <a:r>
              <a:rPr lang="vi-VN" sz="4200" b="1" dirty="0" smtClean="0"/>
              <a:t>1. Ví dụ</a:t>
            </a:r>
            <a:endParaRPr lang="en-US" sz="4200" b="1" dirty="0"/>
          </a:p>
        </p:txBody>
      </p:sp>
      <p:sp>
        <p:nvSpPr>
          <p:cNvPr id="15" name="TextBox 14"/>
          <p:cNvSpPr txBox="1"/>
          <p:nvPr/>
        </p:nvSpPr>
        <p:spPr>
          <a:xfrm>
            <a:off x="2609851" y="2755036"/>
            <a:ext cx="13106400" cy="6124754"/>
          </a:xfrm>
          <a:prstGeom prst="rect">
            <a:avLst/>
          </a:prstGeom>
          <a:noFill/>
        </p:spPr>
        <p:txBody>
          <a:bodyPr wrap="square" rtlCol="0">
            <a:spAutoFit/>
          </a:bodyPr>
          <a:lstStyle/>
          <a:p>
            <a:pPr marL="457200" indent="-457200" algn="just">
              <a:lnSpc>
                <a:spcPct val="175000"/>
              </a:lnSpc>
              <a:buFontTx/>
              <a:buChar char="-"/>
            </a:pPr>
            <a:r>
              <a:rPr lang="vi-VN" sz="2800" i="1" dirty="0" smtClean="0"/>
              <a:t>Trời ơi, chỉ còn có năm phút!</a:t>
            </a:r>
          </a:p>
          <a:p>
            <a:pPr algn="just">
              <a:lnSpc>
                <a:spcPct val="175000"/>
              </a:lnSpc>
            </a:pPr>
            <a:r>
              <a:rPr lang="vi-VN" sz="2800" i="1" dirty="0" smtClean="0"/>
              <a:t>Chính là anh thanh niên giật mình nói to, giọng cười nhưng đầy tiếc rẻ. Anh chạy ra nhà phía sau, rồi trở vào liền, tay cầm một cái làn. Nhà họa sĩ tặc lưỡi đứng dậy. Cô gái cũng đứng lên, đặt lại chiếc ghế, thong thả đi đến chỗ bác già.</a:t>
            </a:r>
          </a:p>
          <a:p>
            <a:pPr marL="457200" indent="-457200" algn="just">
              <a:lnSpc>
                <a:spcPct val="175000"/>
              </a:lnSpc>
              <a:buFontTx/>
              <a:buChar char="-"/>
            </a:pPr>
            <a:r>
              <a:rPr lang="vi-VN" sz="2800" i="1" dirty="0" smtClean="0"/>
              <a:t>Ô! Cô còn quên chiếc mùi soa đây này!</a:t>
            </a:r>
          </a:p>
          <a:p>
            <a:pPr algn="just">
              <a:lnSpc>
                <a:spcPct val="175000"/>
              </a:lnSpc>
            </a:pPr>
            <a:r>
              <a:rPr lang="vi-VN" sz="2800" i="1" dirty="0" smtClean="0"/>
              <a:t>Anh thanh niên vừa vào, kêu lên. Để người con gái khỏi trở lại bàn, anh lấy chiếc khăn tay còn vo trong cặp giữa cuốn sách tới trả cho cô gái. Cô kĩ sư mặt đỏ ửng, nhận lại chiếc khăn và quay vội đi.</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1" y="647700"/>
            <a:ext cx="16192500" cy="8991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81903" y="7484289"/>
            <a:ext cx="1888094" cy="2299050"/>
          </a:xfrm>
          <a:prstGeom prst="rect">
            <a:avLst/>
          </a:prstGeom>
        </p:spPr>
      </p:pic>
      <p:sp>
        <p:nvSpPr>
          <p:cNvPr id="10" name="TextBox 10"/>
          <p:cNvSpPr txBox="1"/>
          <p:nvPr/>
        </p:nvSpPr>
        <p:spPr>
          <a:xfrm>
            <a:off x="1905000" y="1409700"/>
            <a:ext cx="12039599" cy="577081"/>
          </a:xfrm>
          <a:prstGeom prst="rect">
            <a:avLst/>
          </a:prstGeom>
        </p:spPr>
        <p:txBody>
          <a:bodyPr wrap="square" lIns="0" tIns="0" rIns="0" bIns="0" rtlCol="0" anchor="t">
            <a:spAutoFit/>
          </a:bodyPr>
          <a:lstStyle/>
          <a:p>
            <a:pPr>
              <a:lnSpc>
                <a:spcPts val="4500"/>
              </a:lnSpc>
            </a:pPr>
            <a:r>
              <a:rPr lang="vi-VN" sz="4800" b="1" dirty="0" smtClean="0">
                <a:solidFill>
                  <a:srgbClr val="A14D35"/>
                </a:solidFill>
              </a:rPr>
              <a:t>I. Phân biệt nghĩa tường minh và hàm ý</a:t>
            </a:r>
            <a:endParaRPr lang="en-US" sz="4800" b="1" dirty="0">
              <a:solidFill>
                <a:srgbClr val="A14D35"/>
              </a:solidFill>
            </a:endParaRPr>
          </a:p>
        </p:txBody>
      </p:sp>
      <p:sp>
        <p:nvSpPr>
          <p:cNvPr id="14" name="TextBox 13"/>
          <p:cNvSpPr txBox="1"/>
          <p:nvPr/>
        </p:nvSpPr>
        <p:spPr>
          <a:xfrm>
            <a:off x="2209800" y="2118836"/>
            <a:ext cx="3057247" cy="738664"/>
          </a:xfrm>
          <a:prstGeom prst="rect">
            <a:avLst/>
          </a:prstGeom>
          <a:noFill/>
        </p:spPr>
        <p:txBody>
          <a:bodyPr wrap="none" rtlCol="0">
            <a:spAutoFit/>
          </a:bodyPr>
          <a:lstStyle/>
          <a:p>
            <a:r>
              <a:rPr lang="vi-VN" sz="4200" b="1" dirty="0" smtClean="0"/>
              <a:t>2. Nhận xét</a:t>
            </a:r>
            <a:endParaRPr lang="en-US" sz="4200" b="1" dirty="0"/>
          </a:p>
        </p:txBody>
      </p:sp>
      <p:sp>
        <p:nvSpPr>
          <p:cNvPr id="5" name="TextBox 4"/>
          <p:cNvSpPr txBox="1"/>
          <p:nvPr/>
        </p:nvSpPr>
        <p:spPr>
          <a:xfrm>
            <a:off x="2209800" y="2857500"/>
            <a:ext cx="13944600" cy="5355312"/>
          </a:xfrm>
          <a:prstGeom prst="rect">
            <a:avLst/>
          </a:prstGeom>
          <a:noFill/>
        </p:spPr>
        <p:txBody>
          <a:bodyPr wrap="square" rtlCol="0">
            <a:spAutoFit/>
          </a:bodyPr>
          <a:lstStyle/>
          <a:p>
            <a:pPr marL="742950" indent="-742950">
              <a:lnSpc>
                <a:spcPct val="150000"/>
              </a:lnSpc>
              <a:buAutoNum type="alphaLcPeriod"/>
            </a:pPr>
            <a:r>
              <a:rPr lang="vi-VN" sz="3800" dirty="0" smtClean="0"/>
              <a:t>“Trời ơi, chỉ còn có năm phút!”</a:t>
            </a:r>
          </a:p>
          <a:p>
            <a:pPr>
              <a:lnSpc>
                <a:spcPct val="150000"/>
              </a:lnSpc>
            </a:pPr>
            <a:r>
              <a:rPr lang="vi-VN" sz="3800" dirty="0"/>
              <a:t>	-</a:t>
            </a:r>
            <a:r>
              <a:rPr lang="vi-VN" sz="3800" dirty="0" smtClean="0"/>
              <a:t> Thông báo thời gian </a:t>
            </a:r>
            <a:r>
              <a:rPr lang="vi-VN" sz="3800" dirty="0" smtClean="0">
                <a:sym typeface="Wingdings" panose="05000000000000000000" pitchFamily="2" charset="2"/>
              </a:rPr>
              <a:t></a:t>
            </a:r>
            <a:r>
              <a:rPr lang="vi-VN" sz="3800" dirty="0" smtClean="0"/>
              <a:t> </a:t>
            </a:r>
            <a:r>
              <a:rPr lang="vi-VN" sz="3800" b="1" i="1" dirty="0" smtClean="0"/>
              <a:t>nghĩa tường minh</a:t>
            </a:r>
          </a:p>
          <a:p>
            <a:pPr>
              <a:lnSpc>
                <a:spcPct val="150000"/>
              </a:lnSpc>
            </a:pPr>
            <a:r>
              <a:rPr lang="vi-VN" sz="3800" dirty="0"/>
              <a:t>	</a:t>
            </a:r>
            <a:r>
              <a:rPr lang="vi-VN" sz="3800" dirty="0" smtClean="0"/>
              <a:t>- Kín đáp thể hiện sự tiếc nuối. Anh thanh niên muốn nói thêm rằng “Tôi rất tiếc vì thời gian gặp gỡ còn quá ít...” </a:t>
            </a:r>
            <a:r>
              <a:rPr lang="vi-VN" sz="3800" dirty="0" smtClean="0">
                <a:sym typeface="Wingdings" panose="05000000000000000000" pitchFamily="2" charset="2"/>
              </a:rPr>
              <a:t></a:t>
            </a:r>
            <a:r>
              <a:rPr lang="vi-VN" sz="3800" b="1" i="1" dirty="0" smtClean="0"/>
              <a:t>hàm ý</a:t>
            </a:r>
          </a:p>
          <a:p>
            <a:pPr marL="571500" indent="-571500">
              <a:lnSpc>
                <a:spcPct val="150000"/>
              </a:lnSpc>
              <a:buFont typeface="Symbol" panose="05050102010706020507" pitchFamily="18" charset="2"/>
              <a:buChar char="Þ"/>
            </a:pPr>
            <a:r>
              <a:rPr lang="vi-VN" sz="3800" b="1" dirty="0" smtClean="0">
                <a:solidFill>
                  <a:srgbClr val="002060"/>
                </a:solidFill>
              </a:rPr>
              <a:t>Anh không muốn nói thẳng điều đó có thể vì ngại ngùng, vì muốn che giấu tình cảm của mình.</a:t>
            </a:r>
          </a:p>
        </p:txBody>
      </p:sp>
    </p:spTree>
    <p:extLst>
      <p:ext uri="{BB962C8B-B14F-4D97-AF65-F5344CB8AC3E}">
        <p14:creationId xmlns:p14="http://schemas.microsoft.com/office/powerpoint/2010/main" val="277720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1" y="647700"/>
            <a:ext cx="16192500" cy="8991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81903" y="7484289"/>
            <a:ext cx="1888094" cy="2299050"/>
          </a:xfrm>
          <a:prstGeom prst="rect">
            <a:avLst/>
          </a:prstGeom>
        </p:spPr>
      </p:pic>
      <p:sp>
        <p:nvSpPr>
          <p:cNvPr id="10" name="TextBox 10"/>
          <p:cNvSpPr txBox="1"/>
          <p:nvPr/>
        </p:nvSpPr>
        <p:spPr>
          <a:xfrm>
            <a:off x="1905000" y="1409700"/>
            <a:ext cx="12039599" cy="577081"/>
          </a:xfrm>
          <a:prstGeom prst="rect">
            <a:avLst/>
          </a:prstGeom>
        </p:spPr>
        <p:txBody>
          <a:bodyPr wrap="square" lIns="0" tIns="0" rIns="0" bIns="0" rtlCol="0" anchor="t">
            <a:spAutoFit/>
          </a:bodyPr>
          <a:lstStyle/>
          <a:p>
            <a:pPr>
              <a:lnSpc>
                <a:spcPts val="4500"/>
              </a:lnSpc>
            </a:pPr>
            <a:r>
              <a:rPr lang="vi-VN" sz="4800" b="1" dirty="0" smtClean="0">
                <a:solidFill>
                  <a:srgbClr val="A14D35"/>
                </a:solidFill>
              </a:rPr>
              <a:t>I. Phân biệt nghĩa tường minh và hàm ý</a:t>
            </a:r>
            <a:endParaRPr lang="en-US" sz="4800" b="1" dirty="0">
              <a:solidFill>
                <a:srgbClr val="A14D35"/>
              </a:solidFill>
            </a:endParaRPr>
          </a:p>
        </p:txBody>
      </p:sp>
      <p:sp>
        <p:nvSpPr>
          <p:cNvPr id="14" name="TextBox 13"/>
          <p:cNvSpPr txBox="1"/>
          <p:nvPr/>
        </p:nvSpPr>
        <p:spPr>
          <a:xfrm>
            <a:off x="2190751" y="2283304"/>
            <a:ext cx="3057247" cy="738664"/>
          </a:xfrm>
          <a:prstGeom prst="rect">
            <a:avLst/>
          </a:prstGeom>
          <a:noFill/>
        </p:spPr>
        <p:txBody>
          <a:bodyPr wrap="none" rtlCol="0">
            <a:spAutoFit/>
          </a:bodyPr>
          <a:lstStyle/>
          <a:p>
            <a:r>
              <a:rPr lang="vi-VN" sz="4200" b="1" dirty="0" smtClean="0"/>
              <a:t>2. Nhận xét</a:t>
            </a:r>
            <a:endParaRPr lang="en-US" sz="4200" b="1" dirty="0"/>
          </a:p>
        </p:txBody>
      </p:sp>
      <p:sp>
        <p:nvSpPr>
          <p:cNvPr id="5" name="TextBox 4"/>
          <p:cNvSpPr txBox="1"/>
          <p:nvPr/>
        </p:nvSpPr>
        <p:spPr>
          <a:xfrm>
            <a:off x="2181652" y="3021968"/>
            <a:ext cx="13944600" cy="2723823"/>
          </a:xfrm>
          <a:prstGeom prst="rect">
            <a:avLst/>
          </a:prstGeom>
          <a:noFill/>
        </p:spPr>
        <p:txBody>
          <a:bodyPr wrap="square" rtlCol="0">
            <a:spAutoFit/>
          </a:bodyPr>
          <a:lstStyle/>
          <a:p>
            <a:pPr>
              <a:lnSpc>
                <a:spcPct val="150000"/>
              </a:lnSpc>
            </a:pPr>
            <a:r>
              <a:rPr lang="vi-VN" sz="3800" dirty="0" smtClean="0"/>
              <a:t>b. </a:t>
            </a:r>
            <a:r>
              <a:rPr lang="vi-VN" sz="3800" i="1" dirty="0" smtClean="0"/>
              <a:t>“Ô! Cô còn quên cái khăn mùi soa đây này!”</a:t>
            </a:r>
          </a:p>
          <a:p>
            <a:pPr marL="571500" indent="-571500">
              <a:lnSpc>
                <a:spcPct val="150000"/>
              </a:lnSpc>
              <a:buFont typeface="Symbol" panose="05050102010706020507" pitchFamily="18" charset="2"/>
              <a:buChar char="Þ"/>
            </a:pPr>
            <a:r>
              <a:rPr lang="vi-VN" sz="3800" dirty="0" smtClean="0"/>
              <a:t>Không chứa ẩn ý, mà thể hiện trực tiếp ý muốn nói về việc cô gái quên chiếc khăn</a:t>
            </a:r>
            <a:r>
              <a:rPr lang="vi-VN" sz="3800" dirty="0"/>
              <a:t> </a:t>
            </a:r>
            <a:r>
              <a:rPr lang="vi-VN" sz="3800" dirty="0" smtClean="0">
                <a:sym typeface="Wingdings" panose="05000000000000000000" pitchFamily="2" charset="2"/>
              </a:rPr>
              <a:t> </a:t>
            </a:r>
            <a:r>
              <a:rPr lang="vi-VN" sz="3800" b="1" i="1" dirty="0" smtClean="0">
                <a:sym typeface="Wingdings" panose="05000000000000000000" pitchFamily="2" charset="2"/>
              </a:rPr>
              <a:t>nghĩa tường minh.</a:t>
            </a:r>
            <a:endParaRPr lang="vi-VN" sz="3800" b="1" i="1" dirty="0" smtClean="0"/>
          </a:p>
        </p:txBody>
      </p:sp>
    </p:spTree>
    <p:extLst>
      <p:ext uri="{BB962C8B-B14F-4D97-AF65-F5344CB8AC3E}">
        <p14:creationId xmlns:p14="http://schemas.microsoft.com/office/powerpoint/2010/main" val="193014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8D6"/>
        </a:solidFill>
        <a:effectLst/>
      </p:bgPr>
    </p:bg>
    <p:spTree>
      <p:nvGrpSpPr>
        <p:cNvPr id="1" name=""/>
        <p:cNvGrpSpPr/>
        <p:nvPr/>
      </p:nvGrpSpPr>
      <p:grpSpPr>
        <a:xfrm>
          <a:off x="0" y="0"/>
          <a:ext cx="0" cy="0"/>
          <a:chOff x="0" y="0"/>
          <a:chExt cx="0" cy="0"/>
        </a:xfrm>
      </p:grpSpPr>
      <p:grpSp>
        <p:nvGrpSpPr>
          <p:cNvPr id="2" name="Group 2"/>
          <p:cNvGrpSpPr/>
          <p:nvPr/>
        </p:nvGrpSpPr>
        <p:grpSpPr>
          <a:xfrm>
            <a:off x="1066801" y="647700"/>
            <a:ext cx="16192500" cy="8991600"/>
            <a:chOff x="0" y="0"/>
            <a:chExt cx="3204607" cy="874205"/>
          </a:xfrm>
        </p:grpSpPr>
        <p:sp>
          <p:nvSpPr>
            <p:cNvPr id="3" name="Freeform 3"/>
            <p:cNvSpPr/>
            <p:nvPr/>
          </p:nvSpPr>
          <p:spPr>
            <a:xfrm>
              <a:off x="0" y="0"/>
              <a:ext cx="3204607" cy="874205"/>
            </a:xfrm>
            <a:custGeom>
              <a:avLst/>
              <a:gdLst/>
              <a:ahLst/>
              <a:cxnLst/>
              <a:rect l="l" t="t" r="r" b="b"/>
              <a:pathLst>
                <a:path w="3204607" h="874205">
                  <a:moveTo>
                    <a:pt x="3080147" y="874205"/>
                  </a:moveTo>
                  <a:lnTo>
                    <a:pt x="124460" y="874205"/>
                  </a:lnTo>
                  <a:cubicBezTo>
                    <a:pt x="55880" y="874205"/>
                    <a:pt x="0" y="818325"/>
                    <a:pt x="0" y="749745"/>
                  </a:cubicBezTo>
                  <a:lnTo>
                    <a:pt x="0" y="124460"/>
                  </a:lnTo>
                  <a:cubicBezTo>
                    <a:pt x="0" y="55880"/>
                    <a:pt x="55880" y="0"/>
                    <a:pt x="124460" y="0"/>
                  </a:cubicBezTo>
                  <a:lnTo>
                    <a:pt x="3080147" y="0"/>
                  </a:lnTo>
                  <a:cubicBezTo>
                    <a:pt x="3148727" y="0"/>
                    <a:pt x="3204607" y="55880"/>
                    <a:pt x="3204607" y="124460"/>
                  </a:cubicBezTo>
                  <a:lnTo>
                    <a:pt x="3204607" y="749745"/>
                  </a:lnTo>
                  <a:cubicBezTo>
                    <a:pt x="3204607" y="818325"/>
                    <a:pt x="3148727" y="874205"/>
                    <a:pt x="3080147" y="874205"/>
                  </a:cubicBezTo>
                  <a:close/>
                </a:path>
              </a:pathLst>
            </a:custGeom>
            <a:solidFill>
              <a:srgbClr val="FFFDF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81903" y="7484289"/>
            <a:ext cx="1888094" cy="2299050"/>
          </a:xfrm>
          <a:prstGeom prst="rect">
            <a:avLst/>
          </a:prstGeom>
        </p:spPr>
      </p:pic>
      <p:sp>
        <p:nvSpPr>
          <p:cNvPr id="10" name="TextBox 10"/>
          <p:cNvSpPr txBox="1"/>
          <p:nvPr/>
        </p:nvSpPr>
        <p:spPr>
          <a:xfrm>
            <a:off x="1905000" y="1409700"/>
            <a:ext cx="12039599" cy="577081"/>
          </a:xfrm>
          <a:prstGeom prst="rect">
            <a:avLst/>
          </a:prstGeom>
        </p:spPr>
        <p:txBody>
          <a:bodyPr wrap="square" lIns="0" tIns="0" rIns="0" bIns="0" rtlCol="0" anchor="t">
            <a:spAutoFit/>
          </a:bodyPr>
          <a:lstStyle/>
          <a:p>
            <a:pPr>
              <a:lnSpc>
                <a:spcPts val="4500"/>
              </a:lnSpc>
            </a:pPr>
            <a:r>
              <a:rPr lang="vi-VN" sz="4800" b="1" dirty="0" smtClean="0">
                <a:solidFill>
                  <a:srgbClr val="A14D35"/>
                </a:solidFill>
              </a:rPr>
              <a:t>I. Phân biệt nghĩa tường minh và hàm ý</a:t>
            </a:r>
            <a:endParaRPr lang="en-US" sz="4800" b="1" dirty="0">
              <a:solidFill>
                <a:srgbClr val="A14D35"/>
              </a:solidFill>
            </a:endParaRPr>
          </a:p>
        </p:txBody>
      </p:sp>
      <p:sp>
        <p:nvSpPr>
          <p:cNvPr id="14" name="TextBox 13"/>
          <p:cNvSpPr txBox="1"/>
          <p:nvPr/>
        </p:nvSpPr>
        <p:spPr>
          <a:xfrm>
            <a:off x="2231409" y="2305925"/>
            <a:ext cx="2906565" cy="738664"/>
          </a:xfrm>
          <a:prstGeom prst="rect">
            <a:avLst/>
          </a:prstGeom>
          <a:noFill/>
        </p:spPr>
        <p:txBody>
          <a:bodyPr wrap="none" rtlCol="0">
            <a:spAutoFit/>
          </a:bodyPr>
          <a:lstStyle/>
          <a:p>
            <a:r>
              <a:rPr lang="vi-VN" sz="4200" b="1" dirty="0" smtClean="0"/>
              <a:t>3. Kết luận</a:t>
            </a:r>
            <a:endParaRPr lang="en-US" sz="4200" b="1" dirty="0"/>
          </a:p>
        </p:txBody>
      </p:sp>
      <p:sp>
        <p:nvSpPr>
          <p:cNvPr id="4" name="Rectangle 3"/>
          <p:cNvSpPr/>
          <p:nvPr/>
        </p:nvSpPr>
        <p:spPr>
          <a:xfrm>
            <a:off x="2231409" y="3119820"/>
            <a:ext cx="13868400" cy="4124206"/>
          </a:xfrm>
          <a:prstGeom prst="rect">
            <a:avLst/>
          </a:prstGeom>
        </p:spPr>
        <p:txBody>
          <a:bodyPr wrap="square">
            <a:spAutoFit/>
          </a:bodyPr>
          <a:lstStyle/>
          <a:p>
            <a:pPr marL="793115" marR="0" indent="-742950" algn="just">
              <a:lnSpc>
                <a:spcPct val="150000"/>
              </a:lnSpc>
              <a:spcBef>
                <a:spcPts val="600"/>
              </a:spcBef>
              <a:spcAft>
                <a:spcPts val="600"/>
              </a:spcAft>
              <a:buFont typeface="Wingdings" panose="05000000000000000000" pitchFamily="2" charset="2"/>
              <a:buChar char="q"/>
            </a:pPr>
            <a:r>
              <a:rPr lang="en-US" sz="4200" b="1" i="1" dirty="0" err="1">
                <a:latin typeface="Arial" panose="020B0604020202020204" pitchFamily="34" charset="0"/>
                <a:ea typeface="Times New Roman" panose="02020603050405020304" pitchFamily="18" charset="0"/>
                <a:cs typeface="Arial" panose="020B0604020202020204" pitchFamily="34" charset="0"/>
              </a:rPr>
              <a:t>Nghĩa</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tường</a:t>
            </a:r>
            <a:r>
              <a:rPr lang="en-US" sz="4200" b="1" i="1" dirty="0">
                <a:latin typeface="Arial" panose="020B0604020202020204" pitchFamily="34" charset="0"/>
                <a:ea typeface="Times New Roman" panose="02020603050405020304" pitchFamily="18" charset="0"/>
                <a:cs typeface="Arial" panose="020B0604020202020204" pitchFamily="34" charset="0"/>
              </a:rPr>
              <a:t> minh </a:t>
            </a:r>
            <a:r>
              <a:rPr lang="en-US" sz="4200" dirty="0">
                <a:latin typeface="Arial" panose="020B0604020202020204" pitchFamily="34" charset="0"/>
                <a:ea typeface="Times New Roman" panose="02020603050405020304" pitchFamily="18" charset="0"/>
                <a:cs typeface="Arial" panose="020B0604020202020204" pitchFamily="34" charset="0"/>
              </a:rPr>
              <a:t>là phần </a:t>
            </a:r>
            <a:r>
              <a:rPr lang="en-US" sz="4200" dirty="0" err="1">
                <a:latin typeface="Arial" panose="020B0604020202020204" pitchFamily="34" charset="0"/>
                <a:ea typeface="Times New Roman" panose="02020603050405020304" pitchFamily="18" charset="0"/>
                <a:cs typeface="Arial" panose="020B0604020202020204" pitchFamily="34" charset="0"/>
              </a:rPr>
              <a:t>thông</a:t>
            </a:r>
            <a:r>
              <a:rPr lang="en-US" sz="4200" dirty="0">
                <a:latin typeface="Arial" panose="020B0604020202020204" pitchFamily="34" charset="0"/>
                <a:ea typeface="Times New Roman" panose="02020603050405020304" pitchFamily="18" charset="0"/>
                <a:cs typeface="Arial" panose="020B0604020202020204" pitchFamily="34" charset="0"/>
              </a:rPr>
              <a:t> báo </a:t>
            </a:r>
            <a:r>
              <a:rPr lang="en-US" sz="4200" dirty="0" err="1">
                <a:latin typeface="Arial" panose="020B0604020202020204" pitchFamily="34" charset="0"/>
                <a:ea typeface="Times New Roman" panose="02020603050405020304" pitchFamily="18" charset="0"/>
                <a:cs typeface="Arial" panose="020B0604020202020204" pitchFamily="34" charset="0"/>
              </a:rPr>
              <a:t>được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diễn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đạt</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trực</a:t>
            </a:r>
            <a:r>
              <a:rPr lang="en-US" sz="4200" dirty="0">
                <a:latin typeface="Arial" panose="020B0604020202020204" pitchFamily="34" charset="0"/>
                <a:ea typeface="Times New Roman" panose="02020603050405020304" pitchFamily="18" charset="0"/>
                <a:cs typeface="Arial" panose="020B0604020202020204" pitchFamily="34" charset="0"/>
              </a:rPr>
              <a:t> tiếp bằng </a:t>
            </a:r>
            <a:r>
              <a:rPr lang="en-US" sz="4200" dirty="0" err="1">
                <a:latin typeface="Arial" panose="020B0604020202020204" pitchFamily="34" charset="0"/>
                <a:ea typeface="Times New Roman" panose="02020603050405020304" pitchFamily="18" charset="0"/>
                <a:cs typeface="Arial" panose="020B0604020202020204" pitchFamily="34" charset="0"/>
              </a:rPr>
              <a:t>những</a:t>
            </a:r>
            <a:r>
              <a:rPr lang="en-US" sz="4200" dirty="0">
                <a:latin typeface="Arial" panose="020B0604020202020204" pitchFamily="34" charset="0"/>
                <a:ea typeface="Times New Roman" panose="02020603050405020304" pitchFamily="18" charset="0"/>
                <a:cs typeface="Arial" panose="020B0604020202020204" pitchFamily="34" charset="0"/>
              </a:rPr>
              <a:t> từ </a:t>
            </a:r>
            <a:r>
              <a:rPr lang="en-US" sz="4200" dirty="0" err="1">
                <a:latin typeface="Arial" panose="020B0604020202020204" pitchFamily="34" charset="0"/>
                <a:ea typeface="Times New Roman" panose="02020603050405020304" pitchFamily="18" charset="0"/>
                <a:cs typeface="Arial" panose="020B0604020202020204" pitchFamily="34" charset="0"/>
              </a:rPr>
              <a:t>ngữ</a:t>
            </a:r>
            <a:r>
              <a:rPr lang="en-US" sz="4200" dirty="0">
                <a:latin typeface="Arial" panose="020B0604020202020204" pitchFamily="34" charset="0"/>
                <a:ea typeface="Times New Roman" panose="02020603050405020304" pitchFamily="18" charset="0"/>
                <a:cs typeface="Arial" panose="020B0604020202020204" pitchFamily="34" charset="0"/>
              </a:rPr>
              <a:t> trong câu.</a:t>
            </a:r>
          </a:p>
          <a:p>
            <a:pPr marL="793115" marR="0" indent="-742950" algn="just">
              <a:lnSpc>
                <a:spcPct val="150000"/>
              </a:lnSpc>
              <a:spcBef>
                <a:spcPts val="600"/>
              </a:spcBef>
              <a:spcAft>
                <a:spcPts val="600"/>
              </a:spcAft>
              <a:buFont typeface="Wingdings" panose="05000000000000000000" pitchFamily="2" charset="2"/>
              <a:buChar char="q"/>
            </a:pPr>
            <a:r>
              <a:rPr lang="en-US" sz="4200" b="1" i="1" dirty="0" err="1">
                <a:latin typeface="Arial" panose="020B0604020202020204" pitchFamily="34" charset="0"/>
                <a:ea typeface="Times New Roman" panose="02020603050405020304" pitchFamily="18" charset="0"/>
                <a:cs typeface="Arial" panose="020B0604020202020204" pitchFamily="34" charset="0"/>
              </a:rPr>
              <a:t>Hàm</a:t>
            </a:r>
            <a:r>
              <a:rPr lang="en-US" sz="4200" b="1" i="1" dirty="0">
                <a:latin typeface="Arial" panose="020B0604020202020204" pitchFamily="34" charset="0"/>
                <a:ea typeface="Times New Roman" panose="02020603050405020304" pitchFamily="18" charset="0"/>
                <a:cs typeface="Arial" panose="020B0604020202020204" pitchFamily="34" charset="0"/>
              </a:rPr>
              <a:t> ý </a:t>
            </a:r>
            <a:r>
              <a:rPr lang="en-US" sz="4200" dirty="0">
                <a:latin typeface="Arial" panose="020B0604020202020204" pitchFamily="34" charset="0"/>
                <a:ea typeface="Times New Roman" panose="02020603050405020304" pitchFamily="18" charset="0"/>
                <a:cs typeface="Arial" panose="020B0604020202020204" pitchFamily="34" charset="0"/>
              </a:rPr>
              <a:t>là phần </a:t>
            </a:r>
            <a:r>
              <a:rPr lang="en-US" sz="4200" dirty="0" err="1">
                <a:latin typeface="Arial" panose="020B0604020202020204" pitchFamily="34" charset="0"/>
                <a:ea typeface="Times New Roman" panose="02020603050405020304" pitchFamily="18" charset="0"/>
                <a:cs typeface="Arial" panose="020B0604020202020204" pitchFamily="34" charset="0"/>
              </a:rPr>
              <a:t>thông</a:t>
            </a:r>
            <a:r>
              <a:rPr lang="en-US" sz="4200" dirty="0">
                <a:latin typeface="Arial" panose="020B0604020202020204" pitchFamily="34" charset="0"/>
                <a:ea typeface="Times New Roman" panose="02020603050405020304" pitchFamily="18" charset="0"/>
                <a:cs typeface="Arial" panose="020B0604020202020204" pitchFamily="34" charset="0"/>
              </a:rPr>
              <a:t> báo </a:t>
            </a:r>
            <a:r>
              <a:rPr lang="en-US" sz="4200" dirty="0" err="1">
                <a:latin typeface="Arial" panose="020B0604020202020204" pitchFamily="34" charset="0"/>
                <a:ea typeface="Times New Roman" panose="02020603050405020304" pitchFamily="18" charset="0"/>
                <a:cs typeface="Arial" panose="020B0604020202020204" pitchFamily="34" charset="0"/>
              </a:rPr>
              <a:t>không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được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diễn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đạt</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trực</a:t>
            </a:r>
            <a:r>
              <a:rPr lang="en-US" sz="4200" dirty="0">
                <a:latin typeface="Arial" panose="020B0604020202020204" pitchFamily="34" charset="0"/>
                <a:ea typeface="Times New Roman" panose="02020603050405020304" pitchFamily="18" charset="0"/>
                <a:cs typeface="Arial" panose="020B0604020202020204" pitchFamily="34" charset="0"/>
              </a:rPr>
              <a:t> tiếp nhưng có thể </a:t>
            </a:r>
            <a:r>
              <a:rPr lang="en-US" sz="4200" dirty="0" err="1">
                <a:latin typeface="Arial" panose="020B0604020202020204" pitchFamily="34" charset="0"/>
                <a:ea typeface="Times New Roman" panose="02020603050405020304" pitchFamily="18" charset="0"/>
                <a:cs typeface="Arial" panose="020B0604020202020204" pitchFamily="34" charset="0"/>
              </a:rPr>
              <a:t>suy</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ra</a:t>
            </a:r>
            <a:r>
              <a:rPr lang="en-US" sz="4200" dirty="0">
                <a:latin typeface="Arial" panose="020B0604020202020204" pitchFamily="34" charset="0"/>
                <a:ea typeface="Times New Roman" panose="02020603050405020304" pitchFamily="18" charset="0"/>
                <a:cs typeface="Arial" panose="020B0604020202020204" pitchFamily="34" charset="0"/>
              </a:rPr>
              <a:t> từ </a:t>
            </a:r>
            <a:r>
              <a:rPr lang="en-US" sz="4200" dirty="0" err="1">
                <a:latin typeface="Arial" panose="020B0604020202020204" pitchFamily="34" charset="0"/>
                <a:ea typeface="Times New Roman" panose="02020603050405020304" pitchFamily="18" charset="0"/>
                <a:cs typeface="Arial" panose="020B0604020202020204" pitchFamily="34" charset="0"/>
              </a:rPr>
              <a:t>những</a:t>
            </a:r>
            <a:r>
              <a:rPr lang="en-US" sz="4200" dirty="0">
                <a:latin typeface="Arial" panose="020B0604020202020204" pitchFamily="34" charset="0"/>
                <a:ea typeface="Times New Roman" panose="02020603050405020304" pitchFamily="18" charset="0"/>
                <a:cs typeface="Arial" panose="020B0604020202020204" pitchFamily="34" charset="0"/>
              </a:rPr>
              <a:t> từ </a:t>
            </a:r>
            <a:r>
              <a:rPr lang="en-US" sz="4200" dirty="0" err="1">
                <a:latin typeface="Arial" panose="020B0604020202020204" pitchFamily="34" charset="0"/>
                <a:ea typeface="Times New Roman" panose="02020603050405020304" pitchFamily="18" charset="0"/>
                <a:cs typeface="Arial" panose="020B0604020202020204" pitchFamily="34" charset="0"/>
              </a:rPr>
              <a:t>ngữ</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ấy</a:t>
            </a:r>
            <a:r>
              <a:rPr lang="en-US" sz="4200" dirty="0">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60530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873</Words>
  <PresentationFormat>Custom</PresentationFormat>
  <Paragraphs>83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Symbol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2021-12-09T15:53:08Z</dcterms:modified>
  <dc:identifier>DAEtUBLhDZE</dc:identifier>
</cp:coreProperties>
</file>