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6" r:id="rId2"/>
    <p:sldId id="318" r:id="rId3"/>
    <p:sldId id="319" r:id="rId4"/>
    <p:sldId id="317" r:id="rId5"/>
    <p:sldId id="320" r:id="rId6"/>
    <p:sldId id="264" r:id="rId7"/>
    <p:sldId id="316" r:id="rId8"/>
    <p:sldId id="297" r:id="rId9"/>
    <p:sldId id="260" r:id="rId10"/>
    <p:sldId id="305" r:id="rId11"/>
    <p:sldId id="261" r:id="rId12"/>
    <p:sldId id="321" r:id="rId13"/>
    <p:sldId id="322" r:id="rId14"/>
    <p:sldId id="323" r:id="rId15"/>
    <p:sldId id="295" r:id="rId16"/>
    <p:sldId id="324" r:id="rId17"/>
    <p:sldId id="325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7FC"/>
    <a:srgbClr val="DEEBF7"/>
    <a:srgbClr val="B48900"/>
    <a:srgbClr val="EEB500"/>
    <a:srgbClr val="F16649"/>
    <a:srgbClr val="00A1DA"/>
    <a:srgbClr val="61D6FF"/>
    <a:srgbClr val="62C8CE"/>
    <a:srgbClr val="C0E6EA"/>
    <a:srgbClr val="CB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274" autoAdjust="0"/>
  </p:normalViewPr>
  <p:slideViewPr>
    <p:cSldViewPr snapToGrid="0" showGuides="1">
      <p:cViewPr varScale="1">
        <p:scale>
          <a:sx n="87" d="100"/>
          <a:sy n="87" d="100"/>
        </p:scale>
        <p:origin x="432" y="67"/>
      </p:cViewPr>
      <p:guideLst>
        <p:guide orient="horz" pos="2208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2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61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0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4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7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5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8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0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1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3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7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62140" y="1602623"/>
            <a:ext cx="10551836" cy="4467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53052" y="956292"/>
            <a:ext cx="3431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First Conditional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87139" y="1722440"/>
            <a:ext cx="9918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First conditional sentences describe things which are possible and likely to happen in the present or the future.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85646" y="5222908"/>
            <a:ext cx="228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48709" y="5111106"/>
            <a:ext cx="102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If you </a:t>
            </a:r>
            <a:r>
              <a:rPr lang="en-US" sz="3200" b="1"/>
              <a:t>use </a:t>
            </a:r>
            <a:r>
              <a:rPr lang="en-US" sz="3200"/>
              <a:t>less paper, you </a:t>
            </a:r>
            <a:r>
              <a:rPr lang="en-US" sz="3200" b="1"/>
              <a:t>will save </a:t>
            </a:r>
            <a:r>
              <a:rPr lang="en-US" sz="3200"/>
              <a:t>a lot of trees.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4216" y="2919475"/>
            <a:ext cx="6895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/>
              <a:t>If + </a:t>
            </a:r>
            <a:r>
              <a:rPr lang="en-US" sz="3200" u="sng" dirty="0" smtClean="0"/>
              <a:t>S </a:t>
            </a:r>
            <a:r>
              <a:rPr lang="en-US" sz="3200" u="sng" dirty="0"/>
              <a:t>+ V (present simple),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3888" y="3455919"/>
            <a:ext cx="232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</a:rPr>
              <a:t> If-clause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4214" y="3976698"/>
            <a:ext cx="8264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 smtClean="0"/>
              <a:t>S </a:t>
            </a:r>
            <a:r>
              <a:rPr lang="en-US" sz="3200" u="sng" dirty="0"/>
              <a:t>+ will / won’t + V (base form)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3887" y="4508427"/>
            <a:ext cx="266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</a:rPr>
              <a:t>main clause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704745" y="78034"/>
            <a:ext cx="39993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57667" y="-77220"/>
            <a:ext cx="30941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GRAMMAR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0" y="997927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5867" y="1017330"/>
            <a:ext cx="914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form of each verb in brackets.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91682" y="1780073"/>
            <a:ext cx="519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11005" y="1773596"/>
            <a:ext cx="2171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it (be)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91682" y="2673918"/>
            <a:ext cx="552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91682" y="3619745"/>
            <a:ext cx="53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57867" y="3610244"/>
            <a:ext cx="3294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(save) </a:t>
            </a:r>
          </a:p>
          <a:p>
            <a:r>
              <a:rPr lang="en-US" sz="3200" dirty="0" smtClean="0"/>
              <a:t>so much </a:t>
            </a:r>
            <a:r>
              <a:rPr lang="en-US" sz="3200" dirty="0"/>
              <a:t>paper.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72339" y="4737849"/>
            <a:ext cx="593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66089" y="4729196"/>
            <a:ext cx="3854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More people (have) </a:t>
            </a:r>
          </a:p>
          <a:p>
            <a:r>
              <a:rPr lang="en-US" sz="3200" dirty="0"/>
              <a:t>less water.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47517" y="5773051"/>
            <a:ext cx="585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33044" y="5773051"/>
            <a:ext cx="3681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the river (not be)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44061" y="2682571"/>
            <a:ext cx="2925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we (recycle)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87F52A-753C-474C-9577-B79130E3FD35}"/>
              </a:ext>
            </a:extLst>
          </p:cNvPr>
          <p:cNvSpPr txBox="1"/>
          <p:nvPr/>
        </p:nvSpPr>
        <p:spPr>
          <a:xfrm>
            <a:off x="2930330" y="1771569"/>
            <a:ext cx="10389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_______ sunny next week, we (go) _______ on a picnic.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C9585C-3629-4917-9DB2-6A334F33F219}"/>
              </a:ext>
            </a:extLst>
          </p:cNvPr>
          <p:cNvSpPr txBox="1"/>
          <p:nvPr/>
        </p:nvSpPr>
        <p:spPr>
          <a:xfrm>
            <a:off x="3092839" y="1786702"/>
            <a:ext cx="59461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is</a:t>
            </a:r>
            <a:r>
              <a:rPr lang="en-US" sz="3200" dirty="0"/>
              <a:t> sunny next week, we (go)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FB0EBF-26EE-4EE3-A5D4-6C177EF336C6}"/>
              </a:ext>
            </a:extLst>
          </p:cNvPr>
          <p:cNvSpPr txBox="1"/>
          <p:nvPr/>
        </p:nvSpPr>
        <p:spPr>
          <a:xfrm>
            <a:off x="7737715" y="1806580"/>
            <a:ext cx="3778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will go</a:t>
            </a:r>
            <a:r>
              <a:rPr lang="en-US" sz="3200" dirty="0"/>
              <a:t> on a picnic.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63886A-C80A-4360-B53A-747D1885E669}"/>
              </a:ext>
            </a:extLst>
          </p:cNvPr>
          <p:cNvSpPr txBox="1"/>
          <p:nvPr/>
        </p:nvSpPr>
        <p:spPr>
          <a:xfrm>
            <a:off x="4012410" y="2684712"/>
            <a:ext cx="8071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_______ more, we (help) _______ the Earth.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DA1476-674E-4969-B650-C80B1FB201CA}"/>
              </a:ext>
            </a:extLst>
          </p:cNvPr>
          <p:cNvSpPr txBox="1"/>
          <p:nvPr/>
        </p:nvSpPr>
        <p:spPr>
          <a:xfrm>
            <a:off x="4287673" y="2687719"/>
            <a:ext cx="50410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recycle</a:t>
            </a:r>
            <a:r>
              <a:rPr lang="en-US" sz="3200" dirty="0"/>
              <a:t> more, we (help)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A1FA78-B9B4-40AF-BF46-905456FE5E1D}"/>
              </a:ext>
            </a:extLst>
          </p:cNvPr>
          <p:cNvSpPr txBox="1"/>
          <p:nvPr/>
        </p:nvSpPr>
        <p:spPr>
          <a:xfrm>
            <a:off x="8297616" y="2681177"/>
            <a:ext cx="36125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will help</a:t>
            </a:r>
            <a:r>
              <a:rPr lang="en-US" sz="3200" dirty="0"/>
              <a:t> the Earth.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284379-8112-4877-B160-ECB5FBE5DA8F}"/>
              </a:ext>
            </a:extLst>
          </p:cNvPr>
          <p:cNvSpPr txBox="1"/>
          <p:nvPr/>
        </p:nvSpPr>
        <p:spPr>
          <a:xfrm>
            <a:off x="3289114" y="3619745"/>
            <a:ext cx="103795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_______ a lot of trees if we (not waste) _______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EE83B3-A2BA-4385-AB84-F450B5F3D7CA}"/>
              </a:ext>
            </a:extLst>
          </p:cNvPr>
          <p:cNvSpPr txBox="1"/>
          <p:nvPr/>
        </p:nvSpPr>
        <p:spPr>
          <a:xfrm>
            <a:off x="3387058" y="3632625"/>
            <a:ext cx="71006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will save</a:t>
            </a:r>
            <a:r>
              <a:rPr lang="en-US" sz="3200" dirty="0"/>
              <a:t> a lot of trees if we (not waste)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9271E2-7FAB-4F0C-9BD7-D66400F1471B}"/>
              </a:ext>
            </a:extLst>
          </p:cNvPr>
          <p:cNvSpPr txBox="1"/>
          <p:nvPr/>
        </p:nvSpPr>
        <p:spPr>
          <a:xfrm>
            <a:off x="9879236" y="3640726"/>
            <a:ext cx="29965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don’t </a:t>
            </a:r>
            <a:r>
              <a:rPr lang="en-US" sz="3200" dirty="0" smtClean="0">
                <a:solidFill>
                  <a:srgbClr val="00B050"/>
                </a:solidFill>
              </a:rPr>
              <a:t>waste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FB404E7-8033-4AE3-AB7B-A0094DB5A9AD}"/>
              </a:ext>
            </a:extLst>
          </p:cNvPr>
          <p:cNvSpPr txBox="1"/>
          <p:nvPr/>
        </p:nvSpPr>
        <p:spPr>
          <a:xfrm>
            <a:off x="4912816" y="4730691"/>
            <a:ext cx="71013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_______ fresh water if we (use</a:t>
            </a:r>
            <a:r>
              <a:rPr lang="en-US" sz="3200" dirty="0" smtClean="0"/>
              <a:t>)_______</a:t>
            </a:r>
            <a:endParaRPr lang="en-US" sz="3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E745FF-8287-49F1-922C-5352CE114153}"/>
              </a:ext>
            </a:extLst>
          </p:cNvPr>
          <p:cNvSpPr txBox="1"/>
          <p:nvPr/>
        </p:nvSpPr>
        <p:spPr>
          <a:xfrm>
            <a:off x="4899801" y="4715719"/>
            <a:ext cx="7573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will have</a:t>
            </a:r>
            <a:r>
              <a:rPr lang="en-US" sz="3200" dirty="0"/>
              <a:t> fresh water if we (use)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520E05-0379-4776-A939-C1DE4A3054C0}"/>
              </a:ext>
            </a:extLst>
          </p:cNvPr>
          <p:cNvSpPr txBox="1"/>
          <p:nvPr/>
        </p:nvSpPr>
        <p:spPr>
          <a:xfrm>
            <a:off x="10215535" y="4673985"/>
            <a:ext cx="2323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_______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424289-1BD5-4732-B6AB-2FEB3C43FEBD}"/>
              </a:ext>
            </a:extLst>
          </p:cNvPr>
          <p:cNvSpPr txBox="1"/>
          <p:nvPr/>
        </p:nvSpPr>
        <p:spPr>
          <a:xfrm>
            <a:off x="10466969" y="4687439"/>
            <a:ext cx="2057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use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E13006-018A-4CE3-ACB7-13B7F9EE2C21}"/>
              </a:ext>
            </a:extLst>
          </p:cNvPr>
          <p:cNvSpPr txBox="1"/>
          <p:nvPr/>
        </p:nvSpPr>
        <p:spPr>
          <a:xfrm>
            <a:off x="4742824" y="5756484"/>
            <a:ext cx="81329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_______ dirty, there (be) _______ more fish.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EAE516-4213-481B-8339-B8AE65135067}"/>
              </a:ext>
            </a:extLst>
          </p:cNvPr>
          <p:cNvSpPr txBox="1"/>
          <p:nvPr/>
        </p:nvSpPr>
        <p:spPr>
          <a:xfrm>
            <a:off x="4854933" y="5756483"/>
            <a:ext cx="60263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isn’t </a:t>
            </a:r>
            <a:r>
              <a:rPr lang="en-US" sz="3200" dirty="0">
                <a:solidFill>
                  <a:srgbClr val="7030A0"/>
                </a:solidFill>
              </a:rPr>
              <a:t>/</a:t>
            </a:r>
            <a:r>
              <a:rPr lang="en-US" sz="3200" dirty="0">
                <a:solidFill>
                  <a:srgbClr val="00B050"/>
                </a:solidFill>
              </a:rPr>
              <a:t> is not</a:t>
            </a:r>
            <a:r>
              <a:rPr lang="en-US" sz="3200" dirty="0"/>
              <a:t> dirty, there (be)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DB29B1-FA3E-44D4-A8E7-CD51F40862ED}"/>
              </a:ext>
            </a:extLst>
          </p:cNvPr>
          <p:cNvSpPr txBox="1"/>
          <p:nvPr/>
        </p:nvSpPr>
        <p:spPr>
          <a:xfrm>
            <a:off x="8879213" y="5749709"/>
            <a:ext cx="3634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_______ more fish.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EAF13E-9389-42CA-AF7B-6C2131ED2C38}"/>
              </a:ext>
            </a:extLst>
          </p:cNvPr>
          <p:cNvSpPr txBox="1"/>
          <p:nvPr/>
        </p:nvSpPr>
        <p:spPr>
          <a:xfrm>
            <a:off x="9379222" y="5772143"/>
            <a:ext cx="3996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will be </a:t>
            </a:r>
            <a:r>
              <a:rPr lang="en-US" sz="3200" dirty="0"/>
              <a:t>more fish.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56" name="Round Single Corner Rectangle 5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ound Single Corner Rectangle 5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ound Single Corner Rectangle 5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704745" y="78034"/>
            <a:ext cx="39993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657667" y="-77220"/>
            <a:ext cx="30941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GRAMMAR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4" grpId="0"/>
      <p:bldP spid="28" grpId="0"/>
      <p:bldP spid="31" grpId="0"/>
      <p:bldP spid="33" grpId="0"/>
      <p:bldP spid="34" grpId="0"/>
      <p:bldP spid="37" grpId="0"/>
      <p:bldP spid="48" grpId="0"/>
      <p:bldP spid="49" grpId="0"/>
      <p:bldP spid="50" grpId="0"/>
      <p:bldP spid="50" grpId="1"/>
      <p:bldP spid="51" grpId="0"/>
      <p:bldP spid="52" grpId="0"/>
      <p:bldP spid="53" grpId="0"/>
      <p:bldP spid="54" grpId="0"/>
      <p:bldP spid="54" grpId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2" y="1001569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7541" y="931072"/>
            <a:ext cx="10884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Combine each pair of sentences below to make a first conditional sentence.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7176" y="1762125"/>
            <a:ext cx="11430000" cy="5191882"/>
            <a:chOff x="193701" y="1590291"/>
            <a:chExt cx="8653859" cy="5137079"/>
          </a:xfrm>
        </p:grpSpPr>
        <p:sp>
          <p:nvSpPr>
            <p:cNvPr id="21" name="Rounded Rectangle 20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43995" y="2059747"/>
            <a:ext cx="7046183" cy="1077218"/>
            <a:chOff x="363373" y="1262747"/>
            <a:chExt cx="6264833" cy="10772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4" y="1271400"/>
              <a:ext cx="5800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 air isn’t fresh. People cough.</a:t>
              </a:r>
              <a:endParaRPr lang="en-US" sz="3200" i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18187" y="3056767"/>
            <a:ext cx="7278926" cy="1077218"/>
            <a:chOff x="369902" y="2142097"/>
            <a:chExt cx="6471767" cy="1077218"/>
          </a:xfrm>
        </p:grpSpPr>
        <p:sp>
          <p:nvSpPr>
            <p:cNvPr id="28" name="TextBox 27"/>
            <p:cNvSpPr txBox="1"/>
            <p:nvPr/>
          </p:nvSpPr>
          <p:spPr>
            <a:xfrm>
              <a:off x="369902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4733" y="2142097"/>
              <a:ext cx="5996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The water is dirty. A lot of fish die.</a:t>
              </a:r>
              <a:endParaRPr lang="en-US" sz="3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32607" y="4043407"/>
            <a:ext cx="10469859" cy="1087596"/>
            <a:chOff x="363373" y="4024587"/>
            <a:chExt cx="7448775" cy="1087596"/>
          </a:xfrm>
        </p:grpSpPr>
        <p:sp>
          <p:nvSpPr>
            <p:cNvPr id="31" name="TextBox 30"/>
            <p:cNvSpPr txBox="1"/>
            <p:nvPr/>
          </p:nvSpPr>
          <p:spPr>
            <a:xfrm>
              <a:off x="363373" y="403496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3055" y="4024587"/>
              <a:ext cx="71390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We cut down trees in the forest. There are more floods.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718187" y="5062994"/>
            <a:ext cx="8568812" cy="1085871"/>
            <a:chOff x="363373" y="3312302"/>
            <a:chExt cx="7618618" cy="1085871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332095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3" y="3312302"/>
              <a:ext cx="71437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There is too much noise. People don’t sleep.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18187" y="6068666"/>
            <a:ext cx="7278926" cy="1085871"/>
            <a:chOff x="363373" y="5669935"/>
            <a:chExt cx="6471767" cy="1085871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5678588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5669935"/>
              <a:ext cx="5996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There is no water. Plants die.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2283559" y="2897951"/>
            <a:ext cx="71991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83559" y="3935255"/>
            <a:ext cx="71991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287684" y="4972370"/>
            <a:ext cx="71991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87684" y="5960514"/>
            <a:ext cx="71991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287684" y="6945950"/>
            <a:ext cx="71991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492434" y="2763360"/>
            <a:ext cx="3998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492434" y="3834954"/>
            <a:ext cx="3998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492434" y="4813140"/>
            <a:ext cx="3998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492434" y="5835574"/>
            <a:ext cx="3998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492434" y="6821010"/>
            <a:ext cx="3998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55" name="Round Single Corner Rectangle 5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ound Single Corner Rectangle 5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ound Single Corner Rectangle 5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704745" y="78034"/>
            <a:ext cx="39993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657667" y="-77220"/>
            <a:ext cx="30941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GRAMMAR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846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7" y="1070235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7541" y="931072"/>
            <a:ext cx="10884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Combine each pair of sentences below to make a first conditional sentence.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84024" y="1762125"/>
            <a:ext cx="11925426" cy="4735390"/>
            <a:chOff x="193701" y="1590291"/>
            <a:chExt cx="8653859" cy="5137079"/>
          </a:xfrm>
        </p:grpSpPr>
        <p:sp>
          <p:nvSpPr>
            <p:cNvPr id="21" name="Rounded Rectangle 20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40851" y="2305931"/>
            <a:ext cx="7046183" cy="1077218"/>
            <a:chOff x="363373" y="1262747"/>
            <a:chExt cx="6264833" cy="10772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4" y="1271400"/>
              <a:ext cx="5800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 air isn’t fresh. People cough.</a:t>
              </a:r>
              <a:endParaRPr lang="en-US" sz="3200" i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5043" y="3302951"/>
            <a:ext cx="7278926" cy="1077218"/>
            <a:chOff x="369902" y="2142097"/>
            <a:chExt cx="6471767" cy="1077218"/>
          </a:xfrm>
        </p:grpSpPr>
        <p:sp>
          <p:nvSpPr>
            <p:cNvPr id="28" name="TextBox 27"/>
            <p:cNvSpPr txBox="1"/>
            <p:nvPr/>
          </p:nvSpPr>
          <p:spPr>
            <a:xfrm>
              <a:off x="369902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4733" y="2142097"/>
              <a:ext cx="5996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The water is dirty. A lot of fish die.</a:t>
              </a:r>
              <a:endParaRPr lang="en-US" sz="3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15042" y="4254491"/>
            <a:ext cx="10469859" cy="1087596"/>
            <a:chOff x="363373" y="4024587"/>
            <a:chExt cx="7448775" cy="1087596"/>
          </a:xfrm>
        </p:grpSpPr>
        <p:sp>
          <p:nvSpPr>
            <p:cNvPr id="31" name="TextBox 30"/>
            <p:cNvSpPr txBox="1"/>
            <p:nvPr/>
          </p:nvSpPr>
          <p:spPr>
            <a:xfrm>
              <a:off x="363373" y="403496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3055" y="4024587"/>
              <a:ext cx="71390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We cut down trees in the forest. There are more floods.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1380415" y="3144135"/>
            <a:ext cx="71991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80415" y="4181439"/>
            <a:ext cx="71991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384540" y="5218554"/>
            <a:ext cx="71991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589290" y="3009544"/>
            <a:ext cx="3998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589290" y="4081138"/>
            <a:ext cx="3998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589290" y="5059324"/>
            <a:ext cx="3998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55" name="Round Single Corner Rectangle 5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ound Single Corner Rectangle 5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ound Single Corner Rectangle 5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704745" y="78034"/>
            <a:ext cx="39993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657667" y="-77220"/>
            <a:ext cx="30941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GRAMMAR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192F8C-22A4-4A6A-A5C3-7BBEED129246}"/>
              </a:ext>
            </a:extLst>
          </p:cNvPr>
          <p:cNvSpPr txBox="1"/>
          <p:nvPr/>
        </p:nvSpPr>
        <p:spPr>
          <a:xfrm>
            <a:off x="1951892" y="2706607"/>
            <a:ext cx="71717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If the air isn't fresh, people will cough.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266E126-2205-4240-AD70-2676E7D6D1A7}"/>
              </a:ext>
            </a:extLst>
          </p:cNvPr>
          <p:cNvSpPr txBox="1"/>
          <p:nvPr/>
        </p:nvSpPr>
        <p:spPr>
          <a:xfrm>
            <a:off x="2005485" y="3759624"/>
            <a:ext cx="71852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If the water is dirty, a lot of fish will die.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6EB69E-F5A5-48F9-AE13-24FA7959445D}"/>
              </a:ext>
            </a:extLst>
          </p:cNvPr>
          <p:cNvSpPr txBox="1"/>
          <p:nvPr/>
        </p:nvSpPr>
        <p:spPr>
          <a:xfrm>
            <a:off x="1972302" y="4748215"/>
            <a:ext cx="10835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pc="-50" dirty="0">
                <a:solidFill>
                  <a:srgbClr val="C00000"/>
                </a:solidFill>
              </a:rPr>
              <a:t>If we cut down trees in the forest, there will be more floods.</a:t>
            </a:r>
          </a:p>
        </p:txBody>
      </p:sp>
    </p:spTree>
    <p:extLst>
      <p:ext uri="{BB962C8B-B14F-4D97-AF65-F5344CB8AC3E}">
        <p14:creationId xmlns:p14="http://schemas.microsoft.com/office/powerpoint/2010/main" val="5992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2" y="1001569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7541" y="931072"/>
            <a:ext cx="10884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Combine each pair of sentences below to make a first conditional sentence.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7176" y="1780786"/>
            <a:ext cx="11430000" cy="5191882"/>
            <a:chOff x="193701" y="1590291"/>
            <a:chExt cx="8653859" cy="5137079"/>
          </a:xfrm>
        </p:grpSpPr>
        <p:sp>
          <p:nvSpPr>
            <p:cNvPr id="21" name="Rounded Rectangle 20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19708" y="2515737"/>
            <a:ext cx="8568812" cy="1085871"/>
            <a:chOff x="363373" y="3312302"/>
            <a:chExt cx="7618618" cy="1085871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332095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3" y="3312302"/>
              <a:ext cx="71437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There is too much noise. People don’t sleep.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448935" y="3612461"/>
            <a:ext cx="7249698" cy="1077218"/>
            <a:chOff x="123978" y="3213730"/>
            <a:chExt cx="6445780" cy="1077218"/>
          </a:xfrm>
        </p:grpSpPr>
        <p:sp>
          <p:nvSpPr>
            <p:cNvPr id="37" name="TextBox 36"/>
            <p:cNvSpPr txBox="1"/>
            <p:nvPr/>
          </p:nvSpPr>
          <p:spPr>
            <a:xfrm>
              <a:off x="123978" y="3213730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2822" y="3263058"/>
              <a:ext cx="5996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There is no water. Plants die.</a:t>
              </a: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1989205" y="3665184"/>
            <a:ext cx="71991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966463" y="4753256"/>
            <a:ext cx="71991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504813" y="3456273"/>
            <a:ext cx="3998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553895" y="4618986"/>
            <a:ext cx="3998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55" name="Round Single Corner Rectangle 5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ound Single Corner Rectangle 5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ound Single Corner Rectangle 5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704745" y="78034"/>
            <a:ext cx="39993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657667" y="-77220"/>
            <a:ext cx="30941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GRAMMAR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EF2A2C7-2A15-4708-8691-9DF1BDD9F8DD}"/>
              </a:ext>
            </a:extLst>
          </p:cNvPr>
          <p:cNvSpPr txBox="1"/>
          <p:nvPr/>
        </p:nvSpPr>
        <p:spPr>
          <a:xfrm>
            <a:off x="1953759" y="3193964"/>
            <a:ext cx="10106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If there is too much noise, people will not / won't sleep.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38E5B76-F2AE-401C-932E-2B7C0805A315}"/>
              </a:ext>
            </a:extLst>
          </p:cNvPr>
          <p:cNvSpPr txBox="1"/>
          <p:nvPr/>
        </p:nvSpPr>
        <p:spPr>
          <a:xfrm>
            <a:off x="1975328" y="4292297"/>
            <a:ext cx="64340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If there is no water, plants will die.</a:t>
            </a:r>
          </a:p>
        </p:txBody>
      </p:sp>
    </p:spTree>
    <p:extLst>
      <p:ext uri="{BB962C8B-B14F-4D97-AF65-F5344CB8AC3E}">
        <p14:creationId xmlns:p14="http://schemas.microsoft.com/office/powerpoint/2010/main" val="1732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15" y="1291750"/>
            <a:ext cx="587409" cy="4924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0106" y="1340670"/>
            <a:ext cx="42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 matching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8" y="2728557"/>
            <a:ext cx="3962114" cy="38543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29163" y="2101245"/>
            <a:ext cx="4494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groups, A and B.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1959" y="2728557"/>
            <a:ext cx="73898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Group A </a:t>
            </a:r>
            <a:r>
              <a:rPr lang="en-US" sz="2800" dirty="0"/>
              <a:t>secretly writes five </a:t>
            </a:r>
            <a:r>
              <a:rPr lang="en-US" sz="2800" i="1" dirty="0"/>
              <a:t>if</a:t>
            </a:r>
            <a:r>
              <a:rPr lang="en-US" sz="2800" dirty="0"/>
              <a:t>-clauses on a sheet of paper.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Group B </a:t>
            </a:r>
            <a:r>
              <a:rPr lang="en-US" sz="2800" dirty="0"/>
              <a:t>secretly writes five main clauses on another sheet of paper.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Match the </a:t>
            </a:r>
            <a:r>
              <a:rPr lang="en-US" sz="2800" i="1" dirty="0"/>
              <a:t>if</a:t>
            </a:r>
            <a:r>
              <a:rPr lang="en-US" sz="2800" dirty="0"/>
              <a:t>-clauses with the main clauses.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Do they match? Are there any funny sentences?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44" y="1261300"/>
            <a:ext cx="1513672" cy="44245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4410" y="73467"/>
            <a:ext cx="39993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5538" y="-34242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3222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1488" y="2398591"/>
            <a:ext cx="107570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Grammar 1: Articles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Grammar 2: First conditional sentences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904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5538" y="-34242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3" y="2268523"/>
            <a:ext cx="5760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Do exercises in the workbook.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/>
              <a:t>B3,4,5/ page 35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36" y="2078255"/>
            <a:ext cx="4360679" cy="43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67" y="3490845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48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83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40"/>
            <a:ext cx="12279086" cy="812482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21621" y="48828"/>
            <a:ext cx="534239" cy="531911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49637" y="1355587"/>
            <a:ext cx="5456923" cy="63206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TextBox 35"/>
          <p:cNvSpPr txBox="1"/>
          <p:nvPr/>
        </p:nvSpPr>
        <p:spPr>
          <a:xfrm>
            <a:off x="4095595" y="1344002"/>
            <a:ext cx="521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2</a:t>
            </a:r>
            <a:r>
              <a:rPr lang="en-US" sz="3200" b="1" dirty="0" smtClean="0">
                <a:solidFill>
                  <a:schemeClr val="bg1"/>
                </a:solidFill>
              </a:rPr>
              <a:t>: A CLOSER LOOK 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36710" y="64382"/>
            <a:ext cx="1824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87973" y="30894"/>
            <a:ext cx="593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OUR GREENER WORLD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77041" y="48827"/>
            <a:ext cx="75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27681" y="1228906"/>
            <a:ext cx="944936" cy="833574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009681" y="1228906"/>
            <a:ext cx="944936" cy="833574"/>
            <a:chOff x="2066408" y="3458139"/>
            <a:chExt cx="994505" cy="94161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32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949880" y="2173874"/>
            <a:ext cx="1622139" cy="634427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73" tIns="8573" rIns="8573" bIns="8573" numCol="1" spcCol="1270" anchor="ctr" anchorCtr="0">
            <a:noAutofit/>
          </a:bodyPr>
          <a:lstStyle/>
          <a:p>
            <a:pPr marL="0" lvl="1" defTabSz="6000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4506811" y="4675006"/>
            <a:ext cx="1202422" cy="634427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73" tIns="8573" rIns="8573" bIns="8573" numCol="1" spcCol="1270" anchor="ctr" anchorCtr="0">
            <a:noAutofit/>
          </a:bodyPr>
          <a:lstStyle/>
          <a:p>
            <a:pPr marL="0" lvl="1" defTabSz="6000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42552" y="1293311"/>
            <a:ext cx="1376936" cy="459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77366" y="2140428"/>
            <a:ext cx="1689194" cy="463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PRESENTATION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2552" y="3081662"/>
            <a:ext cx="1376936" cy="45108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PRACTICE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29404" y="4283778"/>
            <a:ext cx="1543004" cy="45108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PRODUCTION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16597" y="848766"/>
            <a:ext cx="6969563" cy="44454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Warm up</a:t>
            </a:r>
            <a:r>
              <a:rPr lang="en-GB" sz="2000" dirty="0" smtClean="0">
                <a:solidFill>
                  <a:schemeClr val="tx1"/>
                </a:solidFill>
              </a:rPr>
              <a:t>: Describing a picture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6596" y="1468633"/>
            <a:ext cx="6969563" cy="43893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Grammar 1: Articles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16596" y="2015063"/>
            <a:ext cx="6969563" cy="97529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0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0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endParaRPr lang="en-US" sz="20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0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a/an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0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16596" y="4022139"/>
            <a:ext cx="6969563" cy="115929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Write the correct form of each verb in brackets.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Combine each pair of sentences below to make a first conditional sentence.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1919488" y="1522889"/>
            <a:ext cx="546347" cy="61753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231020" y="2372030"/>
            <a:ext cx="546347" cy="70963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1919488" y="3307204"/>
            <a:ext cx="759086" cy="97657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42552" y="4910751"/>
            <a:ext cx="1923282" cy="453116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endCxn id="27" idx="0"/>
          </p:cNvCxnSpPr>
          <p:nvPr/>
        </p:nvCxnSpPr>
        <p:spPr>
          <a:xfrm rot="10800000" flipV="1">
            <a:off x="1231021" y="4509321"/>
            <a:ext cx="759086" cy="40143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16597" y="6001360"/>
            <a:ext cx="6969563" cy="69398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105283" y="253531"/>
            <a:ext cx="5303941" cy="46923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TextBox 32"/>
          <p:cNvSpPr txBox="1"/>
          <p:nvPr/>
        </p:nvSpPr>
        <p:spPr>
          <a:xfrm>
            <a:off x="4383674" y="202845"/>
            <a:ext cx="496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</a:t>
            </a:r>
            <a:r>
              <a:rPr lang="en-US" sz="2800" b="1" dirty="0" smtClean="0">
                <a:solidFill>
                  <a:schemeClr val="bg1"/>
                </a:solidFill>
              </a:rPr>
              <a:t>2: A CLOSER LOOK 1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473426" y="138196"/>
            <a:ext cx="745879" cy="706214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4216596" y="3172408"/>
            <a:ext cx="6969563" cy="634737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Grammar </a:t>
            </a:r>
            <a:r>
              <a:rPr lang="en-US" sz="2000" dirty="0" smtClean="0">
                <a:solidFill>
                  <a:schemeClr val="tx1"/>
                </a:solidFill>
              </a:rPr>
              <a:t>2: First Conditional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16596" y="5326231"/>
            <a:ext cx="6969563" cy="54879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Task 4. Game: Fun matching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05274" y="0"/>
            <a:ext cx="11986726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28751" y="258298"/>
            <a:ext cx="416096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D9FA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5366" y="950795"/>
            <a:ext cx="694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EAAAE"/>
                </a:solidFill>
              </a:rPr>
              <a:t>GAME</a:t>
            </a:r>
            <a:r>
              <a:rPr lang="en-US" sz="3600" b="1" dirty="0" smtClean="0">
                <a:solidFill>
                  <a:srgbClr val="0EAAAE"/>
                </a:solidFill>
              </a:rPr>
              <a:t>: DESCRIBING A PICTURE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Bedroom Clipart Images - Free Download o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54" y="1858911"/>
            <a:ext cx="5335707" cy="440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5405" y="1518343"/>
            <a:ext cx="4625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Describe the picture using the structure </a:t>
            </a:r>
            <a:r>
              <a:rPr lang="en-US" sz="2800" b="1" dirty="0" smtClean="0">
                <a:solidFill>
                  <a:srgbClr val="FF0000"/>
                </a:solidFill>
              </a:rPr>
              <a:t>“There is”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112" y="2617750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There is 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/>
              <a:t> </a:t>
            </a:r>
            <a:r>
              <a:rPr lang="en-US" sz="2800" dirty="0" smtClean="0"/>
              <a:t>picture on the wall.</a:t>
            </a:r>
            <a:endParaRPr lang="en-US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3111" y="3140970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There is </a:t>
            </a:r>
            <a:r>
              <a:rPr lang="en-US" sz="2800" b="1" dirty="0" smtClean="0">
                <a:solidFill>
                  <a:srgbClr val="FF0000"/>
                </a:solidFill>
              </a:rPr>
              <a:t>an</a:t>
            </a:r>
            <a:r>
              <a:rPr lang="en-US" sz="2800" b="1" dirty="0" smtClean="0"/>
              <a:t> </a:t>
            </a:r>
            <a:r>
              <a:rPr lang="en-US" sz="2800" dirty="0" smtClean="0"/>
              <a:t>air-conditioner on the wall.</a:t>
            </a:r>
            <a:endParaRPr lang="en-US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3111" y="3664190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There is 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/>
              <a:t> </a:t>
            </a:r>
            <a:r>
              <a:rPr lang="en-US" sz="2800" dirty="0" smtClean="0"/>
              <a:t>clock on the wall.</a:t>
            </a:r>
            <a:endParaRPr lang="en-US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3111" y="4187585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There is 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/>
              <a:t> </a:t>
            </a:r>
            <a:r>
              <a:rPr lang="en-US" sz="2800" dirty="0" smtClean="0"/>
              <a:t>tree on the wardrobe.</a:t>
            </a:r>
            <a:endParaRPr lang="en-US" sz="28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3110" y="4632364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There is 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/>
              <a:t> </a:t>
            </a:r>
            <a:r>
              <a:rPr lang="en-US" sz="2800" dirty="0" smtClean="0"/>
              <a:t>chair near the wall.</a:t>
            </a:r>
            <a:endParaRPr lang="en-US" sz="28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3110" y="5152390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There is 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/>
              <a:t> </a:t>
            </a:r>
            <a:r>
              <a:rPr lang="en-US" sz="2800" dirty="0" smtClean="0"/>
              <a:t>bed in the room.</a:t>
            </a:r>
            <a:endParaRPr lang="en-US" sz="28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3110" y="5611539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There is 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/>
              <a:t> </a:t>
            </a:r>
            <a:r>
              <a:rPr lang="en-US" sz="2800" dirty="0" smtClean="0"/>
              <a:t>lamp on the table.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17652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03200" y="0"/>
            <a:ext cx="119888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09681" y="1228906"/>
            <a:ext cx="944936" cy="833574"/>
            <a:chOff x="2066408" y="3458139"/>
            <a:chExt cx="994505" cy="94161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21" name="Rounded Rectangle 20"/>
          <p:cNvSpPr/>
          <p:nvPr/>
        </p:nvSpPr>
        <p:spPr>
          <a:xfrm>
            <a:off x="3945442" y="1314341"/>
            <a:ext cx="5456923" cy="63206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4095595" y="1344002"/>
            <a:ext cx="521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3</a:t>
            </a:r>
            <a:r>
              <a:rPr lang="en-US" sz="3200" b="1" dirty="0" smtClean="0">
                <a:solidFill>
                  <a:schemeClr val="bg1"/>
                </a:solidFill>
              </a:rPr>
              <a:t>: A CLOSER LOOK 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5693" y="2154443"/>
            <a:ext cx="275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EAAAE"/>
                </a:solidFill>
              </a:rPr>
              <a:t>GRAMMAR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8549" y="995875"/>
            <a:ext cx="2101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Articles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2725" y="2080103"/>
            <a:ext cx="10152548" cy="446734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38" y="1396766"/>
            <a:ext cx="4123407" cy="10551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56256" y="2717226"/>
            <a:ext cx="92483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There are two kinds of articles in English: the </a:t>
            </a:r>
            <a:r>
              <a:rPr lang="en-US" sz="2800" dirty="0" smtClean="0"/>
              <a:t>indefinite </a:t>
            </a:r>
            <a:r>
              <a:rPr lang="en-US" sz="2800" dirty="0"/>
              <a:t>article (a / an) and the </a:t>
            </a:r>
            <a:r>
              <a:rPr lang="en-US" sz="2800" dirty="0" smtClean="0"/>
              <a:t>definite </a:t>
            </a:r>
            <a:r>
              <a:rPr lang="en-US" sz="2800" dirty="0"/>
              <a:t>article (the).</a:t>
            </a:r>
          </a:p>
          <a:p>
            <a:r>
              <a:rPr lang="en-US" sz="2800" b="1" dirty="0"/>
              <a:t>We use </a:t>
            </a:r>
            <a:r>
              <a:rPr lang="en-US" sz="2800" b="1" i="1" dirty="0"/>
              <a:t>a / an</a:t>
            </a:r>
          </a:p>
          <a:p>
            <a:r>
              <a:rPr lang="en-US" sz="2800" i="1" dirty="0"/>
              <a:t>- </a:t>
            </a:r>
            <a:r>
              <a:rPr lang="en-US" sz="2800" dirty="0"/>
              <a:t>with singular countable nouns when we are talking about them in general.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76673" y="4899385"/>
            <a:ext cx="168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9773" y="4950870"/>
            <a:ext cx="631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</a:t>
            </a:r>
            <a:r>
              <a:rPr lang="en-US" sz="2800" dirty="0"/>
              <a:t> ant is a tiny animal.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6256" y="5429853"/>
            <a:ext cx="631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after the verbs </a:t>
            </a:r>
            <a:r>
              <a:rPr lang="en-US" sz="2800" i="1" dirty="0"/>
              <a:t>to be </a:t>
            </a:r>
            <a:r>
              <a:rPr lang="en-US" sz="2800" dirty="0"/>
              <a:t>and </a:t>
            </a:r>
            <a:r>
              <a:rPr lang="en-US" sz="2800" i="1" dirty="0"/>
              <a:t>to have</a:t>
            </a:r>
            <a:r>
              <a:rPr lang="en-US" sz="2800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6938" y="5931969"/>
            <a:ext cx="1562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9773" y="5946077"/>
            <a:ext cx="631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I’m </a:t>
            </a:r>
            <a:r>
              <a:rPr lang="en-US" sz="2800" b="1"/>
              <a:t>a</a:t>
            </a:r>
            <a:r>
              <a:rPr lang="en-US" sz="2800"/>
              <a:t> student. / I have </a:t>
            </a:r>
            <a:r>
              <a:rPr lang="en-US" sz="2800" b="1"/>
              <a:t>an</a:t>
            </a:r>
            <a:r>
              <a:rPr lang="en-US" sz="2800"/>
              <a:t> eraser.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04745" y="78034"/>
            <a:ext cx="39993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57667" y="-77220"/>
            <a:ext cx="30941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GRAMMAR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04745" y="977857"/>
            <a:ext cx="162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Articles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04978" y="2390660"/>
            <a:ext cx="9738409" cy="4178091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61" y="1633034"/>
            <a:ext cx="4123407" cy="10551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41984" y="3036718"/>
            <a:ext cx="87614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We use </a:t>
            </a:r>
            <a:r>
              <a:rPr lang="en-US" sz="3000" b="1" i="1" dirty="0"/>
              <a:t>the</a:t>
            </a:r>
          </a:p>
          <a:p>
            <a:r>
              <a:rPr lang="en-US" sz="3000" i="1" dirty="0"/>
              <a:t>- </a:t>
            </a:r>
            <a:r>
              <a:rPr lang="en-US" sz="3000" dirty="0"/>
              <a:t>with singular or plural nouns when we already know them or when they are mentioned for the second time.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2027" y="4493500"/>
            <a:ext cx="1909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9095" y="4498335"/>
            <a:ext cx="6816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/>
              <a:t>The</a:t>
            </a:r>
            <a:r>
              <a:rPr lang="en-US" sz="3000"/>
              <a:t> bike in front of her house is nice.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2950" y="5066842"/>
            <a:ext cx="6816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- with nouns which are unique.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7340" y="5712792"/>
            <a:ext cx="1754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2571" y="5726900"/>
            <a:ext cx="6816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/>
              <a:t>The</a:t>
            </a:r>
            <a:r>
              <a:rPr lang="en-US" sz="3000"/>
              <a:t> air is dirty.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04745" y="78034"/>
            <a:ext cx="39993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57667" y="-77220"/>
            <a:ext cx="30941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GRAMMAR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9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4" y="1036345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7243" y="1150307"/>
            <a:ext cx="7935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32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32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866122" y="2297479"/>
            <a:ext cx="85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722638" y="2288712"/>
            <a:ext cx="1613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___ egg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866122" y="3149265"/>
            <a:ext cx="85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866122" y="3974015"/>
            <a:ext cx="85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22638" y="3965362"/>
            <a:ext cx="1613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___ sink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722638" y="3128241"/>
            <a:ext cx="195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___ friend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66122" y="4801508"/>
            <a:ext cx="85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2638" y="4792741"/>
            <a:ext cx="184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___ arm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180" y="2288712"/>
            <a:ext cx="80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2180" y="3151286"/>
            <a:ext cx="80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4048" y="3142633"/>
            <a:ext cx="2227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____ onion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44048" y="2267688"/>
            <a:ext cx="2227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____ mouth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2180" y="3981029"/>
            <a:ext cx="80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7.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42180" y="4803758"/>
            <a:ext cx="80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8.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44047" y="4795105"/>
            <a:ext cx="3275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____ classmate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44048" y="3960005"/>
            <a:ext cx="2799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____ umbrella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DC2E67-C185-44B0-A79B-E03D2BB1B3A6}"/>
              </a:ext>
            </a:extLst>
          </p:cNvPr>
          <p:cNvSpPr txBox="1"/>
          <p:nvPr/>
        </p:nvSpPr>
        <p:spPr>
          <a:xfrm>
            <a:off x="2722638" y="2288712"/>
            <a:ext cx="1613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an</a:t>
            </a:r>
            <a:r>
              <a:rPr lang="en-US" sz="3200" dirty="0"/>
              <a:t> egg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DEB172-5C49-4B0B-AF78-1A034B56885A}"/>
              </a:ext>
            </a:extLst>
          </p:cNvPr>
          <p:cNvSpPr txBox="1"/>
          <p:nvPr/>
        </p:nvSpPr>
        <p:spPr>
          <a:xfrm>
            <a:off x="2722638" y="3965362"/>
            <a:ext cx="1613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</a:t>
            </a:r>
            <a:r>
              <a:rPr lang="en-US" sz="3200" dirty="0"/>
              <a:t> sink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491BE9-1CE6-4F69-96BB-5F70415754FB}"/>
              </a:ext>
            </a:extLst>
          </p:cNvPr>
          <p:cNvSpPr txBox="1"/>
          <p:nvPr/>
        </p:nvSpPr>
        <p:spPr>
          <a:xfrm>
            <a:off x="2722638" y="3128241"/>
            <a:ext cx="1613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</a:t>
            </a:r>
            <a:r>
              <a:rPr lang="en-US" sz="3200" dirty="0"/>
              <a:t> friend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E65509-8340-4795-BA0C-8A849B5445AE}"/>
              </a:ext>
            </a:extLst>
          </p:cNvPr>
          <p:cNvSpPr txBox="1"/>
          <p:nvPr/>
        </p:nvSpPr>
        <p:spPr>
          <a:xfrm>
            <a:off x="2722638" y="4792741"/>
            <a:ext cx="176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an </a:t>
            </a:r>
            <a:r>
              <a:rPr lang="en-US" sz="3200" dirty="0"/>
              <a:t>arm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7FEADC-9771-4072-999E-CE8312ED82BE}"/>
              </a:ext>
            </a:extLst>
          </p:cNvPr>
          <p:cNvSpPr txBox="1"/>
          <p:nvPr/>
        </p:nvSpPr>
        <p:spPr>
          <a:xfrm>
            <a:off x="7044048" y="3149036"/>
            <a:ext cx="2227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an</a:t>
            </a:r>
            <a:r>
              <a:rPr lang="en-US" sz="3200" dirty="0"/>
              <a:t> onion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17E846-25B3-4548-BF9E-902E23987B59}"/>
              </a:ext>
            </a:extLst>
          </p:cNvPr>
          <p:cNvSpPr txBox="1"/>
          <p:nvPr/>
        </p:nvSpPr>
        <p:spPr>
          <a:xfrm>
            <a:off x="7044048" y="2274091"/>
            <a:ext cx="2227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</a:t>
            </a:r>
            <a:r>
              <a:rPr lang="en-US" sz="3200" dirty="0"/>
              <a:t> mouth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EB418A-A210-42F4-AB13-E3770BACC85A}"/>
              </a:ext>
            </a:extLst>
          </p:cNvPr>
          <p:cNvSpPr txBox="1"/>
          <p:nvPr/>
        </p:nvSpPr>
        <p:spPr>
          <a:xfrm>
            <a:off x="7044048" y="4801508"/>
            <a:ext cx="2227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</a:t>
            </a:r>
            <a:r>
              <a:rPr lang="en-US" sz="3200" dirty="0"/>
              <a:t> classmate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3AC9FC-2ED8-449D-8AA2-FBCE0027BE83}"/>
              </a:ext>
            </a:extLst>
          </p:cNvPr>
          <p:cNvSpPr txBox="1"/>
          <p:nvPr/>
        </p:nvSpPr>
        <p:spPr>
          <a:xfrm>
            <a:off x="7044047" y="3966408"/>
            <a:ext cx="2556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an</a:t>
            </a:r>
            <a:r>
              <a:rPr lang="en-US" sz="3200" dirty="0"/>
              <a:t> umbrella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40" name="Round Single Corner Rectangle 3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ound Single Corner Rectangle 4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04745" y="78034"/>
            <a:ext cx="39993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57667" y="-77220"/>
            <a:ext cx="30941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GRAMMAR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6" grpId="0"/>
      <p:bldP spid="101" grpId="0"/>
      <p:bldP spid="29" grpId="0"/>
      <p:bldP spid="32" grpId="0"/>
      <p:bldP spid="33" grpId="0"/>
      <p:bldP spid="36" grpId="0"/>
      <p:bldP spid="3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2525"/>
            <a:ext cx="718457" cy="712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5657" y="1033006"/>
            <a:ext cx="7960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32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/ an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3020" y="1965179"/>
            <a:ext cx="737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0549" y="1958702"/>
            <a:ext cx="2704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My father is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3020" y="2605634"/>
            <a:ext cx="737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3020" y="3341290"/>
            <a:ext cx="74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3341" y="3332637"/>
            <a:ext cx="918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_______ dolphin is _______ intelligent animal.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2012" y="4085664"/>
            <a:ext cx="698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0548" y="4077011"/>
            <a:ext cx="133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have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3020" y="4856459"/>
            <a:ext cx="737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6196" y="4835444"/>
            <a:ext cx="295739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My brother likes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1316" y="2605633"/>
            <a:ext cx="7477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_______ Sun keeps _______ Earth warm.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C3C78F-930C-4EFA-8C41-802A504D64CC}"/>
              </a:ext>
            </a:extLst>
          </p:cNvPr>
          <p:cNvSpPr txBox="1"/>
          <p:nvPr/>
        </p:nvSpPr>
        <p:spPr>
          <a:xfrm>
            <a:off x="3894901" y="1935867"/>
            <a:ext cx="3554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_______ doctor.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132686-6FFA-4213-9FF4-80B8A1D65648}"/>
              </a:ext>
            </a:extLst>
          </p:cNvPr>
          <p:cNvSpPr txBox="1"/>
          <p:nvPr/>
        </p:nvSpPr>
        <p:spPr>
          <a:xfrm>
            <a:off x="3903061" y="1927381"/>
            <a:ext cx="1901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</a:t>
            </a:r>
            <a:r>
              <a:rPr lang="en-US" sz="3200" dirty="0"/>
              <a:t> doctor.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5FF540-EF9E-4F80-9567-FDA7C61EDC19}"/>
              </a:ext>
            </a:extLst>
          </p:cNvPr>
          <p:cNvSpPr txBox="1"/>
          <p:nvPr/>
        </p:nvSpPr>
        <p:spPr>
          <a:xfrm>
            <a:off x="1801772" y="2587752"/>
            <a:ext cx="2601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The</a:t>
            </a:r>
            <a:r>
              <a:rPr lang="en-US" sz="3200" dirty="0"/>
              <a:t> Sun keeps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8082C2-2DFD-4D3B-AFC4-96F950316413}"/>
              </a:ext>
            </a:extLst>
          </p:cNvPr>
          <p:cNvSpPr txBox="1"/>
          <p:nvPr/>
        </p:nvSpPr>
        <p:spPr>
          <a:xfrm>
            <a:off x="4257449" y="2616641"/>
            <a:ext cx="3094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the</a:t>
            </a:r>
            <a:r>
              <a:rPr lang="en-US" sz="3200" dirty="0"/>
              <a:t> Earth warm.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DA3978-B4EF-4EDC-B667-E4A9326ECFF5}"/>
              </a:ext>
            </a:extLst>
          </p:cNvPr>
          <p:cNvSpPr txBox="1"/>
          <p:nvPr/>
        </p:nvSpPr>
        <p:spPr>
          <a:xfrm>
            <a:off x="1885193" y="3341290"/>
            <a:ext cx="3507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</a:t>
            </a:r>
            <a:r>
              <a:rPr lang="en-US" sz="3200" dirty="0"/>
              <a:t> dolphin 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9B53FC-B6EF-45C3-BCA3-876431AB54F5}"/>
              </a:ext>
            </a:extLst>
          </p:cNvPr>
          <p:cNvSpPr txBox="1"/>
          <p:nvPr/>
        </p:nvSpPr>
        <p:spPr>
          <a:xfrm>
            <a:off x="4990063" y="3328669"/>
            <a:ext cx="5783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_______ intelligent animal.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213405-4D43-4AF2-B0C7-43698A4C60E7}"/>
              </a:ext>
            </a:extLst>
          </p:cNvPr>
          <p:cNvSpPr txBox="1"/>
          <p:nvPr/>
        </p:nvSpPr>
        <p:spPr>
          <a:xfrm>
            <a:off x="3930607" y="3365291"/>
            <a:ext cx="4949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an</a:t>
            </a:r>
            <a:r>
              <a:rPr lang="en-US" sz="3200" dirty="0"/>
              <a:t> intelligent animal.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B1C3A2-C0C3-4462-9BC4-17DE35893314}"/>
              </a:ext>
            </a:extLst>
          </p:cNvPr>
          <p:cNvSpPr txBox="1"/>
          <p:nvPr/>
        </p:nvSpPr>
        <p:spPr>
          <a:xfrm>
            <a:off x="2875418" y="4103324"/>
            <a:ext cx="5035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_______ orange shirt too.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BF7DC4-AC88-44A3-B5BB-9AC36206EF3E}"/>
              </a:ext>
            </a:extLst>
          </p:cNvPr>
          <p:cNvSpPr txBox="1"/>
          <p:nvPr/>
        </p:nvSpPr>
        <p:spPr>
          <a:xfrm>
            <a:off x="2938394" y="4084447"/>
            <a:ext cx="38341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an</a:t>
            </a:r>
            <a:r>
              <a:rPr lang="en-US" sz="3200" dirty="0"/>
              <a:t> orange shirt too.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6CE652-9240-4212-83A5-AB75A0E12AAE}"/>
              </a:ext>
            </a:extLst>
          </p:cNvPr>
          <p:cNvSpPr txBox="1"/>
          <p:nvPr/>
        </p:nvSpPr>
        <p:spPr>
          <a:xfrm>
            <a:off x="4319239" y="4841357"/>
            <a:ext cx="71252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_______ blue pen, not _______ red one.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BC8666-3052-4732-8707-984683295C5D}"/>
              </a:ext>
            </a:extLst>
          </p:cNvPr>
          <p:cNvSpPr txBox="1"/>
          <p:nvPr/>
        </p:nvSpPr>
        <p:spPr>
          <a:xfrm>
            <a:off x="4782272" y="4897342"/>
            <a:ext cx="3661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the</a:t>
            </a:r>
            <a:r>
              <a:rPr lang="en-US" sz="3200" dirty="0"/>
              <a:t> blue pen, not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817250-6E04-4F56-94D8-72643A92D888}"/>
              </a:ext>
            </a:extLst>
          </p:cNvPr>
          <p:cNvSpPr txBox="1"/>
          <p:nvPr/>
        </p:nvSpPr>
        <p:spPr>
          <a:xfrm>
            <a:off x="8095742" y="4856937"/>
            <a:ext cx="391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_______ red one.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F37D79-7863-4BA7-9A72-BDBD833608D3}"/>
              </a:ext>
            </a:extLst>
          </p:cNvPr>
          <p:cNvSpPr txBox="1"/>
          <p:nvPr/>
        </p:nvSpPr>
        <p:spPr>
          <a:xfrm>
            <a:off x="7762213" y="4914153"/>
            <a:ext cx="23697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the</a:t>
            </a:r>
            <a:r>
              <a:rPr lang="en-US" sz="3200" dirty="0"/>
              <a:t> red one.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704745" y="78034"/>
            <a:ext cx="39993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57667" y="-77220"/>
            <a:ext cx="30941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GRAMMAR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23" grpId="0"/>
      <p:bldP spid="24" grpId="0"/>
      <p:bldP spid="26" grpId="0"/>
      <p:bldP spid="26" grpId="1"/>
      <p:bldP spid="27" grpId="1"/>
      <p:bldP spid="29" grpId="0"/>
      <p:bldP spid="30" grpId="0"/>
      <p:bldP spid="32" grpId="0"/>
      <p:bldP spid="33" grpId="0"/>
      <p:bldP spid="35" grpId="0"/>
      <p:bldP spid="35" grpId="1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2112</TotalTime>
  <Words>1028</Words>
  <PresentationFormat>Widescreen</PresentationFormat>
  <Paragraphs>209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2023-09-17T17:33:14Z</dcterms:modified>
</cp:coreProperties>
</file>