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9" r:id="rId2"/>
    <p:sldId id="294" r:id="rId3"/>
    <p:sldId id="257" r:id="rId4"/>
    <p:sldId id="271" r:id="rId5"/>
    <p:sldId id="258" r:id="rId6"/>
    <p:sldId id="289" r:id="rId7"/>
    <p:sldId id="272" r:id="rId8"/>
    <p:sldId id="295" r:id="rId9"/>
    <p:sldId id="261" r:id="rId10"/>
    <p:sldId id="296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E7"/>
    <a:srgbClr val="E6E6E6"/>
    <a:srgbClr val="FFE8CB"/>
    <a:srgbClr val="DEEBF7"/>
    <a:srgbClr val="6EA8DC"/>
    <a:srgbClr val="0084B1"/>
    <a:srgbClr val="D6EFF2"/>
    <a:srgbClr val="EF008D"/>
    <a:srgbClr val="FFD9F0"/>
    <a:srgbClr val="005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54" y="7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5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60705"/>
            <a:ext cx="80526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the class about your interview.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035" y="1410160"/>
            <a:ext cx="21152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8293" y="1779244"/>
            <a:ext cx="6522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/>
              <a:t>In the future, Nam will live in a hi-tech house. </a:t>
            </a:r>
          </a:p>
          <a:p>
            <a:pPr>
              <a:lnSpc>
                <a:spcPct val="150000"/>
              </a:lnSpc>
            </a:pPr>
            <a:r>
              <a:rPr lang="en-US" sz="2400"/>
              <a:t>It won’t be in space. It might be by the sea.</a:t>
            </a:r>
          </a:p>
          <a:p>
            <a:pPr>
              <a:lnSpc>
                <a:spcPct val="150000"/>
              </a:lnSpc>
            </a:pPr>
            <a:r>
              <a:rPr lang="en-US" sz="2400"/>
              <a:t>He might have a robot to help him with his home.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368" y="3533570"/>
            <a:ext cx="3437263" cy="31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057"/>
            <a:ext cx="7987622" cy="2965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5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310042"/>
            <a:ext cx="4176100" cy="768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324904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8797" y="305496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Everyday English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4044" y="2996058"/>
            <a:ext cx="4443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FB7BD"/>
                </a:solidFill>
              </a:rPr>
              <a:t>Houses and appliances in the future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" y="4185705"/>
            <a:ext cx="379594" cy="4124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" y="5310623"/>
            <a:ext cx="375944" cy="3725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66" y="4009433"/>
            <a:ext cx="369047" cy="3905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66" y="4992031"/>
            <a:ext cx="351213" cy="3613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8796" y="4190992"/>
            <a:ext cx="4073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read the conversation. Pay attention to the highlighted sentences.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4188" y="5257223"/>
            <a:ext cx="4204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Express your surprise when you see your partner’s new watch, TV, mobile phone, etc.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49806" y="4009433"/>
            <a:ext cx="3772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questions in the class survey below. Tick (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) Y (Yes) or N (No).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61239" y="4992031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Use the questions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to interview your partner.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5257" y="3640514"/>
            <a:ext cx="2699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Expressing surprise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742" y="5796078"/>
            <a:ext cx="351213" cy="3311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78215" y="5780977"/>
            <a:ext cx="406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Tell the class about your interview.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29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Expressing surprise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552935" y="2892819"/>
            <a:ext cx="3971585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26464" y="3723698"/>
            <a:ext cx="1849787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8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6464" y="74839"/>
            <a:ext cx="77108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conversation.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313" y="1762695"/>
            <a:ext cx="69726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1" dirty="0"/>
              <a:t>David: </a:t>
            </a:r>
            <a:r>
              <a:rPr lang="en-US" sz="2600" dirty="0"/>
              <a:t>John! Hello!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John: </a:t>
            </a:r>
            <a:r>
              <a:rPr lang="en-US" sz="2600" dirty="0"/>
              <a:t>Oh, hi, David. Wow! Is that your computer? It looks great.</a:t>
            </a:r>
          </a:p>
          <a:p>
            <a:pPr>
              <a:lnSpc>
                <a:spcPct val="200000"/>
              </a:lnSpc>
            </a:pPr>
            <a:r>
              <a:rPr lang="en-US" sz="2600" b="1" i="1" dirty="0"/>
              <a:t>David: </a:t>
            </a:r>
            <a:r>
              <a:rPr lang="en-US" sz="2600" dirty="0"/>
              <a:t>Yes, it’s my new computer. My parents gave it to me for my birthday.</a:t>
            </a:r>
          </a:p>
        </p:txBody>
      </p:sp>
      <p:pic>
        <p:nvPicPr>
          <p:cNvPr id="3" name="B2_27">
            <a:hlinkClick r:id="" action="ppaction://media"/>
            <a:extLst>
              <a:ext uri="{FF2B5EF4-FFF2-40B4-BE49-F238E27FC236}">
                <a16:creationId xmlns:a16="http://schemas.microsoft.com/office/drawing/2014/main" id="{4355BCC0-C083-4397-B266-26ABB6BFFF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2699" y="5548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5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4431" y="104779"/>
            <a:ext cx="78980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Express your surprise when you see your partner’s new watch, TV, mobile phone,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2CBE1-5C38-41D7-BF9E-4BB6096DD62E}"/>
              </a:ext>
            </a:extLst>
          </p:cNvPr>
          <p:cNvSpPr txBox="1"/>
          <p:nvPr/>
        </p:nvSpPr>
        <p:spPr>
          <a:xfrm>
            <a:off x="904431" y="2197460"/>
            <a:ext cx="8001037" cy="3155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0" dirty="0">
                <a:solidFill>
                  <a:srgbClr val="0070C0"/>
                </a:solidFill>
                <a:effectLst/>
              </a:rPr>
              <a:t>E.g.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rgbClr val="242021"/>
                </a:solidFill>
                <a:effectLst/>
              </a:rPr>
              <a:t>A: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Wow! Is that your mobile phone? It looks great.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rgbClr val="242021"/>
                </a:solidFill>
                <a:effectLst/>
              </a:rPr>
              <a:t>B: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Yes, it’s my new mobile phone. My grandparents gave it to me for my birthday.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12196" y="2593827"/>
            <a:ext cx="5297787" cy="2224345"/>
            <a:chOff x="2094743" y="1811975"/>
            <a:chExt cx="5297787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116564" y="2835991"/>
              <a:ext cx="52759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Houses and appliances in the future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307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4" y="109297"/>
            <a:ext cx="80391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questions in the class survey below. </a:t>
            </a:r>
          </a:p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(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Y (Yes) or N (No).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21500"/>
              </p:ext>
            </p:extLst>
          </p:nvPr>
        </p:nvGraphicFramePr>
        <p:xfrm>
          <a:off x="413133" y="1330898"/>
          <a:ext cx="8317734" cy="54042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47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0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2060"/>
                          </a:solidFill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400"/>
                        <a:t>Will you live in a hi-tech 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/>
                        <a:t> Will your house be in space?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3. </a:t>
                      </a:r>
                      <a:r>
                        <a:rPr lang="en-US" sz="2400"/>
                        <a:t>Will you have a lot of trees and ﬂowers around</a:t>
                      </a:r>
                    </a:p>
                    <a:p>
                      <a:r>
                        <a:rPr lang="en-US" sz="2400" baseline="0"/>
                        <a:t>     </a:t>
                      </a:r>
                      <a:r>
                        <a:rPr lang="en-US" sz="2400"/>
                        <a:t>your house?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400"/>
                        <a:t> Will you have a fridge that can cook your meals?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400"/>
                        <a:t> Will you have a robot that can look after your</a:t>
                      </a:r>
                    </a:p>
                    <a:p>
                      <a:r>
                        <a:rPr lang="en-US" sz="2400" baseline="0"/>
                        <a:t>     </a:t>
                      </a:r>
                      <a:r>
                        <a:rPr lang="en-US" sz="2400"/>
                        <a:t>children?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003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en-US" sz="2400"/>
                        <a:t> Will you have a car that can ﬂy?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FB1B2BD-DBD1-4CE0-AFB3-6E5C2795640E}"/>
              </a:ext>
            </a:extLst>
          </p:cNvPr>
          <p:cNvSpPr/>
          <p:nvPr/>
        </p:nvSpPr>
        <p:spPr>
          <a:xfrm>
            <a:off x="7298058" y="1902921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ADB44D-75FD-4800-95FE-5D1A132EBEBD}"/>
              </a:ext>
            </a:extLst>
          </p:cNvPr>
          <p:cNvSpPr txBox="1"/>
          <p:nvPr/>
        </p:nvSpPr>
        <p:spPr>
          <a:xfrm>
            <a:off x="7322915" y="196326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0B959-A4CF-49A3-999B-D7260724ECA4}"/>
              </a:ext>
            </a:extLst>
          </p:cNvPr>
          <p:cNvSpPr/>
          <p:nvPr/>
        </p:nvSpPr>
        <p:spPr>
          <a:xfrm>
            <a:off x="7990627" y="1863594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6E010-A29B-4B9A-9854-FE5D4B53D825}"/>
              </a:ext>
            </a:extLst>
          </p:cNvPr>
          <p:cNvSpPr txBox="1"/>
          <p:nvPr/>
        </p:nvSpPr>
        <p:spPr>
          <a:xfrm>
            <a:off x="8063155" y="19632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867B0F-CFB6-4895-8926-C48B2D92A5BE}"/>
              </a:ext>
            </a:extLst>
          </p:cNvPr>
          <p:cNvSpPr/>
          <p:nvPr/>
        </p:nvSpPr>
        <p:spPr>
          <a:xfrm>
            <a:off x="7268562" y="3527320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65CD9B-8CCC-448B-8EDD-6C9717970334}"/>
              </a:ext>
            </a:extLst>
          </p:cNvPr>
          <p:cNvSpPr txBox="1"/>
          <p:nvPr/>
        </p:nvSpPr>
        <p:spPr>
          <a:xfrm>
            <a:off x="7322915" y="362699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930495-7AB6-4459-887B-5A9CAA7E9A45}"/>
              </a:ext>
            </a:extLst>
          </p:cNvPr>
          <p:cNvSpPr/>
          <p:nvPr/>
        </p:nvSpPr>
        <p:spPr>
          <a:xfrm>
            <a:off x="7990627" y="3527321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CC847B-981C-4F02-973D-BF70F46D2B45}"/>
              </a:ext>
            </a:extLst>
          </p:cNvPr>
          <p:cNvSpPr txBox="1"/>
          <p:nvPr/>
        </p:nvSpPr>
        <p:spPr>
          <a:xfrm>
            <a:off x="8063155" y="362699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E642B2-42B7-4261-90AB-4EE4A015469B}"/>
              </a:ext>
            </a:extLst>
          </p:cNvPr>
          <p:cNvSpPr/>
          <p:nvPr/>
        </p:nvSpPr>
        <p:spPr>
          <a:xfrm>
            <a:off x="7268562" y="5131220"/>
            <a:ext cx="489089" cy="684451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860DBB-2286-4312-B94C-C81BBE727919}"/>
              </a:ext>
            </a:extLst>
          </p:cNvPr>
          <p:cNvSpPr txBox="1"/>
          <p:nvPr/>
        </p:nvSpPr>
        <p:spPr>
          <a:xfrm>
            <a:off x="7322915" y="523089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AACCC4-592A-4C5B-AE83-36D9E0578072}"/>
              </a:ext>
            </a:extLst>
          </p:cNvPr>
          <p:cNvSpPr/>
          <p:nvPr/>
        </p:nvSpPr>
        <p:spPr>
          <a:xfrm>
            <a:off x="7990627" y="5131221"/>
            <a:ext cx="651927" cy="653464"/>
          </a:xfrm>
          <a:prstGeom prst="rect">
            <a:avLst/>
          </a:prstGeom>
          <a:solidFill>
            <a:srgbClr val="FFE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229740-96CE-4F0F-AC7A-FBF4B468100A}"/>
              </a:ext>
            </a:extLst>
          </p:cNvPr>
          <p:cNvSpPr txBox="1"/>
          <p:nvPr/>
        </p:nvSpPr>
        <p:spPr>
          <a:xfrm>
            <a:off x="8063155" y="523089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6F2D53-8073-4DEB-8FBA-271B1FF1097C}"/>
              </a:ext>
            </a:extLst>
          </p:cNvPr>
          <p:cNvSpPr/>
          <p:nvPr/>
        </p:nvSpPr>
        <p:spPr>
          <a:xfrm>
            <a:off x="7196033" y="2725370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4D9DD7-553D-4BB4-9152-5DA91D2666E5}"/>
              </a:ext>
            </a:extLst>
          </p:cNvPr>
          <p:cNvSpPr txBox="1"/>
          <p:nvPr/>
        </p:nvSpPr>
        <p:spPr>
          <a:xfrm>
            <a:off x="7309378" y="28152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917B1F9-1B92-4628-800D-352C818FF029}"/>
              </a:ext>
            </a:extLst>
          </p:cNvPr>
          <p:cNvSpPr/>
          <p:nvPr/>
        </p:nvSpPr>
        <p:spPr>
          <a:xfrm>
            <a:off x="7996754" y="2725371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046C1F-4DF4-4679-9F94-BE272A251FD2}"/>
              </a:ext>
            </a:extLst>
          </p:cNvPr>
          <p:cNvSpPr txBox="1"/>
          <p:nvPr/>
        </p:nvSpPr>
        <p:spPr>
          <a:xfrm>
            <a:off x="8069282" y="282504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5E4AA2-8EB4-41F3-BF41-A11D8388CC7C}"/>
              </a:ext>
            </a:extLst>
          </p:cNvPr>
          <p:cNvSpPr/>
          <p:nvPr/>
        </p:nvSpPr>
        <p:spPr>
          <a:xfrm>
            <a:off x="7189906" y="4385351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669862-721A-477A-94E3-946E996664C6}"/>
              </a:ext>
            </a:extLst>
          </p:cNvPr>
          <p:cNvSpPr txBox="1"/>
          <p:nvPr/>
        </p:nvSpPr>
        <p:spPr>
          <a:xfrm>
            <a:off x="7303251" y="44751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1D7E55-2BFC-4B8A-9FD6-2893627421B6}"/>
              </a:ext>
            </a:extLst>
          </p:cNvPr>
          <p:cNvSpPr/>
          <p:nvPr/>
        </p:nvSpPr>
        <p:spPr>
          <a:xfrm>
            <a:off x="7990627" y="4385352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D78044-D86B-4F10-B9DF-910EC13E8645}"/>
              </a:ext>
            </a:extLst>
          </p:cNvPr>
          <p:cNvSpPr txBox="1"/>
          <p:nvPr/>
        </p:nvSpPr>
        <p:spPr>
          <a:xfrm>
            <a:off x="8063155" y="448502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3ABE8C-02F4-46FA-A6C0-7D3E6A87675B}"/>
              </a:ext>
            </a:extLst>
          </p:cNvPr>
          <p:cNvSpPr/>
          <p:nvPr/>
        </p:nvSpPr>
        <p:spPr>
          <a:xfrm>
            <a:off x="7156705" y="5955779"/>
            <a:ext cx="649536" cy="684451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6CCA64-A809-4C7B-9D39-3A8069B2AC47}"/>
              </a:ext>
            </a:extLst>
          </p:cNvPr>
          <p:cNvSpPr txBox="1"/>
          <p:nvPr/>
        </p:nvSpPr>
        <p:spPr>
          <a:xfrm>
            <a:off x="7270050" y="604562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611F16-933F-4AFC-9F10-1ED6E83630E5}"/>
              </a:ext>
            </a:extLst>
          </p:cNvPr>
          <p:cNvSpPr/>
          <p:nvPr/>
        </p:nvSpPr>
        <p:spPr>
          <a:xfrm>
            <a:off x="7957426" y="5955780"/>
            <a:ext cx="651927" cy="653464"/>
          </a:xfrm>
          <a:prstGeom prst="rect">
            <a:avLst/>
          </a:prstGeom>
          <a:solidFill>
            <a:srgbClr val="FFF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FB288B-0360-4105-8332-F255FDC55248}"/>
              </a:ext>
            </a:extLst>
          </p:cNvPr>
          <p:cNvSpPr txBox="1"/>
          <p:nvPr/>
        </p:nvSpPr>
        <p:spPr>
          <a:xfrm>
            <a:off x="8029954" y="605545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6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3" grpId="3"/>
      <p:bldP spid="13" grpId="4"/>
      <p:bldP spid="16" grpId="0"/>
      <p:bldP spid="16" grpId="1"/>
      <p:bldP spid="16" grpId="2"/>
      <p:bldP spid="16" grpId="3"/>
      <p:bldP spid="16" grpId="4"/>
      <p:bldP spid="19" grpId="0"/>
      <p:bldP spid="19" grpId="1"/>
      <p:bldP spid="19" grpId="2"/>
      <p:bldP spid="19" grpId="3"/>
      <p:bldP spid="19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5" grpId="0"/>
      <p:bldP spid="25" grpId="1"/>
      <p:bldP spid="25" grpId="2"/>
      <p:bldP spid="25" grpId="3"/>
      <p:bldP spid="25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1" grpId="0"/>
      <p:bldP spid="31" grpId="1"/>
      <p:bldP spid="31" grpId="2"/>
      <p:bldP spid="31" grpId="3"/>
      <p:bldP spid="31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7" grpId="0"/>
      <p:bldP spid="37" grpId="1"/>
      <p:bldP spid="37" grpId="2"/>
      <p:bldP spid="37" grpId="3"/>
      <p:bldP spid="37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9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9348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565" y="73536"/>
            <a:ext cx="8109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Use the questions in </a:t>
            </a:r>
            <a:r>
              <a:rPr lang="en-US" sz="26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interview your partner.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7661" y="2258454"/>
            <a:ext cx="82175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/>
              <a:t>You: </a:t>
            </a:r>
            <a:r>
              <a:rPr lang="en-US" sz="2600"/>
              <a:t>Hi, Nam. Will you live in a hi-tech house in the future?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Nam: </a:t>
            </a:r>
            <a:r>
              <a:rPr lang="en-US" sz="2600"/>
              <a:t>Yes, I will.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You: </a:t>
            </a:r>
            <a:r>
              <a:rPr lang="en-US" sz="2600"/>
              <a:t>Will your house be in space?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Nam: </a:t>
            </a:r>
            <a:r>
              <a:rPr lang="en-US" sz="2600"/>
              <a:t>Oh, no. It won’t.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You: </a:t>
            </a:r>
            <a:r>
              <a:rPr lang="en-US" sz="2600"/>
              <a:t>So where will it be?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Nam: </a:t>
            </a:r>
            <a:r>
              <a:rPr lang="en-US" sz="2600"/>
              <a:t>I’m not sure. It might be by the sea.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624" y="1735234"/>
            <a:ext cx="180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1702</TotalTime>
  <Words>462</Words>
  <Application>Microsoft Office PowerPoint</Application>
  <PresentationFormat>On-screen Show (4:3)</PresentationFormat>
  <Paragraphs>61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111</cp:revision>
  <dcterms:created xsi:type="dcterms:W3CDTF">2020-12-09T02:04:09Z</dcterms:created>
  <dcterms:modified xsi:type="dcterms:W3CDTF">2021-08-02T04:54:33Z</dcterms:modified>
</cp:coreProperties>
</file>