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3"/>
  </p:notesMasterIdLst>
  <p:sldIdLst>
    <p:sldId id="256" r:id="rId4"/>
    <p:sldId id="257" r:id="rId5"/>
    <p:sldId id="279" r:id="rId6"/>
    <p:sldId id="260" r:id="rId7"/>
    <p:sldId id="259" r:id="rId8"/>
    <p:sldId id="261" r:id="rId9"/>
    <p:sldId id="263" r:id="rId10"/>
    <p:sldId id="278" r:id="rId11"/>
    <p:sldId id="264" r:id="rId12"/>
    <p:sldId id="266" r:id="rId13"/>
    <p:sldId id="268" r:id="rId14"/>
    <p:sldId id="262" r:id="rId15"/>
    <p:sldId id="270" r:id="rId16"/>
    <p:sldId id="271" r:id="rId17"/>
    <p:sldId id="272" r:id="rId18"/>
    <p:sldId id="273" r:id="rId19"/>
    <p:sldId id="276" r:id="rId20"/>
    <p:sldId id="275" r:id="rId21"/>
    <p:sldId id="280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2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84" d="100"/>
          <a:sy n="84" d="100"/>
        </p:scale>
        <p:origin x="-336" y="-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41807B-38BC-4B27-BBB0-7DA753C1296F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5FCFCA-9B9A-43C2-ADA7-74B1A896F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FCA-9B9A-43C2-ADA7-74B1A896FB4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FCFCA-9B9A-43C2-ADA7-74B1A896FB4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04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073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342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699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275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91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050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97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5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2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5" y="1543052"/>
            <a:ext cx="2949575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5618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0" y="677469"/>
            <a:ext cx="8470900" cy="417790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8840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7682" y="205981"/>
            <a:ext cx="2117725" cy="477559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4504" y="205981"/>
            <a:ext cx="6200775" cy="477559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7402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20" y="204788"/>
            <a:ext cx="8226425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198960"/>
            <a:ext cx="4037012" cy="3373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2" y="1198960"/>
            <a:ext cx="4037013" cy="33730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20" y="468154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1541"/>
            <a:ext cx="2895600" cy="3559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7" y="4681541"/>
            <a:ext cx="2130425" cy="3559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2C76B92-EB83-4634-9177-747F4A3EDF0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13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6DD86E-E550-4CE5-B5A9-6329BF49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FCEEC4-E4BF-44E2-88C0-6D1119011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FEE173-D400-45F1-8E70-8535E57FD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6F753-0E2D-4C78-BBD9-52CE1757B9F5}" type="datetimeFigureOut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8/27/2021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0DEF0B-EF3A-4DB4-9111-BDA6C1EC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2AC119-2556-4E1C-AC3A-EE94BBC60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1710FE-50AF-47FD-A24B-851243E0D5B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828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4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67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76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58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74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7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981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5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56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58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21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667"/>
            <a:ext cx="8229600" cy="130189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9261F-C04B-4856-9C93-2C72D29027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094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12678" y="2615190"/>
            <a:ext cx="8778922" cy="24617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2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Wingdings" panose="05000000000000000000" pitchFamily="2" charset="2"/>
        <a:buChar char="§"/>
        <a:defRPr sz="20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Arial" panose="020B0604020202020204" pitchFamily="34" charset="0"/>
        <a:buChar char="-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Wingdings" panose="05000000000000000000" pitchFamily="2" charset="2"/>
        <a:buChar char="§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FF"/>
        </a:buClr>
        <a:buFont typeface="Wingdings" panose="05000000000000000000" pitchFamily="2" charset="2"/>
        <a:buChar char="§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8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wmf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nh-nen-ppt-bang-d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04953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>
                    <a:lumMod val="95000"/>
                  </a:schemeClr>
                </a:solidFill>
              </a:rPr>
              <a:t>Bài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 2: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CHUYỂN ĐỘNG THẲNG ĐỀU</a:t>
            </a:r>
            <a:endParaRPr lang="en-U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895350"/>
            <a:ext cx="845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400" dirty="0" smtClean="0">
                <a:solidFill>
                  <a:srgbClr val="FFC000"/>
                </a:solidFill>
              </a:rPr>
              <a:t>II. PHƯƠNG TRÌNH CHUYỂN ĐỘNG VÀ ĐỒ THỊ TỌA ĐỘ-THỜI GIAN CỦA CHUYỂN ĐỘNG THẲNG ĐỀU.</a:t>
            </a: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Phương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trình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chuyển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thẳng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đều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285750" indent="-285750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942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57153"/>
                <a:ext cx="84582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/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1. </a:t>
                </a:r>
                <a:r>
                  <a:rPr lang="en-US" sz="24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Phương</a:t>
                </a:r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trình</a:t>
                </a:r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chuyển</a:t>
                </a:r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động</a:t>
                </a:r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thẳng</a:t>
                </a:r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đều</a:t>
                </a:r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</a:t>
                </a:r>
              </a:p>
              <a:p>
                <a:pPr marL="55563" indent="-55563"/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  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Giả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sử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đường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Ox,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tại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A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cách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gốc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tọa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O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khoảng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OA=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chất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M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thẳng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đều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với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tốc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v.</a:t>
                </a:r>
                <a:endPara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marL="285750" indent="-285750"/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7153"/>
                <a:ext cx="8458200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432" t="-2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ine 23"/>
          <p:cNvSpPr>
            <a:spLocks noChangeShapeType="1"/>
          </p:cNvSpPr>
          <p:nvPr/>
        </p:nvSpPr>
        <p:spPr bwMode="auto">
          <a:xfrm flipV="1">
            <a:off x="1036638" y="2399109"/>
            <a:ext cx="7135812" cy="598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24"/>
          <p:cNvSpPr>
            <a:spLocks noChangeArrowheads="1"/>
          </p:cNvSpPr>
          <p:nvPr/>
        </p:nvSpPr>
        <p:spPr bwMode="auto">
          <a:xfrm flipV="1">
            <a:off x="3170238" y="2340766"/>
            <a:ext cx="157162" cy="117872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FF66"/>
            </a:solidFill>
            <a:round/>
            <a:headEnd type="none" w="sm" len="sm"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vi-VN"/>
          </a:p>
        </p:txBody>
      </p: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958856" y="2340755"/>
            <a:ext cx="339725" cy="534591"/>
            <a:chOff x="1103" y="3654"/>
            <a:chExt cx="214" cy="449"/>
          </a:xfrm>
        </p:grpSpPr>
        <p:sp>
          <p:nvSpPr>
            <p:cNvPr id="14" name="Oval 29"/>
            <p:cNvSpPr>
              <a:spLocks noChangeArrowheads="1"/>
            </p:cNvSpPr>
            <p:nvPr/>
          </p:nvSpPr>
          <p:spPr bwMode="auto">
            <a:xfrm flipV="1">
              <a:off x="1152" y="3654"/>
              <a:ext cx="99" cy="9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FF66"/>
              </a:solidFill>
              <a:round/>
              <a:headEnd type="none" w="sm" len="sm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5" name="Rectangle 30"/>
            <p:cNvSpPr>
              <a:spLocks noChangeArrowheads="1"/>
            </p:cNvSpPr>
            <p:nvPr/>
          </p:nvSpPr>
          <p:spPr bwMode="auto">
            <a:xfrm>
              <a:off x="1103" y="3793"/>
              <a:ext cx="21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b="1" dirty="0">
                  <a:solidFill>
                    <a:srgbClr val="FFFF66"/>
                  </a:solidFill>
                </a:rPr>
                <a:t>O</a:t>
              </a:r>
            </a:p>
          </p:txBody>
        </p:sp>
      </p:grp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1998845" y="1581150"/>
            <a:ext cx="4219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2400" b="0" dirty="0">
                <a:solidFill>
                  <a:schemeClr val="bg1"/>
                </a:solidFill>
              </a:rPr>
              <a:t>x</a:t>
            </a:r>
            <a:r>
              <a:rPr lang="en-US" altLang="vi-VN" sz="2400" b="0" baseline="-25000" dirty="0">
                <a:solidFill>
                  <a:schemeClr val="bg1"/>
                </a:solidFill>
              </a:rPr>
              <a:t>0</a:t>
            </a:r>
            <a:endParaRPr lang="en-US" altLang="vi-VN" sz="2400" b="0" dirty="0">
              <a:solidFill>
                <a:schemeClr val="bg1"/>
              </a:solidFill>
            </a:endParaRPr>
          </a:p>
        </p:txBody>
      </p:sp>
      <p:grpSp>
        <p:nvGrpSpPr>
          <p:cNvPr id="17" name="Group 34"/>
          <p:cNvGrpSpPr>
            <a:grpSpLocks/>
          </p:cNvGrpSpPr>
          <p:nvPr/>
        </p:nvGrpSpPr>
        <p:grpSpPr bwMode="auto">
          <a:xfrm>
            <a:off x="6248423" y="2340765"/>
            <a:ext cx="387351" cy="535780"/>
            <a:chOff x="3936" y="3392"/>
            <a:chExt cx="244" cy="450"/>
          </a:xfrm>
        </p:grpSpPr>
        <p:sp>
          <p:nvSpPr>
            <p:cNvPr id="18" name="Oval 35"/>
            <p:cNvSpPr>
              <a:spLocks noChangeArrowheads="1"/>
            </p:cNvSpPr>
            <p:nvPr/>
          </p:nvSpPr>
          <p:spPr bwMode="auto">
            <a:xfrm flipV="1">
              <a:off x="4019" y="3392"/>
              <a:ext cx="99" cy="9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FFFF66"/>
              </a:solidFill>
              <a:round/>
              <a:headEnd type="none" w="sm" len="sm"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vi-VN"/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3936" y="3532"/>
              <a:ext cx="24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FFFF66"/>
                  </a:solidFill>
                  <a:miter lim="800000"/>
                  <a:headEnd type="none" w="sm" len="sm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vi-VN" b="1" dirty="0">
                  <a:solidFill>
                    <a:srgbClr val="FFFF66"/>
                  </a:solidFill>
                </a:rPr>
                <a:t>M</a:t>
              </a:r>
            </a:p>
          </p:txBody>
        </p:sp>
      </p:grpSp>
      <p:sp>
        <p:nvSpPr>
          <p:cNvPr id="20" name="Rectangle 39"/>
          <p:cNvSpPr>
            <a:spLocks noChangeArrowheads="1"/>
          </p:cNvSpPr>
          <p:nvPr/>
        </p:nvSpPr>
        <p:spPr bwMode="auto">
          <a:xfrm>
            <a:off x="3583770" y="3105153"/>
            <a:ext cx="3706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b="0" dirty="0"/>
              <a:t> </a:t>
            </a:r>
            <a:r>
              <a:rPr lang="en-US" altLang="vi-VN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24" name="Rectangle 44"/>
          <p:cNvSpPr>
            <a:spLocks noChangeArrowheads="1"/>
          </p:cNvSpPr>
          <p:nvPr/>
        </p:nvSpPr>
        <p:spPr bwMode="auto">
          <a:xfrm>
            <a:off x="3111284" y="2495547"/>
            <a:ext cx="32412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vi-VN" b="1" dirty="0">
                <a:solidFill>
                  <a:srgbClr val="FFFF00"/>
                </a:solidFill>
              </a:rPr>
              <a:t>A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4419" y="2114547"/>
            <a:ext cx="2102644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155162" y="2114547"/>
            <a:ext cx="3303605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7924800" y="2491088"/>
            <a:ext cx="3706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b="0" dirty="0"/>
              <a:t> </a:t>
            </a:r>
            <a:r>
              <a:rPr lang="en-US" altLang="vi-VN" sz="2400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41" name="Rectangle 39"/>
          <p:cNvSpPr>
            <a:spLocks noChangeArrowheads="1"/>
          </p:cNvSpPr>
          <p:nvPr/>
        </p:nvSpPr>
        <p:spPr bwMode="auto">
          <a:xfrm>
            <a:off x="4495800" y="1581150"/>
            <a:ext cx="3577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b="0" dirty="0"/>
              <a:t> </a:t>
            </a:r>
            <a:r>
              <a:rPr lang="en-US" altLang="vi-VN" sz="2400" dirty="0" smtClean="0">
                <a:solidFill>
                  <a:schemeClr val="bg1"/>
                </a:solidFill>
              </a:rPr>
              <a:t>s</a:t>
            </a:r>
            <a:endParaRPr lang="en-US" altLang="vi-VN" sz="2400" dirty="0">
              <a:solidFill>
                <a:schemeClr val="bg1"/>
              </a:solidFill>
            </a:endParaRPr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 flipV="1">
            <a:off x="3195638" y="2343148"/>
            <a:ext cx="157162" cy="117872"/>
          </a:xfrm>
          <a:prstGeom prst="ellipse">
            <a:avLst/>
          </a:prstGeom>
          <a:solidFill>
            <a:srgbClr val="FFFF00"/>
          </a:solidFill>
          <a:ln w="3175">
            <a:solidFill>
              <a:srgbClr val="FFFF66"/>
            </a:solidFill>
            <a:round/>
            <a:headEnd type="none" w="sm" len="sm"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endParaRPr lang="vi-VN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036644" y="3028947"/>
            <a:ext cx="5495925" cy="0"/>
          </a:xfrm>
          <a:prstGeom prst="straightConnector1">
            <a:avLst/>
          </a:prstGeom>
          <a:ln w="28575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3048001" y="1962148"/>
            <a:ext cx="3866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vi-VN" b="1" dirty="0">
                <a:solidFill>
                  <a:srgbClr val="FFFF66"/>
                </a:solidFill>
              </a:rPr>
              <a:t>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28600" y="3486150"/>
                <a:ext cx="8763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Tọa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độ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của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chất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điểm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sau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thời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gian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chuyển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động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t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sẽ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là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: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𝒙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𝟎</m:t>
                        </m:r>
                      </m:sub>
                    </m:sSub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en-US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𝒔</m:t>
                    </m:r>
                  </m:oMath>
                </a14:m>
                <a:endParaRPr lang="en-US" sz="2400" b="1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𝒙</m:t>
                      </m:r>
                      <m:r>
                        <a:rPr lang="en-US" sz="2400" b="1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400" b="1" i="0" smtClean="0">
                          <a:solidFill>
                            <a:srgbClr val="FFFF00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latin typeface="Cambria Math"/>
                        </a:rPr>
                        <m:t>𝐯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400" b="1" i="0" smtClean="0">
                          <a:solidFill>
                            <a:srgbClr val="FFFF00"/>
                          </a:solidFill>
                          <a:latin typeface="Cambria Math"/>
                        </a:rPr>
                        <m:t>𝐭</m:t>
                      </m:r>
                    </m:oMath>
                  </m:oMathPara>
                </a14:m>
                <a:endParaRPr lang="en-US" sz="2400" b="1" dirty="0" smtClean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2400" dirty="0" err="1" smtClean="0">
                    <a:solidFill>
                      <a:schemeClr val="bg1"/>
                    </a:solidFill>
                  </a:rPr>
                  <a:t>Phương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trình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trên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gọi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là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i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phương</a:t>
                </a:r>
                <a:r>
                  <a:rPr lang="en-US" sz="2400" i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i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trình</a:t>
                </a:r>
                <a:r>
                  <a:rPr lang="en-US" sz="2400" i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i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chuyển</a:t>
                </a:r>
                <a:r>
                  <a:rPr lang="en-US" sz="2400" i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i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động</a:t>
                </a:r>
                <a:r>
                  <a:rPr lang="en-US" sz="2400" i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i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thẳng</a:t>
                </a:r>
                <a:r>
                  <a:rPr lang="en-US" sz="2400" i="1" dirty="0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i="1" dirty="0" err="1" smtClean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đều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của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chất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</a:rPr>
                  <a:t>điểm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M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486150"/>
                <a:ext cx="8763000" cy="1569660"/>
              </a:xfrm>
              <a:prstGeom prst="rect">
                <a:avLst/>
              </a:prstGeom>
              <a:blipFill rotWithShape="1">
                <a:blip r:embed="rId4"/>
                <a:stretch>
                  <a:fillRect l="-1113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2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0.35 1.85185E-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9472E-6 L 0.35382 -0.0061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1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/>
      <p:bldP spid="21" grpId="0" animBg="1"/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" y="209550"/>
            <a:ext cx="8991600" cy="1295400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i="1" u="sng" dirty="0" err="1" smtClean="0"/>
              <a:t>Vận</a:t>
            </a:r>
            <a:r>
              <a:rPr lang="en-US" sz="2400" b="1" i="1" u="sng" dirty="0" smtClean="0"/>
              <a:t> </a:t>
            </a:r>
            <a:r>
              <a:rPr lang="en-US" sz="2400" b="1" i="1" u="sng" dirty="0" err="1" smtClean="0"/>
              <a:t>dụng</a:t>
            </a:r>
            <a:r>
              <a:rPr lang="en-US" sz="2400" b="1" i="1" u="sng" dirty="0" smtClean="0"/>
              <a:t>:  </a:t>
            </a:r>
            <a:r>
              <a:rPr lang="en-US" sz="2400" dirty="0" err="1" smtClean="0"/>
              <a:t>Giả</a:t>
            </a:r>
            <a:r>
              <a:rPr lang="en-US" sz="2400" dirty="0" smtClean="0"/>
              <a:t> </a:t>
            </a:r>
            <a:r>
              <a:rPr lang="en-US" sz="2400" dirty="0" err="1" smtClean="0"/>
              <a:t>sử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đi</a:t>
            </a:r>
            <a:r>
              <a:rPr lang="en-US" sz="2400" dirty="0" smtClean="0"/>
              <a:t> </a:t>
            </a:r>
            <a:r>
              <a:rPr lang="en-US" sz="2400" dirty="0" err="1" smtClean="0"/>
              <a:t>xe</a:t>
            </a:r>
            <a:r>
              <a:rPr lang="en-US" sz="2400" dirty="0" smtClean="0"/>
              <a:t> </a:t>
            </a:r>
            <a:r>
              <a:rPr lang="en-US" sz="2400" dirty="0" err="1" smtClean="0"/>
              <a:t>đạp</a:t>
            </a:r>
            <a:r>
              <a:rPr lang="en-US" sz="2400" dirty="0" smtClean="0"/>
              <a:t> </a:t>
            </a:r>
            <a:r>
              <a:rPr lang="en-US" sz="2400" dirty="0" err="1" smtClean="0"/>
              <a:t>xuất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A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 smtClean="0"/>
              <a:t>gốc</a:t>
            </a:r>
            <a:r>
              <a:rPr lang="en-US" sz="2400" dirty="0" smtClean="0"/>
              <a:t> </a:t>
            </a:r>
            <a:r>
              <a:rPr lang="en-US" sz="2400" dirty="0" err="1" smtClean="0"/>
              <a:t>tọa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O </a:t>
            </a:r>
            <a:r>
              <a:rPr lang="en-US" sz="2400" dirty="0" err="1" smtClean="0"/>
              <a:t>là</a:t>
            </a:r>
            <a:r>
              <a:rPr lang="en-US" sz="2400" dirty="0" smtClean="0"/>
              <a:t> 5km, </a:t>
            </a:r>
            <a:r>
              <a:rPr lang="en-US" sz="2400" dirty="0" err="1" smtClean="0"/>
              <a:t>chuyển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thẳng</a:t>
            </a:r>
            <a:r>
              <a:rPr lang="en-US" sz="2400" dirty="0" smtClean="0"/>
              <a:t> </a:t>
            </a:r>
            <a:r>
              <a:rPr lang="en-US" sz="2400" dirty="0" err="1" smtClean="0"/>
              <a:t>đều</a:t>
            </a:r>
            <a:r>
              <a:rPr lang="en-US" sz="2400" dirty="0" smtClean="0"/>
              <a:t> </a:t>
            </a:r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hướng</a:t>
            </a:r>
            <a:r>
              <a:rPr lang="en-US" sz="2400" dirty="0" smtClean="0"/>
              <a:t> Ox </a:t>
            </a:r>
            <a:r>
              <a:rPr lang="en-US" sz="2400" dirty="0" err="1" smtClean="0"/>
              <a:t>với</a:t>
            </a:r>
            <a:r>
              <a:rPr lang="en-US" sz="2400" dirty="0" smtClean="0"/>
              <a:t> </a:t>
            </a:r>
            <a:r>
              <a:rPr lang="en-US" sz="2400" dirty="0" err="1" smtClean="0"/>
              <a:t>vận</a:t>
            </a:r>
            <a:r>
              <a:rPr lang="en-US" sz="2400" dirty="0" smtClean="0"/>
              <a:t> </a:t>
            </a:r>
            <a:r>
              <a:rPr lang="en-US" sz="2400" dirty="0" err="1" smtClean="0"/>
              <a:t>tốc</a:t>
            </a:r>
            <a:r>
              <a:rPr lang="en-US" sz="2400" dirty="0" smtClean="0"/>
              <a:t> 10km/h. </a:t>
            </a:r>
            <a:r>
              <a:rPr lang="en-US" sz="2400" dirty="0" err="1" smtClean="0"/>
              <a:t>Hãy</a:t>
            </a:r>
            <a:r>
              <a:rPr lang="en-US" sz="2400" dirty="0" smtClean="0"/>
              <a:t> </a:t>
            </a:r>
            <a:r>
              <a:rPr lang="en-US" sz="2400" dirty="0" err="1" smtClean="0"/>
              <a:t>thiết</a:t>
            </a:r>
            <a:r>
              <a:rPr lang="en-US" sz="2400" dirty="0" smtClean="0"/>
              <a:t> </a:t>
            </a:r>
            <a:r>
              <a:rPr lang="en-US" sz="2400" dirty="0" err="1" smtClean="0"/>
              <a:t>lập</a:t>
            </a:r>
            <a:r>
              <a:rPr lang="en-US" sz="2400" dirty="0" smtClean="0"/>
              <a:t> </a:t>
            </a:r>
            <a:r>
              <a:rPr lang="en-US" sz="2400" dirty="0" err="1" smtClean="0"/>
              <a:t>phương</a:t>
            </a:r>
            <a:r>
              <a:rPr lang="en-US" sz="2400" dirty="0" smtClean="0"/>
              <a:t> </a:t>
            </a:r>
            <a:r>
              <a:rPr lang="en-US" sz="2400" dirty="0" err="1" smtClean="0"/>
              <a:t>trình</a:t>
            </a:r>
            <a:r>
              <a:rPr lang="en-US" sz="2400" dirty="0" smtClean="0"/>
              <a:t> </a:t>
            </a:r>
            <a:r>
              <a:rPr lang="en-US" sz="2400" dirty="0" err="1" smtClean="0"/>
              <a:t>chuyển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xe</a:t>
            </a:r>
            <a:r>
              <a:rPr lang="en-US" sz="2400" dirty="0"/>
              <a:t> </a:t>
            </a:r>
            <a:r>
              <a:rPr lang="en-US" sz="2400" dirty="0" err="1" smtClean="0"/>
              <a:t>đạp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752600" y="2552640"/>
            <a:ext cx="5334000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52600" y="2400240"/>
            <a:ext cx="0" cy="304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971800" y="2400240"/>
            <a:ext cx="0" cy="304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0200" y="262884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19400" y="262884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010400" y="234315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x</a:t>
            </a:r>
            <a:endParaRPr lang="en-US" sz="2000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790700" y="2400240"/>
            <a:ext cx="1181100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57400" y="203835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5km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flipH="1">
                <a:off x="1905006" y="3181354"/>
                <a:ext cx="617108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Gốc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tọa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độ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O,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gốc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thời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gian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lúc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xuất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phát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Chọn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dương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chiều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-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xe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đạp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𝑥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𝑣𝑡</m:t>
                      </m:r>
                      <m:r>
                        <a:rPr lang="en-US" sz="2400" b="0" i="1" smtClean="0">
                          <a:latin typeface="Cambria Math"/>
                        </a:rPr>
                        <m:t>=5+10</m:t>
                      </m:r>
                      <m:r>
                        <a:rPr lang="en-US" sz="2400" b="0" i="1" smtClean="0">
                          <a:latin typeface="Cambria Math"/>
                        </a:rPr>
                        <m:t>𝑡</m:t>
                      </m:r>
                      <m:r>
                        <a:rPr lang="en-US" sz="2400" b="0" i="1" smtClean="0">
                          <a:latin typeface="Cambria Math"/>
                        </a:rPr>
                        <m:t>  (</m:t>
                      </m:r>
                      <m:r>
                        <a:rPr lang="en-US" sz="2400" b="0" i="1" smtClean="0">
                          <a:latin typeface="Cambria Math"/>
                        </a:rPr>
                        <m:t>𝑘𝑚</m:t>
                      </m:r>
                      <m:r>
                        <a:rPr lang="en-US" sz="2400" b="0" i="1" smtClean="0">
                          <a:latin typeface="Cambria Math"/>
                        </a:rPr>
                        <m:t>;</m:t>
                      </m:r>
                      <m:r>
                        <a:rPr lang="en-US" sz="2400" b="0" i="1" smtClean="0">
                          <a:latin typeface="Cambria Math"/>
                        </a:rPr>
                        <m:t>h</m:t>
                      </m:r>
                      <m:r>
                        <a:rPr lang="en-US" sz="24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05006" y="3181354"/>
                <a:ext cx="6171083" cy="1569660"/>
              </a:xfrm>
              <a:prstGeom prst="rect">
                <a:avLst/>
              </a:prstGeom>
              <a:blipFill rotWithShape="1">
                <a:blip r:embed="rId2"/>
                <a:stretch>
                  <a:fillRect l="-1581" t="-3113" b="-5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009900" y="1733550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Bài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làm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819400" y="2050018"/>
                <a:ext cx="369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050018"/>
                <a:ext cx="369332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22951" r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4572000" y="666750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8600" y="97155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276600" y="97155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9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5" grpId="0"/>
      <p:bldP spid="18" grpId="0"/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895350"/>
            <a:ext cx="84582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400" dirty="0" smtClean="0">
                <a:solidFill>
                  <a:srgbClr val="FFC000"/>
                </a:solidFill>
              </a:rPr>
              <a:t>II. PHƯƠNG TRÌNH CHUYỂN ĐỘNG VÀ ĐỒ THỊ TỌA ĐỘ-THỜI GIAN CỦA CHUYỂN ĐỘNG THẲNG ĐỀU.</a:t>
            </a: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.Đồ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thị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tọa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độ-thời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gian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chuyển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thẳng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đều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285750" indent="-285750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109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209550"/>
            <a:ext cx="8229600" cy="91440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Từ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chuyển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động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xe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đạp</a:t>
            </a:r>
            <a:r>
              <a:rPr lang="en-US" sz="2400" dirty="0">
                <a:solidFill>
                  <a:schemeClr val="tx1"/>
                </a:solidFill>
              </a:rPr>
              <a:t> ở </a:t>
            </a:r>
            <a:r>
              <a:rPr lang="en-US" sz="2400" dirty="0" err="1">
                <a:solidFill>
                  <a:schemeClr val="tx1"/>
                </a:solidFill>
              </a:rPr>
              <a:t>bài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vận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dụng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trên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hãy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trị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tương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ứng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giữa</a:t>
            </a:r>
            <a:r>
              <a:rPr lang="en-US" sz="2400" dirty="0">
                <a:solidFill>
                  <a:schemeClr val="tx1"/>
                </a:solidFill>
              </a:rPr>
              <a:t> x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 flipH="1">
                <a:off x="533400" y="1200150"/>
                <a:ext cx="4572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Phương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trình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chuyển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động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xe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đạp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 smtClean="0"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2400" dirty="0" smtClean="0">
                    <a:latin typeface="Times New Roman" pitchFamily="18" charset="0"/>
                    <a:cs typeface="Times New Roman" pitchFamily="18" charset="0"/>
                  </a:rPr>
                  <a:t>: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𝑥</m:t>
                    </m:r>
                    <m:r>
                      <a:rPr lang="en-US" sz="2400" b="0" i="1" smtClean="0">
                        <a:latin typeface="Cambria Math"/>
                      </a:rPr>
                      <m:t>=5+10</m:t>
                    </m:r>
                    <m:r>
                      <a:rPr lang="en-US" sz="2400" b="0" i="1" smtClean="0">
                        <a:latin typeface="Cambria Math"/>
                      </a:rPr>
                      <m:t>𝑡</m:t>
                    </m:r>
                    <m:r>
                      <a:rPr lang="en-US" sz="2400" b="0" i="1" smtClean="0">
                        <a:latin typeface="Cambria Math"/>
                      </a:rPr>
                      <m:t>  (</m:t>
                    </m:r>
                    <m:r>
                      <a:rPr lang="en-US" sz="2400" b="0" i="1" smtClean="0">
                        <a:latin typeface="Cambria Math"/>
                      </a:rPr>
                      <m:t>𝑘𝑚</m:t>
                    </m:r>
                    <m:r>
                      <a:rPr lang="en-US" sz="2400" b="0" i="1" smtClean="0">
                        <a:latin typeface="Cambria Math"/>
                      </a:rPr>
                      <m:t>;</m:t>
                    </m:r>
                    <m:r>
                      <a:rPr lang="en-US" sz="2400" b="0" i="1" smtClean="0">
                        <a:latin typeface="Cambria Math"/>
                      </a:rPr>
                      <m:t>h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33400" y="1200150"/>
                <a:ext cx="457200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213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346075"/>
              </p:ext>
            </p:extLst>
          </p:nvPr>
        </p:nvGraphicFramePr>
        <p:xfrm>
          <a:off x="381008" y="2744472"/>
          <a:ext cx="4267201" cy="10109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72887"/>
                <a:gridCol w="522514"/>
                <a:gridCol w="533400"/>
                <a:gridCol w="457200"/>
                <a:gridCol w="533400"/>
                <a:gridCol w="533400"/>
                <a:gridCol w="457200"/>
                <a:gridCol w="457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t  (h)</a:t>
                      </a:r>
                      <a:endParaRPr lang="en-US" sz="18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0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1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2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3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4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5</a:t>
                      </a:r>
                      <a:endParaRPr lang="en-US" sz="1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6</a:t>
                      </a:r>
                      <a:endParaRPr lang="en-US" sz="1800" b="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x (km)</a:t>
                      </a:r>
                      <a:endParaRPr lang="en-US" sz="18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dirty="0"/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 flipH="1">
            <a:off x="5334000" y="140964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tọa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flipH="1">
            <a:off x="685800" y="224784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x,t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" t="10516" r="10323" b="9409"/>
          <a:stretch/>
        </p:blipFill>
        <p:spPr bwMode="auto">
          <a:xfrm>
            <a:off x="5640081" y="2114550"/>
            <a:ext cx="2513319" cy="257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V="1">
            <a:off x="5715000" y="2190750"/>
            <a:ext cx="0" cy="2438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15000" y="4629150"/>
            <a:ext cx="2362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381000" y="3714750"/>
            <a:ext cx="4572000" cy="121920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Vẽ hai trục vuông góc: trục hoành là trục thời gian; trục tung là trục tọa độ. Gọi 2 trục này là hệ trục (x,t)</a:t>
            </a:r>
            <a:endParaRPr lang="en-US" sz="2000" dirty="0"/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5336373" y="1809750"/>
            <a:ext cx="8643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sz="2000" b="0" dirty="0"/>
              <a:t> </a:t>
            </a:r>
            <a:r>
              <a:rPr lang="en-US" altLang="vi-VN" sz="2000" dirty="0" smtClean="0"/>
              <a:t>x</a:t>
            </a:r>
            <a:r>
              <a:rPr lang="vi-VN" altLang="vi-VN" sz="2000" dirty="0" smtClean="0"/>
              <a:t>(km)</a:t>
            </a:r>
            <a:endParaRPr lang="en-US" altLang="vi-VN" sz="2000" dirty="0"/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8001000" y="4412218"/>
            <a:ext cx="6254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vi-VN" sz="2000" b="0" dirty="0"/>
              <a:t> </a:t>
            </a:r>
            <a:r>
              <a:rPr lang="vi-VN" altLang="vi-VN" sz="2000" dirty="0" smtClean="0"/>
              <a:t>t(h)</a:t>
            </a:r>
            <a:endParaRPr lang="en-US" altLang="vi-VN" sz="2000" dirty="0"/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5488770" y="4629150"/>
            <a:ext cx="3642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O</a:t>
            </a:r>
            <a:endParaRPr lang="en-US" altLang="vi-VN" dirty="0"/>
          </a:p>
        </p:txBody>
      </p:sp>
      <p:sp>
        <p:nvSpPr>
          <p:cNvPr id="28" name="Rounded Rectangle 27"/>
          <p:cNvSpPr/>
          <p:nvPr/>
        </p:nvSpPr>
        <p:spPr>
          <a:xfrm>
            <a:off x="381000" y="3752850"/>
            <a:ext cx="4572000" cy="114300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Trên hệ trục (x,t) ta hãy chấm các điểm có x và t tương ứng trong bảng (x,t)</a:t>
            </a:r>
            <a:endParaRPr lang="en-US" sz="2000" dirty="0"/>
          </a:p>
        </p:txBody>
      </p:sp>
      <p:sp>
        <p:nvSpPr>
          <p:cNvPr id="29" name="Rectangle 39"/>
          <p:cNvSpPr>
            <a:spLocks noChangeArrowheads="1"/>
          </p:cNvSpPr>
          <p:nvPr/>
        </p:nvSpPr>
        <p:spPr bwMode="auto">
          <a:xfrm>
            <a:off x="5350798" y="3867150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20</a:t>
            </a:r>
            <a:endParaRPr lang="en-US" altLang="vi-VN" dirty="0"/>
          </a:p>
        </p:txBody>
      </p:sp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5334000" y="3257550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/>
              <a:t>4</a:t>
            </a:r>
            <a:r>
              <a:rPr lang="vi-VN" altLang="vi-VN" dirty="0" smtClean="0"/>
              <a:t>0</a:t>
            </a:r>
            <a:endParaRPr lang="en-US" altLang="vi-VN" dirty="0"/>
          </a:p>
        </p:txBody>
      </p: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5350054" y="2659618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/>
              <a:t>6</a:t>
            </a:r>
            <a:r>
              <a:rPr lang="vi-VN" altLang="vi-VN" dirty="0" smtClean="0"/>
              <a:t>0</a:t>
            </a:r>
            <a:endParaRPr lang="en-US" altLang="vi-VN" dirty="0"/>
          </a:p>
        </p:txBody>
      </p:sp>
      <p:sp>
        <p:nvSpPr>
          <p:cNvPr id="32" name="Rectangle 39"/>
          <p:cNvSpPr>
            <a:spLocks noChangeArrowheads="1"/>
          </p:cNvSpPr>
          <p:nvPr/>
        </p:nvSpPr>
        <p:spPr bwMode="auto">
          <a:xfrm>
            <a:off x="6240294" y="464081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2</a:t>
            </a:r>
            <a:endParaRPr lang="en-US" altLang="vi-VN" dirty="0"/>
          </a:p>
        </p:txBody>
      </p:sp>
      <p:sp>
        <p:nvSpPr>
          <p:cNvPr id="33" name="Rectangle 39"/>
          <p:cNvSpPr>
            <a:spLocks noChangeArrowheads="1"/>
          </p:cNvSpPr>
          <p:nvPr/>
        </p:nvSpPr>
        <p:spPr bwMode="auto">
          <a:xfrm>
            <a:off x="6926094" y="464081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/>
              <a:t>4</a:t>
            </a:r>
            <a:endParaRPr lang="en-US" altLang="vi-VN" dirty="0"/>
          </a:p>
        </p:txBody>
      </p:sp>
      <p:sp>
        <p:nvSpPr>
          <p:cNvPr id="34" name="Rectangle 39"/>
          <p:cNvSpPr>
            <a:spLocks noChangeArrowheads="1"/>
          </p:cNvSpPr>
          <p:nvPr/>
        </p:nvSpPr>
        <p:spPr bwMode="auto">
          <a:xfrm>
            <a:off x="7611894" y="4640818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/>
              <a:t>6</a:t>
            </a:r>
            <a:endParaRPr lang="en-US" altLang="vi-VN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5715000" y="2343151"/>
            <a:ext cx="2362200" cy="21394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 flipV="1">
            <a:off x="5692146" y="4443421"/>
            <a:ext cx="45719" cy="53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flipH="1" flipV="1">
            <a:off x="6019806" y="4171953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flipH="1" flipV="1">
            <a:off x="6355081" y="3867150"/>
            <a:ext cx="45719" cy="53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flipH="1" flipV="1">
            <a:off x="6705606" y="3562350"/>
            <a:ext cx="45719" cy="53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flipH="1" flipV="1">
            <a:off x="7040882" y="3257550"/>
            <a:ext cx="45719" cy="53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flipH="1" flipV="1">
            <a:off x="7391402" y="2952750"/>
            <a:ext cx="45719" cy="53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flipH="1" flipV="1">
            <a:off x="7726687" y="2647950"/>
            <a:ext cx="45719" cy="53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76146" y="3744384"/>
            <a:ext cx="4576853" cy="1235428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 smtClean="0"/>
              <a:t>Nối các điểm đó với nhau ta được một đoạn thẳng. Ta thu được </a:t>
            </a:r>
            <a:r>
              <a:rPr lang="vi-VN" sz="2000" i="1" dirty="0" smtClean="0">
                <a:solidFill>
                  <a:schemeClr val="accent2">
                    <a:lumMod val="75000"/>
                  </a:schemeClr>
                </a:solidFill>
              </a:rPr>
              <a:t>đồ thị tọa độ-thời gian</a:t>
            </a:r>
            <a:r>
              <a:rPr lang="vi-VN" sz="2000" dirty="0" smtClean="0"/>
              <a:t> của chuyển động thẳng đều đã cho</a:t>
            </a:r>
            <a:endParaRPr lang="en-US" sz="2000" dirty="0"/>
          </a:p>
        </p:txBody>
      </p:sp>
      <p:sp>
        <p:nvSpPr>
          <p:cNvPr id="46" name="Rectangle 39"/>
          <p:cNvSpPr>
            <a:spLocks noChangeArrowheads="1"/>
          </p:cNvSpPr>
          <p:nvPr/>
        </p:nvSpPr>
        <p:spPr bwMode="auto">
          <a:xfrm>
            <a:off x="1219200" y="3126224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/>
              <a:t>5</a:t>
            </a:r>
            <a:endParaRPr lang="en-US" altLang="vi-VN" dirty="0"/>
          </a:p>
        </p:txBody>
      </p:sp>
      <p:sp>
        <p:nvSpPr>
          <p:cNvPr id="47" name="Rectangle 39"/>
          <p:cNvSpPr>
            <a:spLocks noChangeArrowheads="1"/>
          </p:cNvSpPr>
          <p:nvPr/>
        </p:nvSpPr>
        <p:spPr bwMode="auto">
          <a:xfrm>
            <a:off x="1676400" y="3116818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15</a:t>
            </a:r>
            <a:endParaRPr lang="en-US" altLang="vi-VN" dirty="0"/>
          </a:p>
        </p:txBody>
      </p:sp>
      <p:sp>
        <p:nvSpPr>
          <p:cNvPr id="49" name="Rectangle 39"/>
          <p:cNvSpPr>
            <a:spLocks noChangeArrowheads="1"/>
          </p:cNvSpPr>
          <p:nvPr/>
        </p:nvSpPr>
        <p:spPr bwMode="auto">
          <a:xfrm>
            <a:off x="2209800" y="3131352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25</a:t>
            </a:r>
            <a:endParaRPr lang="en-US" altLang="vi-VN" dirty="0"/>
          </a:p>
        </p:txBody>
      </p: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2735094" y="3105150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35</a:t>
            </a:r>
            <a:endParaRPr lang="en-US" altLang="vi-VN" dirty="0"/>
          </a:p>
        </p:txBody>
      </p:sp>
      <p:sp>
        <p:nvSpPr>
          <p:cNvPr id="51" name="Rectangle 39"/>
          <p:cNvSpPr>
            <a:spLocks noChangeArrowheads="1"/>
          </p:cNvSpPr>
          <p:nvPr/>
        </p:nvSpPr>
        <p:spPr bwMode="auto">
          <a:xfrm>
            <a:off x="3200400" y="3105150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45</a:t>
            </a:r>
            <a:endParaRPr lang="en-US" altLang="vi-VN" dirty="0"/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3673654" y="3116818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 smtClean="0"/>
              <a:t>55</a:t>
            </a:r>
            <a:endParaRPr lang="en-US" altLang="vi-VN" dirty="0"/>
          </a:p>
        </p:txBody>
      </p:sp>
      <p:sp>
        <p:nvSpPr>
          <p:cNvPr id="54" name="Rectangle 39"/>
          <p:cNvSpPr>
            <a:spLocks noChangeArrowheads="1"/>
          </p:cNvSpPr>
          <p:nvPr/>
        </p:nvSpPr>
        <p:spPr bwMode="auto">
          <a:xfrm>
            <a:off x="4130854" y="3116818"/>
            <a:ext cx="4411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vi-VN" altLang="vi-VN" dirty="0"/>
              <a:t>6</a:t>
            </a:r>
            <a:r>
              <a:rPr lang="vi-VN" altLang="vi-VN" dirty="0" smtClean="0"/>
              <a:t>5</a:t>
            </a:r>
            <a:endParaRPr lang="en-US" altLang="vi-VN" dirty="0"/>
          </a:p>
        </p:txBody>
      </p:sp>
    </p:spTree>
    <p:extLst>
      <p:ext uri="{BB962C8B-B14F-4D97-AF65-F5344CB8AC3E}">
        <p14:creationId xmlns:p14="http://schemas.microsoft.com/office/powerpoint/2010/main" val="354100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1" grpId="0"/>
      <p:bldP spid="22" grpId="0"/>
      <p:bldP spid="23" grpId="0" animBg="1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9" grpId="0"/>
      <p:bldP spid="50" grpId="0"/>
      <p:bldP spid="51" grpId="0"/>
      <p:bldP spid="52" grpId="0"/>
      <p:bldP spid="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895350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400" dirty="0" smtClean="0">
                <a:solidFill>
                  <a:srgbClr val="FFC000"/>
                </a:solidFill>
              </a:rPr>
              <a:t>II. PHƯƠNG TRÌNH CHUYỂN ĐỘNG VÀ ĐỒ THỊ TỌA ĐỘ-THỜI GIAN CỦA CHUYỂN ĐỘNG THẲNG ĐỀU.</a:t>
            </a:r>
            <a:endParaRPr lang="vi-VN" sz="2400" dirty="0" smtClean="0">
              <a:solidFill>
                <a:srgbClr val="FFC000"/>
              </a:solidFill>
            </a:endParaRPr>
          </a:p>
          <a:p>
            <a:pPr marL="285750" indent="-285750"/>
            <a:endParaRPr lang="en-US" sz="2400" dirty="0" smtClean="0">
              <a:solidFill>
                <a:srgbClr val="FFC000"/>
              </a:solidFill>
            </a:endParaRPr>
          </a:p>
          <a:p>
            <a:pPr marL="285750" indent="-285750"/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.Đồ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thị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tọa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độ-thời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gian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chuyển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thẳng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đều</a:t>
            </a: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285750" indent="-285750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285750" indent="-285750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2597126"/>
            <a:ext cx="8077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vi-VN" sz="2600" dirty="0" smtClean="0">
                <a:solidFill>
                  <a:schemeClr val="bg1"/>
                </a:solidFill>
              </a:rPr>
              <a:t>* Đồ thị tọa độ-thời gian biểu diễn sự phụ thuộc của tọa độ của vật chuyển động vào thời gian. </a:t>
            </a:r>
            <a:endParaRPr lang="en-US" sz="26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0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đẹp chủ đề về kinh tế và tài chính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-19047"/>
            <a:ext cx="9143999" cy="516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553822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CỦNG CỐ KIẾN THỨC</a:t>
            </a:r>
            <a:endParaRPr lang="en-US" sz="3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1809750"/>
                <a:ext cx="8839200" cy="3243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sz="2000" dirty="0" smtClean="0"/>
                  <a:t>Tốc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trung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bình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chuyển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biết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mức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nhanh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chậm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chuyển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động</a:t>
                </a:r>
                <a:r>
                  <a:rPr lang="en-US" sz="2000" dirty="0"/>
                  <a:t>:</a:t>
                </a:r>
                <a:r>
                  <a:rPr lang="en-US" sz="2000" dirty="0" smtClean="0"/>
                  <a:t>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𝑡𝑏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𝑠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endParaRPr lang="en-US" sz="2000" b="0" dirty="0" smtClean="0"/>
              </a:p>
              <a:p>
                <a:r>
                  <a:rPr lang="en-US" sz="2000" dirty="0" smtClean="0"/>
                  <a:t>     </a:t>
                </a:r>
                <a:r>
                  <a:rPr lang="en-US" sz="2000" dirty="0" err="1" smtClean="0"/>
                  <a:t>Đơn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vị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tốc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độ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trung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bình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m/s </a:t>
                </a:r>
                <a:r>
                  <a:rPr lang="en-US" sz="2000" dirty="0" err="1" smtClean="0"/>
                  <a:t>hoặc</a:t>
                </a:r>
                <a:r>
                  <a:rPr lang="en-US" sz="2000" dirty="0" smtClean="0"/>
                  <a:t> km/h…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 err="1" smtClean="0"/>
                  <a:t>Chuyển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động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thẳng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đều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có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quỹ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đạo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đường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thẳng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và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vận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tốc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trung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bình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như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nhau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trên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mọi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quãng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đường</a:t>
                </a:r>
                <a:r>
                  <a:rPr lang="en-US" sz="2000" dirty="0" smtClean="0"/>
                  <a:t>.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2000" dirty="0" err="1" smtClean="0"/>
                  <a:t>Công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thức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tính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quãng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đường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đi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được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trong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chuyển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động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thẳng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đều</a:t>
                </a:r>
                <a:r>
                  <a:rPr lang="en-US" sz="2000" dirty="0" smtClean="0"/>
                  <a:t>:    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𝑠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𝑣𝑡</m:t>
                      </m:r>
                    </m:oMath>
                  </m:oMathPara>
                </a14:m>
                <a:endParaRPr lang="en-US" sz="2000" dirty="0" smtClean="0"/>
              </a:p>
              <a:p>
                <a:pPr marL="285750" indent="-285750">
                  <a:buFontTx/>
                  <a:buChar char="-"/>
                </a:pPr>
                <a:r>
                  <a:rPr lang="en-US" sz="2000" dirty="0" err="1" smtClean="0"/>
                  <a:t>Phương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trình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chuyển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động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của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chuyển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động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thẳng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đều</a:t>
                </a:r>
                <a:r>
                  <a:rPr lang="en-US" sz="2000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𝑥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𝑜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𝑣𝑡</m:t>
                      </m:r>
                    </m:oMath>
                  </m:oMathPara>
                </a14:m>
                <a:endParaRPr lang="en-US" sz="2000" dirty="0" smtClean="0"/>
              </a:p>
              <a:p>
                <a:pPr marL="285750" indent="-285750">
                  <a:buFontTx/>
                  <a:buChar char="-"/>
                </a:pPr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809750"/>
                <a:ext cx="8839200" cy="3243452"/>
              </a:xfrm>
              <a:prstGeom prst="rect">
                <a:avLst/>
              </a:prstGeom>
              <a:blipFill rotWithShape="1">
                <a:blip r:embed="rId3"/>
                <a:stretch>
                  <a:fillRect l="-690" t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40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 Hình Nền PowerPoint Thuyết Trình Đẹp - Đề án 2020 - Tổng Hợp Chia Sẻ  Hình ảnh, Tranh Vẽ, Biểu Mẫu Trong Lĩnh Vực Giáo Dục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>
          <a:xfrm>
            <a:off x="685800" y="590550"/>
            <a:ext cx="8229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57150">
              <a:buFont typeface="Wingdings" pitchFamily="2" charset="2"/>
              <a:buNone/>
              <a:defRPr/>
            </a:pPr>
            <a:r>
              <a:rPr lang="en-US" altLang="vi-VN" dirty="0" smtClean="0">
                <a:latin typeface="VNI-Helve" pitchFamily="2" charset="0"/>
              </a:rPr>
              <a:t>        </a:t>
            </a:r>
            <a:r>
              <a:rPr lang="en-US" altLang="vi-VN" dirty="0" err="1" smtClean="0">
                <a:solidFill>
                  <a:schemeClr val="accent6">
                    <a:lumMod val="75000"/>
                  </a:schemeClr>
                </a:solidFill>
                <a:latin typeface="VNI-Helve" pitchFamily="2" charset="0"/>
              </a:rPr>
              <a:t>Caâu</a:t>
            </a:r>
            <a:r>
              <a:rPr lang="en-US" altLang="vi-VN" dirty="0" smtClean="0">
                <a:solidFill>
                  <a:schemeClr val="accent6">
                    <a:lumMod val="75000"/>
                  </a:schemeClr>
                </a:solidFill>
                <a:latin typeface="VNI-Helve" pitchFamily="2" charset="0"/>
              </a:rPr>
              <a:t> 1: </a:t>
            </a:r>
            <a:r>
              <a:rPr lang="en-US" altLang="vi-VN" dirty="0" err="1" smtClean="0">
                <a:latin typeface="VNI-Helve" pitchFamily="2" charset="0"/>
              </a:rPr>
              <a:t>Trong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caùc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caâu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sau</a:t>
            </a:r>
            <a:r>
              <a:rPr lang="en-US" altLang="vi-VN" dirty="0" smtClean="0">
                <a:latin typeface="VNI-Helve" pitchFamily="2" charset="0"/>
              </a:rPr>
              <a:t>, </a:t>
            </a:r>
            <a:r>
              <a:rPr lang="en-US" altLang="vi-VN" dirty="0" err="1" smtClean="0">
                <a:latin typeface="VNI-Helve" pitchFamily="2" charset="0"/>
              </a:rPr>
              <a:t>caâu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naøo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khoâng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ñuùng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ñoái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vôùi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chuyeån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ñoäng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thaúng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ñeàu</a:t>
            </a:r>
            <a:endParaRPr lang="en-US" altLang="vi-VN" dirty="0" smtClean="0">
              <a:latin typeface="VNI-Helve" pitchFamily="2" charset="0"/>
            </a:endParaRPr>
          </a:p>
          <a:p>
            <a:pPr marL="57150" indent="-57150">
              <a:buFont typeface="Wingdings" pitchFamily="2" charset="2"/>
              <a:buNone/>
              <a:defRPr/>
            </a:pPr>
            <a:endParaRPr lang="en-US" altLang="vi-VN" dirty="0" smtClean="0">
              <a:latin typeface="VNI-Helve" pitchFamily="2" charset="0"/>
            </a:endParaRPr>
          </a:p>
          <a:p>
            <a:pPr marL="609600" indent="-609600">
              <a:buFont typeface="Wingdings" pitchFamily="2" charset="2"/>
              <a:buAutoNum type="alphaLcPeriod"/>
              <a:defRPr/>
            </a:pPr>
            <a:r>
              <a:rPr lang="en-US" altLang="vi-VN" dirty="0" err="1" smtClean="0">
                <a:latin typeface="VNI-Helve" pitchFamily="2" charset="0"/>
              </a:rPr>
              <a:t>Quyõ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ñaïo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laø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ñöôøng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thaúng</a:t>
            </a:r>
            <a:endParaRPr lang="en-US" altLang="vi-VN" dirty="0" smtClean="0">
              <a:latin typeface="VNI-Helve" pitchFamily="2" charset="0"/>
            </a:endParaRPr>
          </a:p>
          <a:p>
            <a:pPr marL="609600" indent="-609600">
              <a:buFont typeface="Wingdings" pitchFamily="2" charset="2"/>
              <a:buAutoNum type="alphaLcPeriod"/>
              <a:defRPr/>
            </a:pPr>
            <a:r>
              <a:rPr lang="en-US" altLang="vi-VN" dirty="0" err="1" smtClean="0">
                <a:latin typeface="VNI-Helve" pitchFamily="2" charset="0"/>
              </a:rPr>
              <a:t>Toác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ñoä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trung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bình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treân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moïi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ñoaïn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ñöôøng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laø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nhö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nhau</a:t>
            </a:r>
            <a:endParaRPr lang="en-US" altLang="vi-VN" dirty="0" smtClean="0">
              <a:latin typeface="VNI-Helve" pitchFamily="2" charset="0"/>
            </a:endParaRPr>
          </a:p>
          <a:p>
            <a:pPr marL="609600" indent="-609600">
              <a:buFont typeface="Wingdings" pitchFamily="2" charset="2"/>
              <a:buAutoNum type="alphaLcPeriod"/>
              <a:defRPr/>
            </a:pPr>
            <a:r>
              <a:rPr lang="en-US" altLang="vi-VN" dirty="0" err="1" smtClean="0">
                <a:latin typeface="VNI-Helve" pitchFamily="2" charset="0"/>
              </a:rPr>
              <a:t>Quaõng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ñöôøng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ñi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tæ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leä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vôùi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thôøi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gian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chuyeån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ñoäng</a:t>
            </a:r>
            <a:endParaRPr lang="en-US" altLang="vi-VN" dirty="0" smtClean="0">
              <a:latin typeface="VNI-Helve" pitchFamily="2" charset="0"/>
            </a:endParaRPr>
          </a:p>
          <a:p>
            <a:pPr marL="609600" indent="-609600">
              <a:buFont typeface="Wingdings" pitchFamily="2" charset="2"/>
              <a:buAutoNum type="alphaLcPeriod"/>
              <a:defRPr/>
            </a:pPr>
            <a:r>
              <a:rPr lang="en-US" altLang="vi-VN" dirty="0" err="1" smtClean="0">
                <a:latin typeface="VNI-Helve" pitchFamily="2" charset="0"/>
              </a:rPr>
              <a:t>Vaän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toác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taêng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daàn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theo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thôøi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gian</a:t>
            </a:r>
            <a:endParaRPr lang="en-US" altLang="vi-VN" dirty="0">
              <a:latin typeface="VNI-Helve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5800" y="4019550"/>
            <a:ext cx="4572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 Hình Nền PowerPoint Thuyết Trình Đẹp - Đề án 2020 - Tổng Hợp Chia Sẻ  Hình ảnh, Tranh Vẽ, Biểu Mẫu Trong Lĩnh Vực Giáo Dục | Hình nền, Nền,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357188"/>
            <a:ext cx="8743950" cy="4267200"/>
          </a:xfrm>
          <a:noFill/>
        </p:spPr>
        <p:txBody>
          <a:bodyPr>
            <a:normAutofit fontScale="92500"/>
          </a:bodyPr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vi-VN" dirty="0" smtClean="0">
                <a:latin typeface="VNI-Helve" pitchFamily="2" charset="0"/>
              </a:rPr>
              <a:t>            </a:t>
            </a:r>
            <a:r>
              <a:rPr lang="en-US" altLang="vi-VN" dirty="0" err="1" smtClean="0">
                <a:solidFill>
                  <a:schemeClr val="accent6">
                    <a:lumMod val="75000"/>
                  </a:schemeClr>
                </a:solidFill>
                <a:latin typeface="VNI-Helve" pitchFamily="2" charset="0"/>
              </a:rPr>
              <a:t>Caâu</a:t>
            </a:r>
            <a:r>
              <a:rPr lang="en-US" altLang="vi-VN" dirty="0" smtClean="0">
                <a:solidFill>
                  <a:schemeClr val="accent6">
                    <a:lumMod val="75000"/>
                  </a:schemeClr>
                </a:solidFill>
                <a:latin typeface="VNI-Helve" pitchFamily="2" charset="0"/>
              </a:rPr>
              <a:t> </a:t>
            </a:r>
            <a:r>
              <a:rPr lang="en-US" altLang="vi-VN" dirty="0">
                <a:solidFill>
                  <a:schemeClr val="accent6">
                    <a:lumMod val="75000"/>
                  </a:schemeClr>
                </a:solidFill>
                <a:latin typeface="VNI-Helve" pitchFamily="2" charset="0"/>
              </a:rPr>
              <a:t>2: </a:t>
            </a:r>
            <a:r>
              <a:rPr lang="en-US" altLang="vi-VN" dirty="0" err="1">
                <a:latin typeface="VNI-Helve" pitchFamily="2" charset="0"/>
              </a:rPr>
              <a:t>P</a:t>
            </a:r>
            <a:r>
              <a:rPr lang="en-US" altLang="vi-VN" dirty="0" err="1" smtClean="0">
                <a:latin typeface="VNI-Helve" pitchFamily="2" charset="0"/>
              </a:rPr>
              <a:t>höông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trình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chuyeån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ñoäng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cuûa</a:t>
            </a:r>
            <a:r>
              <a:rPr lang="en-US" altLang="vi-VN" dirty="0">
                <a:latin typeface="VNI-Helve" pitchFamily="2" charset="0"/>
              </a:rPr>
              <a:t> 1 </a:t>
            </a:r>
            <a:r>
              <a:rPr lang="en-US" altLang="vi-VN" dirty="0" err="1" smtClean="0">
                <a:latin typeface="VNI-Helve" pitchFamily="2" charset="0"/>
              </a:rPr>
              <a:t>chaát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 smtClean="0">
                <a:latin typeface="VNI-Helve" pitchFamily="2" charset="0"/>
              </a:rPr>
              <a:t>ñieåm</a:t>
            </a:r>
            <a:r>
              <a:rPr lang="en-US" altLang="vi-VN" dirty="0" smtClean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doïc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theo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truïc</a:t>
            </a:r>
            <a:r>
              <a:rPr lang="en-US" altLang="vi-VN" dirty="0">
                <a:latin typeface="VNI-Helve" pitchFamily="2" charset="0"/>
              </a:rPr>
              <a:t> Ox </a:t>
            </a:r>
            <a:r>
              <a:rPr lang="en-US" altLang="vi-VN" dirty="0" err="1">
                <a:latin typeface="VNI-Helve" pitchFamily="2" charset="0"/>
              </a:rPr>
              <a:t>coù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daïng</a:t>
            </a:r>
            <a:r>
              <a:rPr lang="en-US" altLang="vi-VN" dirty="0">
                <a:latin typeface="VNI-Helve" pitchFamily="2" charset="0"/>
              </a:rPr>
              <a:t>: x=5+60t </a:t>
            </a:r>
            <a:endParaRPr lang="en-US" altLang="vi-VN" dirty="0" smtClean="0">
              <a:latin typeface="VNI-Helve" pitchFamily="2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altLang="vi-VN" dirty="0" smtClean="0">
                <a:latin typeface="VNI-Helve" pitchFamily="2" charset="0"/>
              </a:rPr>
              <a:t>(</a:t>
            </a:r>
            <a:r>
              <a:rPr lang="en-US" altLang="vi-VN" dirty="0">
                <a:latin typeface="VNI-Helve" pitchFamily="2" charset="0"/>
              </a:rPr>
              <a:t>x </a:t>
            </a:r>
            <a:r>
              <a:rPr lang="en-US" altLang="vi-VN" dirty="0" err="1">
                <a:latin typeface="VNI-Helve" pitchFamily="2" charset="0"/>
              </a:rPr>
              <a:t>ño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baèng</a:t>
            </a:r>
            <a:r>
              <a:rPr lang="en-US" altLang="vi-VN" dirty="0">
                <a:latin typeface="VNI-Helve" pitchFamily="2" charset="0"/>
              </a:rPr>
              <a:t> k</a:t>
            </a:r>
            <a:r>
              <a:rPr lang="en-US" altLang="vi-VN" dirty="0" smtClean="0">
                <a:latin typeface="VNI-Helve" pitchFamily="2" charset="0"/>
              </a:rPr>
              <a:t>m</a:t>
            </a:r>
            <a:r>
              <a:rPr lang="en-US" altLang="vi-VN" dirty="0">
                <a:latin typeface="VNI-Helve" pitchFamily="2" charset="0"/>
              </a:rPr>
              <a:t>, t </a:t>
            </a:r>
            <a:r>
              <a:rPr lang="en-US" altLang="vi-VN" dirty="0" err="1">
                <a:latin typeface="VNI-Helve" pitchFamily="2" charset="0"/>
              </a:rPr>
              <a:t>ño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baèng</a:t>
            </a:r>
            <a:r>
              <a:rPr lang="en-US" altLang="vi-VN" dirty="0">
                <a:latin typeface="VNI-Helve" pitchFamily="2" charset="0"/>
              </a:rPr>
              <a:t> h). </a:t>
            </a:r>
            <a:r>
              <a:rPr lang="en-US" altLang="vi-VN" dirty="0" err="1">
                <a:latin typeface="VNI-Helve" pitchFamily="2" charset="0"/>
              </a:rPr>
              <a:t>Ñieåm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xuaát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phaùt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vaø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vaän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toác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cuûa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chaát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ñieåm</a:t>
            </a:r>
            <a:r>
              <a:rPr lang="en-US" altLang="vi-VN" dirty="0">
                <a:latin typeface="VNI-Helve" pitchFamily="2" charset="0"/>
              </a:rPr>
              <a:t> </a:t>
            </a:r>
            <a:r>
              <a:rPr lang="en-US" altLang="vi-VN" dirty="0" err="1">
                <a:latin typeface="VNI-Helve" pitchFamily="2" charset="0"/>
              </a:rPr>
              <a:t>laø</a:t>
            </a:r>
            <a:r>
              <a:rPr lang="en-US" altLang="vi-VN" dirty="0">
                <a:latin typeface="VNI-Helve" pitchFamily="2" charset="0"/>
              </a:rPr>
              <a:t>:</a:t>
            </a:r>
          </a:p>
          <a:p>
            <a:pPr marL="609600" indent="-609600" eaLnBrk="1" hangingPunct="1">
              <a:buFont typeface="Wingdings" pitchFamily="2" charset="2"/>
              <a:buAutoNum type="alphaLcPeriod"/>
              <a:defRPr/>
            </a:pPr>
            <a:r>
              <a:rPr lang="en-US" altLang="vi-VN" dirty="0" err="1">
                <a:latin typeface="VNI-Helve" pitchFamily="2" charset="0"/>
              </a:rPr>
              <a:t>Töø</a:t>
            </a:r>
            <a:r>
              <a:rPr lang="en-US" altLang="vi-VN" dirty="0">
                <a:latin typeface="VNI-Helve" pitchFamily="2" charset="0"/>
              </a:rPr>
              <a:t> O, v=5 km/h</a:t>
            </a:r>
          </a:p>
          <a:p>
            <a:pPr marL="609600" indent="-609600" eaLnBrk="1" hangingPunct="1">
              <a:buFont typeface="Wingdings" pitchFamily="2" charset="2"/>
              <a:buAutoNum type="alphaLcPeriod"/>
              <a:defRPr/>
            </a:pPr>
            <a:r>
              <a:rPr lang="en-US" altLang="vi-VN" dirty="0" err="1">
                <a:latin typeface="VNI-Helve" pitchFamily="2" charset="0"/>
              </a:rPr>
              <a:t>Töø</a:t>
            </a:r>
            <a:r>
              <a:rPr lang="en-US" altLang="vi-VN" dirty="0">
                <a:latin typeface="VNI-Helve" pitchFamily="2" charset="0"/>
              </a:rPr>
              <a:t> O, v=60 km/h</a:t>
            </a:r>
          </a:p>
          <a:p>
            <a:pPr marL="609600" indent="-609600" eaLnBrk="1" hangingPunct="1">
              <a:buFont typeface="Wingdings" pitchFamily="2" charset="2"/>
              <a:buAutoNum type="alphaLcPeriod"/>
              <a:defRPr/>
            </a:pPr>
            <a:r>
              <a:rPr lang="en-US" altLang="vi-VN" dirty="0" err="1">
                <a:latin typeface="VNI-Helve" pitchFamily="2" charset="0"/>
              </a:rPr>
              <a:t>Caùch</a:t>
            </a:r>
            <a:r>
              <a:rPr lang="en-US" altLang="vi-VN" dirty="0">
                <a:latin typeface="VNI-Helve" pitchFamily="2" charset="0"/>
              </a:rPr>
              <a:t>  O  5km, v=5 km/h</a:t>
            </a:r>
          </a:p>
          <a:p>
            <a:pPr marL="609600" indent="-609600" eaLnBrk="1" hangingPunct="1">
              <a:buFont typeface="Wingdings" pitchFamily="2" charset="2"/>
              <a:buAutoNum type="alphaLcPeriod"/>
              <a:defRPr/>
            </a:pPr>
            <a:r>
              <a:rPr lang="en-US" altLang="vi-VN" dirty="0" err="1">
                <a:latin typeface="VNI-Helve" pitchFamily="2" charset="0"/>
              </a:rPr>
              <a:t>Caùch</a:t>
            </a:r>
            <a:r>
              <a:rPr lang="en-US" altLang="vi-VN" dirty="0">
                <a:latin typeface="VNI-Helve" pitchFamily="2" charset="0"/>
              </a:rPr>
              <a:t>  O  5km,  v=60 km/h</a:t>
            </a:r>
          </a:p>
          <a:p>
            <a:pPr marL="609600" indent="-609600" eaLnBrk="1" hangingPunct="1">
              <a:buFont typeface="Wingdings" pitchFamily="2" charset="2"/>
              <a:buAutoNum type="alphaLcPeriod"/>
              <a:defRPr/>
            </a:pPr>
            <a:endParaRPr lang="en-US" altLang="vi-VN" dirty="0">
              <a:latin typeface="VNI-Helve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4171950"/>
            <a:ext cx="457200" cy="381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914400" y="1962150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đến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đây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là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kết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thúc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</a:p>
          <a:p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Hẹn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gặp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lại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các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em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ở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tiết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học</a:t>
            </a:r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600" b="1" dirty="0" err="1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sau</a:t>
            </a:r>
            <a:endParaRPr lang="en-US" sz="3600" b="1" dirty="0" smtClean="0">
              <a:ln w="11430"/>
              <a:solidFill>
                <a:prstClr val="white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3600" b="1" dirty="0" smtClean="0">
                <a:ln w="11430"/>
                <a:solidFill>
                  <a:prstClr val="white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CHÚC CÁC EM HỌC TỐT !</a:t>
            </a:r>
            <a:endParaRPr lang="en-US" sz="3600" b="1" dirty="0">
              <a:ln w="11430"/>
              <a:solidFill>
                <a:prstClr val="white"/>
              </a:solidFill>
              <a:effectLst>
                <a:glow rad="101600">
                  <a:srgbClr val="4F81BD">
                    <a:satMod val="175000"/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99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75313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800" dirty="0" smtClean="0">
                <a:solidFill>
                  <a:srgbClr val="FFFF00"/>
                </a:solidFill>
              </a:rPr>
              <a:t>CHUYỂN ĐỘNG THẲNG ĐỀU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121756"/>
            <a:ext cx="7772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2800" dirty="0" err="1" smtClean="0">
                <a:solidFill>
                  <a:schemeClr val="bg1"/>
                </a:solidFill>
              </a:rPr>
              <a:t>Trước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tiên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tìm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hiểu</a:t>
            </a:r>
            <a:r>
              <a:rPr lang="en-US" sz="2800" dirty="0" smtClean="0">
                <a:solidFill>
                  <a:schemeClr val="bg1"/>
                </a:solidFill>
              </a:rPr>
              <a:t> 2 </a:t>
            </a:r>
            <a:r>
              <a:rPr lang="en-US" sz="2800" dirty="0" err="1" smtClean="0">
                <a:solidFill>
                  <a:schemeClr val="bg1"/>
                </a:solidFill>
              </a:rPr>
              <a:t>khái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niệm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marL="514350" indent="-514350" algn="ctr"/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và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endParaRPr lang="en-US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/>
              <p:cNvSpPr>
                <a:spLocks noChangeArrowheads="1"/>
              </p:cNvSpPr>
              <p:nvPr/>
            </p:nvSpPr>
            <p:spPr bwMode="auto">
              <a:xfrm>
                <a:off x="7835637" y="4429933"/>
                <a:ext cx="497252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VNI-Helve" pitchFamily="2" charset="0"/>
                </a:endParaRPr>
              </a:p>
            </p:txBody>
          </p:sp>
        </mc:Choice>
        <mc:Fallback xmlns="">
          <p:sp>
            <p:nvSpPr>
              <p:cNvPr id="10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35637" y="5906577"/>
                <a:ext cx="497252" cy="52322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3"/>
          <p:cNvSpPr>
            <a:spLocks/>
          </p:cNvSpPr>
          <p:nvPr/>
        </p:nvSpPr>
        <p:spPr bwMode="auto">
          <a:xfrm flipH="1">
            <a:off x="-107953" y="2640841"/>
            <a:ext cx="9288463" cy="1123019"/>
          </a:xfrm>
          <a:custGeom>
            <a:avLst/>
            <a:gdLst>
              <a:gd name="T0" fmla="*/ 0 w 4717"/>
              <a:gd name="T1" fmla="*/ 726 h 726"/>
              <a:gd name="T2" fmla="*/ 45 w 4717"/>
              <a:gd name="T3" fmla="*/ 681 h 726"/>
              <a:gd name="T4" fmla="*/ 90 w 4717"/>
              <a:gd name="T5" fmla="*/ 590 h 726"/>
              <a:gd name="T6" fmla="*/ 136 w 4717"/>
              <a:gd name="T7" fmla="*/ 499 h 726"/>
              <a:gd name="T8" fmla="*/ 227 w 4717"/>
              <a:gd name="T9" fmla="*/ 409 h 726"/>
              <a:gd name="T10" fmla="*/ 317 w 4717"/>
              <a:gd name="T11" fmla="*/ 363 h 726"/>
              <a:gd name="T12" fmla="*/ 408 w 4717"/>
              <a:gd name="T13" fmla="*/ 273 h 726"/>
              <a:gd name="T14" fmla="*/ 499 w 4717"/>
              <a:gd name="T15" fmla="*/ 227 h 726"/>
              <a:gd name="T16" fmla="*/ 635 w 4717"/>
              <a:gd name="T17" fmla="*/ 227 h 726"/>
              <a:gd name="T18" fmla="*/ 726 w 4717"/>
              <a:gd name="T19" fmla="*/ 273 h 726"/>
              <a:gd name="T20" fmla="*/ 816 w 4717"/>
              <a:gd name="T21" fmla="*/ 363 h 726"/>
              <a:gd name="T22" fmla="*/ 1043 w 4717"/>
              <a:gd name="T23" fmla="*/ 499 h 726"/>
              <a:gd name="T24" fmla="*/ 1134 w 4717"/>
              <a:gd name="T25" fmla="*/ 590 h 726"/>
              <a:gd name="T26" fmla="*/ 1224 w 4717"/>
              <a:gd name="T27" fmla="*/ 499 h 726"/>
              <a:gd name="T28" fmla="*/ 1270 w 4717"/>
              <a:gd name="T29" fmla="*/ 409 h 726"/>
              <a:gd name="T30" fmla="*/ 1270 w 4717"/>
              <a:gd name="T31" fmla="*/ 273 h 726"/>
              <a:gd name="T32" fmla="*/ 1361 w 4717"/>
              <a:gd name="T33" fmla="*/ 136 h 726"/>
              <a:gd name="T34" fmla="*/ 1406 w 4717"/>
              <a:gd name="T35" fmla="*/ 46 h 726"/>
              <a:gd name="T36" fmla="*/ 1497 w 4717"/>
              <a:gd name="T37" fmla="*/ 0 h 726"/>
              <a:gd name="T38" fmla="*/ 1542 w 4717"/>
              <a:gd name="T39" fmla="*/ 182 h 726"/>
              <a:gd name="T40" fmla="*/ 1678 w 4717"/>
              <a:gd name="T41" fmla="*/ 46 h 726"/>
              <a:gd name="T42" fmla="*/ 1678 w 4717"/>
              <a:gd name="T43" fmla="*/ 273 h 726"/>
              <a:gd name="T44" fmla="*/ 1814 w 4717"/>
              <a:gd name="T45" fmla="*/ 227 h 726"/>
              <a:gd name="T46" fmla="*/ 1950 w 4717"/>
              <a:gd name="T47" fmla="*/ 182 h 726"/>
              <a:gd name="T48" fmla="*/ 2041 w 4717"/>
              <a:gd name="T49" fmla="*/ 409 h 726"/>
              <a:gd name="T50" fmla="*/ 2313 w 4717"/>
              <a:gd name="T51" fmla="*/ 499 h 726"/>
              <a:gd name="T52" fmla="*/ 2404 w 4717"/>
              <a:gd name="T53" fmla="*/ 545 h 726"/>
              <a:gd name="T54" fmla="*/ 2449 w 4717"/>
              <a:gd name="T55" fmla="*/ 499 h 726"/>
              <a:gd name="T56" fmla="*/ 2540 w 4717"/>
              <a:gd name="T57" fmla="*/ 454 h 726"/>
              <a:gd name="T58" fmla="*/ 2721 w 4717"/>
              <a:gd name="T59" fmla="*/ 409 h 726"/>
              <a:gd name="T60" fmla="*/ 2857 w 4717"/>
              <a:gd name="T61" fmla="*/ 409 h 726"/>
              <a:gd name="T62" fmla="*/ 3039 w 4717"/>
              <a:gd name="T63" fmla="*/ 409 h 726"/>
              <a:gd name="T64" fmla="*/ 3130 w 4717"/>
              <a:gd name="T65" fmla="*/ 363 h 726"/>
              <a:gd name="T66" fmla="*/ 3266 w 4717"/>
              <a:gd name="T67" fmla="*/ 454 h 726"/>
              <a:gd name="T68" fmla="*/ 3356 w 4717"/>
              <a:gd name="T69" fmla="*/ 454 h 726"/>
              <a:gd name="T70" fmla="*/ 3538 w 4717"/>
              <a:gd name="T71" fmla="*/ 454 h 726"/>
              <a:gd name="T72" fmla="*/ 3674 w 4717"/>
              <a:gd name="T73" fmla="*/ 499 h 726"/>
              <a:gd name="T74" fmla="*/ 3991 w 4717"/>
              <a:gd name="T75" fmla="*/ 499 h 726"/>
              <a:gd name="T76" fmla="*/ 4127 w 4717"/>
              <a:gd name="T77" fmla="*/ 545 h 726"/>
              <a:gd name="T78" fmla="*/ 4309 w 4717"/>
              <a:gd name="T79" fmla="*/ 499 h 726"/>
              <a:gd name="T80" fmla="*/ 4536 w 4717"/>
              <a:gd name="T81" fmla="*/ 545 h 726"/>
              <a:gd name="T82" fmla="*/ 4717 w 4717"/>
              <a:gd name="T83" fmla="*/ 635 h 726"/>
              <a:gd name="T84" fmla="*/ 4717 w 4717"/>
              <a:gd name="T85" fmla="*/ 726 h 726"/>
              <a:gd name="T86" fmla="*/ 0 w 4717"/>
              <a:gd name="T87" fmla="*/ 726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717" h="726">
                <a:moveTo>
                  <a:pt x="0" y="726"/>
                </a:moveTo>
                <a:lnTo>
                  <a:pt x="45" y="681"/>
                </a:lnTo>
                <a:lnTo>
                  <a:pt x="90" y="590"/>
                </a:lnTo>
                <a:lnTo>
                  <a:pt x="136" y="499"/>
                </a:lnTo>
                <a:lnTo>
                  <a:pt x="227" y="409"/>
                </a:lnTo>
                <a:lnTo>
                  <a:pt x="317" y="363"/>
                </a:lnTo>
                <a:lnTo>
                  <a:pt x="408" y="273"/>
                </a:lnTo>
                <a:lnTo>
                  <a:pt x="499" y="227"/>
                </a:lnTo>
                <a:lnTo>
                  <a:pt x="635" y="227"/>
                </a:lnTo>
                <a:lnTo>
                  <a:pt x="726" y="273"/>
                </a:lnTo>
                <a:lnTo>
                  <a:pt x="816" y="363"/>
                </a:lnTo>
                <a:lnTo>
                  <a:pt x="1043" y="499"/>
                </a:lnTo>
                <a:lnTo>
                  <a:pt x="1134" y="590"/>
                </a:lnTo>
                <a:lnTo>
                  <a:pt x="1224" y="499"/>
                </a:lnTo>
                <a:lnTo>
                  <a:pt x="1270" y="409"/>
                </a:lnTo>
                <a:lnTo>
                  <a:pt x="1270" y="273"/>
                </a:lnTo>
                <a:lnTo>
                  <a:pt x="1361" y="136"/>
                </a:lnTo>
                <a:lnTo>
                  <a:pt x="1406" y="46"/>
                </a:lnTo>
                <a:lnTo>
                  <a:pt x="1497" y="0"/>
                </a:lnTo>
                <a:lnTo>
                  <a:pt x="1542" y="182"/>
                </a:lnTo>
                <a:lnTo>
                  <a:pt x="1678" y="46"/>
                </a:lnTo>
                <a:lnTo>
                  <a:pt x="1678" y="273"/>
                </a:lnTo>
                <a:lnTo>
                  <a:pt x="1814" y="227"/>
                </a:lnTo>
                <a:lnTo>
                  <a:pt x="1950" y="182"/>
                </a:lnTo>
                <a:lnTo>
                  <a:pt x="2041" y="409"/>
                </a:lnTo>
                <a:lnTo>
                  <a:pt x="2313" y="499"/>
                </a:lnTo>
                <a:lnTo>
                  <a:pt x="2404" y="545"/>
                </a:lnTo>
                <a:lnTo>
                  <a:pt x="2449" y="499"/>
                </a:lnTo>
                <a:lnTo>
                  <a:pt x="2540" y="454"/>
                </a:lnTo>
                <a:lnTo>
                  <a:pt x="2721" y="409"/>
                </a:lnTo>
                <a:lnTo>
                  <a:pt x="2857" y="409"/>
                </a:lnTo>
                <a:lnTo>
                  <a:pt x="3039" y="409"/>
                </a:lnTo>
                <a:lnTo>
                  <a:pt x="3130" y="363"/>
                </a:lnTo>
                <a:lnTo>
                  <a:pt x="3266" y="454"/>
                </a:lnTo>
                <a:lnTo>
                  <a:pt x="3356" y="454"/>
                </a:lnTo>
                <a:lnTo>
                  <a:pt x="3538" y="454"/>
                </a:lnTo>
                <a:lnTo>
                  <a:pt x="3674" y="499"/>
                </a:lnTo>
                <a:lnTo>
                  <a:pt x="3991" y="499"/>
                </a:lnTo>
                <a:lnTo>
                  <a:pt x="4127" y="545"/>
                </a:lnTo>
                <a:lnTo>
                  <a:pt x="4309" y="499"/>
                </a:lnTo>
                <a:lnTo>
                  <a:pt x="4536" y="545"/>
                </a:lnTo>
                <a:lnTo>
                  <a:pt x="4717" y="635"/>
                </a:lnTo>
                <a:lnTo>
                  <a:pt x="4717" y="726"/>
                </a:lnTo>
                <a:lnTo>
                  <a:pt x="0" y="726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/>
          <a:lstStyle/>
          <a:p>
            <a:endParaRPr lang="vi-VN"/>
          </a:p>
        </p:txBody>
      </p:sp>
      <p:sp>
        <p:nvSpPr>
          <p:cNvPr id="12" name="Rectangle 4" descr="Granite"/>
          <p:cNvSpPr>
            <a:spLocks noChangeArrowheads="1"/>
          </p:cNvSpPr>
          <p:nvPr/>
        </p:nvSpPr>
        <p:spPr bwMode="auto">
          <a:xfrm>
            <a:off x="-612775" y="3754335"/>
            <a:ext cx="10440988" cy="11787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003300"/>
            </a:solidFill>
            <a:miter lim="800000"/>
            <a:headEnd type="non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pic>
        <p:nvPicPr>
          <p:cNvPr id="13" name="Picture 5" descr="CAR0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62189" y="3229270"/>
            <a:ext cx="2238375" cy="53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590550" y="4492094"/>
            <a:ext cx="76327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" name="Oval 7"/>
          <p:cNvSpPr>
            <a:spLocks noChangeArrowheads="1"/>
          </p:cNvSpPr>
          <p:nvPr/>
        </p:nvSpPr>
        <p:spPr bwMode="auto">
          <a:xfrm flipV="1">
            <a:off x="3170238" y="4427568"/>
            <a:ext cx="165704" cy="124279"/>
          </a:xfrm>
          <a:prstGeom prst="ellipse">
            <a:avLst/>
          </a:prstGeom>
          <a:solidFill>
            <a:srgbClr val="FF0066"/>
          </a:solidFill>
          <a:ln w="3175">
            <a:solidFill>
              <a:srgbClr val="FFFF66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8"/>
              <p:cNvSpPr>
                <a:spLocks noChangeArrowheads="1"/>
              </p:cNvSpPr>
              <p:nvPr/>
            </p:nvSpPr>
            <p:spPr bwMode="auto">
              <a:xfrm>
                <a:off x="2603148" y="4063683"/>
                <a:ext cx="761747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𝑴</m:t>
                      </m:r>
                      <m:r>
                        <a:rPr lang="en-US" sz="28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VNI-Helve" pitchFamily="2" charset="0"/>
                </a:endParaRPr>
              </a:p>
            </p:txBody>
          </p:sp>
        </mc:Choice>
        <mc:Fallback xmlns="">
          <p:sp>
            <p:nvSpPr>
              <p:cNvPr id="16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03147" y="5418244"/>
                <a:ext cx="761747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9"/>
          <p:cNvSpPr>
            <a:spLocks/>
          </p:cNvSpPr>
          <p:nvPr/>
        </p:nvSpPr>
        <p:spPr bwMode="auto">
          <a:xfrm rot="16200000">
            <a:off x="2116221" y="3727870"/>
            <a:ext cx="125247" cy="2112962"/>
          </a:xfrm>
          <a:prstGeom prst="leftBrace">
            <a:avLst>
              <a:gd name="adj1" fmla="val 95905"/>
              <a:gd name="adj2" fmla="val 50000"/>
            </a:avLst>
          </a:prstGeom>
          <a:noFill/>
          <a:ln w="28575">
            <a:solidFill>
              <a:schemeClr val="tx2">
                <a:lumMod val="50000"/>
              </a:schemeClr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1122363" y="4228735"/>
            <a:ext cx="0" cy="836049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908176" y="4715530"/>
                <a:ext cx="63991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𝒙</m:t>
                      </m:r>
                      <m:r>
                        <a:rPr lang="en-US" sz="28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VNI-Helve" pitchFamily="2" charset="0"/>
                </a:endParaRPr>
              </a:p>
            </p:txBody>
          </p:sp>
        </mc:Choice>
        <mc:Fallback xmlns="">
          <p:sp>
            <p:nvSpPr>
              <p:cNvPr id="22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8176" y="4715530"/>
                <a:ext cx="639919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3246438" y="3767002"/>
            <a:ext cx="0" cy="1297781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456363" y="3767002"/>
            <a:ext cx="0" cy="1297781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19"/>
              <p:cNvSpPr>
                <a:spLocks noChangeArrowheads="1"/>
              </p:cNvSpPr>
              <p:nvPr/>
            </p:nvSpPr>
            <p:spPr bwMode="auto">
              <a:xfrm>
                <a:off x="5798724" y="4063691"/>
                <a:ext cx="761747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𝑴</m:t>
                      </m:r>
                      <m:r>
                        <a:rPr lang="en-US" sz="28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VNI-Helve" pitchFamily="2" charset="0"/>
                </a:endParaRPr>
              </a:p>
            </p:txBody>
          </p:sp>
        </mc:Choice>
        <mc:Fallback xmlns="">
          <p:sp>
            <p:nvSpPr>
              <p:cNvPr id="27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8724" y="5418254"/>
                <a:ext cx="762000" cy="52387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utoShape 21"/>
          <p:cNvSpPr>
            <a:spLocks/>
          </p:cNvSpPr>
          <p:nvPr/>
        </p:nvSpPr>
        <p:spPr bwMode="auto">
          <a:xfrm rot="16200000">
            <a:off x="3667542" y="1970740"/>
            <a:ext cx="233327" cy="5323683"/>
          </a:xfrm>
          <a:prstGeom prst="leftBrace">
            <a:avLst>
              <a:gd name="adj1" fmla="val 93590"/>
              <a:gd name="adj2" fmla="val 54375"/>
            </a:avLst>
          </a:prstGeom>
          <a:noFill/>
          <a:ln w="28575">
            <a:solidFill>
              <a:schemeClr val="tx2">
                <a:lumMod val="50000"/>
              </a:schemeClr>
            </a:solidFill>
            <a:round/>
            <a:headEnd type="none" w="sm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215900" y="1185316"/>
            <a:ext cx="8928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FFFF66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sz="3600" b="1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885825" y="964723"/>
            <a:ext cx="1847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 sz="4000" b="1">
              <a:solidFill>
                <a:schemeClr val="hlink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29"/>
              <p:cNvSpPr txBox="1">
                <a:spLocks noChangeArrowheads="1"/>
              </p:cNvSpPr>
              <p:nvPr/>
            </p:nvSpPr>
            <p:spPr bwMode="auto">
              <a:xfrm>
                <a:off x="3113110" y="3789393"/>
                <a:ext cx="6858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/>
                          </a:solidFill>
                          <a:effectLst/>
                          <a:latin typeface="Cambria Math"/>
                          <a:cs typeface="Times New Roman" pitchFamily="18" charset="0"/>
                        </a:rPr>
                        <m:t>𝒕</m:t>
                      </m:r>
                      <m:r>
                        <a:rPr lang="en-US" sz="2800" b="1" i="1" baseline="-25000" dirty="0">
                          <a:solidFill>
                            <a:schemeClr val="tx2"/>
                          </a:solidFill>
                          <a:effectLst/>
                          <a:latin typeface="Cambria Math"/>
                          <a:cs typeface="Times New Roman" pitchFamily="18" charset="0"/>
                        </a:rPr>
                        <m:t>𝟏</m:t>
                      </m:r>
                    </m:oMath>
                  </m:oMathPara>
                </a14:m>
                <a:endParaRPr lang="en-US" sz="2800" b="1" dirty="0">
                  <a:solidFill>
                    <a:schemeClr val="tx2"/>
                  </a:solidFill>
                  <a:effectLst/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3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3110" y="5052524"/>
                <a:ext cx="685800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30"/>
              <p:cNvSpPr txBox="1">
                <a:spLocks noChangeArrowheads="1"/>
              </p:cNvSpPr>
              <p:nvPr/>
            </p:nvSpPr>
            <p:spPr bwMode="auto">
              <a:xfrm>
                <a:off x="6309252" y="3787475"/>
                <a:ext cx="6858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𝒕</m:t>
                      </m:r>
                      <m:r>
                        <a:rPr lang="en-US" sz="28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4" name="Text 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09252" y="5049966"/>
                <a:ext cx="685800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auto">
              <a:xfrm>
                <a:off x="265660" y="1314347"/>
                <a:ext cx="8686800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Giả 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sử ở thời </a:t>
                </a:r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𝒕</m:t>
                        </m:r>
                      </m:e>
                      <m:sub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 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chất điểm qua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𝑴</m:t>
                        </m:r>
                      </m:e>
                      <m:sub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có 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toạ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  <m:sub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đến thời điểm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vi-VN" sz="28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𝒕</m:t>
                        </m:r>
                      </m:e>
                      <m:sub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,</a:t>
                </a:r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chất điểm qua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𝑴</m:t>
                        </m:r>
                      </m:e>
                      <m:sub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có toạ độ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28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𝒙</m:t>
                        </m:r>
                      </m:e>
                      <m:sub>
                        <m:r>
                          <a:rPr lang="vi-VN" sz="28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/>
                            <a:cs typeface="Times New Roman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6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5660" y="1314347"/>
                <a:ext cx="8686800" cy="954107"/>
              </a:xfrm>
              <a:prstGeom prst="rect">
                <a:avLst/>
              </a:prstGeom>
              <a:blipFill rotWithShape="1">
                <a:blip r:embed="rId10"/>
                <a:stretch>
                  <a:fillRect l="-1474" t="-6410" r="-1404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13"/>
              <p:cNvSpPr>
                <a:spLocks noChangeArrowheads="1"/>
              </p:cNvSpPr>
              <p:nvPr/>
            </p:nvSpPr>
            <p:spPr bwMode="auto">
              <a:xfrm>
                <a:off x="654052" y="4431373"/>
                <a:ext cx="553357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VNI-Helve" pitchFamily="2" charset="0"/>
                </a:endParaRPr>
              </a:p>
            </p:txBody>
          </p:sp>
        </mc:Choice>
        <mc:Fallback xmlns="">
          <p:sp>
            <p:nvSpPr>
              <p:cNvPr id="37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052" y="5908497"/>
                <a:ext cx="554038" cy="5238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7"/>
          <p:cNvSpPr>
            <a:spLocks noChangeArrowheads="1"/>
          </p:cNvSpPr>
          <p:nvPr/>
        </p:nvSpPr>
        <p:spPr bwMode="auto">
          <a:xfrm flipV="1">
            <a:off x="1032367" y="4428433"/>
            <a:ext cx="165704" cy="124279"/>
          </a:xfrm>
          <a:prstGeom prst="ellipse">
            <a:avLst/>
          </a:prstGeom>
          <a:solidFill>
            <a:srgbClr val="FF0066"/>
          </a:solidFill>
          <a:ln w="3175">
            <a:solidFill>
              <a:srgbClr val="FFFF66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39" name="Oval 7"/>
          <p:cNvSpPr>
            <a:spLocks noChangeArrowheads="1"/>
          </p:cNvSpPr>
          <p:nvPr/>
        </p:nvSpPr>
        <p:spPr bwMode="auto">
          <a:xfrm flipV="1">
            <a:off x="6376841" y="4426128"/>
            <a:ext cx="165704" cy="124279"/>
          </a:xfrm>
          <a:prstGeom prst="ellipse">
            <a:avLst/>
          </a:prstGeom>
          <a:solidFill>
            <a:srgbClr val="FF0066"/>
          </a:solidFill>
          <a:ln w="3175">
            <a:solidFill>
              <a:srgbClr val="FFFF66"/>
            </a:solidFill>
            <a:round/>
            <a:headEnd type="none" w="sm" len="sm"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22"/>
              <p:cNvSpPr>
                <a:spLocks noChangeArrowheads="1"/>
              </p:cNvSpPr>
              <p:nvPr/>
            </p:nvSpPr>
            <p:spPr bwMode="auto">
              <a:xfrm>
                <a:off x="3782620" y="4629150"/>
                <a:ext cx="639919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𝒙</m:t>
                      </m:r>
                      <m:r>
                        <a:rPr lang="en-US" sz="28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Cambria Math"/>
                        </a:rPr>
                        <m:t>𝟐</m:t>
                      </m:r>
                    </m:oMath>
                  </m:oMathPara>
                </a14:m>
                <a:endParaRPr lang="en-US" sz="2800" b="1" dirty="0">
                  <a:solidFill>
                    <a:schemeClr val="tx2">
                      <a:lumMod val="75000"/>
                    </a:schemeClr>
                  </a:solidFill>
                  <a:effectLst/>
                  <a:latin typeface="VNI-Helve" pitchFamily="2" charset="0"/>
                </a:endParaRPr>
              </a:p>
            </p:txBody>
          </p:sp>
        </mc:Choice>
        <mc:Fallback xmlns="">
          <p:sp>
            <p:nvSpPr>
              <p:cNvPr id="40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2620" y="4629150"/>
                <a:ext cx="639919" cy="523220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>
                    <a:solidFill>
                      <a:srgbClr val="FFFF66"/>
                    </a:solidFill>
                    <a:miter lim="800000"/>
                    <a:headEnd type="none" w="sm" len="sm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 Box 33"/>
              <p:cNvSpPr txBox="1">
                <a:spLocks noChangeArrowheads="1"/>
              </p:cNvSpPr>
              <p:nvPr/>
            </p:nvSpPr>
            <p:spPr bwMode="auto">
              <a:xfrm>
                <a:off x="273952" y="1119121"/>
                <a:ext cx="8706273" cy="9541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Xét một vật coi là chất điểm chuyển động trên một </a:t>
                </a:r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trục </a:t>
                </a:r>
                <a14:m>
                  <m:oMath xmlns:m="http://schemas.openxmlformats.org/officeDocument/2006/math">
                    <m:r>
                      <a:rPr lang="vi-VN" sz="28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𝑶𝒙</m:t>
                    </m:r>
                  </m:oMath>
                </a14:m>
                <a:r>
                  <a:rPr lang="vi-VN" sz="28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vi-VN" sz="28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1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3951" y="1492160"/>
                <a:ext cx="8706273" cy="954107"/>
              </a:xfrm>
              <a:prstGeom prst="rect">
                <a:avLst/>
              </a:prstGeom>
              <a:blipFill rotWithShape="1">
                <a:blip r:embed="rId14"/>
                <a:stretch>
                  <a:fillRect l="-1471" t="-6410" r="-1401" b="-1730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30"/>
              <p:cNvSpPr>
                <a:spLocks noChangeArrowheads="1"/>
              </p:cNvSpPr>
              <p:nvPr/>
            </p:nvSpPr>
            <p:spPr bwMode="auto">
              <a:xfrm>
                <a:off x="292100" y="1124649"/>
                <a:ext cx="8688124" cy="1352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 sz="27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Thời gian chuyển động của vật từ </a:t>
                </a:r>
                <a14:m>
                  <m:oMath xmlns:m="http://schemas.openxmlformats.org/officeDocument/2006/math">
                    <m:r>
                      <a:rPr lang="vi-VN" sz="27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𝑴</m:t>
                    </m:r>
                    <m:r>
                      <a:rPr lang="vi-VN" sz="2700" b="1" i="1" baseline="-25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𝟏</m:t>
                    </m:r>
                  </m:oMath>
                </a14:m>
                <a:r>
                  <a:rPr lang="vi-VN" sz="27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đến </a:t>
                </a:r>
                <a14:m>
                  <m:oMath xmlns:m="http://schemas.openxmlformats.org/officeDocument/2006/math">
                    <m:r>
                      <a:rPr lang="vi-VN" sz="27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𝑴</m:t>
                    </m:r>
                    <m:r>
                      <a:rPr lang="vi-VN" sz="2700" b="1" i="1" baseline="-250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𝟐</m:t>
                    </m:r>
                  </m:oMath>
                </a14:m>
                <a:r>
                  <a:rPr lang="vi-VN" sz="27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 là</a:t>
                </a:r>
                <a:r>
                  <a:rPr lang="vi-VN" sz="27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7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𝒕</m:t>
                      </m:r>
                      <m:r>
                        <a:rPr lang="vi-VN" sz="27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vi-VN" sz="27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𝒕</m:t>
                      </m:r>
                      <m:r>
                        <a:rPr lang="vi-VN" sz="27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𝟐</m:t>
                      </m:r>
                      <m:r>
                        <a:rPr lang="vi-VN" sz="27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–</m:t>
                      </m:r>
                      <m:r>
                        <a:rPr lang="vi-VN" sz="27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𝒕</m:t>
                      </m:r>
                      <m:r>
                        <a:rPr lang="vi-VN" sz="27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𝟏</m:t>
                      </m:r>
                    </m:oMath>
                  </m:oMathPara>
                </a14:m>
                <a:endParaRPr lang="vi-VN" sz="2700" b="1" baseline="-25000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vi-VN" sz="27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Quãng đường của vật đi được trong khoảng thời gian </a:t>
                </a:r>
                <a14:m>
                  <m:oMath xmlns:m="http://schemas.openxmlformats.org/officeDocument/2006/math">
                    <m:r>
                      <a:rPr lang="vi-VN" sz="2700" b="1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/>
                        <a:cs typeface="Times New Roman" pitchFamily="18" charset="0"/>
                      </a:rPr>
                      <m:t>𝒕</m:t>
                    </m:r>
                  </m:oMath>
                </a14:m>
                <a:r>
                  <a:rPr lang="vi-VN" sz="2700" b="1" dirty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700" b="1" dirty="0" smtClean="0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rPr>
                  <a:t>là: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700" b="1" i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𝐬</m:t>
                      </m:r>
                      <m:r>
                        <a:rPr lang="vi-VN" sz="27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vi-VN" sz="2700" b="1" i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𝒙</m:t>
                      </m:r>
                      <m:r>
                        <a:rPr lang="vi-VN" sz="27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𝟐</m:t>
                      </m:r>
                      <m:r>
                        <a:rPr lang="vi-VN" sz="27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–</m:t>
                      </m:r>
                      <m:r>
                        <a:rPr lang="vi-VN" sz="27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𝒙</m:t>
                      </m:r>
                      <m:r>
                        <a:rPr lang="vi-VN" sz="27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𝟏</m:t>
                      </m:r>
                      <m:r>
                        <a:rPr lang="vi-VN" sz="2700" b="1" i="1" baseline="-25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 </m:t>
                      </m:r>
                    </m:oMath>
                  </m:oMathPara>
                </a14:m>
                <a:endParaRPr lang="vi-VN" sz="2700" b="1" dirty="0">
                  <a:solidFill>
                    <a:schemeClr val="tx2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2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100" y="1499532"/>
                <a:ext cx="8688124" cy="1803225"/>
              </a:xfrm>
              <a:prstGeom prst="rect">
                <a:avLst/>
              </a:prstGeom>
              <a:blipFill rotWithShape="1">
                <a:blip r:embed="rId15"/>
                <a:stretch>
                  <a:fillRect l="-1333" t="-3041" r="-224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/>
        </p:nvCxnSpPr>
        <p:spPr bwMode="auto">
          <a:xfrm flipV="1">
            <a:off x="3335942" y="4488267"/>
            <a:ext cx="3040899" cy="382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376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19241E-6 L 0.35209 -2.19241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 animBg="1"/>
      <p:bldP spid="15" grpId="0" animBg="1"/>
      <p:bldP spid="16" grpId="0"/>
      <p:bldP spid="17" grpId="0" animBg="1"/>
      <p:bldP spid="18" grpId="0" animBg="1"/>
      <p:bldP spid="22" grpId="0"/>
      <p:bldP spid="23" grpId="0" animBg="1"/>
      <p:bldP spid="24" grpId="0" animBg="1"/>
      <p:bldP spid="27" grpId="0"/>
      <p:bldP spid="29" grpId="0" animBg="1"/>
      <p:bldP spid="33" grpId="0"/>
      <p:bldP spid="34" grpId="0"/>
      <p:bldP spid="36" grpId="0"/>
      <p:bldP spid="36" grpId="1"/>
      <p:bldP spid="37" grpId="0"/>
      <p:bldP spid="37" grpId="1"/>
      <p:bldP spid="38" grpId="0" animBg="1"/>
      <p:bldP spid="38" grpId="1" animBg="1"/>
      <p:bldP spid="39" grpId="0" animBg="1"/>
      <p:bldP spid="40" grpId="0"/>
      <p:bldP spid="41" grpId="0"/>
      <p:bldP spid="41" grpId="1"/>
      <p:bldP spid="42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33400" y="902556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800" dirty="0" smtClean="0">
                <a:solidFill>
                  <a:srgbClr val="FFFF00"/>
                </a:solidFill>
              </a:rPr>
              <a:t>CHUYỂN ĐỘNG THẲNG ĐỀU</a:t>
            </a:r>
          </a:p>
          <a:p>
            <a:pPr marL="514350" indent="-514350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1.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Tốc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độ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trung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bình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514350" indent="-514350"/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0" y="361953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cs typeface="Times New Roman" pitchFamily="18" charset="0"/>
              </a:rPr>
              <a:t> </a:t>
            </a:r>
            <a:r>
              <a:rPr lang="en-US" sz="2400" dirty="0" smtClean="0">
                <a:cs typeface="Times New Roman" pitchFamily="18" charset="0"/>
              </a:rPr>
              <a:t>An </a:t>
            </a:r>
            <a:r>
              <a:rPr lang="en-US" sz="2400" dirty="0" err="1" smtClean="0">
                <a:cs typeface="Times New Roman" pitchFamily="18" charset="0"/>
              </a:rPr>
              <a:t>chạy</a:t>
            </a:r>
            <a:r>
              <a:rPr lang="en-US" sz="2400" dirty="0" smtClean="0">
                <a:cs typeface="Times New Roman" pitchFamily="18" charset="0"/>
              </a:rPr>
              <a:t> 100m </a:t>
            </a:r>
            <a:r>
              <a:rPr lang="en-US" sz="2400" dirty="0" err="1" smtClean="0">
                <a:cs typeface="Times New Roman" pitchFamily="18" charset="0"/>
              </a:rPr>
              <a:t>hết</a:t>
            </a:r>
            <a:r>
              <a:rPr lang="en-US" sz="2400" dirty="0" smtClean="0">
                <a:cs typeface="Times New Roman" pitchFamily="18" charset="0"/>
              </a:rPr>
              <a:t> 13 </a:t>
            </a:r>
            <a:r>
              <a:rPr lang="en-US" sz="2400" dirty="0" err="1" smtClean="0">
                <a:cs typeface="Times New Roman" pitchFamily="18" charset="0"/>
              </a:rPr>
              <a:t>giây</a:t>
            </a:r>
            <a:r>
              <a:rPr lang="en-US" sz="2400" dirty="0" smtClean="0">
                <a:cs typeface="Times New Roman" pitchFamily="18" charset="0"/>
              </a:rPr>
              <a:t>. </a:t>
            </a:r>
            <a:r>
              <a:rPr lang="en-US" sz="2400" dirty="0" err="1" smtClean="0">
                <a:cs typeface="Times New Roman" pitchFamily="18" charset="0"/>
              </a:rPr>
              <a:t>Tú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chạy</a:t>
            </a:r>
            <a:r>
              <a:rPr lang="en-US" sz="2400" dirty="0" smtClean="0">
                <a:cs typeface="Times New Roman" pitchFamily="18" charset="0"/>
              </a:rPr>
              <a:t> 250m </a:t>
            </a:r>
            <a:r>
              <a:rPr lang="en-US" sz="2400" dirty="0" err="1" smtClean="0">
                <a:cs typeface="Times New Roman" pitchFamily="18" charset="0"/>
              </a:rPr>
              <a:t>hết</a:t>
            </a:r>
            <a:r>
              <a:rPr lang="en-US" sz="2400" dirty="0" smtClean="0">
                <a:cs typeface="Times New Roman" pitchFamily="18" charset="0"/>
              </a:rPr>
              <a:t> 35 </a:t>
            </a:r>
            <a:r>
              <a:rPr lang="en-US" sz="2400" dirty="0" err="1" smtClean="0">
                <a:cs typeface="Times New Roman" pitchFamily="18" charset="0"/>
              </a:rPr>
              <a:t>giây</a:t>
            </a:r>
            <a:r>
              <a:rPr lang="en-US" sz="2400" dirty="0" smtClean="0">
                <a:cs typeface="Times New Roman" pitchFamily="18" charset="0"/>
              </a:rPr>
              <a:t>. </a:t>
            </a:r>
          </a:p>
          <a:p>
            <a:r>
              <a:rPr lang="en-US" sz="2400" dirty="0" smtClean="0">
                <a:cs typeface="Times New Roman" pitchFamily="18" charset="0"/>
              </a:rPr>
              <a:t>Ai </a:t>
            </a:r>
            <a:r>
              <a:rPr lang="en-US" sz="2400" dirty="0" err="1" smtClean="0">
                <a:cs typeface="Times New Roman" pitchFamily="18" charset="0"/>
              </a:rPr>
              <a:t>là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người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chạy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nhanh</a:t>
            </a:r>
            <a:r>
              <a:rPr lang="en-US" sz="2400" dirty="0" smtClean="0">
                <a:cs typeface="Times New Roman" pitchFamily="18" charset="0"/>
              </a:rPr>
              <a:t> </a:t>
            </a:r>
            <a:r>
              <a:rPr lang="en-US" sz="2400" dirty="0" err="1" smtClean="0">
                <a:cs typeface="Times New Roman" pitchFamily="18" charset="0"/>
              </a:rPr>
              <a:t>hơn</a:t>
            </a:r>
            <a:r>
              <a:rPr lang="en-US" sz="2400" dirty="0" smtClean="0">
                <a:cs typeface="Times New Roman" pitchFamily="18" charset="0"/>
              </a:rPr>
              <a:t>?</a:t>
            </a:r>
          </a:p>
          <a:p>
            <a:endParaRPr lang="en-US" sz="2000" dirty="0"/>
          </a:p>
        </p:txBody>
      </p:sp>
      <p:pic>
        <p:nvPicPr>
          <p:cNvPr id="6" name="Picture 5" descr="download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" y="590552"/>
            <a:ext cx="2371725" cy="2371725"/>
          </a:xfrm>
          <a:prstGeom prst="rect">
            <a:avLst/>
          </a:prstGeom>
        </p:spPr>
      </p:pic>
      <p:sp>
        <p:nvSpPr>
          <p:cNvPr id="7" name="Flowchart: Sequential Access Storage 6"/>
          <p:cNvSpPr/>
          <p:nvPr/>
        </p:nvSpPr>
        <p:spPr>
          <a:xfrm>
            <a:off x="5334000" y="514350"/>
            <a:ext cx="3810000" cy="2209800"/>
          </a:xfrm>
          <a:prstGeom prst="flowChartMagneticTap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Để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biết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ai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người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chạy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nhanh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hơn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ta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cần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tìm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mỗi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57200" y="2876550"/>
            <a:ext cx="8305800" cy="1981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/>
          </a:p>
          <a:p>
            <a:r>
              <a:rPr lang="en-US" sz="2400" dirty="0" err="1" smtClean="0"/>
              <a:t>Tốc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</a:t>
            </a:r>
            <a:r>
              <a:rPr lang="en-US" sz="2400" dirty="0" err="1" smtClean="0"/>
              <a:t>cho</a:t>
            </a:r>
            <a:r>
              <a:rPr lang="en-US" sz="2400" dirty="0" smtClean="0"/>
              <a:t> </a:t>
            </a:r>
            <a:r>
              <a:rPr lang="en-US" sz="2400" dirty="0" err="1" smtClean="0"/>
              <a:t>biết</a:t>
            </a:r>
            <a:r>
              <a:rPr lang="en-US" sz="2400" dirty="0" smtClean="0"/>
              <a:t> </a:t>
            </a:r>
            <a:r>
              <a:rPr lang="en-US" sz="2400" dirty="0" err="1" smtClean="0"/>
              <a:t>mức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nhanh</a:t>
            </a:r>
            <a:r>
              <a:rPr lang="en-US" sz="2400" dirty="0" smtClean="0"/>
              <a:t>, </a:t>
            </a:r>
            <a:r>
              <a:rPr lang="en-US" sz="2400" dirty="0" err="1" smtClean="0"/>
              <a:t>chậm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chuyển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</a:t>
            </a:r>
            <a:r>
              <a:rPr lang="en-US" sz="2400" dirty="0" err="1" smtClean="0"/>
              <a:t>công</a:t>
            </a:r>
            <a:r>
              <a:rPr lang="en-US" sz="2400" dirty="0" smtClean="0"/>
              <a:t> </a:t>
            </a:r>
            <a:r>
              <a:rPr lang="en-US" sz="2400" dirty="0" err="1" smtClean="0"/>
              <a:t>thức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                                  </a:t>
            </a:r>
          </a:p>
          <a:p>
            <a:r>
              <a:rPr lang="en-US" sz="2400" dirty="0" smtClean="0"/>
              <a:t>                </a:t>
            </a:r>
            <a:r>
              <a:rPr lang="en-US" sz="2400" dirty="0" err="1" smtClean="0"/>
              <a:t>Tốc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r>
              <a:rPr lang="en-US" sz="2400" dirty="0" err="1" smtClean="0"/>
              <a:t>bình</a:t>
            </a:r>
            <a:r>
              <a:rPr lang="en-US" sz="2400" dirty="0" smtClean="0"/>
              <a:t> =  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191000" y="4248150"/>
            <a:ext cx="2971800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67200" y="379095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dirty="0" err="1" smtClean="0"/>
              <a:t>Quãng</a:t>
            </a:r>
            <a:r>
              <a:rPr lang="en-US" sz="2000" dirty="0" smtClean="0"/>
              <a:t> </a:t>
            </a:r>
            <a:r>
              <a:rPr lang="en-US" sz="2000" dirty="0" err="1" smtClean="0"/>
              <a:t>đường</a:t>
            </a:r>
            <a:r>
              <a:rPr lang="en-US" sz="2000" dirty="0" smtClean="0"/>
              <a:t> </a:t>
            </a:r>
            <a:r>
              <a:rPr lang="en-US" sz="2000" dirty="0" err="1" smtClean="0"/>
              <a:t>đi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267200" y="430524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Thời</a:t>
            </a:r>
            <a:r>
              <a:rPr lang="en-US" sz="2000" dirty="0" smtClean="0"/>
              <a:t> </a:t>
            </a:r>
            <a:r>
              <a:rPr lang="en-US" sz="2000" dirty="0" err="1" smtClean="0"/>
              <a:t>gian</a:t>
            </a:r>
            <a:r>
              <a:rPr lang="en-US" sz="2000" dirty="0" smtClean="0"/>
              <a:t> </a:t>
            </a:r>
            <a:r>
              <a:rPr lang="en-US" sz="2000" dirty="0" err="1" smtClean="0"/>
              <a:t>chuyển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2857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i="1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i="1" smtClean="0">
                <a:latin typeface="Times New Roman" pitchFamily="18" charset="0"/>
                <a:cs typeface="Times New Roman" pitchFamily="18" charset="0"/>
              </a:rPr>
              <a:t> dụ: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7200" y="2876550"/>
            <a:ext cx="8305800" cy="1981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 smtClean="0"/>
          </a:p>
          <a:p>
            <a:endParaRPr lang="en-US" sz="2400" dirty="0" smtClean="0"/>
          </a:p>
          <a:p>
            <a:pPr algn="ctr"/>
            <a:r>
              <a:rPr lang="en-US" sz="2400" dirty="0" smtClean="0"/>
              <a:t>Ở </a:t>
            </a:r>
            <a:r>
              <a:rPr lang="en-US" sz="2400" dirty="0" err="1" smtClean="0"/>
              <a:t>ví</a:t>
            </a:r>
            <a:r>
              <a:rPr lang="en-US" sz="2400" dirty="0" smtClean="0"/>
              <a:t> </a:t>
            </a:r>
            <a:r>
              <a:rPr lang="en-US" sz="2400" dirty="0" err="1" smtClean="0"/>
              <a:t>dụ</a:t>
            </a:r>
            <a:r>
              <a:rPr lang="en-US" sz="2400" dirty="0" smtClean="0"/>
              <a:t> </a:t>
            </a:r>
            <a:r>
              <a:rPr lang="en-US" sz="2400" dirty="0" err="1" smtClean="0"/>
              <a:t>này</a:t>
            </a:r>
            <a:r>
              <a:rPr lang="en-US" sz="2400" dirty="0" smtClean="0"/>
              <a:t> ta </a:t>
            </a:r>
            <a:r>
              <a:rPr lang="en-US" sz="2400" dirty="0" err="1" smtClean="0"/>
              <a:t>dễ</a:t>
            </a:r>
            <a:r>
              <a:rPr lang="en-US" sz="2400" dirty="0" smtClean="0"/>
              <a:t> </a:t>
            </a:r>
            <a:r>
              <a:rPr lang="en-US" sz="2400" dirty="0" err="1" smtClean="0"/>
              <a:t>dàng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:</a:t>
            </a:r>
          </a:p>
          <a:p>
            <a:pPr algn="ctr"/>
            <a:r>
              <a:rPr lang="en-US" sz="2400" dirty="0" err="1" smtClean="0"/>
              <a:t>v</a:t>
            </a:r>
            <a:r>
              <a:rPr lang="en-US" sz="2400" baseline="-25000" dirty="0" err="1" smtClean="0"/>
              <a:t>tb</a:t>
            </a:r>
            <a:r>
              <a:rPr lang="en-US" sz="2400" baseline="-25000" dirty="0" smtClean="0"/>
              <a:t> </a:t>
            </a:r>
            <a:r>
              <a:rPr lang="en-US" sz="2400" baseline="-25000" dirty="0"/>
              <a:t>An = </a:t>
            </a:r>
            <a:r>
              <a:rPr lang="en-US" sz="2400" dirty="0"/>
              <a:t>7.69 m/s</a:t>
            </a:r>
          </a:p>
          <a:p>
            <a:pPr algn="ctr"/>
            <a:r>
              <a:rPr lang="en-US" sz="2400" dirty="0" err="1" smtClean="0"/>
              <a:t>v</a:t>
            </a:r>
            <a:r>
              <a:rPr lang="en-US" sz="2400" baseline="-25000" dirty="0" err="1" smtClean="0"/>
              <a:t>tb</a:t>
            </a:r>
            <a:r>
              <a:rPr lang="en-US" sz="2400" baseline="-25000" dirty="0" smtClean="0"/>
              <a:t> </a:t>
            </a:r>
            <a:r>
              <a:rPr lang="en-US" sz="2400" baseline="-25000" dirty="0" err="1"/>
              <a:t>Tú</a:t>
            </a:r>
            <a:r>
              <a:rPr lang="en-US" sz="2400" baseline="-25000" dirty="0"/>
              <a:t> = </a:t>
            </a:r>
            <a:r>
              <a:rPr lang="en-US" sz="2400" dirty="0"/>
              <a:t>7.14 </a:t>
            </a:r>
            <a:r>
              <a:rPr lang="en-US" sz="2400" dirty="0" smtClean="0"/>
              <a:t>m/s</a:t>
            </a:r>
          </a:p>
          <a:p>
            <a:pPr algn="ctr"/>
            <a:r>
              <a:rPr lang="en-US" sz="2400" i="1" dirty="0" err="1" smtClean="0">
                <a:solidFill>
                  <a:srgbClr val="FF0000"/>
                </a:solidFill>
              </a:rPr>
              <a:t>Vậy</a:t>
            </a:r>
            <a:r>
              <a:rPr lang="en-US" sz="2400" dirty="0" smtClean="0"/>
              <a:t> An </a:t>
            </a:r>
            <a:r>
              <a:rPr lang="en-US" sz="2400" dirty="0" err="1" smtClean="0"/>
              <a:t>chạy</a:t>
            </a:r>
            <a:r>
              <a:rPr lang="en-US" sz="2400" dirty="0" smtClean="0"/>
              <a:t> </a:t>
            </a:r>
            <a:r>
              <a:rPr lang="en-US" sz="2400" dirty="0" err="1" smtClean="0"/>
              <a:t>nhanh</a:t>
            </a:r>
            <a:r>
              <a:rPr lang="en-US" sz="2400" dirty="0" smtClean="0"/>
              <a:t> </a:t>
            </a:r>
            <a:r>
              <a:rPr lang="en-US" sz="2400" dirty="0" err="1" smtClean="0"/>
              <a:t>hơn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 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 animBg="1"/>
      <p:bldP spid="8" grpId="0" animBg="1"/>
      <p:bldP spid="13" grpId="0"/>
      <p:bldP spid="15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810000" y="4019550"/>
            <a:ext cx="1066800" cy="6858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04800" y="779446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800" dirty="0" smtClean="0">
                <a:solidFill>
                  <a:srgbClr val="FFCC29"/>
                </a:solidFill>
              </a:rPr>
              <a:t>CHUYỂN ĐỘNG THẲNG ĐỀU</a:t>
            </a:r>
          </a:p>
          <a:p>
            <a:pPr marL="514350" indent="-514350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1.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Tốc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trung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bình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1846246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    - </a:t>
            </a:r>
            <a:r>
              <a:rPr lang="en-US" sz="2800" dirty="0" err="1" smtClean="0">
                <a:solidFill>
                  <a:schemeClr val="bg1"/>
                </a:solidFill>
              </a:rPr>
              <a:t>Tốc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trung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bình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một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chuyển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cho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mức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nhanh</a:t>
            </a:r>
            <a:r>
              <a:rPr lang="en-US" sz="2800" dirty="0" smtClean="0">
                <a:solidFill>
                  <a:schemeClr val="bg1"/>
                </a:solidFill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</a:rPr>
              <a:t>chậm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của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chuyển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676400" y="3181353"/>
            <a:ext cx="25224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Tốc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độ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trung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</a:rPr>
              <a:t>bình</a:t>
            </a:r>
            <a:r>
              <a:rPr lang="en-US" sz="2200" dirty="0" smtClean="0">
                <a:solidFill>
                  <a:schemeClr val="bg1"/>
                </a:solidFill>
              </a:rPr>
              <a:t> =  </a:t>
            </a: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38600" y="3409950"/>
            <a:ext cx="29718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67200" y="302895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Quãng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đường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được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67200" y="3409950"/>
            <a:ext cx="281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Thời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gian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chuyển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động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600200" y="3028950"/>
            <a:ext cx="5638800" cy="838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3505200" y="4095750"/>
                <a:ext cx="1676400" cy="8382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𝒗</m:t>
                          </m:r>
                        </m:e>
                        <m:sub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𝒕𝒃</m:t>
                          </m:r>
                        </m:sub>
                      </m:sSub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𝒔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095750"/>
                <a:ext cx="1676400" cy="838200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953000" y="4264364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</a:t>
            </a:r>
            <a:r>
              <a:rPr lang="en-US" sz="2400" dirty="0" err="1" smtClean="0">
                <a:solidFill>
                  <a:schemeClr val="bg1"/>
                </a:solidFill>
              </a:rPr>
              <a:t>Đơn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vị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i="1" dirty="0" smtClean="0">
                <a:solidFill>
                  <a:srgbClr val="FFFF00"/>
                </a:solidFill>
              </a:rPr>
              <a:t>m/s, km/h,..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4" grpId="0" animBg="1"/>
      <p:bldP spid="16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-27254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819153"/>
            <a:ext cx="586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800" b="1" dirty="0" smtClean="0">
                <a:solidFill>
                  <a:srgbClr val="FFCC29"/>
                </a:solidFill>
              </a:rPr>
              <a:t>CHUYỂN ĐỘNG THẲNG ĐỀU</a:t>
            </a:r>
          </a:p>
          <a:p>
            <a:pPr marL="514350" indent="-514350"/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2.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Chuyển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thẳng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đều</a:t>
            </a:r>
            <a:r>
              <a:rPr lang="en-US" sz="28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514350" indent="-514350"/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200400" y="1733550"/>
            <a:ext cx="685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505200" y="1733550"/>
            <a:ext cx="0" cy="304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19400" y="2038354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Quỹ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đạo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2000" dirty="0" err="1" smtClean="0">
                <a:solidFill>
                  <a:schemeClr val="bg1"/>
                </a:solidFill>
              </a:rPr>
              <a:t>là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đường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thẳng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038600" y="1733550"/>
            <a:ext cx="457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67200" y="1733550"/>
            <a:ext cx="0" cy="3048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38600" y="2038354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Tốc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độ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trung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bình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như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nhau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2952750"/>
            <a:ext cx="8077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Định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Chuyển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thẳng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đều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chuyển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quỹ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đạo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thẳng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tốc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bình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như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nhau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mọi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quãng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2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49594"/>
            <a:ext cx="4114800" cy="2774783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28600" y="133350"/>
            <a:ext cx="3505200" cy="1447800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361952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prstClr val="black"/>
                </a:solidFill>
              </a:rPr>
              <a:t>Em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hãy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cho</a:t>
            </a:r>
            <a:r>
              <a:rPr lang="en-US" sz="2400" b="1" dirty="0" smtClean="0">
                <a:solidFill>
                  <a:prstClr val="black"/>
                </a:solidFill>
              </a:rPr>
              <a:t> 1 </a:t>
            </a:r>
            <a:r>
              <a:rPr lang="en-US" sz="2400" b="1" dirty="0" err="1" smtClean="0">
                <a:solidFill>
                  <a:prstClr val="black"/>
                </a:solidFill>
              </a:rPr>
              <a:t>ví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dụ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về</a:t>
            </a:r>
            <a:r>
              <a:rPr lang="en-US" sz="2400" b="1" dirty="0" smtClean="0">
                <a:solidFill>
                  <a:prstClr val="black"/>
                </a:solidFill>
              </a:rPr>
              <a:t>        </a:t>
            </a:r>
            <a:r>
              <a:rPr lang="en-US" sz="2400" b="1" dirty="0" err="1" smtClean="0">
                <a:solidFill>
                  <a:prstClr val="black"/>
                </a:solidFill>
              </a:rPr>
              <a:t>chuyển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động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thẳng</a:t>
            </a:r>
            <a:r>
              <a:rPr lang="en-US" sz="2400" b="1" dirty="0" smtClean="0">
                <a:solidFill>
                  <a:prstClr val="black"/>
                </a:solidFill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</a:rPr>
              <a:t>đều</a:t>
            </a:r>
            <a:r>
              <a:rPr lang="en-US" sz="2400" b="1" dirty="0" smtClean="0">
                <a:solidFill>
                  <a:prstClr val="black"/>
                </a:solidFill>
              </a:rPr>
              <a:t> ?</a:t>
            </a:r>
            <a:endParaRPr lang="vi-VN" sz="2400" b="1" dirty="0">
              <a:solidFill>
                <a:prstClr val="black"/>
              </a:solidFill>
            </a:endParaRPr>
          </a:p>
        </p:txBody>
      </p:sp>
      <p:pic>
        <p:nvPicPr>
          <p:cNvPr id="7" name="Video Diễu Binh Quốc Khánh 2-9-2015- Nghi Lễ Đốt Đuốc, Chào Cờ Và Bắn Đại Bác (convert-video-online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209550"/>
            <a:ext cx="3712192" cy="2367786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61296" y="2724150"/>
            <a:ext cx="3505200" cy="628650"/>
          </a:xfrm>
          <a:prstGeom prst="rect">
            <a:avLst/>
          </a:prstGeom>
          <a:solidFill>
            <a:srgbClr val="FFD3BD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</a:rPr>
              <a:t>Quân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diễu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binh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5361296" y="3562350"/>
            <a:ext cx="3630304" cy="1497012"/>
          </a:xfrm>
          <a:prstGeom prst="rect">
            <a:avLst/>
          </a:prstGeom>
          <a:solidFill>
            <a:srgbClr val="FFD3BD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 err="1"/>
              <a:t>C</a:t>
            </a:r>
            <a:r>
              <a:rPr lang="en-US" sz="2400" dirty="0" err="1" smtClean="0"/>
              <a:t>huyển</a:t>
            </a:r>
            <a:r>
              <a:rPr lang="en-US" sz="2400" dirty="0" smtClean="0"/>
              <a:t> </a:t>
            </a:r>
            <a:r>
              <a:rPr lang="en-US" sz="2400" dirty="0" err="1" smtClean="0"/>
              <a:t>động</a:t>
            </a:r>
            <a:r>
              <a:rPr lang="en-US" sz="2400" dirty="0" smtClean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endParaRPr lang="en-US" sz="2400" dirty="0" smtClean="0"/>
          </a:p>
          <a:p>
            <a:pPr algn="ctr"/>
            <a:r>
              <a:rPr lang="en-US" sz="2400" dirty="0" err="1"/>
              <a:t>m</a:t>
            </a:r>
            <a:r>
              <a:rPr lang="en-US" sz="2400" dirty="0" err="1" smtClean="0"/>
              <a:t>áy</a:t>
            </a:r>
            <a:r>
              <a:rPr lang="en-US" sz="2400" dirty="0" smtClean="0"/>
              <a:t> bay </a:t>
            </a:r>
            <a:r>
              <a:rPr lang="en-US" sz="2400" dirty="0" err="1" smtClean="0"/>
              <a:t>khi</a:t>
            </a:r>
            <a:r>
              <a:rPr lang="en-US" sz="2400" dirty="0" smtClean="0"/>
              <a:t> bay </a:t>
            </a:r>
            <a:r>
              <a:rPr lang="en-US" sz="2400" dirty="0" err="1" smtClean="0"/>
              <a:t>ổn</a:t>
            </a:r>
            <a:r>
              <a:rPr lang="en-US" sz="2400" dirty="0" smtClean="0"/>
              <a:t> </a:t>
            </a:r>
            <a:r>
              <a:rPr lang="en-US" sz="2400" dirty="0" err="1" smtClean="0"/>
              <a:t>định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err="1" smtClean="0"/>
              <a:t>theo</a:t>
            </a:r>
            <a:r>
              <a:rPr lang="en-US" sz="2400" dirty="0" smtClean="0"/>
              <a:t> </a:t>
            </a:r>
            <a:r>
              <a:rPr lang="en-US" sz="2400" dirty="0" err="1" smtClean="0"/>
              <a:t>quỹ</a:t>
            </a:r>
            <a:r>
              <a:rPr lang="en-US" sz="2400" dirty="0" smtClean="0"/>
              <a:t> </a:t>
            </a:r>
            <a:r>
              <a:rPr lang="en-US" sz="2400" dirty="0" err="1" smtClean="0"/>
              <a:t>đạo</a:t>
            </a:r>
            <a:r>
              <a:rPr lang="en-US" sz="2400" dirty="0" smtClean="0"/>
              <a:t> </a:t>
            </a:r>
            <a:r>
              <a:rPr lang="en-US" sz="2400" dirty="0" err="1" smtClean="0"/>
              <a:t>thẳng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0324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500" t="3971" r="2500" b="505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57200" y="902553"/>
            <a:ext cx="838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600" dirty="0" smtClean="0">
                <a:solidFill>
                  <a:srgbClr val="FFC000"/>
                </a:solidFill>
              </a:rPr>
              <a:t>CHUYỂN ĐỘNG THẲNG ĐỀU</a:t>
            </a:r>
          </a:p>
          <a:p>
            <a:pPr marL="514350" indent="-514350"/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3.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Quãng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đường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đi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được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trong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chuyển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động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thẳng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đều</a:t>
            </a:r>
            <a:r>
              <a:rPr lang="en-US" sz="2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9800" y="13335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 CHUYỂN ĐỘNG THẲNG ĐỀU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85800" y="1885950"/>
                <a:ext cx="8077200" cy="14279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600" dirty="0" smtClean="0">
                    <a:solidFill>
                      <a:schemeClr val="bg1"/>
                    </a:solidFill>
                  </a:rPr>
                  <a:t>       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Từ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công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thức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𝑡𝑏</m:t>
                        </m:r>
                      </m:sub>
                    </m:sSub>
                  </m:oMath>
                </a14:m>
                <a:r>
                  <a:rPr lang="en-US" sz="2600" dirty="0" smtClean="0">
                    <a:solidFill>
                      <a:schemeClr val="bg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𝑠</m:t>
                        </m:r>
                      </m:num>
                      <m:den>
                        <m:r>
                          <a:rPr lang="en-US" sz="2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600" dirty="0" smtClean="0">
                    <a:solidFill>
                      <a:schemeClr val="bg1"/>
                    </a:solidFill>
                  </a:rPr>
                  <a:t>  ta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suy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ra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được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𝑠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FFFF00"/>
                              </a:solidFill>
                              <a:latin typeface="Cambria Math"/>
                            </a:rPr>
                            <m:t>𝑡𝑏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𝑣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600" b="0" i="1" smtClean="0">
                          <a:solidFill>
                            <a:srgbClr val="FFFF00"/>
                          </a:solidFill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en-US" sz="2600" dirty="0" smtClean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2600" dirty="0" smtClean="0">
                    <a:solidFill>
                      <a:schemeClr val="bg1"/>
                    </a:solidFill>
                  </a:rPr>
                  <a:t>(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trong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đó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: v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là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tốc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độ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của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600" dirty="0" err="1" smtClean="0">
                    <a:solidFill>
                      <a:schemeClr val="bg1"/>
                    </a:solidFill>
                  </a:rPr>
                  <a:t>vật</a:t>
                </a:r>
                <a:r>
                  <a:rPr lang="en-US" sz="2600" dirty="0" smtClean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885950"/>
                <a:ext cx="8077200" cy="1427955"/>
              </a:xfrm>
              <a:prstGeom prst="rect">
                <a:avLst/>
              </a:prstGeom>
              <a:blipFill rotWithShape="1">
                <a:blip r:embed="rId3"/>
                <a:stretch>
                  <a:fillRect b="-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09600" y="3336488"/>
            <a:ext cx="80772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en-US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xét</a:t>
            </a:r>
            <a:r>
              <a:rPr lang="en-US" sz="2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r>
              <a:rPr lang="en-US" sz="2600" dirty="0" smtClean="0">
                <a:solidFill>
                  <a:schemeClr val="bg1"/>
                </a:solidFill>
              </a:rPr>
              <a:t>        </a:t>
            </a:r>
            <a:r>
              <a:rPr lang="en-US" sz="2600" dirty="0" err="1" smtClean="0">
                <a:solidFill>
                  <a:schemeClr val="bg1"/>
                </a:solidFill>
              </a:rPr>
              <a:t>Trong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chuyển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động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thẳng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đều</a:t>
            </a:r>
            <a:r>
              <a:rPr lang="en-US" sz="2600" dirty="0" smtClean="0">
                <a:solidFill>
                  <a:schemeClr val="bg1"/>
                </a:solidFill>
              </a:rPr>
              <a:t>, </a:t>
            </a:r>
            <a:r>
              <a:rPr lang="en-US" sz="2600" dirty="0" err="1" smtClean="0">
                <a:solidFill>
                  <a:schemeClr val="bg1"/>
                </a:solidFill>
              </a:rPr>
              <a:t>quãng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đường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đi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được</a:t>
            </a:r>
            <a:r>
              <a:rPr lang="en-US" sz="2600" dirty="0" smtClean="0">
                <a:solidFill>
                  <a:schemeClr val="bg1"/>
                </a:solidFill>
              </a:rPr>
              <a:t> s </a:t>
            </a:r>
            <a:r>
              <a:rPr lang="en-US" sz="2600" dirty="0" err="1" smtClean="0">
                <a:solidFill>
                  <a:srgbClr val="FFFF00"/>
                </a:solidFill>
              </a:rPr>
              <a:t>tỉ</a:t>
            </a:r>
            <a:r>
              <a:rPr lang="en-US" sz="2600" dirty="0" smtClean="0">
                <a:solidFill>
                  <a:srgbClr val="FFFF00"/>
                </a:solidFill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</a:rPr>
              <a:t>lệ</a:t>
            </a:r>
            <a:r>
              <a:rPr lang="en-US" sz="2600" dirty="0" smtClean="0">
                <a:solidFill>
                  <a:srgbClr val="FFFF00"/>
                </a:solidFill>
              </a:rPr>
              <a:t> </a:t>
            </a:r>
            <a:r>
              <a:rPr lang="en-US" sz="2600" dirty="0" err="1" smtClean="0">
                <a:solidFill>
                  <a:srgbClr val="FFFF00"/>
                </a:solidFill>
              </a:rPr>
              <a:t>thuận</a:t>
            </a:r>
            <a:r>
              <a:rPr lang="en-US" sz="2600" dirty="0" smtClean="0">
                <a:solidFill>
                  <a:srgbClr val="FFFF00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với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thời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gian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chuyển</a:t>
            </a:r>
            <a:r>
              <a:rPr lang="en-US" sz="2600" dirty="0" smtClean="0">
                <a:solidFill>
                  <a:schemeClr val="bg1"/>
                </a:solidFill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</a:rPr>
              <a:t>động</a:t>
            </a:r>
            <a:r>
              <a:rPr lang="en-US" sz="2600" dirty="0" smtClean="0">
                <a:solidFill>
                  <a:schemeClr val="bg1"/>
                </a:solidFill>
              </a:rPr>
              <a:t> t.</a:t>
            </a:r>
            <a:endParaRPr lang="en-US" sz="2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8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12.Chuyende 3. DongDienXC.ppt [Compatibility Mode]" id="{CF4A57E0-45FC-4278-A87E-1C700A5BDD35}" vid="{001C13AE-1CF9-495D-B1FB-257779ECF5B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1284</Words>
  <Application>Microsoft Office PowerPoint</Application>
  <PresentationFormat>On-screen Show (16:9)</PresentationFormat>
  <Paragraphs>163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1_Blends</vt:lpstr>
      <vt:lpstr>1_Office Theme</vt:lpstr>
      <vt:lpstr>Bài 2:  CHUYỂN ĐỘNG THẲNG ĐỀU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2:  CHUYỂN ĐỘNG THẲNG ĐỀU</dc:title>
  <dc:creator>User</dc:creator>
  <cp:lastModifiedBy>User</cp:lastModifiedBy>
  <cp:revision>57</cp:revision>
  <dcterms:created xsi:type="dcterms:W3CDTF">2006-08-16T00:00:00Z</dcterms:created>
  <dcterms:modified xsi:type="dcterms:W3CDTF">2021-08-27T14:37:41Z</dcterms:modified>
</cp:coreProperties>
</file>