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67" r:id="rId2"/>
    <p:sldId id="256" r:id="rId3"/>
    <p:sldId id="302" r:id="rId4"/>
    <p:sldId id="279" r:id="rId5"/>
    <p:sldId id="364" r:id="rId6"/>
    <p:sldId id="316" r:id="rId7"/>
    <p:sldId id="351" r:id="rId8"/>
    <p:sldId id="276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0FB7BD"/>
    <a:srgbClr val="F16649"/>
    <a:srgbClr val="0070C0"/>
    <a:srgbClr val="E8F6F8"/>
    <a:srgbClr val="C0E6EA"/>
    <a:srgbClr val="62C8CE"/>
    <a:srgbClr val="05A0B8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6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0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9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70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1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2198747"/>
            <a:ext cx="1054296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1. </a:t>
            </a:r>
            <a:r>
              <a:rPr lang="en-US" sz="3400" dirty="0"/>
              <a:t>Nam and </a:t>
            </a:r>
            <a:r>
              <a:rPr lang="en-US" sz="3400" smtClean="0"/>
              <a:t>Ba ___________________________.</a:t>
            </a:r>
            <a:endParaRPr lang="en-US" sz="3400" dirty="0"/>
          </a:p>
          <a:p>
            <a:r>
              <a:rPr lang="en-US" sz="3400" dirty="0"/>
              <a:t>(eat ice cream) </a:t>
            </a:r>
            <a:endParaRPr lang="en-US" sz="3400" dirty="0" smtClean="0"/>
          </a:p>
          <a:p>
            <a:endParaRPr lang="en-US" sz="3400" b="1" dirty="0">
              <a:solidFill>
                <a:srgbClr val="0070C0"/>
              </a:solidFill>
            </a:endParaRPr>
          </a:p>
          <a:p>
            <a:r>
              <a:rPr lang="en-US" sz="3400" b="1" dirty="0" smtClean="0">
                <a:solidFill>
                  <a:srgbClr val="0070C0"/>
                </a:solidFill>
              </a:rPr>
              <a:t>2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Lan and </a:t>
            </a:r>
            <a:r>
              <a:rPr lang="en-US" sz="3400" err="1"/>
              <a:t>Trang</a:t>
            </a:r>
            <a:r>
              <a:rPr lang="en-US" sz="3400"/>
              <a:t> </a:t>
            </a:r>
            <a:r>
              <a:rPr lang="en-US" sz="3400" smtClean="0"/>
              <a:t>_______________.</a:t>
            </a:r>
            <a:endParaRPr lang="en-US" sz="3400" dirty="0"/>
          </a:p>
          <a:p>
            <a:r>
              <a:rPr lang="en-US" sz="3400" dirty="0"/>
              <a:t>(take photos) </a:t>
            </a:r>
            <a:endParaRPr lang="en-US" sz="3400" dirty="0" smtClean="0"/>
          </a:p>
          <a:p>
            <a:endParaRPr lang="en-US" sz="3400" b="1" dirty="0">
              <a:solidFill>
                <a:srgbClr val="0070C0"/>
              </a:solidFill>
            </a:endParaRPr>
          </a:p>
          <a:p>
            <a:r>
              <a:rPr lang="en-US" sz="3400" b="1" dirty="0" smtClean="0">
                <a:solidFill>
                  <a:srgbClr val="0070C0"/>
                </a:solidFill>
              </a:rPr>
              <a:t>3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smtClean="0"/>
              <a:t>Ha ___________________.</a:t>
            </a:r>
            <a:endParaRPr lang="en-US" sz="3400" dirty="0"/>
          </a:p>
          <a:p>
            <a:r>
              <a:rPr lang="en-US" sz="3400" dirty="0"/>
              <a:t>(write a letter) 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3144841" y="2213688"/>
            <a:ext cx="61227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</a:t>
            </a:r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aren’t eating </a:t>
            </a:r>
            <a:r>
              <a:rPr lang="en-US" sz="3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 </a:t>
            </a:r>
            <a:r>
              <a:rPr lang="en-US" sz="34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cream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3475964" y="3769531"/>
            <a:ext cx="34590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vi-VN" sz="3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</a:t>
            </a:r>
            <a:r>
              <a:rPr lang="vi-VN" sz="34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photos</a:t>
            </a:r>
            <a:endParaRPr lang="vi-VN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1605242" y="5324612"/>
            <a:ext cx="38977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is </a:t>
            </a:r>
            <a:r>
              <a:rPr lang="en-US" sz="3400" b="1">
                <a:solidFill>
                  <a:srgbClr val="FF0000"/>
                </a:solidFill>
              </a:rPr>
              <a:t>/</a:t>
            </a:r>
            <a:r>
              <a:rPr lang="en-US" sz="3400" b="1">
                <a:solidFill>
                  <a:srgbClr val="00B050"/>
                </a:solidFill>
              </a:rPr>
              <a:t> </a:t>
            </a:r>
            <a:r>
              <a:rPr lang="en-US" sz="3400" b="1" smtClean="0">
                <a:solidFill>
                  <a:srgbClr val="00B050"/>
                </a:solidFill>
              </a:rPr>
              <a:t>’s </a:t>
            </a:r>
            <a:r>
              <a:rPr lang="en-US" sz="3400" b="1" dirty="0">
                <a:solidFill>
                  <a:srgbClr val="00B050"/>
                </a:solidFill>
              </a:rPr>
              <a:t>writing </a:t>
            </a:r>
            <a:r>
              <a:rPr lang="en-US" sz="3400" b="1">
                <a:solidFill>
                  <a:srgbClr val="00B050"/>
                </a:solidFill>
              </a:rPr>
              <a:t>a </a:t>
            </a:r>
            <a:r>
              <a:rPr lang="en-US" sz="3400" b="1" smtClean="0">
                <a:solidFill>
                  <a:srgbClr val="00B050"/>
                </a:solidFill>
              </a:rPr>
              <a:t>letter</a:t>
            </a:r>
            <a:endParaRPr lang="en-US" sz="3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79" y="1617275"/>
            <a:ext cx="2584510" cy="16697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33" y="2755274"/>
            <a:ext cx="2104278" cy="16893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79" y="4444626"/>
            <a:ext cx="2232730" cy="18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2198747"/>
            <a:ext cx="105429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400" b="1" dirty="0" smtClean="0">
              <a:solidFill>
                <a:srgbClr val="0070C0"/>
              </a:solidFill>
            </a:endParaRPr>
          </a:p>
          <a:p>
            <a:r>
              <a:rPr lang="en-US" sz="3400" b="1" dirty="0" smtClean="0">
                <a:solidFill>
                  <a:srgbClr val="0070C0"/>
                </a:solidFill>
              </a:rPr>
              <a:t>4. </a:t>
            </a:r>
            <a:r>
              <a:rPr lang="en-US" sz="3400" dirty="0"/>
              <a:t>Duong and </a:t>
            </a:r>
            <a:r>
              <a:rPr lang="en-US" sz="3400"/>
              <a:t>Hung </a:t>
            </a:r>
            <a:r>
              <a:rPr lang="en-US" sz="3400" smtClean="0"/>
              <a:t>______________________________.              </a:t>
            </a:r>
            <a:endParaRPr lang="en-US" sz="3400" dirty="0"/>
          </a:p>
          <a:p>
            <a:r>
              <a:rPr lang="en-US" sz="3400" dirty="0"/>
              <a:t>(play badminton)  </a:t>
            </a:r>
            <a:endParaRPr lang="en-US" sz="3400" b="1" dirty="0" smtClean="0">
              <a:solidFill>
                <a:srgbClr val="0070C0"/>
              </a:solidFill>
            </a:endParaRPr>
          </a:p>
          <a:p>
            <a:endParaRPr lang="en-US" sz="3400" dirty="0" smtClean="0"/>
          </a:p>
          <a:p>
            <a:endParaRPr lang="en-US" sz="3400" dirty="0" smtClean="0"/>
          </a:p>
          <a:p>
            <a:r>
              <a:rPr lang="en-US" sz="3400" b="1" dirty="0" smtClean="0">
                <a:solidFill>
                  <a:srgbClr val="0070C0"/>
                </a:solidFill>
              </a:rPr>
              <a:t>5. </a:t>
            </a:r>
            <a:r>
              <a:rPr lang="en-US" sz="3400" err="1"/>
              <a:t>Phong</a:t>
            </a:r>
            <a:r>
              <a:rPr lang="en-US" sz="3400"/>
              <a:t> </a:t>
            </a:r>
            <a:r>
              <a:rPr lang="en-US" sz="3400" smtClean="0"/>
              <a:t>_________________________.</a:t>
            </a:r>
            <a:endParaRPr lang="en-US" sz="3400" dirty="0"/>
          </a:p>
          <a:p>
            <a:r>
              <a:rPr lang="en-US" sz="3400" dirty="0"/>
              <a:t>(draw a picture) 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4074987" y="2696042"/>
            <a:ext cx="6454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are not </a:t>
            </a:r>
            <a:r>
              <a:rPr lang="en-US" sz="3400" b="1" dirty="0">
                <a:solidFill>
                  <a:srgbClr val="FF0000"/>
                </a:solidFill>
              </a:rPr>
              <a:t>/</a:t>
            </a:r>
            <a:r>
              <a:rPr lang="en-US" sz="3400" b="1" dirty="0">
                <a:solidFill>
                  <a:srgbClr val="00B050"/>
                </a:solidFill>
              </a:rPr>
              <a:t> aren’t </a:t>
            </a:r>
            <a:r>
              <a:rPr lang="en-US" sz="3400" b="1">
                <a:solidFill>
                  <a:srgbClr val="00B050"/>
                </a:solidFill>
              </a:rPr>
              <a:t>playing </a:t>
            </a:r>
            <a:r>
              <a:rPr lang="en-US" sz="3400" b="1" smtClean="0">
                <a:solidFill>
                  <a:srgbClr val="00B050"/>
                </a:solidFill>
              </a:rPr>
              <a:t>badminton</a:t>
            </a:r>
            <a:endParaRPr lang="en-US" sz="3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2117927" y="4787732"/>
            <a:ext cx="571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is not </a:t>
            </a:r>
            <a:r>
              <a:rPr lang="en-US" sz="3400" b="1" dirty="0">
                <a:solidFill>
                  <a:srgbClr val="FF0000"/>
                </a:solidFill>
              </a:rPr>
              <a:t>/</a:t>
            </a:r>
            <a:r>
              <a:rPr lang="en-US" sz="3400" b="1" dirty="0">
                <a:solidFill>
                  <a:srgbClr val="00B050"/>
                </a:solidFill>
              </a:rPr>
              <a:t> isn’t drawing </a:t>
            </a:r>
            <a:r>
              <a:rPr lang="en-US" sz="3400" b="1">
                <a:solidFill>
                  <a:srgbClr val="00B050"/>
                </a:solidFill>
              </a:rPr>
              <a:t>a </a:t>
            </a:r>
            <a:r>
              <a:rPr lang="en-US" sz="3400" b="1" smtClean="0">
                <a:solidFill>
                  <a:srgbClr val="00B050"/>
                </a:solidFill>
              </a:rPr>
              <a:t>picture</a:t>
            </a:r>
            <a:endParaRPr lang="en-US" sz="3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10" y="4079191"/>
            <a:ext cx="1501340" cy="2610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26" y="3152854"/>
            <a:ext cx="2581968" cy="22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26022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458" y="2367698"/>
            <a:ext cx="186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15" y="2660085"/>
            <a:ext cx="3716555" cy="34995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71820" y="2815373"/>
            <a:ext cx="6177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A: </a:t>
            </a:r>
            <a:r>
              <a:rPr lang="en-US" sz="4000" dirty="0"/>
              <a:t>your sister / make a cake?</a:t>
            </a:r>
          </a:p>
          <a:p>
            <a:r>
              <a:rPr lang="en-US" sz="4000" dirty="0"/>
              <a:t>      Is your sister making a cake?</a:t>
            </a:r>
          </a:p>
          <a:p>
            <a:r>
              <a:rPr lang="en-US" sz="4000" b="1" i="1" dirty="0"/>
              <a:t>B: </a:t>
            </a:r>
            <a:r>
              <a:rPr lang="en-US" sz="4000" dirty="0"/>
              <a:t>Yes, she is.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85657" y="3828513"/>
            <a:ext cx="50084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0"/>
          <a:stretch/>
        </p:blipFill>
        <p:spPr>
          <a:xfrm>
            <a:off x="5189640" y="3783927"/>
            <a:ext cx="6927429" cy="32157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3825" y="2245045"/>
            <a:ext cx="73818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</a:rPr>
              <a:t>1.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/>
              <a:t>your friend / swim?</a:t>
            </a:r>
          </a:p>
          <a:p>
            <a:pPr>
              <a:spcAft>
                <a:spcPts val="600"/>
              </a:spcAft>
            </a:pPr>
            <a:r>
              <a:rPr lang="en-US" sz="4000" b="1" dirty="0"/>
              <a:t> </a:t>
            </a:r>
            <a:r>
              <a:rPr lang="en-US" sz="4000" b="1" dirty="0" smtClean="0"/>
              <a:t>        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</a:t>
            </a:r>
            <a:endParaRPr 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1303130" y="2907133"/>
            <a:ext cx="56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Is your friend swimming?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1272484" y="3630040"/>
            <a:ext cx="299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Yes, he is.</a:t>
            </a:r>
          </a:p>
        </p:txBody>
      </p:sp>
    </p:spTree>
    <p:extLst>
      <p:ext uri="{BB962C8B-B14F-4D97-AF65-F5344CB8AC3E}">
        <p14:creationId xmlns:p14="http://schemas.microsoft.com/office/powerpoint/2010/main" val="16227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859" y="2204378"/>
            <a:ext cx="88746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</a:rPr>
              <a:t>2.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/>
              <a:t>they / listen to music?</a:t>
            </a:r>
          </a:p>
          <a:p>
            <a:pPr>
              <a:spcAft>
                <a:spcPts val="600"/>
              </a:spcAft>
            </a:pPr>
            <a:r>
              <a:rPr lang="en-US" sz="4000" b="1" smtClean="0"/>
              <a:t>         _______________________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_____________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"/>
          <a:stretch/>
        </p:blipFill>
        <p:spPr>
          <a:xfrm>
            <a:off x="5477545" y="3057525"/>
            <a:ext cx="7097970" cy="4048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1200608" y="2866796"/>
            <a:ext cx="771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Are they listening to music?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1120703" y="3564924"/>
            <a:ext cx="3948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1120703" y="4237100"/>
            <a:ext cx="575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</a:rPr>
              <a:t>(They </a:t>
            </a:r>
            <a:r>
              <a:rPr lang="en-US" sz="4000" dirty="0">
                <a:solidFill>
                  <a:srgbClr val="7030A0"/>
                </a:solidFill>
              </a:rPr>
              <a:t>are having a picnic.)</a:t>
            </a:r>
          </a:p>
        </p:txBody>
      </p:sp>
    </p:spTree>
    <p:extLst>
      <p:ext uri="{BB962C8B-B14F-4D97-AF65-F5344CB8AC3E}">
        <p14:creationId xmlns:p14="http://schemas.microsoft.com/office/powerpoint/2010/main" val="35630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381" y="2245045"/>
            <a:ext cx="733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</a:rPr>
              <a:t>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 err="1"/>
              <a:t>Mi</a:t>
            </a:r>
            <a:r>
              <a:rPr lang="en-US" sz="4000" dirty="0"/>
              <a:t> / play the piano?</a:t>
            </a:r>
          </a:p>
          <a:p>
            <a:pPr>
              <a:spcAft>
                <a:spcPts val="600"/>
              </a:spcAft>
            </a:pPr>
            <a:r>
              <a:rPr lang="en-US" sz="4000" b="1" dirty="0" smtClean="0"/>
              <a:t>         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_____________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1898175" y="2900922"/>
            <a:ext cx="554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Is </a:t>
            </a:r>
            <a:r>
              <a:rPr lang="en-US" sz="4000" b="1" dirty="0" err="1">
                <a:solidFill>
                  <a:srgbClr val="00B050"/>
                </a:solidFill>
              </a:rPr>
              <a:t>Mi</a:t>
            </a:r>
            <a:r>
              <a:rPr lang="en-US" sz="4000" b="1" dirty="0">
                <a:solidFill>
                  <a:srgbClr val="00B050"/>
                </a:solidFill>
              </a:rPr>
              <a:t> playing the piano?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1907700" y="3619018"/>
            <a:ext cx="428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No, she isn’t.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1849659" y="4202487"/>
            <a:ext cx="660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</a:rPr>
              <a:t>(She </a:t>
            </a:r>
            <a:r>
              <a:rPr lang="en-US" sz="4000" dirty="0">
                <a:solidFill>
                  <a:srgbClr val="7030A0"/>
                </a:solidFill>
              </a:rPr>
              <a:t>is doing karate.)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534610"/>
            <a:ext cx="4146395" cy="51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506" y="2185753"/>
            <a:ext cx="67840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</a:rPr>
              <a:t>4.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/>
              <a:t>they / learn English?</a:t>
            </a:r>
          </a:p>
          <a:p>
            <a:pPr>
              <a:spcAft>
                <a:spcPts val="600"/>
              </a:spcAft>
            </a:pPr>
            <a:r>
              <a:rPr lang="en-US" sz="4000" b="1" dirty="0" smtClean="0"/>
              <a:t>         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_____________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1316967" y="2844749"/>
            <a:ext cx="5750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Are they learning English?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1422741" y="3524060"/>
            <a:ext cx="340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Yes, they are.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15" y="1757553"/>
            <a:ext cx="4507093" cy="48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18" y="2001252"/>
            <a:ext cx="85690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</a:rPr>
              <a:t>5</a:t>
            </a:r>
            <a:r>
              <a:rPr lang="en-US" sz="4000" b="1" dirty="0" smtClean="0">
                <a:solidFill>
                  <a:srgbClr val="0070C0"/>
                </a:solidFill>
              </a:rPr>
              <a:t>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/>
              <a:t>your friends / cycle to school?</a:t>
            </a:r>
          </a:p>
          <a:p>
            <a:pPr>
              <a:spcAft>
                <a:spcPts val="600"/>
              </a:spcAft>
            </a:pPr>
            <a:r>
              <a:rPr lang="en-US" sz="4000" b="1" dirty="0" smtClean="0"/>
              <a:t>         ____________________________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1216025" y="2663562"/>
            <a:ext cx="746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Are your friends cycling to school?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1216025" y="3373497"/>
            <a:ext cx="351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No, </a:t>
            </a:r>
            <a:r>
              <a:rPr lang="en-US" sz="4000" b="1" dirty="0">
                <a:solidFill>
                  <a:srgbClr val="00B050"/>
                </a:solidFill>
              </a:rPr>
              <a:t>they </a:t>
            </a:r>
            <a:r>
              <a:rPr lang="en-US" sz="4000" b="1" dirty="0" smtClean="0">
                <a:solidFill>
                  <a:srgbClr val="00B050"/>
                </a:solidFill>
              </a:rPr>
              <a:t>aren’t.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76" y="2562225"/>
            <a:ext cx="4427635" cy="44459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1190982" y="3983889"/>
            <a:ext cx="613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</a:rPr>
              <a:t>(They </a:t>
            </a:r>
            <a:r>
              <a:rPr lang="en-US" sz="4000" dirty="0">
                <a:solidFill>
                  <a:srgbClr val="7030A0"/>
                </a:solidFill>
              </a:rPr>
              <a:t>are walking to school.)</a:t>
            </a:r>
          </a:p>
        </p:txBody>
      </p:sp>
    </p:spTree>
    <p:extLst>
      <p:ext uri="{BB962C8B-B14F-4D97-AF65-F5344CB8AC3E}">
        <p14:creationId xmlns:p14="http://schemas.microsoft.com/office/powerpoint/2010/main" val="20471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4915" y="2862097"/>
            <a:ext cx="10217410" cy="303666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365681" y="1546048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534557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present continuous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" y="2132077"/>
            <a:ext cx="4097553" cy="10485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6942" y="3349379"/>
            <a:ext cx="9695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something is happening now, we use the present continuous.</a:t>
            </a:r>
          </a:p>
        </p:txBody>
      </p:sp>
    </p:spTree>
    <p:extLst>
      <p:ext uri="{BB962C8B-B14F-4D97-AF65-F5344CB8AC3E}">
        <p14:creationId xmlns:p14="http://schemas.microsoft.com/office/powerpoint/2010/main" val="3436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770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present simple or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833610"/>
            <a:ext cx="11200108" cy="481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1. </a:t>
            </a:r>
            <a:r>
              <a:rPr lang="en-US" sz="3200" dirty="0" smtClean="0"/>
              <a:t>My </a:t>
            </a:r>
            <a:r>
              <a:rPr lang="en-US" sz="3200" dirty="0"/>
              <a:t>best friend (not walk</a:t>
            </a:r>
            <a:r>
              <a:rPr lang="en-US" sz="3200"/>
              <a:t>) </a:t>
            </a:r>
            <a:r>
              <a:rPr lang="en-US" sz="3200" smtClean="0"/>
              <a:t>_______________________ </a:t>
            </a:r>
            <a:r>
              <a:rPr lang="en-US" sz="3200" dirty="0"/>
              <a:t>to school every day. Sometimes she (cycle) </a:t>
            </a:r>
            <a:r>
              <a:rPr lang="en-US" sz="3200" dirty="0" smtClean="0"/>
              <a:t>_______.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2. </a:t>
            </a:r>
            <a:r>
              <a:rPr lang="en-US" sz="3200" dirty="0"/>
              <a:t>Look! What _______ he (play) </a:t>
            </a:r>
            <a:r>
              <a:rPr lang="en-US" sz="3200" dirty="0" smtClean="0"/>
              <a:t>_______?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3. </a:t>
            </a:r>
            <a:r>
              <a:rPr lang="en-US" sz="3200" dirty="0"/>
              <a:t>_______ your friends (study) _______ in the library every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afternoon?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4. </a:t>
            </a:r>
            <a:r>
              <a:rPr lang="en-US" sz="3200" dirty="0"/>
              <a:t>I (write) </a:t>
            </a:r>
            <a:r>
              <a:rPr lang="en-US" sz="3200" dirty="0" smtClean="0"/>
              <a:t>________________ </a:t>
            </a:r>
            <a:r>
              <a:rPr lang="en-US" sz="3200" dirty="0"/>
              <a:t>an email to my friend now</a:t>
            </a:r>
            <a:r>
              <a:rPr lang="en-US" sz="3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5. </a:t>
            </a:r>
            <a:r>
              <a:rPr lang="en-US" sz="3200" dirty="0" smtClean="0"/>
              <a:t>He (not do</a:t>
            </a:r>
            <a:r>
              <a:rPr lang="en-US" sz="3200" smtClean="0"/>
              <a:t>) ________________ </a:t>
            </a:r>
            <a:r>
              <a:rPr lang="en-US" sz="3200" dirty="0" smtClean="0"/>
              <a:t>his homework now. He (read</a:t>
            </a:r>
            <a:r>
              <a:rPr lang="en-US" sz="3200" smtClean="0"/>
              <a:t>) ____________.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5224817" y="1871316"/>
            <a:ext cx="4309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</a:t>
            </a:r>
            <a:r>
              <a:rPr lang="vi-VN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6184937" y="2488305"/>
            <a:ext cx="118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3525809" y="3073080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1472029" y="3653474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2499266" y="4800195"/>
            <a:ext cx="2824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am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588727" y="5943350"/>
            <a:ext cx="2449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>
                <a:solidFill>
                  <a:srgbClr val="00B050"/>
                </a:solidFill>
              </a:rPr>
              <a:t> ‘</a:t>
            </a:r>
            <a:r>
              <a:rPr lang="en-US" sz="3200" b="1">
                <a:solidFill>
                  <a:srgbClr val="00B050"/>
                </a:solidFill>
              </a:rPr>
              <a:t>s </a:t>
            </a:r>
            <a:r>
              <a:rPr lang="en-US" sz="3200" b="1" smtClean="0">
                <a:solidFill>
                  <a:srgbClr val="00B050"/>
                </a:solidFill>
              </a:rPr>
              <a:t>reading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6006352" y="3038209"/>
            <a:ext cx="140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6006352" y="3662359"/>
            <a:ext cx="111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tudy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029103" y="5389474"/>
            <a:ext cx="3371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is not 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smtClean="0">
                <a:solidFill>
                  <a:srgbClr val="00B050"/>
                </a:solidFill>
              </a:rPr>
              <a:t>isn‘t doing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92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MY FRIENDS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248046" y="2735932"/>
            <a:ext cx="553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26649"/>
                </a:solidFill>
              </a:rPr>
              <a:t>The present continuous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Charades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mime different actions. 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670" y="2309052"/>
            <a:ext cx="260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072" y="3154785"/>
            <a:ext cx="8187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A: </a:t>
            </a:r>
            <a:r>
              <a:rPr lang="en-US" sz="3600" dirty="0"/>
              <a:t>Are you dancing?</a:t>
            </a:r>
          </a:p>
          <a:p>
            <a:r>
              <a:rPr lang="en-US" sz="3600" b="1" i="1" dirty="0"/>
              <a:t>B: </a:t>
            </a:r>
            <a:r>
              <a:rPr lang="en-US" sz="3600" dirty="0"/>
              <a:t>No, I’m not.</a:t>
            </a:r>
          </a:p>
          <a:p>
            <a:r>
              <a:rPr lang="en-US" sz="3600" b="1" i="1" dirty="0"/>
              <a:t>C: </a:t>
            </a:r>
            <a:r>
              <a:rPr lang="en-US" sz="3600" dirty="0"/>
              <a:t>Are you looking for something?</a:t>
            </a:r>
          </a:p>
          <a:p>
            <a:r>
              <a:rPr lang="en-US" sz="3600" b="1" i="1" dirty="0"/>
              <a:t>B: </a:t>
            </a:r>
            <a:r>
              <a:rPr lang="en-US" sz="3600" dirty="0"/>
              <a:t>Yes, I am.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781" y="11343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6339" y="2367698"/>
            <a:ext cx="5443644" cy="3962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618" t="15297" r="4915" b="13143"/>
          <a:stretch/>
        </p:blipFill>
        <p:spPr>
          <a:xfrm>
            <a:off x="1096365" y="1280409"/>
            <a:ext cx="1516690" cy="4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present continuous to talk about things happening </a:t>
            </a:r>
            <a:r>
              <a:rPr lang="en-US" sz="3600" dirty="0" smtClean="0"/>
              <a:t>now;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Ask about appearance and personality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5" y="118189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18251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1823620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350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587" y="478961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49" y="1043081"/>
            <a:ext cx="6089967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Sentence puzzling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1" y="1828861"/>
            <a:ext cx="6098855" cy="59360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present </a:t>
            </a:r>
            <a:r>
              <a:rPr lang="en-US" dirty="0" smtClean="0">
                <a:solidFill>
                  <a:schemeClr val="tx1"/>
                </a:solidFill>
              </a:rPr>
              <a:t>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2794" y="2595401"/>
            <a:ext cx="6097122" cy="210038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the verbs in brackets in the present continuous.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Look at the pictures. Write sentences like the example. Use positive or negative present continuous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Look at the pictures. Ask and answer.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8504" y="4901859"/>
            <a:ext cx="6091412" cy="56248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Charades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64202" cy="41446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132423"/>
            <a:ext cx="1364202" cy="138107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4227"/>
            <a:ext cx="1419469" cy="97538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15406" y="5759907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2033363" y="5090339"/>
            <a:ext cx="973224" cy="66956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8504" y="5667582"/>
            <a:ext cx="6091412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489603" y="1973925"/>
            <a:ext cx="6782730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Work in 4 </a:t>
            </a:r>
            <a:r>
              <a:rPr lang="en-US" sz="3200" dirty="0"/>
              <a:t>groups.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Create </a:t>
            </a:r>
            <a:r>
              <a:rPr lang="en-US" sz="3200" dirty="0"/>
              <a:t>as many </a:t>
            </a:r>
            <a:r>
              <a:rPr lang="en-US" sz="3200" dirty="0" smtClean="0"/>
              <a:t>correct </a:t>
            </a:r>
            <a:r>
              <a:rPr lang="en-US" sz="3200" dirty="0"/>
              <a:t>sentences from the word cards as possible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group with more correct sentences will be the winner.</a:t>
            </a:r>
            <a:endParaRPr lang="en-US" sz="32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187198" y="1331314"/>
            <a:ext cx="208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RULE: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97121" y="3557237"/>
            <a:ext cx="2851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puzzling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72767" y="782270"/>
            <a:ext cx="1054296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smtClean="0">
                <a:solidFill>
                  <a:srgbClr val="0070C0"/>
                </a:solidFill>
              </a:rPr>
              <a:t>1. </a:t>
            </a:r>
            <a:r>
              <a:rPr lang="en-US" sz="2800" smtClean="0"/>
              <a:t>now / learning / she / English / is.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en-US" sz="2800" b="1">
                <a:solidFill>
                  <a:srgbClr val="0070C0"/>
                </a:solidFill>
              </a:rPr>
              <a:t>. </a:t>
            </a:r>
            <a:r>
              <a:rPr lang="en-US" sz="2800"/>
              <a:t>w</a:t>
            </a:r>
            <a:r>
              <a:rPr lang="en-US" sz="2800" smtClean="0"/>
              <a:t>alk / park / he / dog / for / taking / the / his / in / a / is.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r>
              <a:rPr lang="en-US" sz="2800" b="1">
                <a:solidFill>
                  <a:srgbClr val="0070C0"/>
                </a:solidFill>
              </a:rPr>
              <a:t>. </a:t>
            </a:r>
            <a:r>
              <a:rPr lang="en-US" sz="2800" smtClean="0"/>
              <a:t>Trang / friends / about / talking / new / Phong / their / and / are.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4</a:t>
            </a:r>
            <a:r>
              <a:rPr lang="en-US" sz="2800" b="1" smtClean="0">
                <a:solidFill>
                  <a:srgbClr val="0070C0"/>
                </a:solidFill>
              </a:rPr>
              <a:t>. </a:t>
            </a:r>
            <a:r>
              <a:rPr lang="en-US" sz="2800" smtClean="0"/>
              <a:t>isn’t / piano / Susan / playing / the.</a:t>
            </a:r>
            <a:endParaRPr lang="en-US" sz="2800" dirty="0" smtClean="0"/>
          </a:p>
          <a:p>
            <a:pPr>
              <a:lnSpc>
                <a:spcPct val="250000"/>
              </a:lnSpc>
            </a:pPr>
            <a:r>
              <a:rPr lang="en-US" sz="2800" b="1" smtClean="0">
                <a:solidFill>
                  <a:srgbClr val="0070C0"/>
                </a:solidFill>
              </a:rPr>
              <a:t>5. </a:t>
            </a:r>
            <a:r>
              <a:rPr lang="en-US" sz="2800" smtClean="0"/>
              <a:t>Me / parents / my / visiting / my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788" y="1783937"/>
            <a:ext cx="4581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 smtClean="0">
                <a:solidFill>
                  <a:srgbClr val="00B050"/>
                </a:solidFill>
              </a:rPr>
              <a:t>She </a:t>
            </a:r>
            <a:r>
              <a:rPr lang="en-US" sz="2800">
                <a:solidFill>
                  <a:srgbClr val="00B050"/>
                </a:solidFill>
              </a:rPr>
              <a:t>is learning English now.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788" y="2869745"/>
            <a:ext cx="663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 smtClean="0">
                <a:solidFill>
                  <a:srgbClr val="00B050"/>
                </a:solidFill>
              </a:rPr>
              <a:t>He is taking his dog for a walk in the park.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788" y="3934414"/>
            <a:ext cx="8232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>
                <a:solidFill>
                  <a:srgbClr val="00B050"/>
                </a:solidFill>
              </a:rPr>
              <a:t>Phong and Trang are </a:t>
            </a:r>
            <a:r>
              <a:rPr lang="en-US" sz="2800" smtClean="0">
                <a:solidFill>
                  <a:srgbClr val="00B050"/>
                </a:solidFill>
              </a:rPr>
              <a:t>talking about their new friends.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788" y="5056254"/>
            <a:ext cx="4828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>
                <a:solidFill>
                  <a:srgbClr val="00B050"/>
                </a:solidFill>
              </a:rPr>
              <a:t>Susan isn’t playing the piano.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787" y="6114956"/>
            <a:ext cx="4541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>
                <a:solidFill>
                  <a:srgbClr val="00B050"/>
                </a:solidFill>
              </a:rPr>
              <a:t>My parents are visiting me.</a:t>
            </a:r>
            <a:endParaRPr lang="en-GB" sz="2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3398" y="2385356"/>
            <a:ext cx="10217410" cy="4171383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365681" y="1097823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086332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present continuous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" y="1683852"/>
            <a:ext cx="4097553" cy="10485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9668" y="2663915"/>
            <a:ext cx="1057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use the present continuous for actions happening now.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9669" y="3175520"/>
            <a:ext cx="8397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 </a:t>
            </a:r>
            <a:r>
              <a:rPr lang="en-US" sz="3200" b="1" dirty="0"/>
              <a:t>- </a:t>
            </a:r>
            <a:r>
              <a:rPr lang="en-US" sz="3200" dirty="0"/>
              <a:t>She</a:t>
            </a:r>
            <a:r>
              <a:rPr lang="en-US" sz="3200" b="1" dirty="0"/>
              <a:t>’s talking.</a:t>
            </a:r>
          </a:p>
          <a:p>
            <a:pPr marL="1085850"/>
            <a:r>
              <a:rPr lang="en-US" sz="3200" b="1" dirty="0"/>
              <a:t> </a:t>
            </a:r>
            <a:r>
              <a:rPr lang="en-US" sz="3200" b="1" dirty="0" smtClean="0"/>
              <a:t>     - </a:t>
            </a:r>
            <a:r>
              <a:rPr lang="en-US" sz="3200" dirty="0"/>
              <a:t>They</a:t>
            </a:r>
            <a:r>
              <a:rPr lang="en-US" sz="3200" b="1" dirty="0"/>
              <a:t>’re not talking.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9668" y="4086855"/>
            <a:ext cx="9812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can use the present continuous with </a:t>
            </a:r>
            <a:r>
              <a:rPr lang="en-US" sz="3200" i="1" dirty="0"/>
              <a:t>now</a:t>
            </a:r>
            <a:r>
              <a:rPr lang="en-US" sz="3200" dirty="0"/>
              <a:t>, </a:t>
            </a:r>
            <a:r>
              <a:rPr lang="en-US" sz="3200" i="1" dirty="0"/>
              <a:t>at present</a:t>
            </a:r>
            <a:r>
              <a:rPr lang="en-US" sz="3200" dirty="0"/>
              <a:t>, or </a:t>
            </a:r>
            <a:r>
              <a:rPr lang="en-US" sz="3200" i="1" dirty="0"/>
              <a:t>at the moment</a:t>
            </a:r>
            <a:r>
              <a:rPr lang="en-US" sz="32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9669" y="4987080"/>
            <a:ext cx="839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 </a:t>
            </a:r>
            <a:r>
              <a:rPr lang="en-US" sz="3200" b="1" dirty="0"/>
              <a:t>- </a:t>
            </a:r>
            <a:r>
              <a:rPr lang="en-US" sz="3200" dirty="0"/>
              <a:t>I’m doing my homework </a:t>
            </a:r>
            <a:r>
              <a:rPr lang="en-US" sz="3200" b="1" dirty="0"/>
              <a:t>at present</a:t>
            </a:r>
            <a:r>
              <a:rPr lang="en-US" sz="3200" dirty="0"/>
              <a:t>.</a:t>
            </a:r>
            <a:endParaRPr lang="en-US" sz="3200" b="1" dirty="0"/>
          </a:p>
          <a:p>
            <a:pPr marL="1085850"/>
            <a:r>
              <a:rPr lang="en-US" sz="3200" b="1" dirty="0"/>
              <a:t> </a:t>
            </a:r>
            <a:r>
              <a:rPr lang="en-US" sz="3200" b="1" dirty="0" smtClean="0"/>
              <a:t>     - </a:t>
            </a:r>
            <a:r>
              <a:rPr lang="en-US" sz="3200" b="1" i="1" dirty="0"/>
              <a:t>A: </a:t>
            </a:r>
            <a:r>
              <a:rPr lang="en-US" sz="3200" dirty="0"/>
              <a:t>Are you reading </a:t>
            </a:r>
            <a:r>
              <a:rPr lang="en-US" sz="3200" b="1" dirty="0"/>
              <a:t>now</a:t>
            </a:r>
            <a:r>
              <a:rPr lang="en-US" sz="3200" dirty="0"/>
              <a:t>?</a:t>
            </a:r>
          </a:p>
          <a:p>
            <a:pPr marL="1200150" indent="57150"/>
            <a:r>
              <a:rPr lang="en-US" sz="3200" b="1" i="1" dirty="0" smtClean="0"/>
              <a:t>      B</a:t>
            </a:r>
            <a:r>
              <a:rPr lang="en-US" sz="3200" b="1" i="1" dirty="0"/>
              <a:t>: </a:t>
            </a:r>
            <a:r>
              <a:rPr lang="en-US" sz="3200" dirty="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681" y="1097823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086332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present continuous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30171"/>
              </p:ext>
            </p:extLst>
          </p:nvPr>
        </p:nvGraphicFramePr>
        <p:xfrm>
          <a:off x="487067" y="1969733"/>
          <a:ext cx="11235558" cy="4524697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5417991">
                  <a:extLst>
                    <a:ext uri="{9D8B030D-6E8A-4147-A177-3AD203B41FA5}">
                      <a16:colId xmlns:a16="http://schemas.microsoft.com/office/drawing/2014/main" val="2482376170"/>
                    </a:ext>
                  </a:extLst>
                </a:gridCol>
                <a:gridCol w="5817567">
                  <a:extLst>
                    <a:ext uri="{9D8B030D-6E8A-4147-A177-3AD203B41FA5}">
                      <a16:colId xmlns:a16="http://schemas.microsoft.com/office/drawing/2014/main" val="2801432816"/>
                    </a:ext>
                  </a:extLst>
                </a:gridCol>
              </a:tblGrid>
              <a:tr h="592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FB7BD"/>
                          </a:solidFill>
                          <a:effectLst/>
                        </a:rPr>
                        <a:t>Form</a:t>
                      </a:r>
                      <a:endParaRPr lang="en-US" sz="3200" b="1" dirty="0">
                        <a:solidFill>
                          <a:srgbClr val="0FB7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FB7BD"/>
                          </a:solidFill>
                          <a:effectLst/>
                        </a:rPr>
                        <a:t>Example</a:t>
                      </a:r>
                      <a:endParaRPr lang="en-US" sz="3200" b="1" dirty="0">
                        <a:solidFill>
                          <a:srgbClr val="0FB7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386966"/>
                  </a:ext>
                </a:extLst>
              </a:tr>
              <a:tr h="1185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 + am/ is/ are + V-</a:t>
                      </a:r>
                      <a:r>
                        <a:rPr lang="en-US" sz="3200" dirty="0" err="1">
                          <a:effectLst/>
                        </a:rPr>
                        <a:t>ing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She is playing basketball in the garden.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67756"/>
                  </a:ext>
                </a:extLst>
              </a:tr>
              <a:tr h="1560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 + am not/ isn’t/ aren’t + V-</a:t>
                      </a:r>
                      <a:r>
                        <a:rPr lang="en-US" sz="3200" dirty="0" err="1">
                          <a:effectLst/>
                        </a:rPr>
                        <a:t>ing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They are not going to school at </a:t>
                      </a:r>
                      <a:r>
                        <a:rPr lang="en-US" sz="3200">
                          <a:effectLst/>
                        </a:rPr>
                        <a:t>the </a:t>
                      </a:r>
                      <a:r>
                        <a:rPr lang="en-US" sz="3200" smtClean="0">
                          <a:effectLst/>
                        </a:rPr>
                        <a:t>moment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053719"/>
                  </a:ext>
                </a:extLst>
              </a:tr>
              <a:tr h="592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Am/ Is/ Are + S + V-</a:t>
                      </a:r>
                      <a:r>
                        <a:rPr lang="en-US" sz="3200" dirty="0" err="1">
                          <a:effectLst/>
                        </a:rPr>
                        <a:t>ing</a:t>
                      </a:r>
                      <a:r>
                        <a:rPr lang="en-US" sz="3200" dirty="0">
                          <a:effectLst/>
                        </a:rPr>
                        <a:t>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Are you having lunch?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97200"/>
                  </a:ext>
                </a:extLst>
              </a:tr>
              <a:tr h="592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Wh</a:t>
                      </a:r>
                      <a:r>
                        <a:rPr lang="en-US" sz="3200" dirty="0">
                          <a:effectLst/>
                        </a:rPr>
                        <a:t> + am/ is/ are + S + V-</a:t>
                      </a:r>
                      <a:r>
                        <a:rPr lang="en-US" sz="3200" dirty="0" err="1">
                          <a:effectLst/>
                        </a:rPr>
                        <a:t>ing</a:t>
                      </a:r>
                      <a:r>
                        <a:rPr lang="en-US" sz="3200" dirty="0">
                          <a:effectLst/>
                        </a:rPr>
                        <a:t>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Why is he standing over there?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6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5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645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20536" y="2161238"/>
            <a:ext cx="1117068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0070C0"/>
                </a:solidFill>
              </a:rPr>
              <a:t>1. </a:t>
            </a:r>
            <a:r>
              <a:rPr lang="en-US" sz="3400" dirty="0"/>
              <a:t>Nam (read</a:t>
            </a:r>
            <a:r>
              <a:rPr lang="en-US" sz="3400" smtClean="0"/>
              <a:t>) __________ </a:t>
            </a:r>
            <a:r>
              <a:rPr lang="en-US" sz="3400" dirty="0"/>
              <a:t>a book now</a:t>
            </a:r>
            <a:r>
              <a:rPr lang="en-US" sz="3400" dirty="0" smtClean="0"/>
              <a:t>.</a:t>
            </a:r>
            <a:endParaRPr lang="en-US" sz="3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2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They (play</a:t>
            </a:r>
            <a:r>
              <a:rPr lang="en-US" sz="3400" smtClean="0"/>
              <a:t>) ___________ </a:t>
            </a:r>
            <a:r>
              <a:rPr lang="en-US" sz="3400" dirty="0"/>
              <a:t>football at the moment</a:t>
            </a:r>
            <a:r>
              <a:rPr lang="en-US" sz="3400" dirty="0" smtClean="0"/>
              <a:t>.</a:t>
            </a:r>
            <a:endParaRPr lang="en-US" sz="3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3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My sister (not make</a:t>
            </a:r>
            <a:r>
              <a:rPr lang="en-US" sz="3400" dirty="0" smtClean="0"/>
              <a:t>) ___________ </a:t>
            </a:r>
            <a:r>
              <a:rPr lang="en-US" sz="3400" dirty="0"/>
              <a:t>a sandwich at present</a:t>
            </a:r>
            <a:r>
              <a:rPr lang="en-US" sz="3400" dirty="0" smtClean="0"/>
              <a:t>.</a:t>
            </a:r>
            <a:endParaRPr lang="en-US" sz="3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4. </a:t>
            </a:r>
            <a:r>
              <a:rPr lang="en-US" sz="3400" dirty="0" smtClean="0"/>
              <a:t>I </a:t>
            </a:r>
            <a:r>
              <a:rPr lang="en-US" sz="3400" dirty="0"/>
              <a:t>(go</a:t>
            </a:r>
            <a:r>
              <a:rPr lang="en-US" sz="3400"/>
              <a:t>) </a:t>
            </a:r>
            <a:r>
              <a:rPr lang="en-US" sz="3400" smtClean="0"/>
              <a:t>__________ </a:t>
            </a:r>
            <a:r>
              <a:rPr lang="en-US" sz="3400" dirty="0"/>
              <a:t>to the supermarket at the moment</a:t>
            </a:r>
            <a:r>
              <a:rPr lang="en-US" sz="3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5. </a:t>
            </a:r>
            <a:r>
              <a:rPr lang="en-US" sz="3400" dirty="0" smtClean="0"/>
              <a:t>_____ they </a:t>
            </a:r>
            <a:r>
              <a:rPr lang="en-US" sz="3400" dirty="0"/>
              <a:t>(</a:t>
            </a:r>
            <a:r>
              <a:rPr lang="en-US" sz="3400" dirty="0" smtClean="0"/>
              <a:t>talk)</a:t>
            </a:r>
            <a:r>
              <a:rPr lang="en-US" sz="3400" dirty="0"/>
              <a:t> </a:t>
            </a:r>
            <a:r>
              <a:rPr lang="en-US" sz="3400" dirty="0" smtClean="0"/>
              <a:t>__________ about </a:t>
            </a:r>
            <a:r>
              <a:rPr lang="en-US" sz="3400" dirty="0"/>
              <a:t>their new friends</a:t>
            </a:r>
            <a:r>
              <a:rPr lang="en-US" sz="3400" dirty="0" smtClean="0"/>
              <a:t>?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3121899" y="2317895"/>
            <a:ext cx="1931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3002411" y="3139353"/>
            <a:ext cx="2170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619763" y="3939218"/>
            <a:ext cx="23887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1902109" y="4713971"/>
            <a:ext cx="18363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082718" y="5452522"/>
            <a:ext cx="8193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4241750" y="5492852"/>
            <a:ext cx="14115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458" y="2367698"/>
            <a:ext cx="186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43" y="2890918"/>
            <a:ext cx="4078605" cy="30474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37020" y="4122235"/>
            <a:ext cx="48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She</a:t>
            </a:r>
            <a:r>
              <a:rPr lang="en-US" sz="3200" b="1" dirty="0">
                <a:solidFill>
                  <a:srgbClr val="F16649"/>
                </a:solidFill>
              </a:rPr>
              <a:t>’s talking </a:t>
            </a:r>
            <a:r>
              <a:rPr lang="en-US" sz="3200" dirty="0"/>
              <a:t>to Mai. (talk)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4878</TotalTime>
  <Words>1186</Words>
  <PresentationFormat>Widescreen</PresentationFormat>
  <Paragraphs>221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2023-11-07T08:45:44Z</dcterms:modified>
</cp:coreProperties>
</file>