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3"/>
  </p:handoutMasterIdLst>
  <p:sldIdLst>
    <p:sldId id="271" r:id="rId3"/>
    <p:sldId id="581" r:id="rId5"/>
    <p:sldId id="302" r:id="rId6"/>
    <p:sldId id="279" r:id="rId7"/>
    <p:sldId id="361" r:id="rId8"/>
    <p:sldId id="630" r:id="rId9"/>
    <p:sldId id="597" r:id="rId10"/>
    <p:sldId id="631" r:id="rId11"/>
    <p:sldId id="598" r:id="rId12"/>
    <p:sldId id="632" r:id="rId13"/>
    <p:sldId id="617" r:id="rId14"/>
    <p:sldId id="633" r:id="rId15"/>
    <p:sldId id="599" r:id="rId16"/>
    <p:sldId id="634" r:id="rId17"/>
    <p:sldId id="635" r:id="rId18"/>
    <p:sldId id="636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ACFCE"/>
    <a:srgbClr val="FD5C0C"/>
    <a:srgbClr val="FFF3DA"/>
    <a:srgbClr val="D0BFFF"/>
    <a:srgbClr val="FFE9BD"/>
    <a:srgbClr val="DFCCFB"/>
    <a:srgbClr val="FF1F1F"/>
    <a:srgbClr val="24FF1F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64" y="108"/>
      </p:cViewPr>
      <p:guideLst>
        <p:guide orient="horz" pos="15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jpeg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4" name="Picture 3" descr="humanoid-8043450_1280"/>
          <p:cNvPicPr>
            <a:picLocks noChangeAspect="1"/>
          </p:cNvPicPr>
          <p:nvPr/>
        </p:nvPicPr>
        <p:blipFill>
          <a:blip r:embed="rId2"/>
          <a:srcRect b="63150"/>
          <a:stretch>
            <a:fillRect/>
          </a:stretch>
        </p:blipFill>
        <p:spPr>
          <a:xfrm flipH="1">
            <a:off x="-8558530" y="-5198110"/>
            <a:ext cx="8253095" cy="1990725"/>
          </a:xfrm>
          <a:prstGeom prst="rect">
            <a:avLst/>
          </a:prstGeom>
        </p:spPr>
      </p:pic>
      <p:pic>
        <p:nvPicPr>
          <p:cNvPr id="6" name="Picture 5" descr="ai-generated-7832243_19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2700" y="6858000"/>
            <a:ext cx="2159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693795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MY ROBOT’S ABILITIES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Spider web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07760" cy="13411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/>
                </a:solidFill>
              </a:rPr>
              <a:t>*Expressing agreement and disagreement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dialogues. Pay attention to the highlighted sentences. (p. 63)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Express your opinions about the statements. (p. 63)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100" y="2348230"/>
            <a:ext cx="815340" cy="13455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51682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3117215"/>
            <a:ext cx="6207125" cy="151511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Listen to the radio programme from 4Teen News. Fill the blanks with the words you hear. (p. 63)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Interview three friends about what abilities they want their robots to have. (p. 63)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17040" y="1393190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to the radio programme from 4Teen News. Fill the blanks with the words you hear. 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" y="1289685"/>
            <a:ext cx="981075" cy="1038225"/>
          </a:xfrm>
          <a:prstGeom prst="rect">
            <a:avLst/>
          </a:prstGeom>
        </p:spPr>
      </p:pic>
      <p:pic>
        <p:nvPicPr>
          <p:cNvPr id="3" name="B2_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54570" y="1825625"/>
            <a:ext cx="782320" cy="782320"/>
          </a:xfrm>
          <a:prstGeom prst="rect">
            <a:avLst/>
          </a:prstGeom>
        </p:spPr>
      </p:pic>
      <p:sp>
        <p:nvSpPr>
          <p:cNvPr id="7" name="Rectangle 1"/>
          <p:cNvSpPr/>
          <p:nvPr/>
        </p:nvSpPr>
        <p:spPr>
          <a:xfrm>
            <a:off x="463550" y="2591435"/>
            <a:ext cx="11377930" cy="4231005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600" b="1" i="1" dirty="0"/>
              <a:t>Speaker: </a:t>
            </a:r>
            <a:r>
              <a:rPr lang="en-US" sz="3600" dirty="0"/>
              <a:t>Today we ask our friends: Tom from Australia, Linh from Viet Nam and </a:t>
            </a:r>
            <a:r>
              <a:rPr lang="en-US" sz="3600" dirty="0" err="1"/>
              <a:t>Nobita</a:t>
            </a:r>
            <a:r>
              <a:rPr lang="en-US" sz="3600" dirty="0"/>
              <a:t> from Japan to tell us about their robots. Tom, would you like to start?</a:t>
            </a:r>
            <a:endParaRPr lang="en-US" sz="3600" dirty="0"/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600" b="1" i="1" dirty="0"/>
              <a:t>Tom: </a:t>
            </a:r>
            <a:r>
              <a:rPr lang="en-US" sz="3600" dirty="0"/>
              <a:t>Well, my robot can (1</a:t>
            </a:r>
            <a:r>
              <a:rPr lang="en-US" sz="3600" u="sng" dirty="0"/>
              <a:t>)			</a:t>
            </a:r>
            <a:r>
              <a:rPr lang="en-US" sz="3600" dirty="0">
                <a:sym typeface="+mn-ea"/>
              </a:rPr>
              <a:t>what I say. It can also understand </a:t>
            </a:r>
            <a:r>
              <a:rPr lang="en-US" sz="3600" dirty="0"/>
              <a:t>my feelings. It’s the (2) </a:t>
            </a:r>
            <a:r>
              <a:rPr lang="en-US" sz="3600" u="sng" dirty="0"/>
              <a:t>			</a:t>
            </a:r>
            <a:r>
              <a:rPr lang="en-US" sz="3600" dirty="0"/>
              <a:t> robot.</a:t>
            </a:r>
            <a:endParaRPr lang="en-US" sz="3600" dirty="0"/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endParaRPr lang="en-US" sz="3600" dirty="0"/>
          </a:p>
        </p:txBody>
      </p:sp>
      <p:sp>
        <p:nvSpPr>
          <p:cNvPr id="11" name="Text Box 10"/>
          <p:cNvSpPr txBox="1"/>
          <p:nvPr/>
        </p:nvSpPr>
        <p:spPr>
          <a:xfrm>
            <a:off x="6009640" y="4647565"/>
            <a:ext cx="2484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understand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197215" y="5406390"/>
            <a:ext cx="2484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rgbClr val="FF0000"/>
                </a:solidFill>
              </a:rPr>
              <a:t>smartest</a:t>
            </a:r>
            <a:endParaRPr lang="en-US" sz="360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6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/>
        </p:nvSpPr>
        <p:spPr>
          <a:xfrm>
            <a:off x="438150" y="2045335"/>
            <a:ext cx="11233150" cy="43078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b="1" i="1" dirty="0">
                <a:sym typeface="+mn-ea"/>
              </a:rPr>
              <a:t>Speaker: </a:t>
            </a:r>
            <a:r>
              <a:rPr lang="en-US" sz="3600" dirty="0">
                <a:sym typeface="+mn-ea"/>
              </a:rPr>
              <a:t>Linh?</a:t>
            </a:r>
            <a:endParaRPr lang="en-US" sz="36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b="1" i="1" dirty="0">
                <a:sym typeface="+mn-ea"/>
              </a:rPr>
              <a:t>Linh: </a:t>
            </a:r>
            <a:r>
              <a:rPr lang="en-US" sz="3600" dirty="0">
                <a:sym typeface="+mn-ea"/>
              </a:rPr>
              <a:t>My robot is my best friend. It does a lot for me: clean the ﬂoor, (3)</a:t>
            </a:r>
            <a:r>
              <a:rPr lang="en-US" sz="3600" u="sng" dirty="0">
                <a:sym typeface="+mn-ea"/>
              </a:rPr>
              <a:t>				m</a:t>
            </a:r>
            <a:r>
              <a:rPr lang="en-US" sz="3600" dirty="0">
                <a:sym typeface="+mn-ea"/>
              </a:rPr>
              <a:t>y toys away, and ...</a:t>
            </a:r>
            <a:endParaRPr lang="en-US" sz="36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b="1" i="1" dirty="0">
                <a:sym typeface="+mn-ea"/>
              </a:rPr>
              <a:t>Speaker: </a:t>
            </a:r>
            <a:r>
              <a:rPr lang="en-US" sz="3600" dirty="0">
                <a:sym typeface="+mn-ea"/>
              </a:rPr>
              <a:t>And </a:t>
            </a:r>
            <a:r>
              <a:rPr lang="en-US" sz="3600" dirty="0" err="1">
                <a:sym typeface="+mn-ea"/>
              </a:rPr>
              <a:t>Nobita</a:t>
            </a:r>
            <a:r>
              <a:rPr lang="en-US" sz="3600" dirty="0">
                <a:sym typeface="+mn-ea"/>
              </a:rPr>
              <a:t>?</a:t>
            </a:r>
            <a:endParaRPr lang="en-US" sz="3600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600" b="1" i="1" dirty="0" err="1">
                <a:sym typeface="+mn-ea"/>
              </a:rPr>
              <a:t>Nobita</a:t>
            </a:r>
            <a:r>
              <a:rPr lang="en-US" sz="3600" b="1" i="1" dirty="0">
                <a:sym typeface="+mn-ea"/>
              </a:rPr>
              <a:t>: </a:t>
            </a:r>
            <a:r>
              <a:rPr lang="en-US" sz="3600" dirty="0">
                <a:sym typeface="+mn-ea"/>
              </a:rPr>
              <a:t>My robot is very useful. It helps me a lot. It can (4</a:t>
            </a:r>
            <a:r>
              <a:rPr lang="en-US" sz="3600" u="sng" dirty="0">
                <a:sym typeface="+mn-ea"/>
              </a:rPr>
              <a:t>)		 		</a:t>
            </a:r>
            <a:r>
              <a:rPr lang="en-US" sz="3600" dirty="0">
                <a:sym typeface="+mn-ea"/>
              </a:rPr>
              <a:t>my plants and even work as a (5)</a:t>
            </a:r>
            <a:r>
              <a:rPr lang="en-US" sz="3600" u="sng" dirty="0">
                <a:sym typeface="+mn-ea"/>
              </a:rPr>
              <a:t>			</a:t>
            </a:r>
            <a:endParaRPr lang="en-US" sz="3600" u="sng" dirty="0"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467100" y="3455035"/>
            <a:ext cx="2419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put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895350" y="5646420"/>
            <a:ext cx="2419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water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602470" y="5646420"/>
            <a:ext cx="24193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solidFill>
                  <a:srgbClr val="FF0000"/>
                </a:solidFill>
              </a:rPr>
              <a:t>guard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5" name="Content Placeholder 14" descr="interview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 flipH="1">
            <a:off x="-3792220" y="7205980"/>
            <a:ext cx="406400" cy="406400"/>
          </a:xfrm>
          <a:prstGeom prst="rect">
            <a:avLst/>
          </a:prstGeom>
        </p:spPr>
      </p:pic>
      <p:sp>
        <p:nvSpPr>
          <p:cNvPr id="10" name="TextBox 11"/>
          <p:cNvSpPr txBox="1"/>
          <p:nvPr/>
        </p:nvSpPr>
        <p:spPr>
          <a:xfrm>
            <a:off x="1717040" y="1177290"/>
            <a:ext cx="98786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to the radio programme from 4Teen News. Fill the blanks with the words you hear. 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4" name="Content Placeholder 13"/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" y="1073785"/>
            <a:ext cx="981075" cy="10382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16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13840" y="1070610"/>
            <a:ext cx="9878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Interview three friends about what abilities they want their robots to have. Note their answers in the table below.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" y="1301750"/>
            <a:ext cx="990600" cy="101917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896235" y="2773045"/>
            <a:ext cx="8882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600">
                <a:solidFill>
                  <a:schemeClr val="tx1"/>
                </a:solidFill>
              </a:rPr>
              <a:t>- Move around and asks three classmates what abilities they want their robots to have.</a:t>
            </a:r>
            <a:endParaRPr lang="en-US" sz="3600">
              <a:solidFill>
                <a:schemeClr val="tx1"/>
              </a:solidFill>
            </a:endParaRPr>
          </a:p>
        </p:txBody>
      </p:sp>
      <p:pic>
        <p:nvPicPr>
          <p:cNvPr id="15" name="Content Placeholder 14" descr="interview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3235" y="3218180"/>
            <a:ext cx="2413000" cy="2413000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896235" y="4183380"/>
            <a:ext cx="888238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600">
                <a:solidFill>
                  <a:schemeClr val="tx1"/>
                </a:solidFill>
              </a:rPr>
              <a:t>- Remember to write the names of your friends who you interview and note the answers in the table.</a:t>
            </a:r>
            <a:endParaRPr lang="en-US" sz="360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3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interview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72110" y="3803650"/>
            <a:ext cx="2640330" cy="264033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012440" y="2811780"/>
          <a:ext cx="8341360" cy="3632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3910"/>
                <a:gridCol w="2000885"/>
                <a:gridCol w="5536565"/>
              </a:tblGrid>
              <a:tr h="1151255">
                <a:tc gridSpan="2">
                  <a:txBody>
                    <a:bodyPr/>
                    <a:p>
                      <a:pPr algn="ctr"/>
                      <a:r>
                        <a:rPr lang="en-US" sz="3200"/>
                        <a:t>Friends</a:t>
                      </a:r>
                      <a:endParaRPr lang="en-US" sz="32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200"/>
                        <a:t>Abilities he / she wants</a:t>
                      </a:r>
                      <a:r>
                        <a:rPr lang="en-US" sz="3200" baseline="0"/>
                        <a:t> </a:t>
                      </a:r>
                      <a:endParaRPr lang="en-US" sz="3200" baseline="0"/>
                    </a:p>
                    <a:p>
                      <a:pPr algn="ctr"/>
                      <a:r>
                        <a:rPr lang="en-US" sz="3200" baseline="0"/>
                        <a:t>his / her robot to have</a:t>
                      </a:r>
                      <a:endParaRPr lang="en-US" sz="32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26770">
                <a:tc>
                  <a:txBody>
                    <a:bodyPr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1.</a:t>
                      </a:r>
                      <a:endParaRPr lang="en-US" sz="32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</a:tr>
              <a:tr h="826770">
                <a:tc>
                  <a:txBody>
                    <a:bodyPr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2.</a:t>
                      </a:r>
                      <a:endParaRPr lang="en-US" sz="32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endParaRPr lang="en-US" sz="320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827405">
                <a:tc>
                  <a:txBody>
                    <a:bodyPr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</a:rPr>
                        <a:t>3.</a:t>
                      </a:r>
                      <a:endParaRPr lang="en-US" sz="32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p>
                      <a:endParaRPr lang="en-US" sz="3200"/>
                    </a:p>
                  </a:txBody>
                  <a:tcPr>
                    <a:solidFill>
                      <a:srgbClr val="DEEBF7"/>
                    </a:solidFill>
                  </a:tcPr>
                </a:tc>
              </a:tr>
            </a:tbl>
          </a:graphicData>
        </a:graphic>
      </p:graphicFrame>
      <p:sp>
        <p:nvSpPr>
          <p:cNvPr id="6" name="TextBox 11"/>
          <p:cNvSpPr txBox="1"/>
          <p:nvPr/>
        </p:nvSpPr>
        <p:spPr>
          <a:xfrm>
            <a:off x="1513840" y="1070610"/>
            <a:ext cx="9878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Interview three friends about what abilities they want their robots to have. Note their answers in the table below.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" y="1301750"/>
            <a:ext cx="990600" cy="101917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9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1800" y="1347470"/>
            <a:ext cx="8065135" cy="1016635"/>
          </a:xfrm>
        </p:spPr>
        <p:txBody>
          <a:bodyPr>
            <a:prstTxWarp prst="textChevron">
              <a:avLst/>
            </a:prstTxWarp>
            <a:scene3d>
              <a:camera prst="orthographicFront"/>
              <a:lightRig rig="threePt" dir="t"/>
            </a:scene3d>
          </a:bodyPr>
          <a:p>
            <a:r>
              <a:rPr 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REPORT TIME</a:t>
            </a:r>
            <a:endParaRPr 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11" name="Content Placeholder 10" descr="12-Us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268980" y="2814320"/>
            <a:ext cx="5932805" cy="333756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9" name="TextBox 14"/>
          <p:cNvSpPr txBox="1"/>
          <p:nvPr/>
        </p:nvSpPr>
        <p:spPr>
          <a:xfrm>
            <a:off x="487045" y="208280"/>
            <a:ext cx="59226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MY ROBOT’S ABILITIES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693795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MY ROBOT’S ABILITIES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Spider web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07760" cy="13411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/>
                </a:solidFill>
              </a:rPr>
              <a:t>*Expressing agreement and disagreement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dialogues. Pay attention to the highlighted sentences. (p. 63)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Express your opinions about the statements. (p. 63)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100" y="2348230"/>
            <a:ext cx="815340" cy="13455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065" y="3994785"/>
            <a:ext cx="824865" cy="83566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5936" y="4872839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4820285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51682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3117215"/>
            <a:ext cx="6207125" cy="151511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Listen to the radio programme from 4Teen News. Fill the blanks with the words you hear. (p. 63)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Interview three friends about what abilities they want their robots to have. (p. 63)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Express agreement and disagreement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what a robot can do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5" y="2009140"/>
            <a:ext cx="1120965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Write a paragraph about 50 words to describe a robot you want to have.</a:t>
            </a:r>
            <a:endParaRPr lang="en-US" sz="3600"/>
          </a:p>
          <a:p>
            <a:pPr algn="just">
              <a:lnSpc>
                <a:spcPct val="150000"/>
              </a:lnSpc>
            </a:pPr>
            <a:r>
              <a:rPr lang="en-US" sz="3600"/>
              <a:t>- Prepare for the next lesson (Lesson 5: Skills 1).</a:t>
            </a: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45" y="4593590"/>
            <a:ext cx="1913890" cy="1913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-152400" y="-588010"/>
            <a:ext cx="12738100" cy="78867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26940" y="1725295"/>
            <a:ext cx="7465695" cy="1604010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62775" y="201295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5144770" y="202120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04826" y="2000264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5400" b="1" smtClean="0">
                <a:solidFill>
                  <a:schemeClr val="bg1"/>
                </a:solidFill>
                <a:latin typeface="Myriad Pro" pitchFamily="34" charset="0"/>
              </a:rPr>
              <a:t>ROBOTS</a:t>
            </a:r>
            <a:endParaRPr lang="en-US" sz="5400" b="1" smtClean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97650" y="198755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  <a:endParaRPr lang="en-US" sz="48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0955" y="348488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6087745" y="347472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6153771" y="374636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2800" b="1">
                <a:solidFill>
                  <a:schemeClr val="bg1"/>
                </a:solidFill>
              </a:rPr>
              <a:t>LESSON 4: COMMUNICATION </a:t>
            </a:r>
            <a:endParaRPr lang="en-US" sz="2800" b="1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95020"/>
            <a:ext cx="4607560" cy="6870065"/>
            <a:chOff x="0" y="-1252"/>
            <a:chExt cx="7256" cy="8741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3" name="Pentagon 2"/>
            <p:cNvSpPr/>
            <p:nvPr/>
          </p:nvSpPr>
          <p:spPr>
            <a:xfrm rot="5400000">
              <a:off x="-2331" y="1079"/>
              <a:ext cx="7084" cy="2422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Pentagon 7"/>
            <p:cNvSpPr/>
            <p:nvPr/>
          </p:nvSpPr>
          <p:spPr>
            <a:xfrm rot="5400000">
              <a:off x="396" y="2026"/>
              <a:ext cx="6445" cy="239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Pentagon 8"/>
            <p:cNvSpPr/>
            <p:nvPr/>
          </p:nvSpPr>
          <p:spPr>
            <a:xfrm rot="5400000">
              <a:off x="2250" y="2483"/>
              <a:ext cx="7491" cy="2523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71500" y="3693795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MY ROBOT’S ABILITIES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Spider web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07760" cy="13411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/>
                </a:solidFill>
              </a:rPr>
              <a:t>*Expressing agreement and disagreement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dialogues. Pay attention to the highlighted sentences. (p. 63)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Express your opinions about the statements. (p. 63)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10800000" flipV="1">
            <a:off x="1689100" y="2348230"/>
            <a:ext cx="815340" cy="134556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</p:cNvCxnSpPr>
          <p:nvPr/>
        </p:nvCxnSpPr>
        <p:spPr>
          <a:xfrm>
            <a:off x="2806065" y="3994785"/>
            <a:ext cx="824865" cy="83566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5936" y="4872839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18430" y="4820285"/>
            <a:ext cx="6206490" cy="65659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51682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219065" y="3117215"/>
            <a:ext cx="6207125" cy="151511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3: Listen to the radio programme from 4Teen News. Fill the blanks with the words you hear. (p. 63)</a:t>
            </a:r>
            <a:endParaRPr lang="en-US" dirty="0">
              <a:solidFill>
                <a:schemeClr val="tx1"/>
              </a:solidFill>
              <a:sym typeface="+mn-ea"/>
            </a:endParaRP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sym typeface="+mn-ea"/>
              </a:rPr>
              <a:t>Task 4: Interview three friends about what abilities they want their robots to have. (p. 63)</a:t>
            </a:r>
            <a:endParaRPr lang="en-US" dirty="0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47800" y="956945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SPIDER WEB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Content Placeholder 5" descr="halloween-3726939_192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19145" y="1932305"/>
            <a:ext cx="4427855" cy="44278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27295" y="1691005"/>
            <a:ext cx="705485" cy="642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32955" y="2907030"/>
            <a:ext cx="705485" cy="642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399020" y="4191000"/>
            <a:ext cx="705485" cy="642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107430" y="5875020"/>
            <a:ext cx="705485" cy="642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19145" y="4641850"/>
            <a:ext cx="705485" cy="642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074035" y="3308350"/>
            <a:ext cx="705485" cy="6426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2" descr="robot (1)"/>
          <p:cNvPicPr>
            <a:picLocks noChangeAspect="1"/>
          </p:cNvPicPr>
          <p:nvPr/>
        </p:nvPicPr>
        <p:blipFill>
          <a:blip r:embed="rId1"/>
          <a:srcRect t="4153" r="72532" b="44718"/>
          <a:stretch>
            <a:fillRect/>
          </a:stretch>
        </p:blipFill>
        <p:spPr>
          <a:xfrm rot="17160000">
            <a:off x="3747770" y="3341370"/>
            <a:ext cx="957580" cy="1782445"/>
          </a:xfrm>
          <a:prstGeom prst="rect">
            <a:avLst/>
          </a:prstGeom>
        </p:spPr>
      </p:pic>
      <p:pic>
        <p:nvPicPr>
          <p:cNvPr id="10" name="Content Placeholder 2" descr="robot (1)"/>
          <p:cNvPicPr>
            <a:picLocks noChangeAspect="1"/>
          </p:cNvPicPr>
          <p:nvPr/>
        </p:nvPicPr>
        <p:blipFill>
          <a:blip r:embed="rId1"/>
          <a:srcRect t="4153" r="72532" b="44718"/>
          <a:stretch>
            <a:fillRect/>
          </a:stretch>
        </p:blipFill>
        <p:spPr>
          <a:xfrm rot="15480000" flipV="1">
            <a:off x="6574790" y="3413125"/>
            <a:ext cx="957580" cy="1782445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5052060" y="1082675"/>
            <a:ext cx="1708785" cy="104013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solidFill>
                  <a:schemeClr val="tx1"/>
                </a:solidFill>
              </a:rPr>
              <a:t>I CAN</a:t>
            </a: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13" name="Content Placeholder 2" descr="robot (1)"/>
          <p:cNvPicPr>
            <a:picLocks noChangeAspect="1"/>
          </p:cNvPicPr>
          <p:nvPr/>
        </p:nvPicPr>
        <p:blipFill>
          <a:blip r:embed="rId1"/>
          <a:srcRect t="4153" r="72532" b="44718"/>
          <a:stretch>
            <a:fillRect/>
          </a:stretch>
        </p:blipFill>
        <p:spPr>
          <a:xfrm rot="14820000">
            <a:off x="3909060" y="3953510"/>
            <a:ext cx="1088390" cy="2026285"/>
          </a:xfrm>
          <a:prstGeom prst="rect">
            <a:avLst/>
          </a:prstGeom>
        </p:spPr>
      </p:pic>
      <p:pic>
        <p:nvPicPr>
          <p:cNvPr id="16" name="Content Placeholder 2" descr="robot (1)"/>
          <p:cNvPicPr>
            <a:picLocks noChangeAspect="1"/>
          </p:cNvPicPr>
          <p:nvPr/>
        </p:nvPicPr>
        <p:blipFill>
          <a:blip r:embed="rId1"/>
          <a:srcRect t="4153" r="72532" b="44718"/>
          <a:stretch>
            <a:fillRect/>
          </a:stretch>
        </p:blipFill>
        <p:spPr>
          <a:xfrm rot="18000000" flipV="1">
            <a:off x="6384925" y="3910330"/>
            <a:ext cx="957580" cy="2058670"/>
          </a:xfrm>
          <a:prstGeom prst="rect">
            <a:avLst/>
          </a:prstGeom>
        </p:spPr>
      </p:pic>
      <p:pic>
        <p:nvPicPr>
          <p:cNvPr id="3" name="Content Placeholder 2" descr="robot (1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19855" y="2326005"/>
            <a:ext cx="3486150" cy="348615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017520" y="1612900"/>
            <a:ext cx="1877695" cy="13169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50685" y="1804035"/>
            <a:ext cx="1877695" cy="13169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568565" y="3625215"/>
            <a:ext cx="1877695" cy="13169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901825" y="3509645"/>
            <a:ext cx="1877695" cy="13169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286635" y="4938395"/>
            <a:ext cx="1877695" cy="13169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68185" y="4958080"/>
            <a:ext cx="1877695" cy="13169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17" grpId="0" animBg="1"/>
      <p:bldP spid="17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halloween-3726939_19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2560" y="2081530"/>
            <a:ext cx="901700" cy="43624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04440" y="2038985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EVERYDAY ENGLISH</a:t>
            </a:r>
            <a:endParaRPr lang="en-US" alt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19065" y="944880"/>
            <a:ext cx="6205855" cy="45529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dirty="0">
                <a:solidFill>
                  <a:schemeClr val="tx1"/>
                </a:solidFill>
              </a:rPr>
              <a:t>Spider web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18430" y="1588135"/>
            <a:ext cx="6207760" cy="134112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tx1"/>
                </a:solidFill>
              </a:rPr>
              <a:t>*Expressing agreement and disagreement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Listen and read the dialogues. Pay attention to the highlighted sentences. (p. 63)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Work in pairs. Express your opinions about the statements. (p. 63)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endCxn id="17" idx="0"/>
          </p:cNvCxnSpPr>
          <p:nvPr/>
        </p:nvCxnSpPr>
        <p:spPr>
          <a:xfrm>
            <a:off x="2500630" y="1249045"/>
            <a:ext cx="1190625" cy="7899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51682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4: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75740" y="1062990"/>
            <a:ext cx="100126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read the dialogues. Pay attention to the highlighted sentences.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5" y="974725"/>
            <a:ext cx="941070" cy="1022985"/>
          </a:xfrm>
          <a:prstGeom prst="rect">
            <a:avLst/>
          </a:prstGeom>
        </p:spPr>
      </p:pic>
      <p:pic>
        <p:nvPicPr>
          <p:cNvPr id="5" name="B2_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8790" y="1454150"/>
            <a:ext cx="650240" cy="65024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703580" y="2110740"/>
            <a:ext cx="7494905" cy="1901190"/>
          </a:xfrm>
          <a:prstGeom prst="wedgeRoundRectCallout">
            <a:avLst/>
          </a:prstGeom>
          <a:solidFill>
            <a:srgbClr val="FA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1360170" y="3306445"/>
            <a:ext cx="2578100" cy="482600"/>
          </a:xfrm>
          <a:prstGeom prst="rect">
            <a:avLst/>
          </a:prstGeom>
          <a:solidFill>
            <a:srgbClr val="FFFF0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Rectangle 2"/>
          <p:cNvSpPr/>
          <p:nvPr/>
        </p:nvSpPr>
        <p:spPr>
          <a:xfrm>
            <a:off x="887730" y="2086610"/>
            <a:ext cx="7621905" cy="181483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sz="2800" b="1" i="1" dirty="0"/>
              <a:t>A:  </a:t>
            </a:r>
            <a:r>
              <a:rPr lang="en-US" sz="2800" dirty="0"/>
              <a:t>I think robots can help us a lot in our daily life. 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i="1" dirty="0"/>
              <a:t>B:  </a:t>
            </a:r>
            <a:r>
              <a:rPr lang="en-US" sz="2800" dirty="0"/>
              <a:t>I agree with you.</a:t>
            </a:r>
            <a:endParaRPr lang="en-US" sz="2800" dirty="0"/>
          </a:p>
        </p:txBody>
      </p:sp>
      <p:sp>
        <p:nvSpPr>
          <p:cNvPr id="13" name="Rounded Rectangular Callout 12"/>
          <p:cNvSpPr/>
          <p:nvPr/>
        </p:nvSpPr>
        <p:spPr>
          <a:xfrm flipH="1">
            <a:off x="3907155" y="4351655"/>
            <a:ext cx="8114030" cy="2163445"/>
          </a:xfrm>
          <a:prstGeom prst="wedgeRoundRectCallou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4755515" y="5475605"/>
            <a:ext cx="3377565" cy="644525"/>
          </a:xfrm>
          <a:prstGeom prst="rect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Rectangle 2"/>
          <p:cNvSpPr/>
          <p:nvPr/>
        </p:nvSpPr>
        <p:spPr>
          <a:xfrm flipH="1">
            <a:off x="4265930" y="4351020"/>
            <a:ext cx="7621905" cy="181483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en-US" sz="2800" b="1" i="1" dirty="0">
                <a:sym typeface="+mn-ea"/>
              </a:rPr>
              <a:t>A:  </a:t>
            </a:r>
            <a:r>
              <a:rPr lang="en-US" sz="2800" dirty="0">
                <a:sym typeface="+mn-ea"/>
              </a:rPr>
              <a:t>Peter says robots can do everything like humans. </a:t>
            </a:r>
            <a:endParaRPr lang="en-US" sz="2800" dirty="0"/>
          </a:p>
          <a:p>
            <a:pPr>
              <a:lnSpc>
                <a:spcPct val="200000"/>
              </a:lnSpc>
            </a:pPr>
            <a:r>
              <a:rPr lang="en-US" sz="2800" b="1" i="1" dirty="0">
                <a:sym typeface="+mn-ea"/>
              </a:rPr>
              <a:t>B:  </a:t>
            </a:r>
            <a:r>
              <a:rPr lang="en-US" sz="2800" dirty="0">
                <a:sym typeface="+mn-ea"/>
              </a:rPr>
              <a:t>I don’t agree with him.</a:t>
            </a:r>
            <a:endParaRPr lang="en-US" sz="2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" name="TextBox 14"/>
          <p:cNvSpPr txBox="1"/>
          <p:nvPr/>
        </p:nvSpPr>
        <p:spPr>
          <a:xfrm>
            <a:off x="487045" y="208280"/>
            <a:ext cx="49834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bldLvl="0" animBg="1"/>
      <p:bldP spid="15" grpId="1" animBg="1"/>
      <p:bldP spid="16" grpId="0" bldLvl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30780" y="1172210"/>
            <a:ext cx="10499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Agreement and disagreement expressions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38" name="image25.png"/>
          <p:cNvPicPr preferRelativeResize="0"/>
          <p:nvPr/>
        </p:nvPicPr>
        <p:blipFill>
          <a:blip r:embed="rId1"/>
          <a:srcRect/>
          <a:stretch>
            <a:fillRect/>
          </a:stretch>
        </p:blipFill>
        <p:spPr>
          <a:xfrm>
            <a:off x="2735580" y="1744980"/>
            <a:ext cx="6550660" cy="461962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2" name="TextBox 14"/>
          <p:cNvSpPr txBox="1"/>
          <p:nvPr/>
        </p:nvSpPr>
        <p:spPr>
          <a:xfrm>
            <a:off x="487045" y="208280"/>
            <a:ext cx="49834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0540" y="1405890"/>
            <a:ext cx="98786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pairs. Express your opinions about the following statements. Use the highlighted phrases in the dialogues above.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" y="1303655"/>
            <a:ext cx="1066800" cy="1057275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615315" y="2655570"/>
            <a:ext cx="10432415" cy="3046095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/>
              <a:t>Home robots are the most useful of all types of robots.</a:t>
            </a:r>
            <a:endParaRPr lang="en-US" sz="320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/>
              <a:t>Some people can use robots to do bad things.</a:t>
            </a:r>
            <a:endParaRPr lang="en-US" sz="320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200"/>
              <a:t>Robots will use too much electricity in the future.</a:t>
            </a:r>
            <a:endParaRPr lang="en-US" sz="3200"/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/>
            </a:p>
          </p:txBody>
        </p:sp>
      </p:grpSp>
      <p:sp>
        <p:nvSpPr>
          <p:cNvPr id="4" name="TextBox 14"/>
          <p:cNvSpPr txBox="1"/>
          <p:nvPr/>
        </p:nvSpPr>
        <p:spPr>
          <a:xfrm>
            <a:off x="487045" y="208280"/>
            <a:ext cx="49834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EVERYDAY ENGLISH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4113</Words>
  <PresentationFormat>Widescreen</PresentationFormat>
  <Paragraphs>198</Paragraphs>
  <Slides>19</Slides>
  <Notes>14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Myriad Pro</vt:lpstr>
      <vt:lpstr>Segoe Print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REPORT TIME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2023-08-23T08:57:07Z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CDFBD09126E2448FAE4504467E438ED9</vt:lpwstr>
  </property>
  <property fmtid="{D5CDD505-2E9C-101B-9397-08002B2CF9AE}" pid="3" name="KSOProductBuildVer">
    <vt:lpwstr>1033-11.2.0.11537</vt:lpwstr>
  </property>
</Properties>
</file>