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39" r:id="rId2"/>
    <p:sldId id="340" r:id="rId3"/>
    <p:sldId id="341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0000FF"/>
    <a:srgbClr val="66FF33"/>
    <a:srgbClr val="4DDA00"/>
    <a:srgbClr val="99FF33"/>
    <a:srgbClr val="99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="" xmlns:a16="http://schemas.microsoft.com/office/drawing/2014/main" id="{0C5FFA99-B2DC-4688-A983-6A496567322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hfdh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="" xmlns:a16="http://schemas.microsoft.com/office/drawing/2014/main" id="{DF7888C6-8DD2-4946-B667-EE789BB4A0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CD2745F-9C3F-4A28-B001-1B19D3128AF2}" type="slidenum">
              <a:rPr lang="en-US" altLang="en-US" smtClean="0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="" xmlns:a16="http://schemas.microsoft.com/office/drawing/2014/main" id="{F33C72B5-51DC-42AF-BFE0-4BDEBF558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>
            <a:extLst>
              <a:ext uri="{FF2B5EF4-FFF2-40B4-BE49-F238E27FC236}">
                <a16:creationId xmlns="" xmlns:a16="http://schemas.microsoft.com/office/drawing/2014/main" id="{A0A8F09F-B00C-4129-89DC-397ED2527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="" xmlns:a16="http://schemas.microsoft.com/office/drawing/2014/main" id="{0C5FFA99-B2DC-4688-A983-6A496567322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hfdh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="" xmlns:a16="http://schemas.microsoft.com/office/drawing/2014/main" id="{DF7888C6-8DD2-4946-B667-EE789BB4A0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CD2745F-9C3F-4A28-B001-1B19D3128AF2}" type="slidenum">
              <a:rPr lang="en-US" altLang="en-US" smtClean="0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="" xmlns:a16="http://schemas.microsoft.com/office/drawing/2014/main" id="{F33C72B5-51DC-42AF-BFE0-4BDEBF558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>
            <a:extLst>
              <a:ext uri="{FF2B5EF4-FFF2-40B4-BE49-F238E27FC236}">
                <a16:creationId xmlns="" xmlns:a16="http://schemas.microsoft.com/office/drawing/2014/main" id="{A0A8F09F-B00C-4129-89DC-397ED2527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xmlns="" id="{13C8E42C-FFC4-4FB5-BD31-014916291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xmlns="" id="{03193DE7-0CC4-48A8-B9FD-876E24203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xmlns="" id="{954E0563-7FEB-4BFF-9BEC-9E297F1C4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4D559DB4-1E6F-4477-B53A-AC2105D8A9F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720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pPr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6.pn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9.png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2.jpeg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5.jpe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52.png"/><Relationship Id="rId5" Type="http://schemas.openxmlformats.org/officeDocument/2006/relationships/image" Target="../media/image47.gif"/><Relationship Id="rId10" Type="http://schemas.openxmlformats.org/officeDocument/2006/relationships/image" Target="../media/image51.gif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200" y="228600"/>
            <a:ext cx="119888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latin typeface="+mj-lt"/>
              </a:rPr>
              <a:t>VƯỢT </a:t>
            </a:r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latin typeface="+mj-lt"/>
              </a:rPr>
              <a:t>CHƯỚNG</a:t>
            </a:r>
            <a:r>
              <a:rPr lang="en-US" sz="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latin typeface="+mj-lt"/>
              </a:rPr>
              <a:t>NGẠI </a:t>
            </a:r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latin typeface="+mj-lt"/>
              </a:rPr>
              <a:t>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5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112" y="114715"/>
            <a:ext cx="9231089" cy="480631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68" y="112488"/>
            <a:ext cx="9581681" cy="499291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60" y="83612"/>
            <a:ext cx="9656840" cy="494558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09" y="152401"/>
            <a:ext cx="9695691" cy="49892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50400" y="4953000"/>
            <a:ext cx="261582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48800" y="4953001"/>
            <a:ext cx="2743200" cy="194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48800" y="4876800"/>
            <a:ext cx="2540000" cy="189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508386" y="4953001"/>
            <a:ext cx="237881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06400" y="2133600"/>
            <a:ext cx="11480800" cy="10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lang="pt-BR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Kí hiệu bản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là những hình vẽ, màu sắc...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được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dùng một cách quy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thể hiện các sự vật, hiện t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ượ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lí trên bản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pt-B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1752600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a. Kí hiệu bản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64271" y="2221523"/>
            <a:ext cx="5428565" cy="6001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Em hãy cho biết kí hiệu bản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ồ là gì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?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2D4B03-7139-46A3-94C0-287409CD2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2" t="34108" r="44535" b="24806"/>
          <a:stretch/>
        </p:blipFill>
        <p:spPr>
          <a:xfrm>
            <a:off x="3454400" y="1809748"/>
            <a:ext cx="8737600" cy="50482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400" y="1828800"/>
            <a:ext cx="3335606" cy="161582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 vào H.1 SGK  cho biết có mấy loại kí hiệu bản đồ? Đó là những loại nào?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" y="2133600"/>
            <a:ext cx="11379200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Có ba loại kí hiệu: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+ Kí hiệu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iểm: sân bay, cảng biển, nhà máy thủy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iện...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+ Kí hiệu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ng: Biên giới quốc gia,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ng bộ,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ng sắt...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+ Kí hiệu diện tích: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cát,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phù sa,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phèn...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1752600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a. Kí hiệu bản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2514600"/>
            <a:ext cx="5737984" cy="41148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78412" y="1828801"/>
            <a:ext cx="7648136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xác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các kí hiệu trên thuộc t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ừng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loại kí hiệu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học.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7EC76D-D1E2-460C-856F-603FE8978B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89" t="36434" r="29685" b="27985"/>
          <a:stretch/>
        </p:blipFill>
        <p:spPr>
          <a:xfrm>
            <a:off x="6299200" y="2363373"/>
            <a:ext cx="5689600" cy="4287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219200"/>
            <a:ext cx="67056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89207" y="1975338"/>
            <a:ext cx="3841448" cy="25707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Em hãy lên 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bảng xác định các đối tượng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địa lí trên bản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 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hội trường, tượng đài, khách sạn, chợ, công viên, sân vận động.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3B8B04-3FD4-4A35-AA66-9972017A20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49" t="26595" r="27333" b="10991"/>
          <a:stretch/>
        </p:blipFill>
        <p:spPr>
          <a:xfrm>
            <a:off x="4402665" y="1722078"/>
            <a:ext cx="7721600" cy="5048839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7FB237-9470-4562-9407-066EDCA7A6C2}"/>
              </a:ext>
            </a:extLst>
          </p:cNvPr>
          <p:cNvSpPr txBox="1"/>
          <p:nvPr/>
        </p:nvSpPr>
        <p:spPr>
          <a:xfrm>
            <a:off x="4368800" y="6501432"/>
            <a:ext cx="78232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1. Bản đồ một khu vực của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TP.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Hồ Chí Minh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1360" y="1919067"/>
            <a:ext cx="3957711" cy="11079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ă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c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ứ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đâ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 mà 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 biết những đối tượng địa lí này?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B48A1A4-D1DE-4C29-8228-5A119ED0ADE4}"/>
              </a:ext>
            </a:extLst>
          </p:cNvPr>
          <p:cNvSpPr txBox="1"/>
          <p:nvPr/>
        </p:nvSpPr>
        <p:spPr>
          <a:xfrm>
            <a:off x="7721600" y="1981201"/>
            <a:ext cx="2235200" cy="369332"/>
          </a:xfrm>
          <a:prstGeom prst="rect">
            <a:avLst/>
          </a:prstGeom>
          <a:solidFill>
            <a:srgbClr val="66E6F4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GIẢI</a:t>
            </a:r>
          </a:p>
        </p:txBody>
      </p:sp>
      <p:sp>
        <p:nvSpPr>
          <p:cNvPr id="13" name="Down Arrow 4">
            <a:extLst>
              <a:ext uri="{FF2B5EF4-FFF2-40B4-BE49-F238E27FC236}">
                <a16:creationId xmlns="" xmlns:a16="http://schemas.microsoft.com/office/drawing/2014/main" id="{677A9DE9-5BCB-4922-8FF8-18CA84A4F9C1}"/>
              </a:ext>
            </a:extLst>
          </p:cNvPr>
          <p:cNvSpPr/>
          <p:nvPr/>
        </p:nvSpPr>
        <p:spPr>
          <a:xfrm rot="5563561" flipV="1">
            <a:off x="10404006" y="1825854"/>
            <a:ext cx="236015" cy="7098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B6D34C4-C033-4723-B7D5-B364DECBF331}"/>
              </a:ext>
            </a:extLst>
          </p:cNvPr>
          <p:cNvSpPr txBox="1"/>
          <p:nvPr/>
        </p:nvSpPr>
        <p:spPr>
          <a:xfrm>
            <a:off x="389205" y="1890932"/>
            <a:ext cx="3860800" cy="15550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 sao khi xem bản đồ, việc tr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ớc tiên là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bảng chú giải?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31747" grpId="1" animBg="1"/>
      <p:bldP spid="15" grpId="0" animBg="1"/>
      <p:bldP spid="3073" grpId="0" animBg="1"/>
      <p:bldP spid="3073" grpId="1" animBg="1"/>
      <p:bldP spid="12" grpId="0" animBg="1"/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400" y="1752600"/>
            <a:ext cx="345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b. Bảng chú giải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385234" y="33147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1EB173-A755-4CA3-A041-73F3A612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7" t="31855" r="50205" b="28186"/>
          <a:stretch/>
        </p:blipFill>
        <p:spPr>
          <a:xfrm>
            <a:off x="422030" y="1828801"/>
            <a:ext cx="5571145" cy="4450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7EC76D-D1E2-460C-856F-603FE8978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89" t="36434" r="29685" b="27985"/>
          <a:stretch/>
        </p:blipFill>
        <p:spPr>
          <a:xfrm>
            <a:off x="6076237" y="1744393"/>
            <a:ext cx="5543677" cy="4450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38B5F3-3B3F-41D5-8CB1-ED470FB30B52}"/>
              </a:ext>
            </a:extLst>
          </p:cNvPr>
          <p:cNvSpPr txBox="1"/>
          <p:nvPr/>
        </p:nvSpPr>
        <p:spPr>
          <a:xfrm>
            <a:off x="2946400" y="6320004"/>
            <a:ext cx="4467274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Hình 2. Bảng chú giải bản đồ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0E8780-DF4F-4586-A6C9-732D7836AE1B}"/>
              </a:ext>
            </a:extLst>
          </p:cNvPr>
          <p:cNvSpPr txBox="1"/>
          <p:nvPr/>
        </p:nvSpPr>
        <p:spPr>
          <a:xfrm>
            <a:off x="765909" y="318868"/>
            <a:ext cx="10389772" cy="1107996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H.2 SGK cho biết bảng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 giải nào của bản đồ hành chính, bảng chú giải nào của bản đồ tự nhiên?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6B0A19-98EB-4A2B-B68F-819E75F6BEE6}"/>
              </a:ext>
            </a:extLst>
          </p:cNvPr>
          <p:cNvSpPr txBox="1"/>
          <p:nvPr/>
        </p:nvSpPr>
        <p:spPr>
          <a:xfrm>
            <a:off x="789354" y="304800"/>
            <a:ext cx="10281920" cy="1107996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kể ít nhất ba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tượng địa lí thể hiện trên bản đồ tự nhiên,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tượng thể hiện trên bản đồ hành chính?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97170" y="318867"/>
            <a:ext cx="10344443" cy="11079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eaLnBrk="1" hangingPunct="1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Bằng kiến thức thực tế em hãy cho biết, b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ảng chú giải có vai trò như thế nào khi đọc bản đồ?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10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400" y="1752600"/>
            <a:ext cx="325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b. Bảng chú giải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4801" y="2286001"/>
            <a:ext cx="11480800" cy="53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Trên bản đồ, các kí hiệu được giải thích trong bảng chú giải.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4800" y="2895601"/>
            <a:ext cx="11176000" cy="53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Qua bảng chú giải ta có thể biết được các đối tượng địa lí thể hiện trên bản đồ.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Đọc một số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thông dụng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985" y="2241454"/>
            <a:ext cx="7510584" cy="600164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 thác thông tin mục 2a, nêu cách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bản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thông dụng.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607" y="1787771"/>
            <a:ext cx="812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a. Cách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 bản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8355" y="228600"/>
            <a:ext cx="11016331" cy="990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Trên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tỉ lệ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nếu mẫu số càng l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thì tỉ lệ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càng...</a:t>
            </a:r>
            <a:endParaRPr 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0" y="2209800"/>
            <a:ext cx="4775200" cy="8437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..nhỏ và ng</a:t>
            </a:r>
            <a:r>
              <a:rPr lang="vi-VN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362636" y="3429001"/>
            <a:ext cx="2019193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nhỏ và ng</a:t>
            </a:r>
            <a:r>
              <a:rPr lang="vi-VN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lại</a:t>
            </a:r>
            <a:endParaRPr lang="en-US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63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9">
            <a:extLst>
              <a:ext uri="{FF2B5EF4-FFF2-40B4-BE49-F238E27FC236}">
                <a16:creationId xmlns="" xmlns:a16="http://schemas.microsoft.com/office/drawing/2014/main" id="{D5D1BFF6-7DD8-402F-AF76-DA6D2E82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00200"/>
            <a:ext cx="5029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="" xmlns:a16="http://schemas.microsoft.com/office/drawing/2014/main" id="{816AA0C0-5C9F-430B-8337-AE53A290CD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8000" y="147320"/>
            <a:ext cx="6756400" cy="7455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solidFill>
              <a:srgbClr val="000099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14EF8FD-8D65-4B85-B142-A90D02549BD3}"/>
              </a:ext>
            </a:extLst>
          </p:cNvPr>
          <p:cNvSpPr/>
          <p:nvPr/>
        </p:nvSpPr>
        <p:spPr>
          <a:xfrm>
            <a:off x="111759" y="1460509"/>
            <a:ext cx="5872480" cy="495436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88858F-7DFE-4DC5-A6C4-7F3FBEFD1ABD}"/>
              </a:ext>
            </a:extLst>
          </p:cNvPr>
          <p:cNvSpPr txBox="1"/>
          <p:nvPr/>
        </p:nvSpPr>
        <p:spPr>
          <a:xfrm>
            <a:off x="975370" y="1600201"/>
            <a:ext cx="4117144" cy="7694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rgbClr val="2B1DE1"/>
                </a:solidFill>
                <a:latin typeface="Times New Roman" pitchFamily="18" charset="0"/>
                <a:cs typeface="Times New Roman" pitchFamily="18" charset="0"/>
              </a:rPr>
              <a:t>Quan sát bản đồ </a:t>
            </a:r>
            <a:r>
              <a:rPr lang="en-US" sz="2200" b="1" i="1" dirty="0" smtClean="0">
                <a:solidFill>
                  <a:srgbClr val="2B1DE1"/>
                </a:solidFill>
                <a:latin typeface="Times New Roman" pitchFamily="18" charset="0"/>
                <a:cs typeface="Times New Roman" pitchFamily="18" charset="0"/>
              </a:rPr>
              <a:t>Bán cầu Đông, trang 103 SGK</a:t>
            </a:r>
            <a:endParaRPr lang="en-US" sz="2200" b="1" i="1" dirty="0">
              <a:solidFill>
                <a:srgbClr val="2B1DE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5DACB94-56BB-4B6A-BE35-6D376523630D}"/>
              </a:ext>
            </a:extLst>
          </p:cNvPr>
          <p:cNvSpPr/>
          <p:nvPr/>
        </p:nvSpPr>
        <p:spPr>
          <a:xfrm>
            <a:off x="6319520" y="1519789"/>
            <a:ext cx="5760723" cy="48810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828545-DF16-4380-A3CF-D9E53ECC3655}"/>
              </a:ext>
            </a:extLst>
          </p:cNvPr>
          <p:cNvSpPr txBox="1"/>
          <p:nvPr/>
        </p:nvSpPr>
        <p:spPr>
          <a:xfrm>
            <a:off x="6879111" y="1676401"/>
            <a:ext cx="4951826" cy="7694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rgbClr val="2B1DE1"/>
                </a:solidFill>
                <a:latin typeface="Times New Roman" pitchFamily="18" charset="0"/>
                <a:cs typeface="Times New Roman" pitchFamily="18" charset="0"/>
              </a:rPr>
              <a:t>Quan sát bản đồ hành chính Việt </a:t>
            </a:r>
            <a:r>
              <a:rPr lang="en-US" sz="2200" b="1" i="1" dirty="0" smtClean="0">
                <a:solidFill>
                  <a:srgbClr val="2B1DE1"/>
                </a:solidFill>
                <a:latin typeface="Times New Roman" pitchFamily="18" charset="0"/>
                <a:cs typeface="Times New Roman" pitchFamily="18" charset="0"/>
              </a:rPr>
              <a:t>Nam, trang117 SGK</a:t>
            </a:r>
            <a:endParaRPr lang="en-US" sz="2200" b="1" i="1" dirty="0">
              <a:solidFill>
                <a:srgbClr val="2B1DE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8EAA148-BDAB-48DD-AC07-9AB6D7F2539C}"/>
              </a:ext>
            </a:extLst>
          </p:cNvPr>
          <p:cNvSpPr txBox="1"/>
          <p:nvPr/>
        </p:nvSpPr>
        <p:spPr>
          <a:xfrm>
            <a:off x="1805941" y="927431"/>
            <a:ext cx="292608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1F0A7EF-2E63-41EB-A882-B1DFA4803512}"/>
              </a:ext>
            </a:extLst>
          </p:cNvPr>
          <p:cNvSpPr txBox="1"/>
          <p:nvPr/>
        </p:nvSpPr>
        <p:spPr>
          <a:xfrm>
            <a:off x="8128000" y="990601"/>
            <a:ext cx="292608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2,4</a:t>
            </a:r>
          </a:p>
        </p:txBody>
      </p:sp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08000" y="2466480"/>
            <a:ext cx="5283200" cy="3962400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B7125CC-9961-43A1-8F7C-5C9414B84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99" t="27555" r="36834" b="9482"/>
          <a:stretch/>
        </p:blipFill>
        <p:spPr>
          <a:xfrm>
            <a:off x="6680588" y="2511360"/>
            <a:ext cx="5008299" cy="3962400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7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Đọc một số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thông dụng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400" y="1752600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b. Đọc bản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 tự nhiên và bản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 hành chính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04800" y="2362200"/>
            <a:ext cx="11480800" cy="11079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GV hướng dẫn HS quan sát, cùng trao đổi và hoàn thành việc đọc bản đồ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tự nhiên thế giới trang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97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 bản đồ hành chính Việt Nam trang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110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 gợi ý. 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Tìm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i trên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endParaRPr lang="en-US" altLang="vi-VN" sz="2400" b="1" u="sng" dirty="0" smtClean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loud Callout 15"/>
          <p:cNvSpPr/>
          <p:nvPr/>
        </p:nvSpPr>
        <p:spPr bwMode="auto">
          <a:xfrm>
            <a:off x="203200" y="1752600"/>
            <a:ext cx="4983240" cy="2717363"/>
          </a:xfrm>
          <a:prstGeom prst="cloudCallout">
            <a:avLst>
              <a:gd name="adj1" fmla="val 81506"/>
              <a:gd name="adj2" fmla="val 31935"/>
            </a:avLst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 tuần này em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bố mẹ cho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th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L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Bác, em hãy kể tên những cách tìm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Bác mà em biết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TS\Desktop\Ảnh\President_Trump's_Trip_to_Vietnam_(4722868801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7312" y="1828800"/>
            <a:ext cx="6096000" cy="342900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  <p:sp>
        <p:nvSpPr>
          <p:cNvPr id="18" name="Cloud Callout 17"/>
          <p:cNvSpPr/>
          <p:nvPr/>
        </p:nvSpPr>
        <p:spPr bwMode="auto">
          <a:xfrm>
            <a:off x="196948" y="2080846"/>
            <a:ext cx="5384800" cy="1686639"/>
          </a:xfrm>
          <a:prstGeom prst="cloudCallout">
            <a:avLst>
              <a:gd name="adj1" fmla="val 59726"/>
              <a:gd name="adj2" fmla="val 89164"/>
            </a:avLst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các bước tìm đường đi trên bản đồ và trên Google Maps.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6" grpId="1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203200" y="1219200"/>
            <a:ext cx="670560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Tìm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i trên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endParaRPr lang="en-US" altLang="vi-VN" sz="2400" b="1" u="sng" dirty="0" smtClean="0"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752602"/>
            <a:ext cx="508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a. Tìm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i trên bản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6A144597-4DD9-4FF1-ABAE-AA1BE98A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1" y="2942773"/>
            <a:ext cx="2452687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70C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B</a:t>
            </a:r>
            <a:r>
              <a:rPr lang="vi-VN" altLang="en-US" sz="2200" b="1" dirty="0">
                <a:solidFill>
                  <a:srgbClr val="0070C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ư</a:t>
            </a:r>
            <a:r>
              <a:rPr lang="en-US" altLang="en-US" sz="2200" b="1" dirty="0">
                <a:solidFill>
                  <a:srgbClr val="0070C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ớc 1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492C71F8-8CD6-4403-A190-F9C39443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401" y="2895601"/>
            <a:ext cx="2452687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B05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B</a:t>
            </a:r>
            <a:r>
              <a:rPr lang="vi-VN" altLang="en-US" sz="2200" b="1">
                <a:solidFill>
                  <a:srgbClr val="00B05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ư</a:t>
            </a:r>
            <a:r>
              <a:rPr lang="en-US" altLang="en-US" sz="2200" b="1">
                <a:solidFill>
                  <a:srgbClr val="00B05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ớc 2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1C44BF63-F1DF-40AD-8EB0-E539D75D0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1" y="2895601"/>
            <a:ext cx="2452687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C0000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B</a:t>
            </a:r>
            <a:r>
              <a:rPr lang="vi-VN" altLang="en-US" sz="2200" b="1">
                <a:solidFill>
                  <a:srgbClr val="C0000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ư</a:t>
            </a:r>
            <a:r>
              <a:rPr lang="en-US" altLang="en-US" sz="2200" b="1">
                <a:solidFill>
                  <a:srgbClr val="C00000"/>
                </a:solidFill>
                <a:latin typeface="Times New Roman" pitchFamily="18" charset="0"/>
                <a:ea typeface="Open Sans"/>
                <a:cs typeface="Times New Roman" pitchFamily="18" charset="0"/>
              </a:rPr>
              <a:t>ớc 3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40F60E1E-0785-4538-B45A-2FC169FDB267}"/>
              </a:ext>
            </a:extLst>
          </p:cNvPr>
          <p:cNvGrpSpPr/>
          <p:nvPr/>
        </p:nvGrpSpPr>
        <p:grpSpPr>
          <a:xfrm>
            <a:off x="185485" y="3751940"/>
            <a:ext cx="4689975" cy="1447799"/>
            <a:chOff x="2695" y="1612560"/>
            <a:chExt cx="3283776" cy="1076194"/>
          </a:xfrm>
        </p:grpSpPr>
        <p:sp>
          <p:nvSpPr>
            <p:cNvPr id="19" name="Arrow: Chevron 12">
              <a:extLst>
                <a:ext uri="{FF2B5EF4-FFF2-40B4-BE49-F238E27FC236}">
                  <a16:creationId xmlns:a16="http://schemas.microsoft.com/office/drawing/2014/main" xmlns="" id="{20386C32-6684-4034-8584-8C40890DBD6D}"/>
                </a:ext>
              </a:extLst>
            </p:cNvPr>
            <p:cNvSpPr/>
            <p:nvPr/>
          </p:nvSpPr>
          <p:spPr>
            <a:xfrm>
              <a:off x="2695" y="1612560"/>
              <a:ext cx="3283776" cy="1076194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xmlns="" id="{1F2FCCBF-B86D-42CA-9418-8D070FF8AC29}"/>
                </a:ext>
              </a:extLst>
            </p:cNvPr>
            <p:cNvSpPr txBox="1"/>
            <p:nvPr/>
          </p:nvSpPr>
          <p:spPr>
            <a:xfrm>
              <a:off x="654396" y="1839127"/>
              <a:ext cx="2331548" cy="698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Xác định nơi đi, nơi đến, hướng đi trên bản đồ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xmlns="" id="{0D7AFEE4-FC5B-4427-B153-6F5140613249}"/>
              </a:ext>
            </a:extLst>
          </p:cNvPr>
          <p:cNvGrpSpPr/>
          <p:nvPr/>
        </p:nvGrpSpPr>
        <p:grpSpPr>
          <a:xfrm>
            <a:off x="4059161" y="3742006"/>
            <a:ext cx="4659047" cy="1543950"/>
            <a:chOff x="180015" y="1375244"/>
            <a:chExt cx="3283776" cy="1372266"/>
          </a:xfrm>
        </p:grpSpPr>
        <p:sp>
          <p:nvSpPr>
            <p:cNvPr id="22" name="Arrow: Chevron 15">
              <a:extLst>
                <a:ext uri="{FF2B5EF4-FFF2-40B4-BE49-F238E27FC236}">
                  <a16:creationId xmlns:a16="http://schemas.microsoft.com/office/drawing/2014/main" xmlns="" id="{C73E8AEC-9D2E-49E4-8118-A9EFBB3F4143}"/>
                </a:ext>
              </a:extLst>
            </p:cNvPr>
            <p:cNvSpPr/>
            <p:nvPr/>
          </p:nvSpPr>
          <p:spPr>
            <a:xfrm>
              <a:off x="18001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Arrow: Chevron 4">
              <a:extLst>
                <a:ext uri="{FF2B5EF4-FFF2-40B4-BE49-F238E27FC236}">
                  <a16:creationId xmlns:a16="http://schemas.microsoft.com/office/drawing/2014/main" xmlns="" id="{C5B82599-DC8F-4571-8C00-CD5929288F89}"/>
                </a:ext>
              </a:extLst>
            </p:cNvPr>
            <p:cNvSpPr txBox="1"/>
            <p:nvPr/>
          </p:nvSpPr>
          <p:spPr>
            <a:xfrm>
              <a:off x="630709" y="1505123"/>
              <a:ext cx="2776242" cy="1242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b="1" dirty="0" smtClean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Tìm các cung đường có thể đi, chọn cung đường thích </a:t>
              </a: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hợp</a:t>
              </a:r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xmlns="" id="{FD0E1686-A815-4217-9EBB-E4B7CAE2ECB7}"/>
              </a:ext>
            </a:extLst>
          </p:cNvPr>
          <p:cNvGrpSpPr/>
          <p:nvPr/>
        </p:nvGrpSpPr>
        <p:grpSpPr>
          <a:xfrm>
            <a:off x="7837120" y="3727938"/>
            <a:ext cx="4219417" cy="1505244"/>
            <a:chOff x="2695" y="1375244"/>
            <a:chExt cx="3283776" cy="1313510"/>
          </a:xfrm>
        </p:grpSpPr>
        <p:sp>
          <p:nvSpPr>
            <p:cNvPr id="25" name="Arrow: Chevron 18">
              <a:extLst>
                <a:ext uri="{FF2B5EF4-FFF2-40B4-BE49-F238E27FC236}">
                  <a16:creationId xmlns:a16="http://schemas.microsoft.com/office/drawing/2014/main" xmlns="" id="{D90B47E4-EDB4-40CB-9651-B9258E86DCF8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rrow: Chevron 4">
              <a:extLst>
                <a:ext uri="{FF2B5EF4-FFF2-40B4-BE49-F238E27FC236}">
                  <a16:creationId xmlns:a16="http://schemas.microsoft.com/office/drawing/2014/main" xmlns="" id="{7AD5A0DF-5257-468F-8A40-F4227CF88023}"/>
                </a:ext>
              </a:extLst>
            </p:cNvPr>
            <p:cNvSpPr txBox="1"/>
            <p:nvPr/>
          </p:nvSpPr>
          <p:spPr>
            <a:xfrm>
              <a:off x="659450" y="1375244"/>
              <a:ext cx="2462389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Dựa vào tỉ lệ </a:t>
              </a:r>
              <a:r>
                <a:rPr lang="en-US" sz="2200" b="1" dirty="0" smtClean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bản </a:t>
              </a: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đồ, </a:t>
              </a:r>
              <a:endParaRPr lang="en-US" sz="2200" b="1" dirty="0" smtClean="0">
                <a:solidFill>
                  <a:srgbClr val="FFFFFF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2200" b="1" dirty="0" smtClean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xác </a:t>
              </a: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định khoảng cách</a:t>
              </a:r>
            </a:p>
            <a:p>
              <a:pPr lvl="0">
                <a:lnSpc>
                  <a:spcPct val="150000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thực tế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4800" y="2206171"/>
            <a:ext cx="934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Các b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 tìm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 trên bản </a:t>
            </a:r>
            <a:r>
              <a:rPr lang="vi-VN" sz="2200" b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Tìm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i trên bản đồ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400" y="1752600"/>
            <a:ext cx="203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b. Bài tập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9">
            <a:extLst>
              <a:ext uri="{FF2B5EF4-FFF2-40B4-BE49-F238E27FC236}">
                <a16:creationId xmlns="" xmlns:a16="http://schemas.microsoft.com/office/drawing/2014/main" id="{D5D1BFF6-7DD8-402F-AF76-DA6D2E82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00200"/>
            <a:ext cx="5029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="" xmlns:a16="http://schemas.microsoft.com/office/drawing/2014/main" id="{816AA0C0-5C9F-430B-8337-AE53A290CD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05797" y="205376"/>
            <a:ext cx="6756400" cy="7455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solidFill>
              <a:srgbClr val="000099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823B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3600" b="1" dirty="0" smtClean="0">
                <a:solidFill>
                  <a:srgbClr val="00823B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0082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14EF8FD-8D65-4B85-B142-A90D02549BD3}"/>
              </a:ext>
            </a:extLst>
          </p:cNvPr>
          <p:cNvSpPr/>
          <p:nvPr/>
        </p:nvSpPr>
        <p:spPr>
          <a:xfrm>
            <a:off x="872197" y="1952172"/>
            <a:ext cx="5112042" cy="35060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88858F-7DFE-4DC5-A6C4-7F3FBEFD1ABD}"/>
              </a:ext>
            </a:extLst>
          </p:cNvPr>
          <p:cNvSpPr txBox="1"/>
          <p:nvPr/>
        </p:nvSpPr>
        <p:spPr>
          <a:xfrm>
            <a:off x="1197334" y="2133600"/>
            <a:ext cx="4556352" cy="263149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Tìm các địa điểm: </a:t>
            </a:r>
          </a:p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CĐSP Đà Lạt, </a:t>
            </a:r>
          </a:p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thành phố Đà Lạt.</a:t>
            </a:r>
          </a:p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Mô tả đường đi từ trường Cao đẳng sư phạm Đà Lạt đến ga Đà Lạt.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5DACB94-56BB-4B6A-BE35-6D376523630D}"/>
              </a:ext>
            </a:extLst>
          </p:cNvPr>
          <p:cNvSpPr/>
          <p:nvPr/>
        </p:nvSpPr>
        <p:spPr>
          <a:xfrm>
            <a:off x="6276462" y="1905000"/>
            <a:ext cx="5188708" cy="35391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828545-DF16-4380-A3CF-D9E53ECC3655}"/>
              </a:ext>
            </a:extLst>
          </p:cNvPr>
          <p:cNvSpPr txBox="1"/>
          <p:nvPr/>
        </p:nvSpPr>
        <p:spPr>
          <a:xfrm>
            <a:off x="6508582" y="2133600"/>
            <a:ext cx="4773707" cy="263149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Tìm các địa điểm: </a:t>
            </a:r>
          </a:p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 Đà Lạt, </a:t>
            </a:r>
          </a:p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 tàng tỉnh Lâm Đồng.</a:t>
            </a:r>
          </a:p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Mô tả đường đi từ ga Đà Lạt đến bảo tàng tỉnh Lâm Đồng.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8EAA148-BDAB-48DD-AC07-9AB6D7F2539C}"/>
              </a:ext>
            </a:extLst>
          </p:cNvPr>
          <p:cNvSpPr txBox="1"/>
          <p:nvPr/>
        </p:nvSpPr>
        <p:spPr>
          <a:xfrm>
            <a:off x="1786597" y="1208317"/>
            <a:ext cx="292608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1F0A7EF-2E63-41EB-A882-B1DFA4803512}"/>
              </a:ext>
            </a:extLst>
          </p:cNvPr>
          <p:cNvSpPr txBox="1"/>
          <p:nvPr/>
        </p:nvSpPr>
        <p:spPr>
          <a:xfrm>
            <a:off x="7780997" y="1219201"/>
            <a:ext cx="292608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0000"/>
    </mc:Choice>
    <mc:Fallback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7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F54FC0-109F-4485-A06F-8E276FD9B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2" t="32404" r="26221" b="15349"/>
          <a:stretch/>
        </p:blipFill>
        <p:spPr>
          <a:xfrm>
            <a:off x="1" y="0"/>
            <a:ext cx="12170593" cy="64008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27AC7C-C0E8-4F93-9D14-8BD54B85A48C}"/>
              </a:ext>
            </a:extLst>
          </p:cNvPr>
          <p:cNvSpPr txBox="1"/>
          <p:nvPr/>
        </p:nvSpPr>
        <p:spPr>
          <a:xfrm>
            <a:off x="1" y="6407350"/>
            <a:ext cx="12144516" cy="498663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3. Một phần bản đồ du lịch thành phố Đà Lạt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Tìm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i trên bản đồ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400" y="1752600"/>
            <a:ext cx="203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b. Bài tập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F54FC0-109F-4485-A06F-8E276FD9B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52" t="32404" r="26221" b="15349"/>
          <a:stretch/>
        </p:blipFill>
        <p:spPr>
          <a:xfrm>
            <a:off x="4187007" y="1828800"/>
            <a:ext cx="8004993" cy="44958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27AC7C-C0E8-4F93-9D14-8BD54B85A48C}"/>
              </a:ext>
            </a:extLst>
          </p:cNvPr>
          <p:cNvSpPr txBox="1"/>
          <p:nvPr/>
        </p:nvSpPr>
        <p:spPr>
          <a:xfrm>
            <a:off x="4165600" y="6301378"/>
            <a:ext cx="8026400" cy="496996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3. Một phần bản đồ du lịch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TP.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Đà Lạt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1" y="2133601"/>
            <a:ext cx="20281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1" hangingPunct="1"/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</a:t>
            </a:r>
            <a:r>
              <a:rPr lang="vi-VN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iểm: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35464" y="2590800"/>
            <a:ext cx="3928536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pt-BR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pt-BR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 CĐSP</a:t>
            </a:r>
            <a:r>
              <a:rPr kumimoji="0" lang="pt-BR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Đà Lạt: đường Yer-sin.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6400" y="3657600"/>
            <a:ext cx="609600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3200" y="4876800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2895600"/>
            <a:ext cx="596051" cy="447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47200" y="4114800"/>
            <a:ext cx="697651" cy="523238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03200" y="2534530"/>
            <a:ext cx="38608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 Ga Đà Lạt: đường Quang Trung.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92258" y="2562666"/>
            <a:ext cx="36576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2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Bảo tàng tỉnh Lâm Đồng: đường Hùng Vương.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96948" y="2576733"/>
            <a:ext cx="37592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UBND TP. Đà Lạt: đường Trần Hưng Đạo.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6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just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Tìm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i trên bản đồ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400" y="1752600"/>
            <a:ext cx="203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b. Bài tập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08000" y="2667001"/>
            <a:ext cx="3454400" cy="20628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Từ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 CĐSP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Đà Lạt đến ga Đà Lạt: 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Yersin =&gt;</a:t>
            </a:r>
            <a:r>
              <a:rPr kumimoji="0" lang="en-US" sz="22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 Trãi =&gt; Quang Trung =&gt; ga Đà Lạt. 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F54FC0-109F-4485-A06F-8E276FD9B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52" t="32404" r="26221" b="15349"/>
          <a:stretch/>
        </p:blipFill>
        <p:spPr>
          <a:xfrm>
            <a:off x="4187007" y="1828800"/>
            <a:ext cx="8004993" cy="46482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27AC7C-C0E8-4F93-9D14-8BD54B85A48C}"/>
              </a:ext>
            </a:extLst>
          </p:cNvPr>
          <p:cNvSpPr txBox="1"/>
          <p:nvPr/>
        </p:nvSpPr>
        <p:spPr>
          <a:xfrm>
            <a:off x="4165600" y="6402977"/>
            <a:ext cx="8026400" cy="498663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3. Một phần bản đồ du lịch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TP.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Đà Lạt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2133601"/>
            <a:ext cx="23150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1" hangingPunct="1"/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Mô </a:t>
            </a:r>
            <a:r>
              <a:rPr lang="pt-BR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tả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đường đi: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34463" y="2675206"/>
            <a:ext cx="3657600" cy="25707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Từ ga Đà Lạt đến Bảo tàng tỉnh Lâm Đồng: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Quang Trung =&gt; Phạm Hồng Thái  =&gt; Hùng Vương =&gt; Bảo tàng tỉnh Lâm Đồng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6400" y="3657600"/>
            <a:ext cx="6096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2895600"/>
            <a:ext cx="596051" cy="447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4800" y="3657600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47200" y="4114800"/>
            <a:ext cx="697651" cy="5232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 animBg="1"/>
      <p:bldP spid="48129" grpId="1" animBg="1"/>
      <p:bldP spid="13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C9E1AFCF-DD5D-4D80-8758-DAF3EEAF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9514" y="1233491"/>
            <a:ext cx="5434012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37">
            <a:extLst>
              <a:ext uri="{FF2B5EF4-FFF2-40B4-BE49-F238E27FC236}">
                <a16:creationId xmlns:a16="http://schemas.microsoft.com/office/drawing/2014/main" xmlns="" id="{68423924-111C-4CCF-B38D-D51E9B7F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16"/>
          <a:stretch>
            <a:fillRect/>
          </a:stretch>
        </p:blipFill>
        <p:spPr bwMode="auto">
          <a:xfrm>
            <a:off x="1466365" y="1514156"/>
            <a:ext cx="9140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45">
            <a:extLst>
              <a:ext uri="{FF2B5EF4-FFF2-40B4-BE49-F238E27FC236}">
                <a16:creationId xmlns:a16="http://schemas.microsoft.com/office/drawing/2014/main" xmlns="" id="{289F1906-FE13-409C-AAE8-1866BEC32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7763" y="168275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6">
            <a:hlinkClick r:id="rId6" action="ppaction://hlinksldjump"/>
            <a:extLst>
              <a:ext uri="{FF2B5EF4-FFF2-40B4-BE49-F238E27FC236}">
                <a16:creationId xmlns:a16="http://schemas.microsoft.com/office/drawing/2014/main" xmlns="" id="{38BC22C6-D75C-4B48-9BF2-A8F93DFB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520825"/>
            <a:ext cx="795339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7">
            <a:extLst>
              <a:ext uri="{FF2B5EF4-FFF2-40B4-BE49-F238E27FC236}">
                <a16:creationId xmlns:a16="http://schemas.microsoft.com/office/drawing/2014/main" xmlns="" id="{1B0B6DA1-B4C5-4E98-A5BD-19BF0B9E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0938" y="2160591"/>
            <a:ext cx="844551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D226C7EB-A3C9-4579-8E60-0AF0EA59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063" y="125413"/>
            <a:ext cx="1320800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9">
            <a:extLst>
              <a:ext uri="{FF2B5EF4-FFF2-40B4-BE49-F238E27FC236}">
                <a16:creationId xmlns:a16="http://schemas.microsoft.com/office/drawing/2014/main" xmlns="" id="{D7340E46-1ACA-4426-BFAD-CCD40A40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178" y="4148138"/>
            <a:ext cx="485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EECC14E3-BA4E-4248-B7BB-1BF37E15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475" y="-5032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661" y="5638460"/>
            <a:ext cx="993787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89600" y="7010399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82965" y="69777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400" y="292708"/>
            <a:ext cx="10160000" cy="107889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Tỉ lệ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hiện ở hai dạng là những dạng nào? </a:t>
            </a:r>
            <a:endParaRPr 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2045304"/>
            <a:ext cx="3875314" cy="6978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số và tỉ lệ th</a:t>
            </a:r>
            <a:r>
              <a:rPr lang="vi-VN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251200" y="3581400"/>
            <a:ext cx="2627086" cy="45720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Tỉ lệ số và tỉ lệ th</a:t>
            </a:r>
            <a:r>
              <a:rPr lang="vi-VN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xmlns="" val="144937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8" y="155577"/>
            <a:ext cx="10511183" cy="3959224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30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7" y="4822397"/>
            <a:ext cx="11103335" cy="2042267"/>
            <a:chOff x="-334481" y="1997894"/>
            <a:chExt cx="14803524" cy="3073945"/>
          </a:xfrm>
        </p:grpSpPr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9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239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111999" y="6172201"/>
            <a:ext cx="1300480" cy="3810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8352861" y="6144066"/>
            <a:ext cx="1367914" cy="397513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524000" y="265324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 hiệu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đồ dùng 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endParaRPr lang="en-US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458778" y="1081130"/>
            <a:ext cx="7394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 phương hướng trên bản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đồ.</a:t>
            </a:r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506642" y="1876208"/>
            <a:ext cx="6447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 tọa độ địa lí trên bản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đồ.</a:t>
            </a:r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442268" y="2671286"/>
            <a:ext cx="79581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 các đối t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ợng địa lí trên bản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đồ.</a:t>
            </a:r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422401" y="3429001"/>
            <a:ext cx="8933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 lệ của bản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đồ.</a:t>
            </a:r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8" y="155577"/>
            <a:ext cx="108825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sz="26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30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7" y="4822397"/>
            <a:ext cx="11103335" cy="2042267"/>
            <a:chOff x="-334481" y="1997894"/>
            <a:chExt cx="14803524" cy="3073945"/>
          </a:xfrm>
        </p:grpSpPr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9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010398" y="6105378"/>
            <a:ext cx="1191066" cy="46433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8198117" y="6119445"/>
            <a:ext cx="1339778" cy="447823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395821" y="265324"/>
            <a:ext cx="9955905" cy="114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thể hiện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 tầng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cao, vùng trồng lúa trên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 đồ,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 ta dùng loại kí hiệu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 d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693522" y="1775287"/>
            <a:ext cx="11103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Kí hiệu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điểm.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619094" y="2438235"/>
            <a:ext cx="11103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Kí hiệu đ</a:t>
            </a:r>
            <a:r>
              <a:rPr 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ờng.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661553" y="3092475"/>
            <a:ext cx="11103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Kí hiệu diện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tích.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704011" y="3828040"/>
            <a:ext cx="11103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Cả ba loại kí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 trên.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0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8" y="155577"/>
            <a:ext cx="10882591" cy="4487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b="1" i="1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30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7" y="4822397"/>
            <a:ext cx="11103335" cy="2042267"/>
            <a:chOff x="-334481" y="1997894"/>
            <a:chExt cx="14803524" cy="3073945"/>
          </a:xfrm>
        </p:grpSpPr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9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111999" y="6248401"/>
            <a:ext cx="1216074" cy="38099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8254387" y="6220265"/>
            <a:ext cx="1297575" cy="38099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6" y="140507"/>
            <a:ext cx="6138385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mấy loại kí hiệu bản </a:t>
            </a:r>
            <a:r>
              <a:rPr lang="vi-VN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782418" y="1536752"/>
            <a:ext cx="9933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 loại.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750885" y="2373437"/>
            <a:ext cx="9933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loại.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782418" y="3138122"/>
            <a:ext cx="9933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Bốn loại.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813953" y="3890305"/>
            <a:ext cx="9933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 loại.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3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8" y="155577"/>
            <a:ext cx="10882591" cy="4487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30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7" y="4822397"/>
            <a:ext cx="11103335" cy="2042267"/>
            <a:chOff x="-334481" y="1997894"/>
            <a:chExt cx="14803524" cy="3073945"/>
          </a:xfrm>
        </p:grpSpPr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9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111999" y="6172201"/>
            <a:ext cx="1019126" cy="397513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8131126" y="6214404"/>
            <a:ext cx="1378633" cy="3810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265325"/>
            <a:ext cx="10041571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tìm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trên bản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quan trọng nhất là phải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579215" y="1373256"/>
            <a:ext cx="111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và 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bản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579215" y="2156918"/>
            <a:ext cx="111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i, 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n, h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trên bản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537034" y="2883769"/>
            <a:ext cx="111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cung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thích hợp trên bản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524001" y="3581401"/>
            <a:ext cx="111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 vào tỉ lệ bản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xác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khoảng cách thực tế sẽ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8" y="155577"/>
            <a:ext cx="10882591" cy="4487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30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10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7" y="4822397"/>
            <a:ext cx="11103335" cy="2042267"/>
            <a:chOff x="-334481" y="1997894"/>
            <a:chExt cx="14803524" cy="3073945"/>
          </a:xfrm>
        </p:grpSpPr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 dirty="0">
                  <a:latin typeface="Times New Roman" pitchFamily="18" charset="0"/>
                  <a:cs typeface="Times New Roman" pitchFamily="18" charset="0"/>
                </a:rPr>
                <a:t>Kí hiệu điểm</a:t>
              </a: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9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6907237" y="6248402"/>
            <a:ext cx="1023598" cy="40561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0" y="6248401"/>
            <a:ext cx="1325711" cy="38099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265324"/>
            <a:ext cx="1053202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kí hiệu sau thuộc loại kí hiệu nào?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C3E2937-5452-4F5A-9306-0B8452FAD95D}"/>
              </a:ext>
            </a:extLst>
          </p:cNvPr>
          <p:cNvSpPr txBox="1"/>
          <p:nvPr/>
        </p:nvSpPr>
        <p:spPr>
          <a:xfrm>
            <a:off x="2984553" y="1420429"/>
            <a:ext cx="10532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Than đá</a:t>
            </a:r>
          </a:p>
          <a:p>
            <a:pPr algn="just"/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6B95E0-F1BD-413F-A13E-DC6AC29A1EC0}"/>
              </a:ext>
            </a:extLst>
          </p:cNvPr>
          <p:cNvSpPr/>
          <p:nvPr/>
        </p:nvSpPr>
        <p:spPr>
          <a:xfrm>
            <a:off x="1987230" y="1569102"/>
            <a:ext cx="542159" cy="5051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5271912-2242-4A35-A7E9-E31B7AE409BB}"/>
              </a:ext>
            </a:extLst>
          </p:cNvPr>
          <p:cNvSpPr txBox="1"/>
          <p:nvPr/>
        </p:nvSpPr>
        <p:spPr>
          <a:xfrm>
            <a:off x="2984553" y="3464354"/>
            <a:ext cx="10532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Times New Roman" pitchFamily="18" charset="0"/>
                <a:cs typeface="Times New Roman" pitchFamily="18" charset="0"/>
              </a:rPr>
              <a:t> Đỉnh núi</a:t>
            </a:r>
          </a:p>
          <a:p>
            <a:pPr algn="just"/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Manual Operation 5">
            <a:extLst>
              <a:ext uri="{FF2B5EF4-FFF2-40B4-BE49-F238E27FC236}">
                <a16:creationId xmlns:a16="http://schemas.microsoft.com/office/drawing/2014/main" xmlns="" id="{B6B21A61-6F9B-4D5B-B6AB-A94E3D3D8425}"/>
              </a:ext>
            </a:extLst>
          </p:cNvPr>
          <p:cNvSpPr/>
          <p:nvPr/>
        </p:nvSpPr>
        <p:spPr>
          <a:xfrm rot="10800000">
            <a:off x="1891173" y="2611691"/>
            <a:ext cx="788232" cy="5051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4AE8F96-F03C-43E9-AC3B-CF89B5EFCF03}"/>
              </a:ext>
            </a:extLst>
          </p:cNvPr>
          <p:cNvSpPr txBox="1"/>
          <p:nvPr/>
        </p:nvSpPr>
        <p:spPr>
          <a:xfrm>
            <a:off x="2984553" y="2575535"/>
            <a:ext cx="10532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Times New Roman" pitchFamily="18" charset="0"/>
                <a:cs typeface="Times New Roman" pitchFamily="18" charset="0"/>
              </a:rPr>
              <a:t> Dầu mỏ</a:t>
            </a:r>
          </a:p>
          <a:p>
            <a:pPr algn="just"/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CFEF198A-27CE-4C30-9375-C5DDE045D1C6}"/>
              </a:ext>
            </a:extLst>
          </p:cNvPr>
          <p:cNvSpPr/>
          <p:nvPr/>
        </p:nvSpPr>
        <p:spPr>
          <a:xfrm>
            <a:off x="1987228" y="3546045"/>
            <a:ext cx="668845" cy="5051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CAE894-1534-466E-9489-4E21C3A97BBD}"/>
              </a:ext>
            </a:extLst>
          </p:cNvPr>
          <p:cNvSpPr txBox="1"/>
          <p:nvPr/>
        </p:nvSpPr>
        <p:spPr>
          <a:xfrm>
            <a:off x="2133601" y="3301883"/>
            <a:ext cx="1076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3143</a:t>
            </a:r>
          </a:p>
        </p:txBody>
      </p:sp>
    </p:spTree>
    <p:extLst>
      <p:ext uri="{BB962C8B-B14F-4D97-AF65-F5344CB8AC3E}">
        <p14:creationId xmlns:p14="http://schemas.microsoft.com/office/powerpoint/2010/main" xmlns="" val="16659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1" grpId="0"/>
      <p:bldP spid="4" grpId="0" animBg="1"/>
      <p:bldP spid="48" grpId="0"/>
      <p:bldP spid="6" grpId="0" animBg="1"/>
      <p:bldP spid="49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8" y="155577"/>
            <a:ext cx="10882591" cy="4487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30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7" y="4822397"/>
            <a:ext cx="11103335" cy="2042267"/>
            <a:chOff x="-334481" y="1997894"/>
            <a:chExt cx="14803524" cy="3073945"/>
          </a:xfrm>
        </p:grpSpPr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9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6963507" y="6248401"/>
            <a:ext cx="967327" cy="29307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62313" y="6248401"/>
            <a:ext cx="1294228" cy="36341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342666" y="265324"/>
            <a:ext cx="10646135" cy="122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tìm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trên Google Maps,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iều quan trọng nhất, ngoài việc cần có thiết bị </a:t>
            </a:r>
            <a:r>
              <a:rPr lang="vi-VN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iện tử thông minh thì cần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400235" y="1994738"/>
            <a:ext cx="11103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tải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ứng dụng Google Maps.</a:t>
            </a:r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331989" y="2754733"/>
            <a:ext cx="111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 các thiết bị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tử thông minh.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292271" y="3476035"/>
            <a:ext cx="111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 có d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tiền trong tài khoản.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320801" y="4191001"/>
            <a:ext cx="1110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sóng internet, wifi hoặc 3G, 4G, 5G.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4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641350"/>
            <a:ext cx="5700184" cy="5715000"/>
          </a:xfrm>
          <a:prstGeom prst="rect">
            <a:avLst/>
          </a:prstGeom>
          <a:noFill/>
          <a:ln w="9525">
            <a:solidFill>
              <a:srgbClr val="4124EC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02400" y="6413500"/>
            <a:ext cx="56896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Lược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đồ kinh tế vùng Tây Nguyên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6400" y="762000"/>
          <a:ext cx="5689600" cy="2819400"/>
        </p:xfrm>
        <a:graphic>
          <a:graphicData uri="http://schemas.openxmlformats.org/drawingml/2006/table">
            <a:tbl>
              <a:tblPr/>
              <a:tblGrid>
                <a:gridCol w="5689600"/>
              </a:tblGrid>
              <a:tr h="89843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Bộ câu hỏi trò chơi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i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“Khám phá Tây Nguyên”</a:t>
                      </a:r>
                      <a:endParaRPr lang="en-US" sz="2200" b="1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192096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+ 1: Kể tên các nhà máy thủy điện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+ 2: Kể tên các con sông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+ 3: Kể tên các vườn quốc gia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+ 4: Kể tên các cửa khẩu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1852BA-64BC-4A93-987D-E6AA6DCDAE2A}"/>
              </a:ext>
            </a:extLst>
          </p:cNvPr>
          <p:cNvSpPr/>
          <p:nvPr/>
        </p:nvSpPr>
        <p:spPr>
          <a:xfrm>
            <a:off x="4673601" y="304800"/>
            <a:ext cx="2164375" cy="707886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092D5503-6A68-42CA-99D0-099608EF9AE3}"/>
              </a:ext>
            </a:extLst>
          </p:cNvPr>
          <p:cNvSpPr/>
          <p:nvPr/>
        </p:nvSpPr>
        <p:spPr>
          <a:xfrm>
            <a:off x="2265838" y="1612056"/>
            <a:ext cx="6470222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 và làm bài tập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EDB3F47F-35EB-42C9-84CF-6F0073265371}"/>
              </a:ext>
            </a:extLst>
          </p:cNvPr>
          <p:cNvSpPr/>
          <p:nvPr/>
        </p:nvSpPr>
        <p:spPr>
          <a:xfrm>
            <a:off x="2381342" y="3221569"/>
            <a:ext cx="63517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 dụng bản đồ du lịch Việt Nam để lên kế hoạch cho một chuyến đi du lịch 3 ngày</a:t>
            </a:r>
            <a:endParaRPr lang="en-US" sz="22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04583AF2-8326-436E-8DA3-71F792431511}"/>
              </a:ext>
            </a:extLst>
          </p:cNvPr>
          <p:cNvSpPr/>
          <p:nvPr/>
        </p:nvSpPr>
        <p:spPr>
          <a:xfrm>
            <a:off x="2515585" y="4800600"/>
            <a:ext cx="6234305" cy="11430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bài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5: Lược đồ trí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nhớ.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7AEACDF-D747-4C3A-9A72-EB4E7B2AEA5A}"/>
              </a:ext>
            </a:extLst>
          </p:cNvPr>
          <p:cNvSpPr/>
          <p:nvPr/>
        </p:nvSpPr>
        <p:spPr>
          <a:xfrm>
            <a:off x="1885071" y="3221500"/>
            <a:ext cx="1153551" cy="1109132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4AE6F80-0560-4D65-9D9C-B045793B8BDC}"/>
              </a:ext>
            </a:extLst>
          </p:cNvPr>
          <p:cNvSpPr/>
          <p:nvPr/>
        </p:nvSpPr>
        <p:spPr>
          <a:xfrm>
            <a:off x="1842869" y="4783009"/>
            <a:ext cx="1159076" cy="118169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D944677-6880-4F53-B849-C62007EDEE04}"/>
              </a:ext>
            </a:extLst>
          </p:cNvPr>
          <p:cNvSpPr/>
          <p:nvPr/>
        </p:nvSpPr>
        <p:spPr>
          <a:xfrm>
            <a:off x="1730326" y="1589650"/>
            <a:ext cx="1130938" cy="11857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808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8331" y="5506523"/>
            <a:ext cx="1918197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940128" y="7271656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400" y="292707"/>
            <a:ext cx="10827657" cy="1600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Khoảng cách từ TP. Việt Trì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Hà Nội đo được 4 cm trên một bản đồ Việt Nam có tỉ lệ 1: 2000 000. Vậy, ngoài thực địa, khoảng cách đó là bao nhiêu? </a:t>
            </a:r>
            <a:endParaRPr 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0" y="2286000"/>
            <a:ext cx="4775200" cy="6030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 cm = 80 km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352801" y="3581400"/>
            <a:ext cx="2133599" cy="53340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7030A0"/>
                </a:solidFill>
              </a:rPr>
              <a:t>800 000 cm = 80 km</a:t>
            </a:r>
          </a:p>
        </p:txBody>
      </p:sp>
    </p:spTree>
    <p:extLst>
      <p:ext uri="{BB962C8B-B14F-4D97-AF65-F5344CB8AC3E}">
        <p14:creationId xmlns:p14="http://schemas.microsoft.com/office/powerpoint/2010/main" xmlns="" val="300382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2333" y="5558909"/>
            <a:ext cx="1773135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69067" y="72451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400" y="292707"/>
            <a:ext cx="10827657" cy="1600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Khoảng cách từ Hà Nội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TP. Lào Cai là 300 km. Trên một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Nam, khoảng cách giữa hai thành phố ấy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cm. Hỏi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tỉ lệ bao nhiêu?</a:t>
            </a:r>
            <a:endParaRPr 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1429" y="2514600"/>
            <a:ext cx="4992914" cy="6030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tỉ lệ là 1 : 6 000 000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352801" y="3505200"/>
            <a:ext cx="1843313" cy="533400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7030A0"/>
                </a:solidFill>
              </a:rPr>
              <a:t>1 : 6 000 000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74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9694" y="5579500"/>
            <a:ext cx="1231227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394422" y="5013261"/>
            <a:ext cx="836633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5886" y="5440873"/>
            <a:ext cx="861025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398496" y="2767012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6400" y="292708"/>
            <a:ext cx="9419771" cy="107889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có tỉ lệ 1 : 3000 000 và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có tỉ lệ 1 : 5000 000. </a:t>
            </a:r>
          </a:p>
          <a:p>
            <a:pPr algn="just">
              <a:lnSpc>
                <a:spcPct val="150000"/>
              </a:lnSpc>
            </a:pP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bản 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có tỉ lệ l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</a:t>
            </a:r>
            <a:r>
              <a:rPr lang="vi-VN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  <a:endParaRPr 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54400" y="2045304"/>
            <a:ext cx="3657600" cy="5454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3352801" y="3429001"/>
            <a:ext cx="1872342" cy="533400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7030A0"/>
                </a:solidFill>
              </a:rPr>
              <a:t>Bản </a:t>
            </a:r>
            <a:r>
              <a:rPr lang="vi-VN" b="1" i="1" dirty="0" smtClean="0">
                <a:solidFill>
                  <a:srgbClr val="7030A0"/>
                </a:solidFill>
              </a:rPr>
              <a:t>đồ</a:t>
            </a:r>
            <a:r>
              <a:rPr lang="en-US" b="1" i="1" dirty="0" smtClean="0">
                <a:solidFill>
                  <a:srgbClr val="7030A0"/>
                </a:solidFill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xmlns="" val="373249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8DDCA6-9217-4E10-8406-65264EEAB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33480" r="22328" b="19880"/>
          <a:stretch/>
        </p:blipFill>
        <p:spPr>
          <a:xfrm>
            <a:off x="0" y="1219200"/>
            <a:ext cx="12192000" cy="5770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485DF7-08A6-4352-895D-075290D4D27E}"/>
              </a:ext>
            </a:extLst>
          </p:cNvPr>
          <p:cNvSpPr/>
          <p:nvPr/>
        </p:nvSpPr>
        <p:spPr>
          <a:xfrm>
            <a:off x="-81280" y="6858000"/>
            <a:ext cx="1767840" cy="174506"/>
          </a:xfrm>
          <a:prstGeom prst="rect">
            <a:avLst/>
          </a:prstGeom>
          <a:solidFill>
            <a:srgbClr val="B6F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2946400" y="1"/>
            <a:ext cx="9245600" cy="14811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823B"/>
                </a:solidFill>
                <a:latin typeface="Times New Roman" pitchFamily="18" charset="0"/>
                <a:cs typeface="Times New Roman" pitchFamily="18" charset="0"/>
              </a:rPr>
              <a:t>KÍ HIỆU VÀ BẢNG CHÚ GIẢI </a:t>
            </a:r>
            <a:r>
              <a:rPr lang="en-US" sz="3200" b="1" dirty="0" smtClean="0">
                <a:solidFill>
                  <a:srgbClr val="00823B"/>
                </a:solidFill>
                <a:latin typeface="Times New Roman" pitchFamily="18" charset="0"/>
                <a:cs typeface="Times New Roman" pitchFamily="18" charset="0"/>
              </a:rPr>
              <a:t>BẢN ĐỒ.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23B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3200" b="1" dirty="0">
                <a:solidFill>
                  <a:srgbClr val="00823B"/>
                </a:solidFill>
                <a:latin typeface="Times New Roman" pitchFamily="18" charset="0"/>
                <a:cs typeface="Times New Roman" pitchFamily="18" charset="0"/>
              </a:rPr>
              <a:t>ĐƯỜNG ĐI TRÊN BẢN ĐỒ</a:t>
            </a:r>
          </a:p>
        </p:txBody>
      </p:sp>
      <p:sp>
        <p:nvSpPr>
          <p:cNvPr id="9" name="Rectangle: Single Corner Snipped 1">
            <a:extLst>
              <a:ext uri="{FF2B5EF4-FFF2-40B4-BE49-F238E27FC236}">
                <a16:creationId xmlns="" xmlns:a16="http://schemas.microsoft.com/office/drawing/2014/main" id="{E630DEA8-A82C-4999-8F18-4CC975E5156D}"/>
              </a:ext>
            </a:extLst>
          </p:cNvPr>
          <p:cNvSpPr/>
          <p:nvPr/>
        </p:nvSpPr>
        <p:spPr>
          <a:xfrm rot="10800000">
            <a:off x="0" y="-3"/>
            <a:ext cx="2946400" cy="142731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0" y="304801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-  BÀI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"/>
            <a:ext cx="12192000" cy="10668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4. KÍ HIỆU VÀ BẢNG CHÚ GIẢI BẢN ĐỒ.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TÌM Đ</a:t>
            </a:r>
            <a:r>
              <a:rPr lang="vi-VN" sz="2400" b="1" dirty="0" smtClean="0">
                <a:latin typeface="Times New Roman" pitchFamily="18" charset="0"/>
              </a:rPr>
              <a:t>ƯỜ</a:t>
            </a:r>
            <a:r>
              <a:rPr lang="en-US" sz="2400" b="1" dirty="0" smtClean="0">
                <a:latin typeface="Times New Roman" pitchFamily="18" charset="0"/>
              </a:rPr>
              <a:t>NG ĐI TRÊN BẢN ĐỒ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6604000" cy="6096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Kí hiệu và bảng chú giải bản đồ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112" y="114715"/>
            <a:ext cx="4678441" cy="2435904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9048" y="112489"/>
            <a:ext cx="4775200" cy="241235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60" y="2667000"/>
            <a:ext cx="4678440" cy="247831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4536" y="2667001"/>
            <a:ext cx="4809064" cy="24746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58400" y="228600"/>
            <a:ext cx="1752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58401" y="1752601"/>
            <a:ext cx="18161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160000" y="3352801"/>
            <a:ext cx="17526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160000" y="4953001"/>
            <a:ext cx="18288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03200" y="5468257"/>
            <a:ext cx="9855200" cy="11079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Dựa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vào các hình trên, c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ho biết các kí hiệu a, b, c, d tương ứng với nội dung của các hình nào: 1, 2, 3, 4?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2228</Words>
  <PresentationFormat>Custom</PresentationFormat>
  <Paragraphs>235</Paragraphs>
  <Slides>37</Slides>
  <Notes>3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 1. Kí hiệu và bảng chú giải bản đồ</vt:lpstr>
      <vt:lpstr>Slide 9</vt:lpstr>
      <vt:lpstr>Slide 10</vt:lpstr>
      <vt:lpstr> 1. Kí hiệu và bảng chú giải bản đồ</vt:lpstr>
      <vt:lpstr> 1. Kí hiệu và bảng chú giải bản đồ</vt:lpstr>
      <vt:lpstr> 1. Kí hiệu và bảng chú giải bản đồ</vt:lpstr>
      <vt:lpstr> 1. Kí hiệu và bảng chú giải bản đồ</vt:lpstr>
      <vt:lpstr> 1. Kí hiệu và bảng chú giải bản đồ</vt:lpstr>
      <vt:lpstr> 1. Kí hiệu và bảng chú giải bản đồ</vt:lpstr>
      <vt:lpstr>Slide 17</vt:lpstr>
      <vt:lpstr> 1. Kí hiệu và bảng chú giải bản đồ</vt:lpstr>
      <vt:lpstr> 2. Đọc một số bản đồ thông dụng</vt:lpstr>
      <vt:lpstr>Slide 20</vt:lpstr>
      <vt:lpstr> 2. Đọc một số bản đồ thông dụng</vt:lpstr>
      <vt:lpstr> 3. Tìm đường đi trên bản đồ</vt:lpstr>
      <vt:lpstr> 3. Tìm đường đi trên bản đồ</vt:lpstr>
      <vt:lpstr> 3. Tìm đường đi trên bản đồ</vt:lpstr>
      <vt:lpstr>Slide 25</vt:lpstr>
      <vt:lpstr>Slide 26</vt:lpstr>
      <vt:lpstr> 3. Tìm đường đi trên bản đồ</vt:lpstr>
      <vt:lpstr> 3. Tìm đường đi trên bản đồ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2021-06-28T12:43:46Z</dcterms:created>
  <dcterms:modified xsi:type="dcterms:W3CDTF">2021-09-16T14:23:36Z</dcterms:modified>
</cp:coreProperties>
</file>