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1" r:id="rId2"/>
    <p:sldId id="500" r:id="rId3"/>
    <p:sldId id="278" r:id="rId4"/>
    <p:sldId id="503" r:id="rId5"/>
    <p:sldId id="504" r:id="rId6"/>
    <p:sldId id="505" r:id="rId7"/>
    <p:sldId id="502" r:id="rId8"/>
    <p:sldId id="506" r:id="rId9"/>
    <p:sldId id="507" r:id="rId10"/>
    <p:sldId id="508" r:id="rId11"/>
    <p:sldId id="509" r:id="rId12"/>
    <p:sldId id="510" r:id="rId13"/>
    <p:sldId id="512" r:id="rId14"/>
    <p:sldId id="511" r:id="rId15"/>
    <p:sldId id="514" r:id="rId16"/>
    <p:sldId id="513" r:id="rId17"/>
    <p:sldId id="515" r:id="rId18"/>
    <p:sldId id="517" r:id="rId19"/>
    <p:sldId id="26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97768" y="15598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20445" y="24457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ÔN TẬP CH</a:t>
            </a:r>
            <a:r>
              <a:rPr lang="vi-VN" sz="88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8800" b="1" dirty="0">
                <a:solidFill>
                  <a:srgbClr val="3333FF"/>
                </a:solidFill>
                <a:latin typeface="More Sugar"/>
              </a:rPr>
              <a:t>ƠNG I 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4832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11: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Trên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các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khoảng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3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đồng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mỗi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khoảng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đó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Trên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khoảng</a:t>
                </a:r>
                <a:r>
                  <a:rPr lang="en-US" sz="3300" dirty="0"/>
                  <a:t> (0; 2), y'&lt; 0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nghịch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trên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khoảng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đó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Cực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trị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đạt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cực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đại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tại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300"/>
                          <m:t>CE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đạt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cực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tiếu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tại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300"/>
                          <m:t>CT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Các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giới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hạn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tại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vô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cực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/>
                        <m:t>li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300"/>
                            <m:t>m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sub>
                      </m:sSub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/>
                        <m:t>li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300"/>
                            <m:t>m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sub>
                      </m:sSub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=−∞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3300"/>
                        <m:t>i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300"/>
                            <m:t>m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300"/>
                        <m:t>li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300"/>
                            <m:t>m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33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7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11: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nghiệm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Ox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B26709-FA06-47CD-959E-BEAEA0EF57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9249" y="1541261"/>
            <a:ext cx="6086450" cy="26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11: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là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DE5AA9-0F1F-4E49-8F15-9A20B625A2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541" y="707019"/>
            <a:ext cx="4617329" cy="54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11: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Hai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(2−0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3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12: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Oy, I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2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12: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10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8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12: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Oy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58DC54-DB83-41CA-A331-646B765E9A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0823" y="1615242"/>
            <a:ext cx="6748259" cy="26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12: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I(1;2).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tạo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1A08E39-66ED-445A-92ED-A795B96DF9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204" y="996749"/>
            <a:ext cx="5689599" cy="54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12: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A qua I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I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AB.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=2⋅1−0=2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=2⋅2−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2⋅2+1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/>
                  <a:t>,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6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E5C221-F9AE-445F-97A9-16E8B7BA1BB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C92A5E8-BB68-4E0E-9AD8-0FF2C7E40398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75D6185-258F-49A8-9628-E3EB1563581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E1B0BDEF-C19F-49D3-81B3-77B6F4397BD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D4497F7-2A37-4329-8939-31D35CBC800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8AA74E1-5CA0-4898-96FB-4B84921B6C38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7F399BA-8D6C-4A5A-BD50-2E7A9D74B3B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2749BC6-0F5A-47E8-910A-E67305E0CBA2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C22D0D3-2849-4A6A-8FC3-14185DE230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25ADEA92-83CC-4FA0-A9B7-F45DAB52259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43CA7D5A-E17D-400C-BCC2-B6B2E285E0F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0D46413-FBD3-424D-94C1-A4CA3C80B1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18955B7-6C83-4464-BBDE-5637D208F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469794E-899C-40D4-9F8B-FB2CB2EBEBF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310092FD-4D30-4359-98C3-0A9C9B42CD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B6DB73D-E8D1-45FA-9596-D2EF57D5FB2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D64E854-F5A5-4DDD-B8F9-5201E963EA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DA0AF2C-2446-4FEF-BE84-231546ABC46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C344726-703A-4EA3-B2A6-813E53BFFC07}"/>
              </a:ext>
            </a:extLst>
          </p:cNvPr>
          <p:cNvSpPr txBox="1">
            <a:spLocks/>
          </p:cNvSpPr>
          <p:nvPr/>
        </p:nvSpPr>
        <p:spPr>
          <a:xfrm>
            <a:off x="4934541" y="1976220"/>
            <a:ext cx="6584544" cy="130155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400" b="1" dirty="0"/>
              <a:t> LÀM BÀI TẬP SGK (PHẦN 1)</a:t>
            </a:r>
            <a:endParaRPr lang="en-US" sz="2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7A4F304-11C4-4083-AE7B-9236E667C10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DE2BF878-BAEB-43F4-85E5-895A6F6C50EC}"/>
              </a:ext>
            </a:extLst>
          </p:cNvPr>
          <p:cNvSpPr/>
          <p:nvPr/>
        </p:nvSpPr>
        <p:spPr>
          <a:xfrm rot="-1135901">
            <a:off x="4328699" y="120592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F4AE705-4D80-46F2-8711-864FAC92F603}"/>
              </a:ext>
            </a:extLst>
          </p:cNvPr>
          <p:cNvSpPr/>
          <p:nvPr/>
        </p:nvSpPr>
        <p:spPr>
          <a:xfrm rot="813216">
            <a:off x="4808874" y="141660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6A7AB35-40ED-46A5-9AFE-F2621DB00852}"/>
              </a:ext>
            </a:extLst>
          </p:cNvPr>
          <p:cNvSpPr/>
          <p:nvPr/>
        </p:nvSpPr>
        <p:spPr>
          <a:xfrm rot="-1135901">
            <a:off x="7157257" y="481570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AAFC04F6-C982-415D-B4C0-0EFCB142D946}"/>
              </a:ext>
            </a:extLst>
          </p:cNvPr>
          <p:cNvSpPr/>
          <p:nvPr/>
        </p:nvSpPr>
        <p:spPr>
          <a:xfrm rot="813216">
            <a:off x="7637432" y="50263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315DA25-8CC2-7F3A-7407-6C51BD15BB18}"/>
              </a:ext>
            </a:extLst>
          </p:cNvPr>
          <p:cNvSpPr txBox="1"/>
          <p:nvPr/>
        </p:nvSpPr>
        <p:spPr>
          <a:xfrm>
            <a:off x="2973821" y="3326850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9: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10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ab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;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;</a:t>
            </a:r>
          </a:p>
          <a:p>
            <a:pPr>
              <a:lnSpc>
                <a:spcPct val="150000"/>
              </a:lnSpc>
            </a:pPr>
            <a:r>
              <a:rPr lang="en-US" dirty="0"/>
              <a:t>c)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ab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a + b = 10, </a:t>
            </a:r>
            <a:r>
              <a:rPr lang="en-US" dirty="0" err="1"/>
              <a:t>suy</a:t>
            </a:r>
            <a:r>
              <a:rPr lang="en-US" dirty="0"/>
              <a:t> ra b = 10 – a.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Vì</a:t>
            </a:r>
            <a:r>
              <a:rPr lang="en-US" dirty="0"/>
              <a:t> a, b ≥ 0 </a:t>
            </a:r>
            <a:r>
              <a:rPr lang="en-US" dirty="0" err="1"/>
              <a:t>nên</a:t>
            </a:r>
            <a:r>
              <a:rPr lang="en-US" dirty="0"/>
              <a:t> 10 – a ≥ 0, </a:t>
            </a:r>
            <a:r>
              <a:rPr lang="en-US" dirty="0" err="1"/>
              <a:t>suy</a:t>
            </a:r>
            <a:r>
              <a:rPr lang="en-US" dirty="0"/>
              <a:t> ra a ≤ 10.</a:t>
            </a:r>
          </a:p>
          <a:p>
            <a:pPr>
              <a:lnSpc>
                <a:spcPct val="150000"/>
              </a:lnSpc>
            </a:pPr>
            <a:r>
              <a:rPr lang="en-US" dirty="0"/>
              <a:t>a) Ta </a:t>
            </a:r>
            <a:r>
              <a:rPr lang="en-US" dirty="0" err="1"/>
              <a:t>có</a:t>
            </a:r>
            <a:r>
              <a:rPr lang="en-US" dirty="0"/>
              <a:t> ab = a(10 – a) = – a</a:t>
            </a:r>
            <a:r>
              <a:rPr lang="en-US" baseline="30000" dirty="0"/>
              <a:t>2</a:t>
            </a:r>
            <a:r>
              <a:rPr lang="en-US" dirty="0"/>
              <a:t> + 10a.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H(a) = – a</a:t>
            </a:r>
            <a:r>
              <a:rPr lang="en-US" baseline="30000" dirty="0"/>
              <a:t>2</a:t>
            </a:r>
            <a:r>
              <a:rPr lang="en-US" dirty="0"/>
              <a:t> + 10a </a:t>
            </a:r>
            <a:r>
              <a:rPr lang="en-US" dirty="0" err="1"/>
              <a:t>với</a:t>
            </a:r>
            <a:r>
              <a:rPr lang="en-US" dirty="0"/>
              <a:t> a ∈ [0; 10].</a:t>
            </a:r>
          </a:p>
        </p:txBody>
      </p:sp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9: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H</a:t>
                </a:r>
                <a:r>
                  <a:rPr lang="en-US" i="1" dirty="0"/>
                  <a:t>'</a:t>
                </a:r>
                <a:r>
                  <a:rPr lang="en-US" dirty="0"/>
                  <a:t>(a) = – 2a + 10.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(0; 10), H</a:t>
                </a:r>
                <a:r>
                  <a:rPr lang="en-US" i="1" dirty="0"/>
                  <a:t>'</a:t>
                </a:r>
                <a:r>
                  <a:rPr lang="en-US" dirty="0"/>
                  <a:t>(a) = 0 </a:t>
                </a:r>
                <a:r>
                  <a:rPr lang="en-US" dirty="0" err="1"/>
                  <a:t>khi</a:t>
                </a:r>
                <a:r>
                  <a:rPr lang="en-US" dirty="0"/>
                  <a:t> a =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H(0) = 0; H(5) = 25; H(10)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=10−5=5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25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+(10−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58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9: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Đạo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=100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=50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Do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mi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a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Vậy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tống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phương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đạt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giá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nhở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nhất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bằng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3400"/>
                      <m:t>khia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c)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(10−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−20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Xét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−20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Đạo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−40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r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5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9: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=10−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9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10: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/>
              <a:t>Cho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bậc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y = f(x)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3.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y = f(x) = ax</a:t>
            </a:r>
            <a:r>
              <a:rPr lang="en-US" baseline="30000" dirty="0"/>
              <a:t>3</a:t>
            </a:r>
            <a:r>
              <a:rPr lang="en-US" dirty="0"/>
              <a:t> + bx</a:t>
            </a:r>
            <a:r>
              <a:rPr lang="en-US" baseline="30000" dirty="0"/>
              <a:t>2</a:t>
            </a:r>
            <a:r>
              <a:rPr lang="en-US" dirty="0"/>
              <a:t> + cx + d (a ≠ 0).</a:t>
            </a:r>
          </a:p>
          <a:p>
            <a:pPr>
              <a:lnSpc>
                <a:spcPct val="150000"/>
              </a:lnSpc>
            </a:pPr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3,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(0; 5), (1; 1) </a:t>
            </a:r>
            <a:r>
              <a:rPr lang="en-US" dirty="0" err="1"/>
              <a:t>và</a:t>
            </a:r>
            <a:r>
              <a:rPr lang="en-US" dirty="0"/>
              <a:t> (3; 5).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Với</a:t>
            </a:r>
            <a:r>
              <a:rPr lang="en-US" dirty="0"/>
              <a:t> x = 0 </a:t>
            </a:r>
            <a:r>
              <a:rPr lang="en-US" dirty="0" err="1"/>
              <a:t>thì</a:t>
            </a:r>
            <a:r>
              <a:rPr lang="en-US" dirty="0"/>
              <a:t> y = 5,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suy</a:t>
            </a:r>
            <a:r>
              <a:rPr lang="en-US" dirty="0"/>
              <a:t> ra d = 5.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y = f(x) = ax</a:t>
            </a:r>
            <a:r>
              <a:rPr lang="en-US" baseline="30000" dirty="0"/>
              <a:t>3</a:t>
            </a:r>
            <a:r>
              <a:rPr lang="en-US" dirty="0"/>
              <a:t> + bx</a:t>
            </a:r>
            <a:r>
              <a:rPr lang="en-US" baseline="30000" dirty="0"/>
              <a:t>2</a:t>
            </a:r>
            <a:r>
              <a:rPr lang="en-US" dirty="0"/>
              <a:t> + cx + 5.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Với</a:t>
            </a:r>
            <a:r>
              <a:rPr lang="en-US" dirty="0"/>
              <a:t> x = 1 </a:t>
            </a:r>
            <a:r>
              <a:rPr lang="en-US" dirty="0" err="1"/>
              <a:t>thì</a:t>
            </a:r>
            <a:r>
              <a:rPr lang="en-US" dirty="0"/>
              <a:t> y = 1,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a + b + c + 5 = 1 (1).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A3269-8729-480A-A8E3-763D9821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2786" y="1128230"/>
            <a:ext cx="3697869" cy="43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10: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(1; 1) </a:t>
            </a:r>
            <a:r>
              <a:rPr lang="en-US" sz="2400" dirty="0" err="1"/>
              <a:t>và</a:t>
            </a:r>
            <a:r>
              <a:rPr lang="en-US" sz="2400" dirty="0"/>
              <a:t> (3; 5),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y</a:t>
            </a:r>
            <a:r>
              <a:rPr lang="en-US" sz="2400" i="1" dirty="0"/>
              <a:t>'</a:t>
            </a:r>
            <a:r>
              <a:rPr lang="en-US" sz="2400" dirty="0"/>
              <a:t> = 0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nghiệm </a:t>
            </a:r>
            <a:r>
              <a:rPr lang="en-US" sz="2400" dirty="0" err="1"/>
              <a:t>là</a:t>
            </a:r>
            <a:r>
              <a:rPr lang="en-US" sz="2400" dirty="0"/>
              <a:t> x = 1 </a:t>
            </a:r>
            <a:r>
              <a:rPr lang="en-US" sz="2400" dirty="0" err="1"/>
              <a:t>và</a:t>
            </a:r>
            <a:r>
              <a:rPr lang="en-US" sz="2400" dirty="0"/>
              <a:t> x = 3.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y</a:t>
            </a:r>
            <a:r>
              <a:rPr lang="en-US" sz="2400" i="1" dirty="0"/>
              <a:t>'</a:t>
            </a:r>
            <a:r>
              <a:rPr lang="en-US" sz="2400" dirty="0"/>
              <a:t> = 3ax</a:t>
            </a:r>
            <a:r>
              <a:rPr lang="en-US" sz="2400" baseline="30000" dirty="0"/>
              <a:t>2</a:t>
            </a:r>
            <a:r>
              <a:rPr lang="en-US" sz="2400" dirty="0"/>
              <a:t> + 2bx + c.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Với</a:t>
            </a:r>
            <a:r>
              <a:rPr lang="en-US" sz="2400" dirty="0"/>
              <a:t> x = 1 </a:t>
            </a:r>
            <a:r>
              <a:rPr lang="en-US" sz="2400" dirty="0" err="1"/>
              <a:t>thì</a:t>
            </a:r>
            <a:r>
              <a:rPr lang="en-US" sz="2400" dirty="0"/>
              <a:t> y</a:t>
            </a:r>
            <a:r>
              <a:rPr lang="en-US" sz="2400" i="1" dirty="0"/>
              <a:t>'</a:t>
            </a:r>
            <a:r>
              <a:rPr lang="en-US" sz="2400" dirty="0"/>
              <a:t> = 0 </a:t>
            </a:r>
            <a:r>
              <a:rPr lang="en-US" sz="2400" dirty="0" err="1"/>
              <a:t>nên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3a + 2b + c = 0 (2).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Với</a:t>
            </a:r>
            <a:r>
              <a:rPr lang="en-US" sz="2400" dirty="0"/>
              <a:t> x = 3 </a:t>
            </a:r>
            <a:r>
              <a:rPr lang="en-US" sz="2400" dirty="0" err="1"/>
              <a:t>thì</a:t>
            </a:r>
            <a:r>
              <a:rPr lang="en-US" sz="2400" dirty="0"/>
              <a:t> y</a:t>
            </a:r>
            <a:r>
              <a:rPr lang="en-US" sz="2400" i="1" dirty="0"/>
              <a:t>'</a:t>
            </a:r>
            <a:r>
              <a:rPr lang="en-US" sz="2400" dirty="0"/>
              <a:t> = 0 </a:t>
            </a:r>
            <a:r>
              <a:rPr lang="en-US" sz="2400" dirty="0" err="1"/>
              <a:t>nên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27a + 6b + c = 0 (3).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Từ</a:t>
            </a:r>
            <a:r>
              <a:rPr lang="en-US" sz="2400" dirty="0"/>
              <a:t> (1), (2) </a:t>
            </a:r>
            <a:r>
              <a:rPr lang="en-US" sz="2400" dirty="0" err="1"/>
              <a:t>và</a:t>
            </a:r>
            <a:r>
              <a:rPr lang="en-US" sz="2400" dirty="0"/>
              <a:t> (3) ta </a:t>
            </a:r>
            <a:r>
              <a:rPr lang="en-US" sz="2400" dirty="0" err="1"/>
              <a:t>suy</a:t>
            </a:r>
            <a:r>
              <a:rPr lang="en-US" sz="2400" dirty="0"/>
              <a:t> ra a = – 1; b = 6; c = – 9.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y = f(x) = – x</a:t>
            </a:r>
            <a:r>
              <a:rPr lang="en-US" sz="2400" baseline="30000" dirty="0"/>
              <a:t>3</a:t>
            </a:r>
            <a:r>
              <a:rPr lang="en-US" sz="2400" dirty="0"/>
              <a:t> + 6x</a:t>
            </a:r>
            <a:r>
              <a:rPr lang="en-US" sz="2400" baseline="30000" dirty="0"/>
              <a:t>2</a:t>
            </a:r>
            <a:r>
              <a:rPr lang="en-US" sz="2400" dirty="0"/>
              <a:t> – 9x + 5.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611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11: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98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1694</Words>
  <Application>Microsoft Office PowerPoint</Application>
  <PresentationFormat>Widescreen</PresentationFormat>
  <Paragraphs>183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2024-11-18T01:43:19Z</dcterms:modified>
</cp:coreProperties>
</file>