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340" r:id="rId3"/>
    <p:sldId id="275" r:id="rId4"/>
    <p:sldId id="302" r:id="rId5"/>
    <p:sldId id="308" r:id="rId6"/>
    <p:sldId id="279" r:id="rId7"/>
    <p:sldId id="331" r:id="rId8"/>
    <p:sldId id="309" r:id="rId9"/>
    <p:sldId id="332" r:id="rId10"/>
    <p:sldId id="281" r:id="rId11"/>
    <p:sldId id="315" r:id="rId12"/>
    <p:sldId id="316" r:id="rId13"/>
    <p:sldId id="317" r:id="rId14"/>
    <p:sldId id="283" r:id="rId15"/>
    <p:sldId id="276" r:id="rId16"/>
    <p:sldId id="333" r:id="rId17"/>
    <p:sldId id="326" r:id="rId18"/>
    <p:sldId id="298" r:id="rId19"/>
    <p:sldId id="334" r:id="rId20"/>
    <p:sldId id="335" r:id="rId21"/>
    <p:sldId id="336" r:id="rId22"/>
    <p:sldId id="311" r:id="rId23"/>
    <p:sldId id="313" r:id="rId24"/>
    <p:sldId id="339" r:id="rId25"/>
    <p:sldId id="338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BEE5E8"/>
    <a:srgbClr val="7ED1D6"/>
    <a:srgbClr val="7DCFD4"/>
    <a:srgbClr val="008A80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6706" y="19305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series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6" y="3951881"/>
            <a:ext cx="495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chuỗi</a:t>
            </a:r>
            <a:r>
              <a:rPr lang="en-US" sz="3600" dirty="0"/>
              <a:t>, </a:t>
            </a:r>
            <a:r>
              <a:rPr lang="en-US" sz="3600" dirty="0" err="1"/>
              <a:t>loạt</a:t>
            </a:r>
            <a:r>
              <a:rPr lang="en-US" sz="3600" dirty="0"/>
              <a:t> (</a:t>
            </a:r>
            <a:r>
              <a:rPr lang="en-US" sz="3600" dirty="0" err="1"/>
              <a:t>phim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6725" y="3122060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siəri:z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70" y="1901962"/>
            <a:ext cx="6015921" cy="298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6496" y="201028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wizard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420" y="4070893"/>
            <a:ext cx="645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thủy</a:t>
            </a:r>
            <a:r>
              <a:rPr lang="en-US" sz="3600"/>
              <a:t>, người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phi </a:t>
            </a:r>
            <a:r>
              <a:rPr lang="en-US" sz="3600" dirty="0" err="1"/>
              <a:t>thường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12106" y="3206074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wizəd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12" y="1739591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9175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must-see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 smtClean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b</a:t>
            </a:r>
            <a:r>
              <a:rPr lang="en-US" sz="3600" smtClean="0"/>
              <a:t>ộ phim đáng </a:t>
            </a:r>
            <a:r>
              <a:rPr lang="en-US" sz="3600" dirty="0" err="1"/>
              <a:t>xem</a:t>
            </a:r>
            <a:r>
              <a:rPr lang="en-US" sz="3600" dirty="0"/>
              <a:t>,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79628" y="3205550"/>
            <a:ext cx="2311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mʌstˈsi</a:t>
            </a:r>
            <a:r>
              <a:rPr lang="en-US" sz="3600" b="1" dirty="0">
                <a:solidFill>
                  <a:srgbClr val="0FB7BD"/>
                </a:solidFill>
              </a:rPr>
              <a:t>ː/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6392178" y="1917539"/>
            <a:ext cx="5466146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gripping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400" b="1" dirty="0" err="1">
                <a:solidFill>
                  <a:srgbClr val="F7941E"/>
                </a:solidFill>
                <a:cs typeface="Calibri" panose="020F0502020204030204" pitchFamily="34" charset="0"/>
              </a:rPr>
              <a:t>adj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3626" y="428099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cuốn</a:t>
            </a:r>
            <a:r>
              <a:rPr lang="en-US" sz="3600" dirty="0"/>
              <a:t> </a:t>
            </a:r>
            <a:r>
              <a:rPr lang="en-US" sz="3600" dirty="0" err="1"/>
              <a:t>hút</a:t>
            </a:r>
            <a:r>
              <a:rPr lang="en-US" sz="3600" dirty="0"/>
              <a:t>, </a:t>
            </a:r>
            <a:r>
              <a:rPr lang="en-US" sz="3600" dirty="0" err="1"/>
              <a:t>hấp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6727" y="3399091"/>
            <a:ext cx="1904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gripi</a:t>
            </a:r>
            <a:r>
              <a:rPr lang="el-GR" sz="3600" b="1" dirty="0">
                <a:solidFill>
                  <a:srgbClr val="0FB7BD"/>
                </a:solidFill>
              </a:rPr>
              <a:t>η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99" y="1602917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20667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siəri:z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chuỗi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loạt</a:t>
                      </a:r>
                      <a:r>
                        <a:rPr lang="en-US" sz="2800" dirty="0"/>
                        <a:t>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</a:t>
                      </a:r>
                      <a:r>
                        <a:rPr lang="en-US" sz="2800" dirty="0" err="1"/>
                        <a:t>phim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dài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tập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wizəd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phù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thủy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người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tài</a:t>
                      </a:r>
                      <a:r>
                        <a:rPr lang="en-US" sz="2800" dirty="0"/>
                        <a:t> phi </a:t>
                      </a:r>
                      <a:r>
                        <a:rPr lang="en-US" sz="2800" dirty="0" err="1"/>
                        <a:t>thường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mʌstˈsi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bộ phim đáng </a:t>
                      </a:r>
                      <a:r>
                        <a:rPr lang="en-US" sz="2800" dirty="0" err="1"/>
                        <a:t>xem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nên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xem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gripi</a:t>
                      </a:r>
                      <a:r>
                        <a:rPr lang="el-GR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cuốn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hút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hấp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dẫn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2895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 smtClean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3" y="2132419"/>
            <a:ext cx="3092953" cy="43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91494"/>
              </p:ext>
            </p:extLst>
          </p:nvPr>
        </p:nvGraphicFramePr>
        <p:xfrm>
          <a:off x="487066" y="2261000"/>
          <a:ext cx="7486055" cy="3480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8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</a:t>
                      </a:r>
                      <a:r>
                        <a:rPr lang="en-US" sz="2000" b="0" i="0" baseline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see it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8369" y="6035208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700" y="6035206"/>
            <a:ext cx="137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1238" y="6035207"/>
            <a:ext cx="1448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9969" y="6035208"/>
            <a:ext cx="1561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77173" cy="233277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     </a:t>
            </a:r>
            <a:r>
              <a:rPr lang="en-US" b="1" i="1" smtClean="0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blog again and answer the questions.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63302" y="36366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13" y="-2646"/>
            <a:ext cx="1344559" cy="12776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16073" y="45087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7747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8804" y="2497873"/>
            <a:ext cx="4884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6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GB" sz="3200" dirty="0"/>
              <a:t>To develop reading skill for specific information.</a:t>
            </a:r>
            <a:endParaRPr lang="en-US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58" y="1965487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067" y="2265715"/>
            <a:ext cx="677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1. </a:t>
            </a:r>
            <a:r>
              <a:rPr lang="en-US" sz="3200" dirty="0"/>
              <a:t>What kind of film is </a:t>
            </a:r>
            <a:r>
              <a:rPr lang="en-US" sz="3200" b="1" i="1" dirty="0"/>
              <a:t>Harry Potter and</a:t>
            </a:r>
            <a:br>
              <a:rPr lang="en-US" sz="3200" b="1" i="1" dirty="0"/>
            </a:br>
            <a:r>
              <a:rPr lang="en-US" sz="3200" b="1" i="1" dirty="0"/>
              <a:t>the Sorcerer’s Stone</a:t>
            </a:r>
            <a:r>
              <a:rPr lang="en-US" sz="32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88751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067" y="4051681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1" y="2336267"/>
            <a:ext cx="59408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Who is Daniel Radcliffe</a:t>
            </a:r>
            <a:r>
              <a:rPr lang="en-US" sz="3200"/>
              <a:t>?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2" y="3531011"/>
            <a:ext cx="6182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Daniel Radcliffe is one of the stars in the film.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9851" y="5926772"/>
            <a:ext cx="2245462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4" name="Rectangle 3"/>
          <p:cNvSpPr/>
          <p:nvPr/>
        </p:nvSpPr>
        <p:spPr>
          <a:xfrm>
            <a:off x="5899238" y="5922238"/>
            <a:ext cx="2040430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18" y="257860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75" y="254924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983" y="2177068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983" y="3212613"/>
            <a:ext cx="68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0" y="2336267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dirty="0"/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1" y="3514981"/>
            <a:ext cx="686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6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stCxn id="18" idx="3"/>
            <a:endCxn id="19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71062" y="2089883"/>
            <a:ext cx="5456245" cy="219218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smtClean="0">
                <a:solidFill>
                  <a:schemeClr val="tx1"/>
                </a:solidFill>
              </a:rPr>
              <a:t>      </a:t>
            </a:r>
            <a:r>
              <a:rPr lang="en-US" b="1" i="1" smtClean="0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</a:t>
            </a:r>
            <a:r>
              <a:rPr lang="en-GB" smtClean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71990" y="47476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9" idx="1"/>
            <a:endCxn id="23" idx="0"/>
          </p:cNvCxnSpPr>
          <p:nvPr/>
        </p:nvCxnSpPr>
        <p:spPr>
          <a:xfrm rot="10800000" flipV="1">
            <a:off x="1947357" y="3162684"/>
            <a:ext cx="725432" cy="158493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71062" y="4438229"/>
            <a:ext cx="5465179" cy="13569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70751" y="343518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62" y="-2278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3522" y="430730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19403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questions 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5914" y="2336837"/>
            <a:ext cx="6572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r>
              <a:rPr lang="en-US" sz="2400" dirty="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How about seeing a film this evening?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That’s a great idea. What film shall we see?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 err="1">
                <a:solidFill>
                  <a:srgbClr val="242021"/>
                </a:solidFill>
                <a:latin typeface="ChronicaProBookIt"/>
              </a:rPr>
              <a:t>Kungfu</a:t>
            </a:r>
            <a:r>
              <a:rPr lang="en-US" sz="2400" dirty="0">
                <a:solidFill>
                  <a:srgbClr val="242021"/>
                </a:solidFill>
                <a:latin typeface="ChronicaProBookIt"/>
              </a:rPr>
              <a:t> Boy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What kind of film is it?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/>
              <a:t>__________________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19792"/>
              </p:ext>
            </p:extLst>
          </p:nvPr>
        </p:nvGraphicFramePr>
        <p:xfrm>
          <a:off x="1026018" y="2122246"/>
          <a:ext cx="3801400" cy="449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232">
                  <a:extLst>
                    <a:ext uri="{9D8B030D-6E8A-4147-A177-3AD203B41FA5}">
                      <a16:colId xmlns:a16="http://schemas.microsoft.com/office/drawing/2014/main" xmlns="" val="1217793384"/>
                    </a:ext>
                  </a:extLst>
                </a:gridCol>
                <a:gridCol w="2446168">
                  <a:extLst>
                    <a:ext uri="{9D8B030D-6E8A-4147-A177-3AD203B41FA5}">
                      <a16:colId xmlns:a16="http://schemas.microsoft.com/office/drawing/2014/main" xmlns="" val="2590515497"/>
                    </a:ext>
                  </a:extLst>
                </a:gridCol>
              </a:tblGrid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b="1" baseline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870546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Director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John Stevenson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81192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Type of</a:t>
                      </a:r>
                      <a:r>
                        <a:rPr lang="en-US" b="1" baseline="0">
                          <a:latin typeface="+mj-lt"/>
                        </a:rPr>
                        <a:t> film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Comedy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435401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actor / actress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Bruce Wane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814947"/>
                  </a:ext>
                </a:extLst>
              </a:tr>
              <a:tr h="1015356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content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About</a:t>
                      </a:r>
                      <a:r>
                        <a:rPr lang="en-US" b="1" baseline="0">
                          <a:latin typeface="+mj-lt"/>
                        </a:rPr>
                        <a:t> a very big boy who saves his town and becomes a hero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8835133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Reviews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Funny and interesting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4147045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Time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4.30</a:t>
                      </a:r>
                      <a:r>
                        <a:rPr lang="en-US" b="1" baseline="0">
                          <a:latin typeface="+mj-lt"/>
                        </a:rPr>
                        <a:t> p.m and 8.30 p.m daily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45795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Place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Ngoc Khanh Cinema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(Post-Read &amp; Speak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068" y="2119572"/>
            <a:ext cx="6036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r>
              <a:rPr lang="en-US" sz="240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>
                <a:solidFill>
                  <a:srgbClr val="4494D0"/>
                </a:solidFill>
                <a:latin typeface="ChronicaPro-Medium"/>
              </a:rPr>
            </a:br>
            <a:r>
              <a:rPr lang="en-US" sz="2400" i="1">
                <a:latin typeface="ChronicaProMediumIt"/>
              </a:rPr>
              <a:t>Kungfu </a:t>
            </a:r>
            <a:r>
              <a:rPr lang="en-US" sz="2400" i="1" dirty="0">
                <a:latin typeface="ChronicaProMediumIt"/>
              </a:rPr>
              <a:t>Boy </a:t>
            </a:r>
            <a:r>
              <a:rPr lang="en-US" sz="2400" dirty="0">
                <a:latin typeface="ChronicaProMediumIt"/>
              </a:rPr>
              <a:t>is on </a:t>
            </a:r>
            <a:r>
              <a:rPr lang="en-US" sz="2400">
                <a:latin typeface="ChronicaProMediumIt"/>
              </a:rPr>
              <a:t>at … at … </a:t>
            </a:r>
            <a:r>
              <a:rPr lang="en-US" sz="2400" dirty="0">
                <a:latin typeface="ChronicaProMediumIt"/>
              </a:rPr>
              <a:t>p.m</a:t>
            </a:r>
            <a:r>
              <a:rPr lang="en-US" sz="2400">
                <a:latin typeface="ChronicaProMediumI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hronicaProMediumIt"/>
              </a:rPr>
              <a:t>It’s </a:t>
            </a:r>
            <a:r>
              <a:rPr lang="en-US" sz="2400" dirty="0">
                <a:latin typeface="ChronicaProMediumIt"/>
              </a:rPr>
              <a:t>(an</a:t>
            </a:r>
            <a:r>
              <a:rPr lang="en-US" sz="2400">
                <a:latin typeface="ChronicaProMediumIt"/>
              </a:rPr>
              <a:t>) … about …</a:t>
            </a:r>
            <a:endParaRPr lang="en-US" sz="2400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xmlns="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78" y="1896217"/>
            <a:ext cx="3586393" cy="25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D3D10D-285F-46AE-9AFC-806896AAE77B}"/>
              </a:ext>
            </a:extLst>
          </p:cNvPr>
          <p:cNvSpPr txBox="1"/>
          <p:nvPr/>
        </p:nvSpPr>
        <p:spPr>
          <a:xfrm>
            <a:off x="487067" y="3873898"/>
            <a:ext cx="10681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u="sng">
                <a:solidFill>
                  <a:srgbClr val="0FB7BD"/>
                </a:solidFill>
                <a:latin typeface="ChronicaPro-Medium"/>
              </a:rPr>
              <a:t>Suggestion:</a:t>
            </a:r>
            <a:endParaRPr lang="en-US" sz="2400" u="sng" dirty="0">
              <a:latin typeface="ChronicaPro-Medium"/>
            </a:endParaRPr>
          </a:p>
          <a:p>
            <a:r>
              <a:rPr lang="en-US" sz="2400" i="1" dirty="0">
                <a:latin typeface="ChronicaPro-Medium"/>
              </a:rPr>
              <a:t>Kungfu Boy </a:t>
            </a:r>
            <a:r>
              <a:rPr lang="en-US" sz="2400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</a:t>
            </a:r>
            <a:r>
              <a:rPr lang="en-US" sz="2400" dirty="0" err="1">
                <a:latin typeface="ChronicaPro-Medium"/>
              </a:rPr>
              <a:t>Khanh</a:t>
            </a:r>
            <a:r>
              <a:rPr lang="en-US" sz="2400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38536" y="108455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39335" y="269001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5385" y="1089483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0" idx="3"/>
            <a:endCxn id="31" idx="0"/>
          </p:cNvCxnSpPr>
          <p:nvPr/>
        </p:nvCxnSpPr>
        <p:spPr>
          <a:xfrm>
            <a:off x="2822303" y="1412093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37608" y="1894977"/>
            <a:ext cx="5456245" cy="20806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b="1" i="1" smtClean="0">
                <a:solidFill>
                  <a:schemeClr val="tx1"/>
                </a:solidFill>
              </a:rPr>
              <a:t>     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</a:t>
            </a:r>
            <a:r>
              <a:rPr lang="en-GB" smtClean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05052" y="4527612"/>
            <a:ext cx="1950733" cy="6676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6" name="Curved Connector 35"/>
          <p:cNvCxnSpPr>
            <a:stCxn id="31" idx="1"/>
            <a:endCxn id="35" idx="0"/>
          </p:cNvCxnSpPr>
          <p:nvPr/>
        </p:nvCxnSpPr>
        <p:spPr>
          <a:xfrm rot="10800000" flipV="1">
            <a:off x="1880419" y="3017718"/>
            <a:ext cx="758916" cy="15098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49601" y="4048938"/>
            <a:ext cx="5465179" cy="1269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Kungfu Boy.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21324" y="5373258"/>
            <a:ext cx="222425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(Post-Read &amp; Speak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Curved Connector 38"/>
          <p:cNvCxnSpPr>
            <a:stCxn id="35" idx="3"/>
            <a:endCxn id="38" idx="0"/>
          </p:cNvCxnSpPr>
          <p:nvPr/>
        </p:nvCxnSpPr>
        <p:spPr>
          <a:xfrm>
            <a:off x="2855785" y="4861451"/>
            <a:ext cx="777668" cy="5118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28674" y="5423174"/>
            <a:ext cx="5465179" cy="5735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4366" y="6098813"/>
            <a:ext cx="1934903" cy="61422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stCxn id="38" idx="1"/>
            <a:endCxn id="16" idx="0"/>
          </p:cNvCxnSpPr>
          <p:nvPr/>
        </p:nvCxnSpPr>
        <p:spPr>
          <a:xfrm rot="10800000" flipV="1">
            <a:off x="1921818" y="5684999"/>
            <a:ext cx="599506" cy="4138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9601" y="6130677"/>
            <a:ext cx="5465179" cy="5504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74371" y="206084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72" y="-126640"/>
            <a:ext cx="1356710" cy="1289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27142" y="293296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64291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232" y="5426959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43" y="1917814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00" y="1896217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0209" y="604061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15" name="Rectangle 14"/>
          <p:cNvSpPr/>
          <p:nvPr/>
        </p:nvSpPr>
        <p:spPr>
          <a:xfrm>
            <a:off x="6434958" y="6002623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SPEAKING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067F39-48D0-4F28-B50D-10223938D091}"/>
              </a:ext>
            </a:extLst>
          </p:cNvPr>
          <p:cNvSpPr txBox="1"/>
          <p:nvPr/>
        </p:nvSpPr>
        <p:spPr>
          <a:xfrm>
            <a:off x="1163625" y="285268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solidFill>
                  <a:srgbClr val="242021"/>
                </a:solidFill>
                <a:effectLst/>
                <a:latin typeface="ChronicaPro-Bold"/>
              </a:rPr>
              <a:t>favourite</a:t>
            </a:r>
            <a:r>
              <a:rPr lang="en-US" sz="2400" b="1" dirty="0">
                <a:solidFill>
                  <a:srgbClr val="242021"/>
                </a:solidFill>
                <a:latin typeface="ChronicaPro-Bold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type of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xmlns="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25" y="2709746"/>
            <a:ext cx="4548264" cy="3073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163625" y="1882673"/>
            <a:ext cx="817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2" name="TextBox 1"/>
          <p:cNvSpPr txBox="1"/>
          <p:nvPr/>
        </p:nvSpPr>
        <p:spPr>
          <a:xfrm>
            <a:off x="3497179" y="5842536"/>
            <a:ext cx="568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reading skill about one’s favourite film;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speaking skill: Talking about a film.</a:t>
            </a:r>
            <a:r>
              <a:rPr lang="en-GB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4328731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0438" y="5405879"/>
            <a:ext cx="2335434" cy="53434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&amp;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17349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</a:t>
            </a:r>
            <a:r>
              <a:rPr lang="en-GB">
                <a:solidFill>
                  <a:schemeClr val="tx1"/>
                </a:solidFill>
              </a:rPr>
              <a:t>Mark’s </a:t>
            </a:r>
            <a:r>
              <a:rPr lang="en-GB" smtClean="0">
                <a:solidFill>
                  <a:schemeClr val="tx1"/>
                </a:solidFill>
              </a:rPr>
              <a:t>blog </a:t>
            </a:r>
            <a:r>
              <a:rPr lang="en-GB" dirty="0">
                <a:solidFill>
                  <a:schemeClr val="tx1"/>
                </a:solidFill>
              </a:rPr>
              <a:t>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987435"/>
            <a:ext cx="5465179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3162683"/>
            <a:ext cx="758914" cy="11660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9" y="4667386"/>
            <a:ext cx="792396" cy="738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245" y="6062235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876130" y="5673049"/>
            <a:ext cx="604309" cy="389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405879"/>
            <a:ext cx="5465179" cy="5303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team mates.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2183" y="14330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032" y="143796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Game: </a:t>
            </a:r>
            <a:r>
              <a:rPr lang="en-US" sz="2400" dirty="0">
                <a:solidFill>
                  <a:schemeClr val="tx1"/>
                </a:solidFill>
              </a:rPr>
              <a:t>Who is faster?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7081" y="456937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2" y="90630"/>
            <a:ext cx="1344559" cy="12776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9852" y="544149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85545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697" y="5734591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859" y="5734591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5826" y="573459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1" y="2095368"/>
            <a:ext cx="2278089" cy="335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79" y="2984011"/>
            <a:ext cx="3593107" cy="2425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26" y="3111190"/>
            <a:ext cx="3531013" cy="22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64578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727" y="5584025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9871" y="5584024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musical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41937" y="558402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9290"/>
          <a:stretch/>
        </p:blipFill>
        <p:spPr>
          <a:xfrm>
            <a:off x="521607" y="2937650"/>
            <a:ext cx="3267308" cy="2269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33" y="2534589"/>
            <a:ext cx="3564042" cy="267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85" y="2665141"/>
            <a:ext cx="3876577" cy="25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732393" y="4007075"/>
            <a:ext cx="5827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" y="3882848"/>
            <a:ext cx="5608602" cy="28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27962" y="25905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947572" cy="10334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56245" cy="15788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b="1" i="1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5068" y="403935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79" y="37628"/>
            <a:ext cx="1344559" cy="1277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67839" y="491147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8644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0310" y="2581916"/>
            <a:ext cx="4938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Do you like fantasies?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Why or why not?</a:t>
            </a:r>
            <a:r>
              <a:rPr lang="en-US" sz="3200" b="1" i="1" dirty="0">
                <a:solidFill>
                  <a:srgbClr val="0FB7BD"/>
                </a:solidFill>
              </a:rPr>
              <a:t>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623001"/>
            <a:ext cx="3180458" cy="20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EC0F2E-0109-4B15-8856-E6BADDA3B548}"/>
              </a:ext>
            </a:extLst>
          </p:cNvPr>
          <p:cNvSpPr/>
          <p:nvPr/>
        </p:nvSpPr>
        <p:spPr>
          <a:xfrm>
            <a:off x="9568178" y="5725082"/>
            <a:ext cx="169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xmlns="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59" y="1962833"/>
            <a:ext cx="2540766" cy="361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2971</TotalTime>
  <Words>1140</Words>
  <PresentationFormat>Widescreen</PresentationFormat>
  <Paragraphs>236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Adobe Gothic Std B</vt:lpstr>
      <vt:lpstr>Arial</vt:lpstr>
      <vt:lpstr>Calibri</vt:lpstr>
      <vt:lpstr>Calibri (Body)</vt:lpstr>
      <vt:lpstr>Calibri Light</vt:lpstr>
      <vt:lpstr>Courier New</vt:lpstr>
      <vt:lpstr>ChronicaPro-Bold</vt:lpstr>
      <vt:lpstr>ChronicaPro-Book</vt:lpstr>
      <vt:lpstr>ChronicaProBookIt</vt:lpstr>
      <vt:lpstr>ChronicaPro-Medium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2023-04-07T09:18:50Z</dcterms:modified>
</cp:coreProperties>
</file>