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7"/>
  </p:notesMasterIdLst>
  <p:sldIdLst>
    <p:sldId id="313" r:id="rId3"/>
    <p:sldId id="301" r:id="rId4"/>
    <p:sldId id="323" r:id="rId5"/>
    <p:sldId id="335" r:id="rId6"/>
    <p:sldId id="324" r:id="rId7"/>
    <p:sldId id="337" r:id="rId8"/>
    <p:sldId id="317" r:id="rId9"/>
    <p:sldId id="326" r:id="rId10"/>
    <p:sldId id="327" r:id="rId11"/>
    <p:sldId id="328" r:id="rId12"/>
    <p:sldId id="341" r:id="rId13"/>
    <p:sldId id="329" r:id="rId14"/>
    <p:sldId id="331" r:id="rId15"/>
    <p:sldId id="333" r:id="rId16"/>
  </p:sldIdLst>
  <p:sldSz cx="24384000" cy="13716000"/>
  <p:notesSz cx="6858000" cy="9144000"/>
  <p:custDataLst>
    <p:tags r:id="rId1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D6F7FE"/>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1" d="100"/>
          <a:sy n="41" d="100"/>
        </p:scale>
        <p:origin x="182" y="2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image" Target="../media/image15.jpeg"/><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§7. </a:t>
              </a:r>
              <a:r>
                <a:rPr lang="en-US" sz="5800" b="1" dirty="0" err="1">
                  <a:solidFill>
                    <a:srgbClr val="FF0000"/>
                  </a:solidFill>
                  <a:latin typeface="Tahoma" pitchFamily="34" charset="0"/>
                  <a:ea typeface="Tahoma" pitchFamily="34" charset="0"/>
                  <a:cs typeface="Tahoma" pitchFamily="34" charset="0"/>
                </a:rPr>
                <a:t>Các</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khái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niệm</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mở</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đầu</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§8. </a:t>
              </a:r>
              <a:r>
                <a:rPr lang="en-US" sz="5800" b="1" dirty="0" err="1">
                  <a:solidFill>
                    <a:srgbClr val="0000FF"/>
                  </a:solidFill>
                  <a:latin typeface="Tahoma" pitchFamily="34" charset="0"/>
                  <a:ea typeface="Tahoma" pitchFamily="34" charset="0"/>
                  <a:cs typeface="Tahoma" pitchFamily="34" charset="0"/>
                </a:rPr>
                <a:t>Tổng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và</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hiệu</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11800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a:extLst>
              <a:ext uri="{FF2B5EF4-FFF2-40B4-BE49-F238E27FC236}">
                <a16:creationId xmlns:a16="http://schemas.microsoft.com/office/drawing/2014/main" id="{42360F78-86B1-464E-B611-67F5A3DAFDD7}"/>
              </a:ext>
            </a:extLst>
          </p:cNvPr>
          <p:cNvSpPr txBox="1"/>
          <p:nvPr/>
        </p:nvSpPr>
        <p:spPr>
          <a:xfrm>
            <a:off x="320040" y="3178550"/>
            <a:ext cx="13173415" cy="3477875"/>
          </a:xfrm>
          <a:prstGeom prst="rect">
            <a:avLst/>
          </a:prstGeom>
          <a:solidFill>
            <a:schemeClr val="accent2">
              <a:lumMod val="20000"/>
              <a:lumOff val="80000"/>
            </a:schemeClr>
          </a:solidFill>
        </p:spPr>
        <p:txBody>
          <a:bodyPr wrap="square">
            <a:spAutoFit/>
          </a:bodyPr>
          <a:lstStyle/>
          <a:p>
            <a:pPr marL="571500" indent="-571500">
              <a:buFont typeface="Arial" panose="020B0604020202020204" pitchFamily="34" charset="0"/>
              <a:buChar char="•"/>
            </a:pPr>
            <a:r>
              <a:rPr lang="vi-VN" sz="4400" b="1" dirty="0">
                <a:latin typeface="Tahoma" panose="020B0604030504040204" pitchFamily="34" charset="0"/>
                <a:ea typeface="Tahoma" panose="020B0604030504040204" pitchFamily="34" charset="0"/>
                <a:cs typeface="Tahoma" panose="020B0604030504040204" pitchFamily="34" charset="0"/>
              </a:rPr>
              <a:t>Đường thẳng đi qua điểm đầu và điểm cuối của một vectơ được gọi là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vi-VN" sz="4400" b="1" dirty="0">
                <a:latin typeface="Tahoma" panose="020B0604030504040204" pitchFamily="34" charset="0"/>
                <a:ea typeface="Tahoma" panose="020B0604030504040204" pitchFamily="34" charset="0"/>
                <a:cs typeface="Tahoma" panose="020B0604030504040204" pitchFamily="34" charset="0"/>
              </a:rPr>
              <a:t> của vectơ đó.</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vi-VN" sz="4400" b="1"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vi-VN" sz="4400" b="1" dirty="0">
                <a:latin typeface="Tahoma" panose="020B0604030504040204" pitchFamily="34" charset="0"/>
                <a:ea typeface="Tahoma" panose="020B0604030504040204" pitchFamily="34" charset="0"/>
                <a:cs typeface="Tahoma" panose="020B0604030504040204" pitchFamily="34" charset="0"/>
              </a:rPr>
              <a:t>Hai vectơ được gọi là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cùng phương </a:t>
            </a:r>
            <a:r>
              <a:rPr lang="vi-VN" sz="4400" b="1" dirty="0">
                <a:latin typeface="Tahoma" panose="020B0604030504040204" pitchFamily="34" charset="0"/>
                <a:ea typeface="Tahoma" panose="020B0604030504040204" pitchFamily="34" charset="0"/>
                <a:cs typeface="Tahoma" panose="020B0604030504040204" pitchFamily="34" charset="0"/>
              </a:rPr>
              <a:t>nếu chúng có giá song song hoặc trùng nhau.</a:t>
            </a:r>
          </a:p>
        </p:txBody>
      </p:sp>
      <p:pic>
        <p:nvPicPr>
          <p:cNvPr id="7" name="Picture 6" descr="Chart, line chart&#10;&#10;Description automatically generated">
            <a:extLst>
              <a:ext uri="{FF2B5EF4-FFF2-40B4-BE49-F238E27FC236}">
                <a16:creationId xmlns:a16="http://schemas.microsoft.com/office/drawing/2014/main" id="{D7ADB8B5-5E69-405A-A92E-8EEA5A89E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199" y="3249168"/>
            <a:ext cx="9278209" cy="4305300"/>
          </a:xfrm>
          <a:prstGeom prst="rect">
            <a:avLst/>
          </a:prstGeom>
          <a:ln w="28575">
            <a:solidFill>
              <a:schemeClr val="tx1"/>
            </a:solidFill>
          </a:ln>
        </p:spPr>
      </p:pic>
      <p:pic>
        <p:nvPicPr>
          <p:cNvPr id="12" name="Picture 11" descr="Chart, line chart, scatter chart&#10;&#10;Description automatically generated">
            <a:extLst>
              <a:ext uri="{FF2B5EF4-FFF2-40B4-BE49-F238E27FC236}">
                <a16:creationId xmlns:a16="http://schemas.microsoft.com/office/drawing/2014/main" id="{7E9B25D3-EF64-4AA2-AADF-FD9D8FB63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6599" y="7895114"/>
            <a:ext cx="9278208" cy="5143436"/>
          </a:xfrm>
          <a:prstGeom prst="rect">
            <a:avLst/>
          </a:prstGeom>
          <a:ln w="28575">
            <a:solidFill>
              <a:schemeClr val="tx1"/>
            </a:solidFill>
          </a:ln>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6409141-CD7C-4A51-82A3-B9E0E4C3208A}"/>
                  </a:ext>
                </a:extLst>
              </p:cNvPr>
              <p:cNvSpPr txBox="1"/>
              <p:nvPr/>
            </p:nvSpPr>
            <p:spPr>
              <a:xfrm>
                <a:off x="569193" y="7943348"/>
                <a:ext cx="12924262" cy="3847335"/>
              </a:xfrm>
              <a:prstGeom prst="rect">
                <a:avLst/>
              </a:prstGeom>
              <a:noFill/>
              <a:ln>
                <a:solidFill>
                  <a:srgbClr val="FFC000"/>
                </a:solidFill>
              </a:ln>
            </p:spPr>
            <p:txBody>
              <a:bodyPr wrap="square">
                <a:spAutoFit/>
              </a:bodyPr>
              <a:lstStyle/>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4.7,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cặp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đều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nhưng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a:t>
                </a:r>
                <a:r>
                  <a:rPr lang="vi-VN" sz="4400" b="1" dirty="0">
                    <a:effectLst/>
                    <a:latin typeface="Tahoma" panose="020B0604030504040204" pitchFamily="34" charset="0"/>
                    <a:ea typeface="Tahoma" panose="020B0604030504040204" pitchFamily="34" charset="0"/>
                    <a:cs typeface="Tahoma" panose="020B0604030504040204" pitchFamily="34" charset="0"/>
                  </a:rPr>
                  <a:t>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mỗi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0" marR="0" algn="just">
                  <a:lnSpc>
                    <a:spcPct val="107000"/>
                  </a:lnSpc>
                  <a:spcBef>
                    <a:spcPts val="0"/>
                  </a:spcBef>
                  <a:spcAft>
                    <a:spcPts val="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46409141-CD7C-4A51-82A3-B9E0E4C3208A}"/>
                  </a:ext>
                </a:extLst>
              </p:cNvPr>
              <p:cNvSpPr txBox="1">
                <a:spLocks noRot="1" noChangeAspect="1" noMove="1" noResize="1" noEditPoints="1" noAdjustHandles="1" noChangeArrowheads="1" noChangeShapeType="1" noTextEdit="1"/>
              </p:cNvSpPr>
              <p:nvPr/>
            </p:nvSpPr>
            <p:spPr>
              <a:xfrm>
                <a:off x="569193" y="7943348"/>
                <a:ext cx="12924262" cy="3847335"/>
              </a:xfrm>
              <a:prstGeom prst="rect">
                <a:avLst/>
              </a:prstGeom>
              <a:blipFill>
                <a:blip r:embed="rId4"/>
                <a:stretch>
                  <a:fillRect l="-1838" t="-3476" r="-1885"/>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906825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464FFC-D7AA-4EE4-A18C-5B96B293B026}"/>
              </a:ext>
            </a:extLst>
          </p:cNvPr>
          <p:cNvGrpSpPr/>
          <p:nvPr/>
        </p:nvGrpSpPr>
        <p:grpSpPr>
          <a:xfrm>
            <a:off x="-72643" y="1799113"/>
            <a:ext cx="19656043" cy="830997"/>
            <a:chOff x="-288923" y="1892298"/>
            <a:chExt cx="19659598" cy="830996"/>
          </a:xfrm>
        </p:grpSpPr>
        <p:sp>
          <p:nvSpPr>
            <p:cNvPr id="11" name="Rounded Rectangle 2">
              <a:extLst>
                <a:ext uri="{FF2B5EF4-FFF2-40B4-BE49-F238E27FC236}">
                  <a16:creationId xmlns:a16="http://schemas.microsoft.com/office/drawing/2014/main" id="{C8F03B41-3643-4402-B918-AC7C7F6BCAE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060C7706-5C0D-4F4C-8E5E-4ABB25106163}"/>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67630B0-85DC-42AE-9ABE-6C76CAAB8186}"/>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a:extLst>
              <a:ext uri="{FF2B5EF4-FFF2-40B4-BE49-F238E27FC236}">
                <a16:creationId xmlns:a16="http://schemas.microsoft.com/office/drawing/2014/main" id="{9DDA19EF-1153-4B94-B97D-273EEB1EF409}"/>
              </a:ext>
            </a:extLst>
          </p:cNvPr>
          <p:cNvSpPr txBox="1"/>
          <p:nvPr/>
        </p:nvSpPr>
        <p:spPr>
          <a:xfrm>
            <a:off x="935100" y="1912947"/>
            <a:ext cx="450765"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16" name="TextBox 15">
            <a:extLst>
              <a:ext uri="{FF2B5EF4-FFF2-40B4-BE49-F238E27FC236}">
                <a16:creationId xmlns:a16="http://schemas.microsoft.com/office/drawing/2014/main" id="{9DC4D010-1F39-4805-8E52-CF935D1C876B}"/>
              </a:ext>
            </a:extLst>
          </p:cNvPr>
          <p:cNvSpPr txBox="1"/>
          <p:nvPr/>
        </p:nvSpPr>
        <p:spPr>
          <a:xfrm>
            <a:off x="434390" y="9381181"/>
            <a:ext cx="23514848" cy="2405787"/>
          </a:xfrm>
          <a:prstGeom prst="rect">
            <a:avLst/>
          </a:prstGeom>
          <a:solidFill>
            <a:schemeClr val="accent6">
              <a:lumMod val="20000"/>
              <a:lumOff val="80000"/>
            </a:schemeClr>
          </a:solidFill>
        </p:spPr>
        <p:txBody>
          <a:bodyPr wrap="square">
            <a:spAutoFit/>
          </a:bodyPr>
          <a:lstStyle/>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7" name="Group 5">
            <a:extLst>
              <a:ext uri="{FF2B5EF4-FFF2-40B4-BE49-F238E27FC236}">
                <a16:creationId xmlns:a16="http://schemas.microsoft.com/office/drawing/2014/main" id="{C4EBF7F1-F04A-4B5E-BFF1-F27193DC2A25}"/>
              </a:ext>
            </a:extLst>
          </p:cNvPr>
          <p:cNvGrpSpPr/>
          <p:nvPr/>
        </p:nvGrpSpPr>
        <p:grpSpPr>
          <a:xfrm>
            <a:off x="434389" y="8399405"/>
            <a:ext cx="3546490" cy="900000"/>
            <a:chOff x="410517" y="4550497"/>
            <a:chExt cx="3995373" cy="1177176"/>
          </a:xfrm>
          <a:solidFill>
            <a:srgbClr val="C9E2B8"/>
          </a:solidFill>
        </p:grpSpPr>
        <p:sp>
          <p:nvSpPr>
            <p:cNvPr id="18" name="Freeform 20">
              <a:extLst>
                <a:ext uri="{FF2B5EF4-FFF2-40B4-BE49-F238E27FC236}">
                  <a16:creationId xmlns:a16="http://schemas.microsoft.com/office/drawing/2014/main"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a16="http://schemas.microsoft.com/office/drawing/2014/main" id="{5DFDA47F-2680-4961-9F95-496EE8101F83}"/>
                </a:ext>
              </a:extLst>
            </p:cNvPr>
            <p:cNvSpPr txBox="1"/>
            <p:nvPr/>
          </p:nvSpPr>
          <p:spPr>
            <a:xfrm>
              <a:off x="1431846" y="4637898"/>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20" name="Picture 8">
              <a:extLst>
                <a:ext uri="{FF2B5EF4-FFF2-40B4-BE49-F238E27FC236}">
                  <a16:creationId xmlns:a16="http://schemas.microsoft.com/office/drawing/2014/main" id="{535C7251-8FC4-4FE5-B11B-07FEFA4BB0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a16="http://schemas.microsoft.com/office/drawing/2014/main" id="{0B74E8B3-608C-4715-837D-6E2AD1B7C654}"/>
              </a:ext>
            </a:extLst>
          </p:cNvPr>
          <p:cNvSpPr/>
          <p:nvPr/>
        </p:nvSpPr>
        <p:spPr>
          <a:xfrm>
            <a:off x="0" y="2011607"/>
            <a:ext cx="15141193" cy="6043979"/>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35E67F-4F86-4F0C-A909-9F3BB1E26E1D}"/>
                  </a:ext>
                </a:extLst>
              </p:cNvPr>
              <p:cNvSpPr txBox="1"/>
              <p:nvPr/>
            </p:nvSpPr>
            <p:spPr>
              <a:xfrm>
                <a:off x="1202816" y="3269468"/>
                <a:ext cx="13741480" cy="3483198"/>
              </a:xfrm>
              <a:prstGeom prst="rect">
                <a:avLst/>
              </a:prstGeom>
              <a:no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HĐ3: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4.7. Hai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𝒙</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TextBox 14">
                <a:extLst>
                  <a:ext uri="{FF2B5EF4-FFF2-40B4-BE49-F238E27FC236}">
                    <a16:creationId xmlns:a16="http://schemas.microsoft.com/office/drawing/2014/main" id="{F335E67F-4F86-4F0C-A909-9F3BB1E26E1D}"/>
                  </a:ext>
                </a:extLst>
              </p:cNvPr>
              <p:cNvSpPr txBox="1">
                <a:spLocks noRot="1" noChangeAspect="1" noMove="1" noResize="1" noEditPoints="1" noAdjustHandles="1" noChangeArrowheads="1" noChangeShapeType="1" noTextEdit="1"/>
              </p:cNvSpPr>
              <p:nvPr/>
            </p:nvSpPr>
            <p:spPr>
              <a:xfrm>
                <a:off x="1202816" y="3269468"/>
                <a:ext cx="13741480" cy="3483198"/>
              </a:xfrm>
              <a:prstGeom prst="rect">
                <a:avLst/>
              </a:prstGeom>
              <a:blipFill>
                <a:blip r:embed="rId3"/>
                <a:stretch>
                  <a:fillRect l="-1730" t="-3497" r="-1908" b="-6993"/>
                </a:stretch>
              </a:blipFill>
            </p:spPr>
            <p:txBody>
              <a:bodyPr/>
              <a:lstStyle/>
              <a:p>
                <a:r>
                  <a:rPr lang="en-US">
                    <a:noFill/>
                  </a:rPr>
                  <a:t> </a:t>
                </a:r>
              </a:p>
            </p:txBody>
          </p:sp>
        </mc:Fallback>
      </mc:AlternateContent>
      <p:pic>
        <p:nvPicPr>
          <p:cNvPr id="21" name="Picture 20" descr="Chart, line chart, scatter chart&#10;&#10;Description automatically generated">
            <a:extLst>
              <a:ext uri="{FF2B5EF4-FFF2-40B4-BE49-F238E27FC236}">
                <a16:creationId xmlns:a16="http://schemas.microsoft.com/office/drawing/2014/main" id="{E3FA3C3F-4A6E-4AF2-B15D-0EE383D2B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4296" y="1944494"/>
            <a:ext cx="9278208" cy="5143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9780F53-5601-479A-99FD-CD6EC3BF9463}"/>
                  </a:ext>
                </a:extLst>
              </p:cNvPr>
              <p:cNvSpPr txBox="1"/>
              <p:nvPr/>
            </p:nvSpPr>
            <p:spPr>
              <a:xfrm>
                <a:off x="3891045" y="9593364"/>
                <a:ext cx="19202398" cy="1431161"/>
              </a:xfrm>
              <a:prstGeom prst="rect">
                <a:avLst/>
              </a:prstGeom>
              <a:noFill/>
            </p:spPr>
            <p:txBody>
              <a:bodyPr wrap="square">
                <a:spAutoFit/>
              </a:bodyPr>
              <a:lstStyle/>
              <a:p>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𝒚</m:t>
                        </m:r>
                      </m:e>
                    </m:acc>
                  </m:oMath>
                </a14:m>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49780F53-5601-479A-99FD-CD6EC3BF9463}"/>
                  </a:ext>
                </a:extLst>
              </p:cNvPr>
              <p:cNvSpPr txBox="1">
                <a:spLocks noRot="1" noChangeAspect="1" noMove="1" noResize="1" noEditPoints="1" noAdjustHandles="1" noChangeArrowheads="1" noChangeShapeType="1" noTextEdit="1"/>
              </p:cNvSpPr>
              <p:nvPr/>
            </p:nvSpPr>
            <p:spPr>
              <a:xfrm>
                <a:off x="3891045" y="9593364"/>
                <a:ext cx="19202398" cy="1431161"/>
              </a:xfrm>
              <a:prstGeom prst="rect">
                <a:avLst/>
              </a:prstGeom>
              <a:blipFill>
                <a:blip r:embed="rId5"/>
                <a:stretch>
                  <a:fillRect l="-1238" t="-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398363F-B6D2-4B5D-A5D3-AC66744C2754}"/>
                  </a:ext>
                </a:extLst>
              </p:cNvPr>
              <p:cNvSpPr txBox="1"/>
              <p:nvPr/>
            </p:nvSpPr>
            <p:spPr>
              <a:xfrm>
                <a:off x="3874318" y="10414645"/>
                <a:ext cx="12690088" cy="977704"/>
              </a:xfrm>
              <a:prstGeom prst="rect">
                <a:avLst/>
              </a:prstGeom>
              <a:noFill/>
            </p:spPr>
            <p:txBody>
              <a:bodyPr wrap="square">
                <a:spAutoFit/>
              </a:bodyPr>
              <a:lstStyle/>
              <a:p>
                <a:pPr algn="just">
                  <a:lnSpc>
                    <a:spcPct val="150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các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𝒙</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e>
                    </m:acc>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D398363F-B6D2-4B5D-A5D3-AC66744C2754}"/>
                  </a:ext>
                </a:extLst>
              </p:cNvPr>
              <p:cNvSpPr txBox="1">
                <a:spLocks noRot="1" noChangeAspect="1" noMove="1" noResize="1" noEditPoints="1" noAdjustHandles="1" noChangeArrowheads="1" noChangeShapeType="1" noTextEdit="1"/>
              </p:cNvSpPr>
              <p:nvPr/>
            </p:nvSpPr>
            <p:spPr>
              <a:xfrm>
                <a:off x="3874318" y="10414645"/>
                <a:ext cx="12690088" cy="977704"/>
              </a:xfrm>
              <a:prstGeom prst="rect">
                <a:avLst/>
              </a:prstGeom>
              <a:blipFill>
                <a:blip r:embed="rId6"/>
                <a:stretch>
                  <a:fillRect l="-1970" b="-27950"/>
                </a:stretch>
              </a:blipFill>
            </p:spPr>
            <p:txBody>
              <a:bodyPr/>
              <a:lstStyle/>
              <a:p>
                <a:r>
                  <a:rPr lang="en-US">
                    <a:noFill/>
                  </a:rPr>
                  <a:t> </a:t>
                </a:r>
              </a:p>
            </p:txBody>
          </p:sp>
        </mc:Fallback>
      </mc:AlternateContent>
    </p:spTree>
    <p:extLst>
      <p:ext uri="{BB962C8B-B14F-4D97-AF65-F5344CB8AC3E}">
        <p14:creationId xmlns:p14="http://schemas.microsoft.com/office/powerpoint/2010/main" val="2981851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anim calcmode="lin" valueType="num">
                                      <p:cBhvr>
                                        <p:cTn id="2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fade">
                                      <p:cBhvr>
                                        <p:cTn id="25" dur="1000"/>
                                        <p:tgtEl>
                                          <p:spTgt spid="15">
                                            <p:txEl>
                                              <p:pRg st="1" end="1"/>
                                            </p:txEl>
                                          </p:spTgt>
                                        </p:tgtEl>
                                      </p:cBhvr>
                                    </p:animEffect>
                                    <p:anim calcmode="lin" valueType="num">
                                      <p:cBhvr>
                                        <p:cTn id="26"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nodePh="1">
                                  <p:stCondLst>
                                    <p:cond delay="0"/>
                                  </p:stCondLst>
                                  <p:endCondLst>
                                    <p:cond evt="begin" delay="0">
                                      <p:tn val="44"/>
                                    </p:cond>
                                  </p:end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barn(inVertical)">
                                      <p:cBhvr>
                                        <p:cTn id="46" dur="5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4ED6884B-A0FE-43C8-B272-FD08591767E5}"/>
                  </a:ext>
                </a:extLst>
              </p:cNvPr>
              <p:cNvSpPr/>
              <p:nvPr/>
            </p:nvSpPr>
            <p:spPr>
              <a:xfrm>
                <a:off x="624691" y="8153400"/>
                <a:ext cx="12710309" cy="31242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Hai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𝒂</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𝒃</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kí</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hiệu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𝒂</m:t>
                        </m:r>
                      </m:e>
                    </m:acc>
                    <m:r>
                      <a:rPr lang="en-US" sz="4400" b="1" i="1">
                        <a:solidFill>
                          <a:schemeClr val="tx1"/>
                        </a:solidFill>
                        <a:latin typeface="Cambria Math" panose="02040503050406030204" pitchFamily="18" charset="0"/>
                      </a:rPr>
                      <m:t>=</m:t>
                    </m:r>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𝒃</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Rounded Corners 12">
                <a:extLst>
                  <a:ext uri="{FF2B5EF4-FFF2-40B4-BE49-F238E27FC236}">
                    <a16:creationId xmlns:a16="http://schemas.microsoft.com/office/drawing/2014/main" id="{4ED6884B-A0FE-43C8-B272-FD08591767E5}"/>
                  </a:ext>
                </a:extLst>
              </p:cNvPr>
              <p:cNvSpPr>
                <a:spLocks noRot="1" noChangeAspect="1" noMove="1" noResize="1" noEditPoints="1" noAdjustHandles="1" noChangeArrowheads="1" noChangeShapeType="1" noTextEdit="1"/>
              </p:cNvSpPr>
              <p:nvPr/>
            </p:nvSpPr>
            <p:spPr>
              <a:xfrm>
                <a:off x="624691" y="8153400"/>
                <a:ext cx="12710309" cy="3124200"/>
              </a:xfrm>
              <a:prstGeom prst="roundRect">
                <a:avLst/>
              </a:prstGeom>
              <a:blipFill>
                <a:blip r:embed="rId3"/>
                <a:stretch>
                  <a:fillRect/>
                </a:stretch>
              </a:blipFill>
              <a:ln w="76200">
                <a:solidFill>
                  <a:schemeClr val="tx1"/>
                </a:solidFill>
              </a:ln>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CA632BD8-954C-49DD-867A-4582C3671934}"/>
              </a:ext>
            </a:extLst>
          </p:cNvPr>
          <p:cNvSpPr/>
          <p:nvPr/>
        </p:nvSpPr>
        <p:spPr>
          <a:xfrm>
            <a:off x="581791" y="3505200"/>
            <a:ext cx="12448409" cy="26670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05704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 name="Object 1">
            <a:extLst>
              <a:ext uri="{FF2B5EF4-FFF2-40B4-BE49-F238E27FC236}">
                <a16:creationId xmlns:a16="http://schemas.microsoft.com/office/drawing/2014/main" id="{3F10D5EA-263C-46AE-84C6-2D585F9A1D03}"/>
              </a:ext>
            </a:extLst>
          </p:cNvPr>
          <p:cNvGraphicFramePr>
            <a:graphicFrameLocks noChangeAspect="1"/>
          </p:cNvGraphicFramePr>
          <p:nvPr>
            <p:extLst>
              <p:ext uri="{D42A27DB-BD31-4B8C-83A1-F6EECF244321}">
                <p14:modId xmlns:p14="http://schemas.microsoft.com/office/powerpoint/2010/main" val="4068300771"/>
              </p:ext>
            </p:extLst>
          </p:nvPr>
        </p:nvGraphicFramePr>
        <p:xfrm>
          <a:off x="10582914" y="6243638"/>
          <a:ext cx="127752" cy="166688"/>
        </p:xfrm>
        <a:graphic>
          <a:graphicData uri="http://schemas.openxmlformats.org/presentationml/2006/ole">
            <mc:AlternateContent xmlns:mc="http://schemas.openxmlformats.org/markup-compatibility/2006">
              <mc:Choice xmlns:v="urn:schemas-microsoft-com:vml" Requires="v">
                <p:oleObj spid="_x0000_s8217" name="Equation" r:id="rId4" imgW="123783" imgH="162232" progId="Equation.DSMT4">
                  <p:embed/>
                </p:oleObj>
              </mc:Choice>
              <mc:Fallback>
                <p:oleObj name="Equation" r:id="rId4" imgW="123783" imgH="162232" progId="Equation.DSMT4">
                  <p:embed/>
                  <p:pic>
                    <p:nvPicPr>
                      <p:cNvPr id="0" name=""/>
                      <p:cNvPicPr/>
                      <p:nvPr/>
                    </p:nvPicPr>
                    <p:blipFill>
                      <a:blip r:embed="rId5"/>
                      <a:stretch>
                        <a:fillRect/>
                      </a:stretch>
                    </p:blipFill>
                    <p:spPr>
                      <a:xfrm>
                        <a:off x="10582914" y="6243638"/>
                        <a:ext cx="127752" cy="1666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191868C-24D3-462F-AE22-68818DC81380}"/>
              </a:ext>
            </a:extLst>
          </p:cNvPr>
          <p:cNvSpPr txBox="1"/>
          <p:nvPr/>
        </p:nvSpPr>
        <p:spPr>
          <a:xfrm>
            <a:off x="875488" y="3758351"/>
            <a:ext cx="11861014" cy="2308324"/>
          </a:xfrm>
          <a:prstGeom prst="rect">
            <a:avLst/>
          </a:prstGeom>
          <a:noFill/>
        </p:spPr>
        <p:txBody>
          <a:bodyPr wrap="squar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Đối với hai vectơ </a:t>
            </a:r>
            <a:r>
              <a:rPr lang="vi-VN" sz="4800" b="1" i="1" dirty="0">
                <a:solidFill>
                  <a:srgbClr val="FF0000"/>
                </a:solidFill>
                <a:latin typeface="Tahoma" panose="020B0604030504040204" pitchFamily="34" charset="0"/>
                <a:ea typeface="Tahoma" panose="020B0604030504040204" pitchFamily="34" charset="0"/>
                <a:cs typeface="Tahoma" panose="020B0604030504040204" pitchFamily="34" charset="0"/>
              </a:rPr>
              <a:t>cùng phương </a:t>
            </a:r>
            <a:r>
              <a:rPr lang="vi-VN" sz="4800" b="1" dirty="0">
                <a:latin typeface="Tahoma" panose="020B0604030504040204" pitchFamily="34" charset="0"/>
                <a:ea typeface="Tahoma" panose="020B0604030504040204" pitchFamily="34" charset="0"/>
                <a:cs typeface="Tahoma" panose="020B0604030504040204" pitchFamily="34" charset="0"/>
              </a:rPr>
              <a:t>thì chúng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cùng hướng </a:t>
            </a:r>
            <a:r>
              <a:rPr lang="vi-VN" sz="4800" b="1" dirty="0">
                <a:latin typeface="Tahoma" panose="020B0604030504040204" pitchFamily="34" charset="0"/>
                <a:ea typeface="Tahoma" panose="020B0604030504040204" pitchFamily="34" charset="0"/>
                <a:cs typeface="Tahoma" panose="020B0604030504040204" pitchFamily="34" charset="0"/>
              </a:rPr>
              <a:t>hoặc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ngược hướng.</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CD4C45D-1C42-4BAA-9EEE-8D079D30FD3A}"/>
              </a:ext>
            </a:extLst>
          </p:cNvPr>
          <p:cNvPicPr>
            <a:picLocks noChangeAspect="1"/>
          </p:cNvPicPr>
          <p:nvPr/>
        </p:nvPicPr>
        <p:blipFill>
          <a:blip r:embed="rId6"/>
          <a:stretch>
            <a:fillRect/>
          </a:stretch>
        </p:blipFill>
        <p:spPr>
          <a:xfrm>
            <a:off x="13544483" y="3505200"/>
            <a:ext cx="10127169" cy="6576538"/>
          </a:xfrm>
          <a:prstGeom prst="rect">
            <a:avLst/>
          </a:prstGeom>
        </p:spPr>
      </p:pic>
    </p:spTree>
    <p:extLst>
      <p:ext uri="{BB962C8B-B14F-4D97-AF65-F5344CB8AC3E}">
        <p14:creationId xmlns:p14="http://schemas.microsoft.com/office/powerpoint/2010/main" val="4293662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05704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id="{1343EC39-8936-4D35-A91B-9842C7084307}"/>
              </a:ext>
            </a:extLst>
          </p:cNvPr>
          <p:cNvSpPr txBox="1"/>
          <p:nvPr/>
        </p:nvSpPr>
        <p:spPr>
          <a:xfrm>
            <a:off x="571606" y="2760534"/>
            <a:ext cx="12750278" cy="1754326"/>
          </a:xfrm>
          <a:prstGeom prst="rect">
            <a:avLst/>
          </a:prstGeom>
          <a:noFill/>
        </p:spPr>
        <p:txBody>
          <a:bodyPr wrap="square">
            <a:spAutoFit/>
          </a:bodyPr>
          <a:lstStyle/>
          <a:p>
            <a:r>
              <a:rPr lang="vi-VN" sz="6000" b="1" i="1" dirty="0">
                <a:solidFill>
                  <a:srgbClr val="FF0000"/>
                </a:solidFill>
                <a:latin typeface="Tahoma" panose="020B0604030504040204" pitchFamily="34" charset="0"/>
                <a:ea typeface="Tahoma" panose="020B0604030504040204" pitchFamily="34" charset="0"/>
                <a:cs typeface="Tahoma" panose="020B0604030504040204" pitchFamily="34" charset="0"/>
              </a:rPr>
              <a:t>Chú ý</a:t>
            </a:r>
            <a:r>
              <a:rPr lang="en-US" sz="6000" b="1" i="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endParaRPr lang="vi-VN" sz="4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DA73E8F-F54B-4B33-B752-640CC73F9735}"/>
                  </a:ext>
                </a:extLst>
              </p:cNvPr>
              <p:cNvSpPr txBox="1"/>
              <p:nvPr/>
            </p:nvSpPr>
            <p:spPr>
              <a:xfrm>
                <a:off x="208050" y="3865200"/>
                <a:ext cx="13136136" cy="2393219"/>
              </a:xfrm>
              <a:prstGeom prst="rect">
                <a:avLst/>
              </a:prstGeom>
              <a:solidFill>
                <a:schemeClr val="accent2">
                  <a:lumMod val="20000"/>
                  <a:lumOff val="80000"/>
                </a:schemeClr>
              </a:solidFill>
              <a:ln>
                <a:solidFill>
                  <a:srgbClr val="FF0000"/>
                </a:solidFill>
              </a:ln>
            </p:spPr>
            <p:txBody>
              <a:bodyPr wrap="square">
                <a:spAutoFit/>
              </a:bodyPr>
              <a:lstStyle/>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cũng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xét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𝑨𝑨</m:t>
                        </m:r>
                      </m:e>
                    </m:ac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𝑩𝑩</m:t>
                        </m:r>
                      </m:e>
                    </m:ac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𝑴𝑴</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gọi</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a:extLst>
                  <a:ext uri="{FF2B5EF4-FFF2-40B4-BE49-F238E27FC236}">
                    <a16:creationId xmlns:a16="http://schemas.microsoft.com/office/drawing/2014/main" id="{BDA73E8F-F54B-4B33-B752-640CC73F9735}"/>
                  </a:ext>
                </a:extLst>
              </p:cNvPr>
              <p:cNvSpPr txBox="1">
                <a:spLocks noRot="1" noChangeAspect="1" noMove="1" noResize="1" noEditPoints="1" noAdjustHandles="1" noChangeArrowheads="1" noChangeShapeType="1" noTextEdit="1"/>
              </p:cNvSpPr>
              <p:nvPr/>
            </p:nvSpPr>
            <p:spPr>
              <a:xfrm>
                <a:off x="208050" y="3865200"/>
                <a:ext cx="13136136" cy="2393219"/>
              </a:xfrm>
              <a:prstGeom prst="rect">
                <a:avLst/>
              </a:prstGeom>
              <a:blipFill>
                <a:blip r:embed="rId3"/>
                <a:stretch>
                  <a:fillRect l="-1808" t="-5570" b="-10886"/>
                </a:stretch>
              </a:blipFill>
              <a:ln>
                <a:solidFill>
                  <a:srgbClr val="FF0000"/>
                </a:solidFill>
              </a:ln>
            </p:spPr>
            <p:txBody>
              <a:bodyPr/>
              <a:lstStyle/>
              <a:p>
                <a:r>
                  <a:rPr lang="en-US">
                    <a:noFill/>
                  </a:rPr>
                  <a:t> </a:t>
                </a:r>
              </a:p>
            </p:txBody>
          </p:sp>
        </mc:Fallback>
      </mc:AlternateContent>
      <p:sp>
        <p:nvSpPr>
          <p:cNvPr id="21" name="TextBox 20">
            <a:extLst>
              <a:ext uri="{FF2B5EF4-FFF2-40B4-BE49-F238E27FC236}">
                <a16:creationId xmlns:a16="http://schemas.microsoft.com/office/drawing/2014/main" id="{44C58D70-26DC-4F56-BEEE-DF959340C3FC}"/>
              </a:ext>
            </a:extLst>
          </p:cNvPr>
          <p:cNvSpPr txBox="1"/>
          <p:nvPr/>
        </p:nvSpPr>
        <p:spPr>
          <a:xfrm>
            <a:off x="297080" y="6454737"/>
            <a:ext cx="13136136" cy="2200602"/>
          </a:xfrm>
          <a:prstGeom prst="rect">
            <a:avLst/>
          </a:prstGeom>
          <a:solidFill>
            <a:schemeClr val="accent2">
              <a:lumMod val="40000"/>
              <a:lumOff val="6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Ta </a:t>
            </a:r>
            <a:r>
              <a:rPr lang="fr-FR" sz="4400" b="1" dirty="0" err="1">
                <a:effectLst/>
                <a:latin typeface="Tahoma" panose="020B0604030504040204" pitchFamily="34" charset="0"/>
                <a:ea typeface="Tahoma" panose="020B0604030504040204" pitchFamily="34" charset="0"/>
                <a:cs typeface="Tahoma" panose="020B0604030504040204" pitchFamily="34" charset="0"/>
              </a:rPr>
              <a:t>quy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ước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0,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mọi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C4BB377-AA9F-478E-B583-C3AE422E1D75}"/>
                  </a:ext>
                </a:extLst>
              </p:cNvPr>
              <p:cNvSpPr txBox="1"/>
              <p:nvPr/>
            </p:nvSpPr>
            <p:spPr>
              <a:xfrm>
                <a:off x="208050" y="8951714"/>
                <a:ext cx="13314197" cy="2279598"/>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được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kí</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hiệu</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chung</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𝟎</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6C4BB377-AA9F-478E-B583-C3AE422E1D75}"/>
                  </a:ext>
                </a:extLst>
              </p:cNvPr>
              <p:cNvSpPr txBox="1">
                <a:spLocks noRot="1" noChangeAspect="1" noMove="1" noResize="1" noEditPoints="1" noAdjustHandles="1" noChangeArrowheads="1" noChangeShapeType="1" noTextEdit="1"/>
              </p:cNvSpPr>
              <p:nvPr/>
            </p:nvSpPr>
            <p:spPr>
              <a:xfrm>
                <a:off x="208050" y="8951714"/>
                <a:ext cx="13314197" cy="2279598"/>
              </a:xfrm>
              <a:prstGeom prst="rect">
                <a:avLst/>
              </a:prstGeom>
              <a:blipFill>
                <a:blip r:embed="rId4"/>
                <a:stretch>
                  <a:fillRect l="-1832" t="-6150" b="-11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8C85BFC-FF43-4E12-AB18-D90B82B394EC}"/>
                  </a:ext>
                </a:extLst>
              </p:cNvPr>
              <p:cNvSpPr txBox="1"/>
              <p:nvPr/>
            </p:nvSpPr>
            <p:spPr>
              <a:xfrm>
                <a:off x="208050" y="11478614"/>
                <a:ext cx="13279350" cy="1555106"/>
              </a:xfrm>
              <a:prstGeom prst="rect">
                <a:avLst/>
              </a:prstGeom>
              <a:solidFill>
                <a:schemeClr val="accent1">
                  <a:lumMod val="40000"/>
                  <a:lumOff val="6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mỗi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điểm</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𝑶</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trước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duy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nhất</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điểm</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sao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cho</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𝑶𝑨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(H.4.8).</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08C85BFC-FF43-4E12-AB18-D90B82B394EC}"/>
                  </a:ext>
                </a:extLst>
              </p:cNvPr>
              <p:cNvSpPr txBox="1">
                <a:spLocks noRot="1" noChangeAspect="1" noMove="1" noResize="1" noEditPoints="1" noAdjustHandles="1" noChangeArrowheads="1" noChangeShapeType="1" noTextEdit="1"/>
              </p:cNvSpPr>
              <p:nvPr/>
            </p:nvSpPr>
            <p:spPr>
              <a:xfrm>
                <a:off x="208050" y="11478614"/>
                <a:ext cx="13279350" cy="1555106"/>
              </a:xfrm>
              <a:prstGeom prst="rect">
                <a:avLst/>
              </a:prstGeom>
              <a:blipFill>
                <a:blip r:embed="rId5"/>
                <a:stretch>
                  <a:fillRect l="-1836" t="-9412" b="-1725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1B95B38-8DB8-A77D-C0A6-101FD9F10117}"/>
              </a:ext>
            </a:extLst>
          </p:cNvPr>
          <p:cNvPicPr>
            <a:picLocks noChangeAspect="1"/>
          </p:cNvPicPr>
          <p:nvPr/>
        </p:nvPicPr>
        <p:blipFill rotWithShape="1">
          <a:blip r:embed="rId6"/>
          <a:srcRect l="17591" t="31964" r="45591" b="17102"/>
          <a:stretch/>
        </p:blipFill>
        <p:spPr>
          <a:xfrm>
            <a:off x="14166496" y="3850332"/>
            <a:ext cx="9226904" cy="7033737"/>
          </a:xfrm>
          <a:prstGeom prst="rect">
            <a:avLst/>
          </a:prstGeom>
        </p:spPr>
      </p:pic>
      <p:cxnSp>
        <p:nvCxnSpPr>
          <p:cNvPr id="5" name="Straight Arrow Connector 4">
            <a:extLst>
              <a:ext uri="{FF2B5EF4-FFF2-40B4-BE49-F238E27FC236}">
                <a16:creationId xmlns:a16="http://schemas.microsoft.com/office/drawing/2014/main" id="{8EAF045C-0612-6F96-02E8-8F2D448821BF}"/>
              </a:ext>
            </a:extLst>
          </p:cNvPr>
          <p:cNvCxnSpPr>
            <a:cxnSpLocks/>
          </p:cNvCxnSpPr>
          <p:nvPr/>
        </p:nvCxnSpPr>
        <p:spPr>
          <a:xfrm flipV="1">
            <a:off x="16230600" y="5898861"/>
            <a:ext cx="3048000" cy="3052853"/>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6C1582F-4384-C2EA-5F6D-26223EF9A1F4}"/>
              </a:ext>
            </a:extLst>
          </p:cNvPr>
          <p:cNvCxnSpPr>
            <a:cxnSpLocks/>
          </p:cNvCxnSpPr>
          <p:nvPr/>
        </p:nvCxnSpPr>
        <p:spPr>
          <a:xfrm flipV="1">
            <a:off x="19202400" y="5943600"/>
            <a:ext cx="3048000" cy="3052853"/>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06C7E2D-B16A-DD19-AE59-A5FACC491292}"/>
                  </a:ext>
                </a:extLst>
              </p:cNvPr>
              <p:cNvSpPr txBox="1"/>
              <p:nvPr/>
            </p:nvSpPr>
            <p:spPr>
              <a:xfrm>
                <a:off x="16687800" y="6400800"/>
                <a:ext cx="1524000" cy="1446550"/>
              </a:xfrm>
              <a:prstGeom prst="rect">
                <a:avLst/>
              </a:prstGeom>
              <a:noFill/>
            </p:spPr>
            <p:txBody>
              <a:bodyPr wrap="square" rtlCol="0">
                <a:spAutoFit/>
              </a:bodyPr>
              <a:lstStyle/>
              <a:p>
                <a:r>
                  <a:rPr lang="fr-FR" sz="4000" b="1"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8800" b="1" i="1" smtClean="0">
                            <a:solidFill>
                              <a:schemeClr val="accent5">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8800" b="1" i="1">
                            <a:solidFill>
                              <a:schemeClr val="accent5">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𝒂</m:t>
                        </m:r>
                      </m:e>
                    </m:acc>
                  </m:oMath>
                </a14:m>
                <a:endParaRPr lang="en-US" sz="8800" dirty="0">
                  <a:solidFill>
                    <a:srgbClr val="00B0F0"/>
                  </a:solidFill>
                </a:endParaRPr>
              </a:p>
            </p:txBody>
          </p:sp>
        </mc:Choice>
        <mc:Fallback>
          <p:sp>
            <p:nvSpPr>
              <p:cNvPr id="8" name="TextBox 7">
                <a:extLst>
                  <a:ext uri="{FF2B5EF4-FFF2-40B4-BE49-F238E27FC236}">
                    <a16:creationId xmlns:a16="http://schemas.microsoft.com/office/drawing/2014/main" id="{506C7E2D-B16A-DD19-AE59-A5FACC491292}"/>
                  </a:ext>
                </a:extLst>
              </p:cNvPr>
              <p:cNvSpPr txBox="1">
                <a:spLocks noRot="1" noChangeAspect="1" noMove="1" noResize="1" noEditPoints="1" noAdjustHandles="1" noChangeArrowheads="1" noChangeShapeType="1" noTextEdit="1"/>
              </p:cNvSpPr>
              <p:nvPr/>
            </p:nvSpPr>
            <p:spPr>
              <a:xfrm>
                <a:off x="16687800" y="6400800"/>
                <a:ext cx="1524000" cy="1446550"/>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BB773C41-0FA2-BBAB-532B-C2AE096092AC}"/>
              </a:ext>
            </a:extLst>
          </p:cNvPr>
          <p:cNvSpPr txBox="1"/>
          <p:nvPr/>
        </p:nvSpPr>
        <p:spPr>
          <a:xfrm>
            <a:off x="19050000" y="8563451"/>
            <a:ext cx="1410730" cy="1723549"/>
          </a:xfrm>
          <a:prstGeom prst="rect">
            <a:avLst/>
          </a:prstGeom>
          <a:noFill/>
        </p:spPr>
        <p:txBody>
          <a:bodyPr wrap="square">
            <a:spAutoFit/>
          </a:bodyPr>
          <a:lstStyle/>
          <a:p>
            <a:r>
              <a:rPr lang="fr-FR" sz="4000" b="1" dirty="0">
                <a:effectLst/>
                <a:latin typeface="Times New Roman" panose="02020603050405020304" pitchFamily="18" charset="0"/>
                <a:ea typeface="Tahoma" panose="020B0604030504040204" pitchFamily="34" charset="0"/>
                <a:cs typeface="Times New Roman" panose="02020603050405020304" pitchFamily="18" charset="0"/>
              </a:rPr>
              <a:t>●</a:t>
            </a:r>
          </a:p>
          <a:p>
            <a:r>
              <a:rPr lang="fr-FR" sz="66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O</a:t>
            </a:r>
            <a:endParaRPr lang="en-US"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8A9FE41-A8C7-5AC6-7CB5-E22CDF498DF4}"/>
              </a:ext>
            </a:extLst>
          </p:cNvPr>
          <p:cNvSpPr txBox="1"/>
          <p:nvPr/>
        </p:nvSpPr>
        <p:spPr>
          <a:xfrm>
            <a:off x="22250400" y="5597604"/>
            <a:ext cx="1902579" cy="1107996"/>
          </a:xfrm>
          <a:prstGeom prst="rect">
            <a:avLst/>
          </a:prstGeom>
          <a:noFill/>
        </p:spPr>
        <p:txBody>
          <a:bodyPr wrap="square">
            <a:spAutoFit/>
          </a:bodyPr>
          <a:lstStyle/>
          <a:p>
            <a:r>
              <a:rPr lang="fr-FR" sz="66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A</a:t>
            </a:r>
            <a:endParaRPr lang="en-US"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27869F8-6CA6-E8DB-3BD8-02056B033F2D}"/>
              </a:ext>
            </a:extLst>
          </p:cNvPr>
          <p:cNvSpPr txBox="1"/>
          <p:nvPr/>
        </p:nvSpPr>
        <p:spPr>
          <a:xfrm>
            <a:off x="17449800" y="10275051"/>
            <a:ext cx="3352800" cy="754053"/>
          </a:xfrm>
          <a:prstGeom prst="rect">
            <a:avLst/>
          </a:prstGeom>
          <a:noFill/>
        </p:spPr>
        <p:txBody>
          <a:bodyPr wrap="square" rtlCol="0">
            <a:spAutoFit/>
          </a:bodyPr>
          <a:lstStyle/>
          <a:p>
            <a:r>
              <a:rPr lang="en-US" b="1">
                <a:solidFill>
                  <a:srgbClr val="C00000"/>
                </a:solidFill>
              </a:rPr>
              <a:t>Hình 4.8</a:t>
            </a:r>
          </a:p>
        </p:txBody>
      </p:sp>
    </p:spTree>
    <p:extLst>
      <p:ext uri="{BB962C8B-B14F-4D97-AF65-F5344CB8AC3E}">
        <p14:creationId xmlns:p14="http://schemas.microsoft.com/office/powerpoint/2010/main" val="1854894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0"/>
                                        <p:tgtEl>
                                          <p:spTgt spid="25"/>
                                        </p:tgtEl>
                                      </p:cBhvr>
                                    </p:animEffect>
                                  </p:childTnLst>
                                </p:cTn>
                              </p:par>
                              <p:par>
                                <p:cTn id="33" presetID="2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2000"/>
                                        <p:tgtEl>
                                          <p:spTgt spid="5"/>
                                        </p:tgtEl>
                                      </p:cBhvr>
                                    </p:animEffect>
                                  </p:childTnLst>
                                </p:cTn>
                              </p:par>
                              <p:par>
                                <p:cTn id="41" presetID="22" presetClass="entr" presetSubtype="4"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2000"/>
                                        <p:tgtEl>
                                          <p:spTgt spid="8"/>
                                        </p:tgtEl>
                                      </p:cBhvr>
                                    </p:animEffect>
                                  </p:childTnLst>
                                </p:cTn>
                              </p:par>
                              <p:par>
                                <p:cTn id="44" presetID="22" presetClass="entr" presetSubtype="4" fill="hold" grpId="0" nodeType="withEffect">
                                  <p:stCondLst>
                                    <p:cond delay="150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2000"/>
                                        <p:tgtEl>
                                          <p:spTgt spid="17"/>
                                        </p:tgtEl>
                                      </p:cBhvr>
                                    </p:animEffect>
                                  </p:childTnLst>
                                </p:cTn>
                              </p:par>
                              <p:par>
                                <p:cTn id="52" presetID="22" presetClass="entr" presetSubtype="4" fill="hold" grpId="0" nodeType="withEffect">
                                  <p:stCondLst>
                                    <p:cond delay="100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100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5" grpId="0" animBg="1"/>
      <p:bldP spid="8" grpId="0"/>
      <p:bldP spid="23" grpId="0"/>
      <p:bldP spid="2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34293" y="5020991"/>
            <a:ext cx="24307800" cy="8686800"/>
            <a:chOff x="48567" y="4381499"/>
            <a:chExt cx="23448451" cy="7619998"/>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5"/>
              <a:ext cx="23111706" cy="70599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121852" y="2222720"/>
            <a:ext cx="24130981" cy="2848625"/>
            <a:chOff x="923003" y="3917552"/>
            <a:chExt cx="23943880" cy="4005783"/>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349647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99224" cy="1374829"/>
              <a:chOff x="923003" y="3917552"/>
              <a:chExt cx="3999224" cy="1374829"/>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4" y="4056327"/>
                <a:ext cx="3560183" cy="1236054"/>
                <a:chOff x="2028794" y="4418277"/>
                <a:chExt cx="3560183" cy="1236054"/>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162297" y="3284774"/>
                  <a:ext cx="123605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693579" y="4510040"/>
                  <a:ext cx="2895398" cy="929984"/>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Ví</a:t>
                  </a:r>
                  <a:r>
                    <a:rPr lang="en-US" sz="4600" b="1" dirty="0">
                      <a:solidFill>
                        <a:prstClr val="black"/>
                      </a:solidFill>
                      <a:latin typeface="Tahoma" pitchFamily="34" charset="0"/>
                      <a:ea typeface="Tahoma" pitchFamily="34" charset="0"/>
                      <a:cs typeface="Tahoma" pitchFamily="34" charset="0"/>
                    </a:rPr>
                    <a:t> </a:t>
                  </a:r>
                  <a:r>
                    <a:rPr lang="en-US" sz="4600" b="1" dirty="0" err="1">
                      <a:solidFill>
                        <a:prstClr val="black"/>
                      </a:solidFill>
                      <a:latin typeface="Tahoma" pitchFamily="34" charset="0"/>
                      <a:ea typeface="Tahoma" pitchFamily="34" charset="0"/>
                      <a:cs typeface="Tahoma" pitchFamily="34" charset="0"/>
                    </a:rPr>
                    <a:t>dụ</a:t>
                  </a:r>
                  <a:r>
                    <a:rPr lang="en-US" sz="4600" b="1" dirty="0">
                      <a:solidFill>
                        <a:prstClr val="black"/>
                      </a:solidFill>
                      <a:latin typeface="Tahoma" pitchFamily="34" charset="0"/>
                      <a:ea typeface="Tahoma" pitchFamily="34" charset="0"/>
                      <a:cs typeface="Tahoma" pitchFamily="34" charset="0"/>
                    </a:rPr>
                    <a:t> 2.</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374829"/>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264171" y="1598148"/>
            <a:ext cx="19656043" cy="830997"/>
            <a:chOff x="-288923" y="1892299"/>
            <a:chExt cx="19659598" cy="830996"/>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ahoma" pitchFamily="34" charset="0"/>
                  <a:ea typeface="Tahoma" pitchFamily="34" charset="0"/>
                  <a:cs typeface="Tahoma" pitchFamily="34" charset="0"/>
                </a:rPr>
                <a:t>KHÁI NIỆM VECTƠ</a:t>
              </a:r>
              <a:endParaRPr lang="en-US" sz="4800" b="1" dirty="0">
                <a:solidFill>
                  <a:srgbClr val="145F82"/>
                </a:solidFill>
                <a:latin typeface="Tahoma" pitchFamily="34" charset="0"/>
                <a:ea typeface="Tahoma" pitchFamily="34" charset="0"/>
                <a:cs typeface="Tahoma"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1294109" y="1808955"/>
            <a:ext cx="139013" cy="754053"/>
          </a:xfrm>
          <a:prstGeom prst="rect">
            <a:avLst/>
          </a:prstGeom>
          <a:noFill/>
        </p:spPr>
        <p:txBody>
          <a:bodyPr wrap="squar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pic>
        <p:nvPicPr>
          <p:cNvPr id="58" name="Picture 57" descr="Shape, square, polygon&#10;&#10;Description automatically generated">
            <a:extLst>
              <a:ext uri="{FF2B5EF4-FFF2-40B4-BE49-F238E27FC236}">
                <a16:creationId xmlns:a16="http://schemas.microsoft.com/office/drawing/2014/main" id="{D68139E8-AB95-4DE2-8AAA-E1FC99641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1831" y="7208683"/>
            <a:ext cx="6922413" cy="5516717"/>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CEA52B6-A9B0-4702-88A4-5D197DB475B9}"/>
                  </a:ext>
                </a:extLst>
              </p:cNvPr>
              <p:cNvSpPr txBox="1"/>
              <p:nvPr/>
            </p:nvSpPr>
            <p:spPr>
              <a:xfrm>
                <a:off x="3823737" y="2786131"/>
                <a:ext cx="19583400" cy="2395912"/>
              </a:xfrm>
              <a:prstGeom prst="rect">
                <a:avLst/>
              </a:prstGeom>
              <a:no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Cho </a:t>
                </a:r>
                <a:r>
                  <a:rPr lang="fr-FR" sz="4400" b="1" dirty="0" err="1">
                    <a:effectLst/>
                    <a:latin typeface="Tahoma" panose="020B0604030504040204" pitchFamily="34" charset="0"/>
                    <a:ea typeface="Tahoma" panose="020B0604030504040204" pitchFamily="34" charset="0"/>
                    <a:cs typeface="Tahoma" panose="020B0604030504040204" pitchFamily="34" charset="0"/>
                  </a:rPr>
                  <a:t>hình</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chữ</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nhật</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Hãy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chỉ</a:t>
                </a:r>
                <a:r>
                  <a:rPr lang="fr-FR" sz="4400" b="1" dirty="0">
                    <a:effectLst/>
                    <a:latin typeface="Tahoma" panose="020B0604030504040204" pitchFamily="34" charset="0"/>
                    <a:ea typeface="Tahoma" panose="020B0604030504040204" pitchFamily="34" charset="0"/>
                    <a:cs typeface="Tahoma" panose="020B0604030504040204" pitchFamily="34" charset="0"/>
                  </a:rPr>
                  <a:t> ra </a:t>
                </a:r>
                <a:r>
                  <a:rPr lang="fr-FR" sz="4400" b="1" dirty="0" err="1">
                    <a:effectLst/>
                    <a:latin typeface="Tahoma" panose="020B0604030504040204" pitchFamily="34" charset="0"/>
                    <a:ea typeface="Tahoma" panose="020B0604030504040204" pitchFamily="34" charset="0"/>
                    <a:cs typeface="Tahoma" panose="020B0604030504040204" pitchFamily="34" charset="0"/>
                  </a:rPr>
                  <a:t>mối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quan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hệ</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về</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giữa</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Những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nào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trong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trên</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CCEA52B6-A9B0-4702-88A4-5D197DB475B9}"/>
                  </a:ext>
                </a:extLst>
              </p:cNvPr>
              <p:cNvSpPr txBox="1">
                <a:spLocks noRot="1" noChangeAspect="1" noMove="1" noResize="1" noEditPoints="1" noAdjustHandles="1" noChangeArrowheads="1" noChangeShapeType="1" noTextEdit="1"/>
              </p:cNvSpPr>
              <p:nvPr/>
            </p:nvSpPr>
            <p:spPr>
              <a:xfrm>
                <a:off x="3823737" y="2786131"/>
                <a:ext cx="19583400" cy="2395912"/>
              </a:xfrm>
              <a:prstGeom prst="rect">
                <a:avLst/>
              </a:prstGeom>
              <a:blipFill>
                <a:blip r:embed="rId5"/>
                <a:stretch>
                  <a:fillRect l="-1245" t="-5852" r="-31" b="-11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215F084-296F-42CB-8107-E46371532B9F}"/>
                  </a:ext>
                </a:extLst>
              </p:cNvPr>
              <p:cNvSpPr txBox="1"/>
              <p:nvPr/>
            </p:nvSpPr>
            <p:spPr>
              <a:xfrm>
                <a:off x="836232" y="6073062"/>
                <a:ext cx="14476980" cy="1647823"/>
              </a:xfrm>
              <a:prstGeom prst="rect">
                <a:avLst/>
              </a:prstGeom>
              <a:noFill/>
            </p:spPr>
            <p:txBody>
              <a:bodyPr wrap="square">
                <a:spAutoFit/>
              </a:bodyPr>
              <a:lstStyle/>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Hai </a:t>
                </a:r>
                <a:r>
                  <a:rPr lang="fr-FR"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hai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A215F084-296F-42CB-8107-E46371532B9F}"/>
                  </a:ext>
                </a:extLst>
              </p:cNvPr>
              <p:cNvSpPr txBox="1">
                <a:spLocks noRot="1" noChangeAspect="1" noMove="1" noResize="1" noEditPoints="1" noAdjustHandles="1" noChangeArrowheads="1" noChangeShapeType="1" noTextEdit="1"/>
              </p:cNvSpPr>
              <p:nvPr/>
            </p:nvSpPr>
            <p:spPr>
              <a:xfrm>
                <a:off x="836232" y="6073062"/>
                <a:ext cx="14476980" cy="1647823"/>
              </a:xfrm>
              <a:prstGeom prst="rect">
                <a:avLst/>
              </a:prstGeom>
              <a:blipFill>
                <a:blip r:embed="rId6"/>
                <a:stretch>
                  <a:fillRect l="-1684" t="-4059" r="-1726" b="-15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1E9C2EE-2637-4C99-A510-23006C5D447A}"/>
                  </a:ext>
                </a:extLst>
              </p:cNvPr>
              <p:cNvSpPr txBox="1"/>
              <p:nvPr/>
            </p:nvSpPr>
            <p:spPr>
              <a:xfrm>
                <a:off x="615694" y="7783897"/>
                <a:ext cx="15046012" cy="1647823"/>
              </a:xfrm>
              <a:prstGeom prst="rect">
                <a:avLst/>
              </a:prstGeom>
              <a:noFill/>
            </p:spPr>
            <p:txBody>
              <a:bodyPr wrap="square">
                <a:spAutoFit/>
              </a:bodyPr>
              <a:lstStyle/>
              <a:p>
                <a:pPr marL="0" marR="0" algn="just">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7" name="TextBox 46">
                <a:extLst>
                  <a:ext uri="{FF2B5EF4-FFF2-40B4-BE49-F238E27FC236}">
                    <a16:creationId xmlns:a16="http://schemas.microsoft.com/office/drawing/2014/main" id="{51E9C2EE-2637-4C99-A510-23006C5D447A}"/>
                  </a:ext>
                </a:extLst>
              </p:cNvPr>
              <p:cNvSpPr txBox="1">
                <a:spLocks noRot="1" noChangeAspect="1" noMove="1" noResize="1" noEditPoints="1" noAdjustHandles="1" noChangeArrowheads="1" noChangeShapeType="1" noTextEdit="1"/>
              </p:cNvSpPr>
              <p:nvPr/>
            </p:nvSpPr>
            <p:spPr>
              <a:xfrm>
                <a:off x="615694" y="7783897"/>
                <a:ext cx="15046012" cy="1647823"/>
              </a:xfrm>
              <a:prstGeom prst="rect">
                <a:avLst/>
              </a:prstGeom>
              <a:blipFill>
                <a:blip r:embed="rId7"/>
                <a:stretch>
                  <a:fillRect l="-1621" t="-4444" r="-1621" b="-16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D9B676B-0AC9-4645-B1C4-A369FC910FC4}"/>
                  </a:ext>
                </a:extLst>
              </p:cNvPr>
              <p:cNvSpPr txBox="1"/>
              <p:nvPr/>
            </p:nvSpPr>
            <p:spPr>
              <a:xfrm>
                <a:off x="657361" y="9544169"/>
                <a:ext cx="15669605" cy="2461508"/>
              </a:xfrm>
              <a:prstGeom prst="rect">
                <a:avLst/>
              </a:prstGeom>
              <a:noFill/>
            </p:spPr>
            <p:txBody>
              <a:bodyPr wrap="square">
                <a:spAutoFit/>
              </a:bodyPr>
              <a:lstStyle/>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Hai </a:t>
                </a:r>
                <a:r>
                  <a:rPr lang="fr-FR"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nhưng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hai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6D9B676B-0AC9-4645-B1C4-A369FC910FC4}"/>
                  </a:ext>
                </a:extLst>
              </p:cNvPr>
              <p:cNvSpPr txBox="1">
                <a:spLocks noRot="1" noChangeAspect="1" noMove="1" noResize="1" noEditPoints="1" noAdjustHandles="1" noChangeArrowheads="1" noChangeShapeType="1" noTextEdit="1"/>
              </p:cNvSpPr>
              <p:nvPr/>
            </p:nvSpPr>
            <p:spPr>
              <a:xfrm>
                <a:off x="657361" y="9544169"/>
                <a:ext cx="15669605" cy="2461508"/>
              </a:xfrm>
              <a:prstGeom prst="rect">
                <a:avLst/>
              </a:prstGeom>
              <a:blipFill>
                <a:blip r:embed="rId8"/>
                <a:stretch>
                  <a:fillRect l="-1595" t="-2978" r="-1556" b="-10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4327DC0-501B-4E12-AFB0-68796E4D6EBE}"/>
                  </a:ext>
                </a:extLst>
              </p:cNvPr>
              <p:cNvSpPr txBox="1"/>
              <p:nvPr/>
            </p:nvSpPr>
            <p:spPr>
              <a:xfrm>
                <a:off x="514585" y="12087882"/>
                <a:ext cx="23003814" cy="2444067"/>
              </a:xfrm>
              <a:prstGeom prst="rect">
                <a:avLst/>
              </a:prstGeom>
              <a:noFill/>
            </p:spPr>
            <p:txBody>
              <a:bodyPr wrap="square">
                <a:spAutoFit/>
              </a:bodyPr>
              <a:lstStyle/>
              <a:p>
                <a:pPr marL="0" marR="0" algn="just">
                  <a:lnSpc>
                    <a:spcPct val="107000"/>
                  </a:lnSpc>
                  <a:spcBef>
                    <a:spcPts val="0"/>
                  </a:spcBef>
                  <a:spcAft>
                    <a:spcPts val="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Vậy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trong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đang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xét</a:t>
                </a:r>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gn="just">
                  <a:lnSpc>
                    <a:spcPct val="107000"/>
                  </a:lnSpc>
                  <a:spcBef>
                    <a:spcPts val="0"/>
                  </a:spcBef>
                  <a:spcAft>
                    <a:spcPts val="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chỉ</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e>
                    </m:d>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24327DC0-501B-4E12-AFB0-68796E4D6EBE}"/>
                  </a:ext>
                </a:extLst>
              </p:cNvPr>
              <p:cNvSpPr txBox="1">
                <a:spLocks noRot="1" noChangeAspect="1" noMove="1" noResize="1" noEditPoints="1" noAdjustHandles="1" noChangeArrowheads="1" noChangeShapeType="1" noTextEdit="1"/>
              </p:cNvSpPr>
              <p:nvPr/>
            </p:nvSpPr>
            <p:spPr>
              <a:xfrm>
                <a:off x="514585" y="12087882"/>
                <a:ext cx="23003814" cy="2444067"/>
              </a:xfrm>
              <a:prstGeom prst="rect">
                <a:avLst/>
              </a:prstGeom>
              <a:blipFill>
                <a:blip r:embed="rId9"/>
                <a:stretch>
                  <a:fillRect l="-1060" t="-5985"/>
                </a:stretch>
              </a:blipFill>
            </p:spPr>
            <p:txBody>
              <a:bodyPr/>
              <a:lstStyle/>
              <a:p>
                <a:r>
                  <a:rPr lang="en-US">
                    <a:noFill/>
                  </a:rPr>
                  <a:t> </a:t>
                </a:r>
              </a:p>
            </p:txBody>
          </p:sp>
        </mc:Fallback>
      </mc:AlternateContent>
    </p:spTree>
    <p:extLst>
      <p:ext uri="{BB962C8B-B14F-4D97-AF65-F5344CB8AC3E}">
        <p14:creationId xmlns:p14="http://schemas.microsoft.com/office/powerpoint/2010/main" val="455974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wd">
                                    <p:tmPct val="10000"/>
                                  </p:iterate>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up)">
                                      <p:cBhvr>
                                        <p:cTn id="7" dur="20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iterate type="wd">
                                    <p:tmPct val="10000"/>
                                  </p:iterate>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up)">
                                      <p:cBhvr>
                                        <p:cTn id="12" dur="30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anim calcmode="lin" valueType="num">
                                      <p:cBhvr>
                                        <p:cTn id="44" dur="1000" fill="hold"/>
                                        <p:tgtEl>
                                          <p:spTgt spid="50"/>
                                        </p:tgtEl>
                                        <p:attrNameLst>
                                          <p:attrName>ppt_x</p:attrName>
                                        </p:attrNameLst>
                                      </p:cBhvr>
                                      <p:tavLst>
                                        <p:tav tm="0">
                                          <p:val>
                                            <p:strVal val="#ppt_x"/>
                                          </p:val>
                                        </p:tav>
                                        <p:tav tm="100000">
                                          <p:val>
                                            <p:strVal val="#ppt_x"/>
                                          </p:val>
                                        </p:tav>
                                      </p:tavLst>
                                    </p:anim>
                                    <p:anim calcmode="lin" valueType="num">
                                      <p:cBhvr>
                                        <p:cTn id="4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barn(inVertical)">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118674" y="1812915"/>
            <a:ext cx="22680054" cy="9943600"/>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759299" y="3448230"/>
                <a:ext cx="3890809" cy="987786"/>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CHƯƠNG I</a:t>
                </a:r>
              </a:p>
            </p:txBody>
          </p:sp>
        </p:grpSp>
      </p:grpSp>
      <p:sp>
        <p:nvSpPr>
          <p:cNvPr id="74" name="Right Triangle 73"/>
          <p:cNvSpPr/>
          <p:nvPr/>
        </p:nvSpPr>
        <p:spPr>
          <a:xfrm flipH="1">
            <a:off x="7464189" y="1809823"/>
            <a:ext cx="193377" cy="198486"/>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6" name="Round Same Side Corner Rectangle 95"/>
          <p:cNvSpPr/>
          <p:nvPr/>
        </p:nvSpPr>
        <p:spPr>
          <a:xfrm flipV="1">
            <a:off x="7657565" y="1809817"/>
            <a:ext cx="10807999" cy="1104180"/>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8" name="TextBox 97"/>
          <p:cNvSpPr txBox="1"/>
          <p:nvPr/>
        </p:nvSpPr>
        <p:spPr>
          <a:xfrm>
            <a:off x="7657564" y="1959485"/>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2913998"/>
            <a:ext cx="1495424" cy="139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3978621"/>
            <a:ext cx="13632086" cy="77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81493" y="5753242"/>
            <a:ext cx="7464662" cy="830086"/>
            <a:chOff x="7450558" y="7834555"/>
            <a:chExt cx="7465528" cy="888135"/>
          </a:xfrm>
        </p:grpSpPr>
        <p:sp>
          <p:nvSpPr>
            <p:cNvPr id="57" name="Rectangle 56"/>
            <p:cNvSpPr/>
            <p:nvPr/>
          </p:nvSpPr>
          <p:spPr>
            <a:xfrm>
              <a:off x="9073745" y="7850045"/>
              <a:ext cx="5842341" cy="872645"/>
            </a:xfrm>
            <a:prstGeom prst="rect">
              <a:avLst/>
            </a:prstGeom>
          </p:spPr>
          <p:txBody>
            <a:bodyPr wrap="none">
              <a:spAutoFit/>
            </a:bodyPr>
            <a:lstStyle/>
            <a:p>
              <a:pPr>
                <a:lnSpc>
                  <a:spcPct val="100000"/>
                </a:lnSpc>
                <a:spcBef>
                  <a:spcPct val="0"/>
                </a:spcBef>
                <a:buFontTx/>
                <a:buNone/>
                <a:defRPr/>
              </a:pPr>
              <a:r>
                <a:rPr lang="vi-VN" sz="4700" b="1" dirty="0">
                  <a:solidFill>
                    <a:srgbClr val="242452"/>
                  </a:solidFill>
                  <a:latin typeface="Tahoma" panose="020B0604030504040204" pitchFamily="34" charset="0"/>
                  <a:ea typeface="Tahoma" panose="020B0604030504040204" pitchFamily="34" charset="0"/>
                  <a:cs typeface="Tahoma" panose="020B0604030504040204" pitchFamily="34" charset="0"/>
                </a:rPr>
                <a:t>KHÁI NIỆM VECTƠ</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0558" y="7834555"/>
              <a:ext cx="1383018" cy="826254"/>
              <a:chOff x="7450631" y="8291755"/>
              <a:chExt cx="1371600" cy="826254"/>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61022"/>
                <a:chOff x="7450631" y="8356987"/>
                <a:chExt cx="1371600" cy="761022"/>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79204" y="8360620"/>
                  <a:ext cx="429606"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990606" y="7106584"/>
            <a:ext cx="17971707" cy="1557626"/>
            <a:chOff x="7459672" y="7170625"/>
            <a:chExt cx="17973770" cy="1666548"/>
          </a:xfrm>
        </p:grpSpPr>
        <p:sp>
          <p:nvSpPr>
            <p:cNvPr id="75" name="Rectangle 74"/>
            <p:cNvSpPr/>
            <p:nvPr/>
          </p:nvSpPr>
          <p:spPr>
            <a:xfrm>
              <a:off x="9111075" y="7964528"/>
              <a:ext cx="16322367" cy="872645"/>
            </a:xfrm>
            <a:prstGeom prst="rect">
              <a:avLst/>
            </a:prstGeom>
          </p:spPr>
          <p:txBody>
            <a:bodyPr wrap="none">
              <a:spAutoFit/>
            </a:bodyPr>
            <a:lstStyle/>
            <a:p>
              <a:pPr>
                <a:lnSpc>
                  <a:spcPct val="100000"/>
                </a:lnSpc>
                <a:spcBef>
                  <a:spcPct val="0"/>
                </a:spcBef>
                <a:buNone/>
                <a:defRPr/>
              </a:pPr>
              <a:r>
                <a:rPr lang="vi-VN"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2" y="7170625"/>
              <a:ext cx="1411235" cy="1582071"/>
              <a:chOff x="7459669" y="6189930"/>
              <a:chExt cx="1399584" cy="1582071"/>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3" y="7010980"/>
                <a:ext cx="1371600" cy="761021"/>
                <a:chOff x="7487653" y="7010980"/>
                <a:chExt cx="1371600" cy="761021"/>
              </a:xfrm>
            </p:grpSpPr>
            <p:sp>
              <p:nvSpPr>
                <p:cNvPr id="79" name="Round Same Side Corner Rectangle 78"/>
                <p:cNvSpPr/>
                <p:nvPr/>
              </p:nvSpPr>
              <p:spPr>
                <a:xfrm rot="5400000">
                  <a:off x="7807692" y="6690941"/>
                  <a:ext cx="731522"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93002" y="7014613"/>
                  <a:ext cx="676048" cy="75738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49" name="Group 32"/>
          <p:cNvGrpSpPr/>
          <p:nvPr/>
        </p:nvGrpSpPr>
        <p:grpSpPr>
          <a:xfrm>
            <a:off x="990596" y="8451733"/>
            <a:ext cx="1014917" cy="816794"/>
            <a:chOff x="7459669" y="6460865"/>
            <a:chExt cx="1301372" cy="873913"/>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2" y="6577389"/>
              <a:ext cx="656099"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2708091" y="2946462"/>
            <a:ext cx="4418523" cy="825042"/>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5538616" y="3706350"/>
            <a:ext cx="1316269" cy="1323399"/>
            <a:chOff x="4935906" y="2844181"/>
            <a:chExt cx="1316269" cy="1415783"/>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35906" y="2844181"/>
              <a:ext cx="1316269" cy="1415783"/>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Tahoma" panose="020B0604030504040204" pitchFamily="34" charset="0"/>
                  <a:ea typeface="Tahoma" panose="020B0604030504040204" pitchFamily="34" charset="0"/>
                  <a:cs typeface="Tahoma" panose="020B0604030504040204" pitchFamily="34" charset="0"/>
                </a:rPr>
                <a:t>➉</a:t>
              </a:r>
              <a:endParaRPr sz="8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ahoma" panose="020B0604030504040204" pitchFamily="34" charset="0"/>
                    <a:ea typeface="Tahoma" panose="020B0604030504040204" pitchFamily="34" charset="0"/>
                    <a:cs typeface="Tahoma" panose="020B0604030504040204" pitchFamily="34" charset="0"/>
                  </a:rPr>
                  <a:t>7</a:t>
                </a:r>
                <a:endParaRPr lang="en-US" sz="6000" dirty="0">
                  <a:effectLst/>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CÁC KHÁI NIỆM MỞ ĐẦU</a:t>
            </a: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barn(inVertical)">
                                      <p:cBhvr>
                                        <p:cTn id="10" dur="500"/>
                                        <p:tgtEl>
                                          <p:spTgt spid="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barn(inVertical)">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D659862-B510-4A3A-9E5C-2AEF60BB2922}"/>
              </a:ext>
            </a:extLst>
          </p:cNvPr>
          <p:cNvGraphicFramePr>
            <a:graphicFrameLocks noGrp="1"/>
          </p:cNvGraphicFramePr>
          <p:nvPr>
            <p:extLst>
              <p:ext uri="{D42A27DB-BD31-4B8C-83A1-F6EECF244321}">
                <p14:modId xmlns:p14="http://schemas.microsoft.com/office/powerpoint/2010/main" val="1857251867"/>
              </p:ext>
            </p:extLst>
          </p:nvPr>
        </p:nvGraphicFramePr>
        <p:xfrm>
          <a:off x="685800" y="1295401"/>
          <a:ext cx="22707600" cy="11810999"/>
        </p:xfrm>
        <a:graphic>
          <a:graphicData uri="http://schemas.openxmlformats.org/drawingml/2006/table">
            <a:tbl>
              <a:tblPr firstRow="1" firstCol="1" bandRow="1">
                <a:noFill/>
                <a:tableStyleId>{5C22544A-7EE6-4342-B048-85BDC9FD1C3A}</a:tableStyleId>
              </a:tblPr>
              <a:tblGrid>
                <a:gridCol w="7554161">
                  <a:extLst>
                    <a:ext uri="{9D8B030D-6E8A-4147-A177-3AD203B41FA5}">
                      <a16:colId xmlns:a16="http://schemas.microsoft.com/office/drawing/2014/main" val="1889663491"/>
                    </a:ext>
                  </a:extLst>
                </a:gridCol>
                <a:gridCol w="15153439">
                  <a:extLst>
                    <a:ext uri="{9D8B030D-6E8A-4147-A177-3AD203B41FA5}">
                      <a16:colId xmlns:a16="http://schemas.microsoft.com/office/drawing/2014/main" val="2577390737"/>
                    </a:ext>
                  </a:extLst>
                </a:gridCol>
              </a:tblGrid>
              <a:tr h="1894764">
                <a:tc>
                  <a:txBody>
                    <a:bodyPr/>
                    <a:lstStyle/>
                    <a:p>
                      <a:pPr marL="0" marR="0" algn="ctr">
                        <a:lnSpc>
                          <a:spcPct val="107000"/>
                        </a:lnSpc>
                        <a:spcBef>
                          <a:spcPts val="0"/>
                        </a:spcBef>
                        <a:spcAft>
                          <a:spcPts val="0"/>
                        </a:spcAft>
                      </a:pPr>
                      <a:r>
                        <a:rPr lang="en-US" sz="3300" b="1">
                          <a:solidFill>
                            <a:srgbClr val="FFFFFF"/>
                          </a:solidFill>
                          <a:effectLst/>
                          <a:latin typeface="Tahoma" panose="020B0604030504040204" pitchFamily="34" charset="0"/>
                          <a:ea typeface="Tahoma" panose="020B0604030504040204" pitchFamily="34" charset="0"/>
                          <a:cs typeface="Tahoma" panose="020B0604030504040204" pitchFamily="34" charset="0"/>
                        </a:rPr>
                        <a:t>THUẬT NGỮ</a:t>
                      </a:r>
                    </a:p>
                  </a:txBody>
                  <a:tcPr marL="471488" marR="282893" marT="282893" marB="282893"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ctr">
                        <a:lnSpc>
                          <a:spcPct val="107000"/>
                        </a:lnSpc>
                        <a:spcBef>
                          <a:spcPts val="0"/>
                        </a:spcBef>
                        <a:spcAft>
                          <a:spcPts val="0"/>
                        </a:spcAft>
                      </a:pPr>
                      <a:r>
                        <a:rPr lang="en-US" sz="33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KIẾN THỨC, KĨ NĂNG</a:t>
                      </a:r>
                    </a:p>
                  </a:txBody>
                  <a:tcPr marL="471488" marR="282893" marT="282893" marB="282893"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929430928"/>
                  </a:ext>
                </a:extLst>
              </a:tr>
              <a:tr h="9916235">
                <a:tc>
                  <a:txBody>
                    <a:bodyPr/>
                    <a:lstStyle/>
                    <a:p>
                      <a:pPr marL="0" marR="0">
                        <a:lnSpc>
                          <a:spcPct val="107000"/>
                        </a:lnSpc>
                        <a:spcBef>
                          <a:spcPts val="0"/>
                        </a:spcBef>
                        <a:spcAft>
                          <a:spcPts val="0"/>
                        </a:spcAft>
                      </a:pPr>
                      <a:r>
                        <a:rPr lang="en-US" sz="36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Vectơ-không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dài</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phương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hướng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nhau</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471488" marR="282893" marT="282893" marB="282893">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a:lnSpc>
                          <a:spcPct val="107000"/>
                        </a:lnSpc>
                        <a:spcBef>
                          <a:spcPts val="0"/>
                        </a:spcBef>
                        <a:spcAft>
                          <a:spcPts val="0"/>
                        </a:spcAft>
                      </a:pP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Nhận</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biết</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khái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niệm</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vectơ-không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0"/>
                        </a:spcAft>
                      </a:pPr>
                      <a:endPar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thị</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đại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lượng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như</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lực</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vận</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tốc</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a:t>
                      </a:r>
                    </a:p>
                  </a:txBody>
                  <a:tcPr marL="471488" marR="282893" marT="282893" marB="282893">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837775753"/>
                  </a:ext>
                </a:extLst>
              </a:tr>
            </a:tbl>
          </a:graphicData>
        </a:graphic>
      </p:graphicFrame>
    </p:spTree>
    <p:extLst>
      <p:ext uri="{BB962C8B-B14F-4D97-AF65-F5344CB8AC3E}">
        <p14:creationId xmlns:p14="http://schemas.microsoft.com/office/powerpoint/2010/main" val="2907521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7B9E584-F1B4-47CC-9F28-AA1688BDAE44}"/>
              </a:ext>
            </a:extLst>
          </p:cNvPr>
          <p:cNvSpPr/>
          <p:nvPr/>
        </p:nvSpPr>
        <p:spPr>
          <a:xfrm>
            <a:off x="-304800" y="12877800"/>
            <a:ext cx="25146000" cy="1676400"/>
          </a:xfrm>
          <a:prstGeom prst="ellipse">
            <a:avLst/>
          </a:prstGeom>
          <a:solidFill>
            <a:schemeClr val="tx1">
              <a:lumMod val="85000"/>
              <a:lumOff val="15000"/>
            </a:schemeClr>
          </a:solidFill>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C119557-07E2-4B27-8851-ED30FBB595DF}"/>
              </a:ext>
            </a:extLst>
          </p:cNvPr>
          <p:cNvSpPr/>
          <p:nvPr/>
        </p:nvSpPr>
        <p:spPr>
          <a:xfrm>
            <a:off x="891652" y="2259955"/>
            <a:ext cx="11326368" cy="10515600"/>
          </a:xfrm>
          <a:prstGeom prst="roundRect">
            <a:avLst/>
          </a:prstGeom>
          <a:solidFill>
            <a:schemeClr val="tx2">
              <a:lumMod val="40000"/>
              <a:lumOff val="60000"/>
            </a:schemeClr>
          </a:solid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2" name="TextBox 1">
            <a:extLst>
              <a:ext uri="{FF2B5EF4-FFF2-40B4-BE49-F238E27FC236}">
                <a16:creationId xmlns:a16="http://schemas.microsoft.com/office/drawing/2014/main" id="{DB4C03BC-A8CC-42A8-92A0-46898A228797}"/>
              </a:ext>
            </a:extLst>
          </p:cNvPr>
          <p:cNvSpPr txBox="1"/>
          <p:nvPr/>
        </p:nvSpPr>
        <p:spPr>
          <a:xfrm>
            <a:off x="503682" y="2209800"/>
            <a:ext cx="10610850" cy="10110909"/>
          </a:xfrm>
          <a:prstGeom prst="rect">
            <a:avLst/>
          </a:prstGeom>
          <a:noFill/>
          <a:ln>
            <a:solidFill>
              <a:srgbClr val="FFC000"/>
            </a:solidFill>
          </a:ln>
        </p:spPr>
        <p:txBody>
          <a:bodyPr wrap="square">
            <a:spAutoFit/>
          </a:bodyPr>
          <a:lstStyle/>
          <a:p>
            <a:pPr algn="just">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Nhiệt độ và gió là hai yếu tố luôn cùng được đề cập trong các bản tin dự báo thời tiết. Tuy nhiên, nhiệt độ là đại lượng chỉ có độ lớn, còn gió có cả hướng và độ lớn. Với một đơn vị đo, ta có thể dùng số để biểu diễn nhiệt độ. Đối với các đại lượng gồm hướng và độ lớn như vận tốc gió thì sao? Ta có thể dùng đối tượng toán học nào để biểu diễn chúng?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7AF06AB4-BC0D-4036-9B2A-57EE18A7E567}"/>
              </a:ext>
            </a:extLst>
          </p:cNvPr>
          <p:cNvPicPr>
            <a:picLocks noChangeAspect="1"/>
          </p:cNvPicPr>
          <p:nvPr/>
        </p:nvPicPr>
        <p:blipFill>
          <a:blip r:embed="rId3"/>
          <a:stretch>
            <a:fillRect/>
          </a:stretch>
        </p:blipFill>
        <p:spPr>
          <a:xfrm>
            <a:off x="10591800" y="2157710"/>
            <a:ext cx="11326368" cy="1072009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perspectiveLeft"/>
            <a:lightRig rig="threePt" dir="t"/>
          </a:scene3d>
        </p:spPr>
      </p:pic>
    </p:spTree>
    <p:extLst>
      <p:ext uri="{BB962C8B-B14F-4D97-AF65-F5344CB8AC3E}">
        <p14:creationId xmlns:p14="http://schemas.microsoft.com/office/powerpoint/2010/main" val="450057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464FFC-D7AA-4EE4-A18C-5B96B293B026}"/>
              </a:ext>
            </a:extLst>
          </p:cNvPr>
          <p:cNvGrpSpPr/>
          <p:nvPr/>
        </p:nvGrpSpPr>
        <p:grpSpPr>
          <a:xfrm>
            <a:off x="-129795" y="1797818"/>
            <a:ext cx="14455395" cy="830997"/>
            <a:chOff x="-288923" y="1892298"/>
            <a:chExt cx="19659598" cy="830996"/>
          </a:xfrm>
        </p:grpSpPr>
        <p:sp>
          <p:nvSpPr>
            <p:cNvPr id="11" name="Rounded Rectangle 2">
              <a:extLst>
                <a:ext uri="{FF2B5EF4-FFF2-40B4-BE49-F238E27FC236}">
                  <a16:creationId xmlns:a16="http://schemas.microsoft.com/office/drawing/2014/main" id="{C8F03B41-3643-4402-B918-AC7C7F6BCAE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060C7706-5C0D-4F4C-8E5E-4ABB25106163}"/>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67630B0-85DC-42AE-9ABE-6C76CAAB8186}"/>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a:extLst>
              <a:ext uri="{FF2B5EF4-FFF2-40B4-BE49-F238E27FC236}">
                <a16:creationId xmlns:a16="http://schemas.microsoft.com/office/drawing/2014/main" id="{9DDA19EF-1153-4B94-B97D-273EEB1EF409}"/>
              </a:ext>
            </a:extLst>
          </p:cNvPr>
          <p:cNvSpPr txBox="1"/>
          <p:nvPr/>
        </p:nvSpPr>
        <p:spPr>
          <a:xfrm>
            <a:off x="935100" y="1912947"/>
            <a:ext cx="450765"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DC4D010-1F39-4805-8E52-CF935D1C876B}"/>
                  </a:ext>
                </a:extLst>
              </p:cNvPr>
              <p:cNvSpPr txBox="1"/>
              <p:nvPr/>
            </p:nvSpPr>
            <p:spPr>
              <a:xfrm>
                <a:off x="434390" y="9382436"/>
                <a:ext cx="23591048" cy="4036939"/>
              </a:xfrm>
              <a:prstGeom prst="rect">
                <a:avLst/>
              </a:prstGeom>
              <a:solidFill>
                <a:schemeClr val="accent6">
                  <a:lumMod val="20000"/>
                  <a:lumOff val="80000"/>
                </a:schemeClr>
              </a:solidFill>
            </p:spPr>
            <p:txBody>
              <a:bodyPr wrap="square">
                <a:spAutoFit/>
              </a:bodyPr>
              <a:lstStyle/>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Nếu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tàu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đổi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theo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𝟏𝟎</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4400" b="1">
                            <a:effectLst/>
                            <a:latin typeface="Tahoma" panose="020B0604030504040204" pitchFamily="34" charset="0"/>
                            <a:ea typeface="Tahoma" panose="020B0604030504040204" pitchFamily="34" charset="0"/>
                            <a:cs typeface="Tahoma" panose="020B0604030504040204" pitchFamily="34" charset="0"/>
                          </a:rPr>
                          <m:t>km</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thể</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gắn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thời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yếu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 name="TextBox 15">
                <a:extLst>
                  <a:ext uri="{FF2B5EF4-FFF2-40B4-BE49-F238E27FC236}">
                    <a16:creationId xmlns:a16="http://schemas.microsoft.com/office/drawing/2014/main" id="{9DC4D010-1F39-4805-8E52-CF935D1C876B}"/>
                  </a:ext>
                </a:extLst>
              </p:cNvPr>
              <p:cNvSpPr txBox="1">
                <a:spLocks noRot="1" noChangeAspect="1" noMove="1" noResize="1" noEditPoints="1" noAdjustHandles="1" noChangeArrowheads="1" noChangeShapeType="1" noTextEdit="1"/>
              </p:cNvSpPr>
              <p:nvPr/>
            </p:nvSpPr>
            <p:spPr>
              <a:xfrm>
                <a:off x="434390" y="9382436"/>
                <a:ext cx="23591048" cy="4036939"/>
              </a:xfrm>
              <a:prstGeom prst="rect">
                <a:avLst/>
              </a:prstGeom>
              <a:blipFill>
                <a:blip r:embed="rId2"/>
                <a:stretch>
                  <a:fillRect l="-1034" t="-3474" r="-568"/>
                </a:stretch>
              </a:blipFill>
            </p:spPr>
            <p:txBody>
              <a:bodyPr/>
              <a:lstStyle/>
              <a:p>
                <a:r>
                  <a:rPr lang="en-US">
                    <a:noFill/>
                  </a:rPr>
                  <a:t> </a:t>
                </a:r>
              </a:p>
            </p:txBody>
          </p:sp>
        </mc:Fallback>
      </mc:AlternateContent>
      <p:grpSp>
        <p:nvGrpSpPr>
          <p:cNvPr id="17" name="Group 5">
            <a:extLst>
              <a:ext uri="{FF2B5EF4-FFF2-40B4-BE49-F238E27FC236}">
                <a16:creationId xmlns:a16="http://schemas.microsoft.com/office/drawing/2014/main" id="{C4EBF7F1-F04A-4B5E-BFF1-F27193DC2A25}"/>
              </a:ext>
            </a:extLst>
          </p:cNvPr>
          <p:cNvGrpSpPr/>
          <p:nvPr/>
        </p:nvGrpSpPr>
        <p:grpSpPr>
          <a:xfrm>
            <a:off x="434389" y="8399405"/>
            <a:ext cx="3546490" cy="900000"/>
            <a:chOff x="410517" y="4550497"/>
            <a:chExt cx="3995373" cy="1177176"/>
          </a:xfrm>
          <a:solidFill>
            <a:srgbClr val="C9E2B8"/>
          </a:solidFill>
        </p:grpSpPr>
        <p:sp>
          <p:nvSpPr>
            <p:cNvPr id="18" name="Freeform 20">
              <a:extLst>
                <a:ext uri="{FF2B5EF4-FFF2-40B4-BE49-F238E27FC236}">
                  <a16:creationId xmlns:a16="http://schemas.microsoft.com/office/drawing/2014/main"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a16="http://schemas.microsoft.com/office/drawing/2014/main" id="{5DFDA47F-2680-4961-9F95-496EE8101F83}"/>
                </a:ext>
              </a:extLst>
            </p:cNvPr>
            <p:cNvSpPr txBox="1"/>
            <p:nvPr/>
          </p:nvSpPr>
          <p:spPr>
            <a:xfrm>
              <a:off x="1431846" y="4637898"/>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20" name="Picture 8">
              <a:extLst>
                <a:ext uri="{FF2B5EF4-FFF2-40B4-BE49-F238E27FC236}">
                  <a16:creationId xmlns:a16="http://schemas.microsoft.com/office/drawing/2014/main" id="{535C7251-8FC4-4FE5-B11B-07FEFA4BB0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a16="http://schemas.microsoft.com/office/drawing/2014/main" id="{0B74E8B3-608C-4715-837D-6E2AD1B7C654}"/>
              </a:ext>
            </a:extLst>
          </p:cNvPr>
          <p:cNvSpPr/>
          <p:nvPr/>
        </p:nvSpPr>
        <p:spPr>
          <a:xfrm>
            <a:off x="-53594" y="2584585"/>
            <a:ext cx="14931335" cy="6379832"/>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E160A1A-FC9D-404D-A654-CF2A7EAD0A2A}"/>
                  </a:ext>
                </a:extLst>
              </p:cNvPr>
              <p:cNvSpPr txBox="1"/>
              <p:nvPr/>
            </p:nvSpPr>
            <p:spPr>
              <a:xfrm>
                <a:off x="992379" y="3535539"/>
                <a:ext cx="12753974" cy="4832092"/>
              </a:xfrm>
              <a:prstGeom prst="rect">
                <a:avLst/>
              </a:prstGeom>
              <a:noFill/>
            </p:spPr>
            <p:txBody>
              <a:bodyPr wrap="square">
                <a:spAutoFit/>
              </a:bodyPr>
              <a:lstStyle/>
              <a:p>
                <a:pPr algn="ctr"/>
                <a:r>
                  <a:rPr lang="en-US" b="1" dirty="0">
                    <a:solidFill>
                      <a:srgbClr val="FF0000"/>
                    </a:solidFill>
                  </a:rPr>
                  <a:t>HĐ1:</a:t>
                </a:r>
                <a:r>
                  <a:rPr lang="en-US" b="1" dirty="0">
                    <a:solidFill>
                      <a:schemeClr val="tx1"/>
                    </a:solidFill>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khỏi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từ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𝑨</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𝟏𝟎</m:t>
                    </m:r>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km</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rồi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𝟏𝟎</m:t>
                    </m:r>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km</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nam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𝑩</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(H.4.2).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𝑨</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14:m>
                  <m:oMath xmlns:m="http://schemas.openxmlformats.org/officeDocument/2006/math">
                    <m:r>
                      <a:rPr lang="en-US" sz="4400" b="1" i="0" smtClean="0">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𝑩</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quãng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kilômét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2" name="TextBox 21">
                <a:extLst>
                  <a:ext uri="{FF2B5EF4-FFF2-40B4-BE49-F238E27FC236}">
                    <a16:creationId xmlns:a16="http://schemas.microsoft.com/office/drawing/2014/main" id="{CE160A1A-FC9D-404D-A654-CF2A7EAD0A2A}"/>
                  </a:ext>
                </a:extLst>
              </p:cNvPr>
              <p:cNvSpPr txBox="1">
                <a:spLocks noRot="1" noChangeAspect="1" noMove="1" noResize="1" noEditPoints="1" noAdjustHandles="1" noChangeArrowheads="1" noChangeShapeType="1" noTextEdit="1"/>
              </p:cNvSpPr>
              <p:nvPr/>
            </p:nvSpPr>
            <p:spPr>
              <a:xfrm>
                <a:off x="992379" y="3535539"/>
                <a:ext cx="12753974" cy="4832092"/>
              </a:xfrm>
              <a:prstGeom prst="rect">
                <a:avLst/>
              </a:prstGeom>
              <a:blipFill>
                <a:blip r:embed="rId4"/>
                <a:stretch>
                  <a:fillRect l="-1577" t="-3153" r="-1530" b="-5044"/>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34E02EF2-4078-0C2C-3B75-3BF8800DD6F8}"/>
              </a:ext>
            </a:extLst>
          </p:cNvPr>
          <p:cNvCxnSpPr/>
          <p:nvPr/>
        </p:nvCxnSpPr>
        <p:spPr>
          <a:xfrm>
            <a:off x="16840200" y="3810000"/>
            <a:ext cx="0" cy="21336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498474C-DFA0-F728-6CD2-F4789050DB28}"/>
              </a:ext>
            </a:extLst>
          </p:cNvPr>
          <p:cNvCxnSpPr/>
          <p:nvPr/>
        </p:nvCxnSpPr>
        <p:spPr>
          <a:xfrm>
            <a:off x="15544800" y="4876800"/>
            <a:ext cx="259080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4774978-3B75-DA0B-98BE-8DE12E343409}"/>
              </a:ext>
            </a:extLst>
          </p:cNvPr>
          <p:cNvSpPr txBox="1"/>
          <p:nvPr/>
        </p:nvSpPr>
        <p:spPr>
          <a:xfrm>
            <a:off x="14915847" y="4495800"/>
            <a:ext cx="705153" cy="754053"/>
          </a:xfrm>
          <a:prstGeom prst="rect">
            <a:avLst/>
          </a:prstGeom>
          <a:noFill/>
        </p:spPr>
        <p:txBody>
          <a:bodyPr wrap="square" rtlCol="0">
            <a:spAutoFit/>
          </a:bodyPr>
          <a:lstStyle/>
          <a:p>
            <a:r>
              <a:rPr lang="en-US" b="1" i="1">
                <a:solidFill>
                  <a:srgbClr val="00B0F0"/>
                </a:solidFill>
              </a:rPr>
              <a:t>W</a:t>
            </a:r>
          </a:p>
        </p:txBody>
      </p:sp>
      <p:sp>
        <p:nvSpPr>
          <p:cNvPr id="9" name="TextBox 8">
            <a:extLst>
              <a:ext uri="{FF2B5EF4-FFF2-40B4-BE49-F238E27FC236}">
                <a16:creationId xmlns:a16="http://schemas.microsoft.com/office/drawing/2014/main" id="{43824C28-9F37-FA9C-DBDA-DE4FF2D88E45}"/>
              </a:ext>
            </a:extLst>
          </p:cNvPr>
          <p:cNvSpPr txBox="1"/>
          <p:nvPr/>
        </p:nvSpPr>
        <p:spPr>
          <a:xfrm>
            <a:off x="16611600" y="3124200"/>
            <a:ext cx="533398" cy="754053"/>
          </a:xfrm>
          <a:prstGeom prst="rect">
            <a:avLst/>
          </a:prstGeom>
          <a:noFill/>
        </p:spPr>
        <p:txBody>
          <a:bodyPr wrap="square" rtlCol="0">
            <a:spAutoFit/>
          </a:bodyPr>
          <a:lstStyle/>
          <a:p>
            <a:r>
              <a:rPr lang="en-US" b="1" i="1">
                <a:solidFill>
                  <a:srgbClr val="00B0F0"/>
                </a:solidFill>
              </a:rPr>
              <a:t>N</a:t>
            </a:r>
          </a:p>
        </p:txBody>
      </p:sp>
      <p:sp>
        <p:nvSpPr>
          <p:cNvPr id="15" name="TextBox 14">
            <a:extLst>
              <a:ext uri="{FF2B5EF4-FFF2-40B4-BE49-F238E27FC236}">
                <a16:creationId xmlns:a16="http://schemas.microsoft.com/office/drawing/2014/main" id="{02DDA41D-52A5-BCF5-C435-9FB18E87DFAD}"/>
              </a:ext>
            </a:extLst>
          </p:cNvPr>
          <p:cNvSpPr txBox="1"/>
          <p:nvPr/>
        </p:nvSpPr>
        <p:spPr>
          <a:xfrm>
            <a:off x="18173705" y="4507501"/>
            <a:ext cx="609594" cy="754053"/>
          </a:xfrm>
          <a:prstGeom prst="rect">
            <a:avLst/>
          </a:prstGeom>
          <a:noFill/>
        </p:spPr>
        <p:txBody>
          <a:bodyPr wrap="square" rtlCol="0">
            <a:spAutoFit/>
          </a:bodyPr>
          <a:lstStyle/>
          <a:p>
            <a:r>
              <a:rPr lang="en-US" b="1" i="1">
                <a:solidFill>
                  <a:srgbClr val="00B0F0"/>
                </a:solidFill>
              </a:rPr>
              <a:t>E</a:t>
            </a:r>
          </a:p>
        </p:txBody>
      </p:sp>
      <p:sp>
        <p:nvSpPr>
          <p:cNvPr id="21" name="TextBox 20">
            <a:extLst>
              <a:ext uri="{FF2B5EF4-FFF2-40B4-BE49-F238E27FC236}">
                <a16:creationId xmlns:a16="http://schemas.microsoft.com/office/drawing/2014/main" id="{AFEDF6B8-1C32-A54B-E310-FC5F1D66C158}"/>
              </a:ext>
            </a:extLst>
          </p:cNvPr>
          <p:cNvSpPr txBox="1"/>
          <p:nvPr/>
        </p:nvSpPr>
        <p:spPr>
          <a:xfrm>
            <a:off x="16611600" y="6096000"/>
            <a:ext cx="533393" cy="762000"/>
          </a:xfrm>
          <a:prstGeom prst="rect">
            <a:avLst/>
          </a:prstGeom>
          <a:noFill/>
        </p:spPr>
        <p:txBody>
          <a:bodyPr wrap="square" rtlCol="0">
            <a:spAutoFit/>
          </a:bodyPr>
          <a:lstStyle/>
          <a:p>
            <a:r>
              <a:rPr lang="en-US" b="1" i="1">
                <a:solidFill>
                  <a:srgbClr val="00B0F0"/>
                </a:solidFill>
              </a:rPr>
              <a:t>S</a:t>
            </a:r>
          </a:p>
        </p:txBody>
      </p:sp>
      <p:sp>
        <p:nvSpPr>
          <p:cNvPr id="23" name="TextBox 22">
            <a:extLst>
              <a:ext uri="{FF2B5EF4-FFF2-40B4-BE49-F238E27FC236}">
                <a16:creationId xmlns:a16="http://schemas.microsoft.com/office/drawing/2014/main" id="{8C36CFB1-E14A-CF7B-F5CA-B3238ED3165C}"/>
              </a:ext>
            </a:extLst>
          </p:cNvPr>
          <p:cNvSpPr txBox="1"/>
          <p:nvPr/>
        </p:nvSpPr>
        <p:spPr>
          <a:xfrm>
            <a:off x="18669000" y="2245808"/>
            <a:ext cx="762000" cy="754053"/>
          </a:xfrm>
          <a:prstGeom prst="rect">
            <a:avLst/>
          </a:prstGeom>
          <a:noFill/>
        </p:spPr>
        <p:txBody>
          <a:bodyPr wrap="square" rtlCol="0">
            <a:spAutoFit/>
          </a:bodyPr>
          <a:lstStyle/>
          <a:p>
            <a:r>
              <a:rPr lang="en-US" b="1">
                <a:solidFill>
                  <a:srgbClr val="00B0F0"/>
                </a:solidFill>
              </a:rPr>
              <a:t>A</a:t>
            </a:r>
          </a:p>
        </p:txBody>
      </p:sp>
      <p:sp>
        <p:nvSpPr>
          <p:cNvPr id="25" name="TextBox 24">
            <a:extLst>
              <a:ext uri="{FF2B5EF4-FFF2-40B4-BE49-F238E27FC236}">
                <a16:creationId xmlns:a16="http://schemas.microsoft.com/office/drawing/2014/main" id="{EB92B742-3751-F852-EC1B-CEC87EFA71F9}"/>
              </a:ext>
            </a:extLst>
          </p:cNvPr>
          <p:cNvSpPr txBox="1"/>
          <p:nvPr/>
        </p:nvSpPr>
        <p:spPr>
          <a:xfrm>
            <a:off x="18592800" y="1868556"/>
            <a:ext cx="467142" cy="1569660"/>
          </a:xfrm>
          <a:prstGeom prst="rect">
            <a:avLst/>
          </a:prstGeom>
          <a:noFill/>
        </p:spPr>
        <p:txBody>
          <a:bodyPr wrap="square" rtlCol="0">
            <a:spAutoFit/>
          </a:bodyPr>
          <a:lstStyle/>
          <a:p>
            <a:r>
              <a:rPr lang="en-US" sz="9600">
                <a:solidFill>
                  <a:srgbClr val="FF0000"/>
                </a:solidFill>
              </a:rPr>
              <a:t>.</a:t>
            </a:r>
          </a:p>
        </p:txBody>
      </p:sp>
      <p:sp>
        <p:nvSpPr>
          <p:cNvPr id="26" name="TextBox 25">
            <a:extLst>
              <a:ext uri="{FF2B5EF4-FFF2-40B4-BE49-F238E27FC236}">
                <a16:creationId xmlns:a16="http://schemas.microsoft.com/office/drawing/2014/main" id="{79B4C896-E869-EB8D-EC34-00F80F6061C0}"/>
              </a:ext>
            </a:extLst>
          </p:cNvPr>
          <p:cNvSpPr txBox="1"/>
          <p:nvPr/>
        </p:nvSpPr>
        <p:spPr>
          <a:xfrm>
            <a:off x="21793203" y="4603648"/>
            <a:ext cx="533397" cy="1567651"/>
          </a:xfrm>
          <a:prstGeom prst="rect">
            <a:avLst/>
          </a:prstGeom>
          <a:noFill/>
        </p:spPr>
        <p:txBody>
          <a:bodyPr wrap="square" rtlCol="0">
            <a:spAutoFit/>
          </a:bodyPr>
          <a:lstStyle/>
          <a:p>
            <a:r>
              <a:rPr lang="en-US" sz="9600">
                <a:solidFill>
                  <a:srgbClr val="FF0000"/>
                </a:solidFill>
              </a:rPr>
              <a:t>.</a:t>
            </a:r>
          </a:p>
        </p:txBody>
      </p:sp>
      <p:cxnSp>
        <p:nvCxnSpPr>
          <p:cNvPr id="28" name="Straight Arrow Connector 27">
            <a:extLst>
              <a:ext uri="{FF2B5EF4-FFF2-40B4-BE49-F238E27FC236}">
                <a16:creationId xmlns:a16="http://schemas.microsoft.com/office/drawing/2014/main" id="{95FA6EBA-6EEB-9317-86FC-6CC8E8D975B8}"/>
              </a:ext>
            </a:extLst>
          </p:cNvPr>
          <p:cNvCxnSpPr>
            <a:cxnSpLocks/>
          </p:cNvCxnSpPr>
          <p:nvPr/>
        </p:nvCxnSpPr>
        <p:spPr>
          <a:xfrm>
            <a:off x="18897603" y="2960163"/>
            <a:ext cx="31291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336B186-31FE-6B18-2CF3-47B2175592A3}"/>
              </a:ext>
            </a:extLst>
          </p:cNvPr>
          <p:cNvCxnSpPr/>
          <p:nvPr/>
        </p:nvCxnSpPr>
        <p:spPr>
          <a:xfrm>
            <a:off x="22026771" y="2960163"/>
            <a:ext cx="0" cy="27548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BC9A4C8-EF51-702E-D8E6-DBDEDF3834D0}"/>
              </a:ext>
            </a:extLst>
          </p:cNvPr>
          <p:cNvSpPr txBox="1"/>
          <p:nvPr/>
        </p:nvSpPr>
        <p:spPr>
          <a:xfrm>
            <a:off x="22179168" y="5233567"/>
            <a:ext cx="762000" cy="754053"/>
          </a:xfrm>
          <a:prstGeom prst="rect">
            <a:avLst/>
          </a:prstGeom>
          <a:noFill/>
        </p:spPr>
        <p:txBody>
          <a:bodyPr wrap="square" rtlCol="0">
            <a:spAutoFit/>
          </a:bodyPr>
          <a:lstStyle/>
          <a:p>
            <a:r>
              <a:rPr lang="en-US" b="1">
                <a:solidFill>
                  <a:srgbClr val="00B0F0"/>
                </a:solidFill>
              </a:rPr>
              <a:t>B</a:t>
            </a:r>
          </a:p>
        </p:txBody>
      </p:sp>
      <p:sp>
        <p:nvSpPr>
          <p:cNvPr id="36" name="TextBox 35">
            <a:extLst>
              <a:ext uri="{FF2B5EF4-FFF2-40B4-BE49-F238E27FC236}">
                <a16:creationId xmlns:a16="http://schemas.microsoft.com/office/drawing/2014/main" id="{9FBF6E5B-F17F-E710-9F1B-3CD5C917C4F8}"/>
              </a:ext>
            </a:extLst>
          </p:cNvPr>
          <p:cNvSpPr txBox="1"/>
          <p:nvPr/>
        </p:nvSpPr>
        <p:spPr>
          <a:xfrm>
            <a:off x="19702673" y="2286000"/>
            <a:ext cx="1825489" cy="754053"/>
          </a:xfrm>
          <a:prstGeom prst="rect">
            <a:avLst/>
          </a:prstGeom>
          <a:noFill/>
        </p:spPr>
        <p:txBody>
          <a:bodyPr wrap="square" rtlCol="0">
            <a:spAutoFit/>
          </a:bodyPr>
          <a:lstStyle/>
          <a:p>
            <a:r>
              <a:rPr lang="en-US"/>
              <a:t>10 km</a:t>
            </a:r>
          </a:p>
        </p:txBody>
      </p:sp>
      <p:sp>
        <p:nvSpPr>
          <p:cNvPr id="37" name="TextBox 36">
            <a:extLst>
              <a:ext uri="{FF2B5EF4-FFF2-40B4-BE49-F238E27FC236}">
                <a16:creationId xmlns:a16="http://schemas.microsoft.com/office/drawing/2014/main" id="{F5BEC621-4932-4A71-842C-B7CA78E1A618}"/>
              </a:ext>
            </a:extLst>
          </p:cNvPr>
          <p:cNvSpPr txBox="1"/>
          <p:nvPr/>
        </p:nvSpPr>
        <p:spPr>
          <a:xfrm>
            <a:off x="22098000" y="3741747"/>
            <a:ext cx="1825489" cy="754053"/>
          </a:xfrm>
          <a:prstGeom prst="rect">
            <a:avLst/>
          </a:prstGeom>
          <a:noFill/>
        </p:spPr>
        <p:txBody>
          <a:bodyPr wrap="square" rtlCol="0">
            <a:spAutoFit/>
          </a:bodyPr>
          <a:lstStyle/>
          <a:p>
            <a:r>
              <a:rPr lang="en-US"/>
              <a:t>10 km</a:t>
            </a:r>
          </a:p>
        </p:txBody>
      </p:sp>
      <p:sp>
        <p:nvSpPr>
          <p:cNvPr id="38" name="TextBox 37">
            <a:extLst>
              <a:ext uri="{FF2B5EF4-FFF2-40B4-BE49-F238E27FC236}">
                <a16:creationId xmlns:a16="http://schemas.microsoft.com/office/drawing/2014/main" id="{092BBFAA-F395-2B6C-70E2-58E9500AA794}"/>
              </a:ext>
            </a:extLst>
          </p:cNvPr>
          <p:cNvSpPr txBox="1"/>
          <p:nvPr/>
        </p:nvSpPr>
        <p:spPr>
          <a:xfrm>
            <a:off x="19202401" y="6139284"/>
            <a:ext cx="3738768" cy="754053"/>
          </a:xfrm>
          <a:prstGeom prst="rect">
            <a:avLst/>
          </a:prstGeom>
          <a:noFill/>
        </p:spPr>
        <p:txBody>
          <a:bodyPr wrap="square" rtlCol="0">
            <a:spAutoFit/>
          </a:bodyPr>
          <a:lstStyle/>
          <a:p>
            <a:r>
              <a:rPr lang="en-US" i="1">
                <a:solidFill>
                  <a:srgbClr val="C00000"/>
                </a:solidFill>
              </a:rPr>
              <a:t>Hình 4.2</a:t>
            </a:r>
          </a:p>
        </p:txBody>
      </p:sp>
      <p:cxnSp>
        <p:nvCxnSpPr>
          <p:cNvPr id="40" name="Straight Arrow Connector 39">
            <a:extLst>
              <a:ext uri="{FF2B5EF4-FFF2-40B4-BE49-F238E27FC236}">
                <a16:creationId xmlns:a16="http://schemas.microsoft.com/office/drawing/2014/main" id="{60B5B2F8-6125-C880-8CBA-4D215089106A}"/>
              </a:ext>
            </a:extLst>
          </p:cNvPr>
          <p:cNvCxnSpPr>
            <a:cxnSpLocks/>
          </p:cNvCxnSpPr>
          <p:nvPr/>
        </p:nvCxnSpPr>
        <p:spPr>
          <a:xfrm>
            <a:off x="18878857" y="2960162"/>
            <a:ext cx="3147914" cy="2754838"/>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90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Effect transition="in" filter="wipe(up)">
                                      <p:cBhvr>
                                        <p:cTn id="7" dur="30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0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0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2000"/>
                                        <p:tgtEl>
                                          <p:spTgt spid="15"/>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2000"/>
                                        <p:tgtEl>
                                          <p:spTgt spid="23"/>
                                        </p:tgtEl>
                                      </p:cBhvr>
                                    </p:animEffect>
                                  </p:childTnLst>
                                </p:cTn>
                              </p:par>
                              <p:par>
                                <p:cTn id="32" presetID="22" presetClass="entr" presetSubtype="4" fill="hold" grpId="0" nodeType="withEffect">
                                  <p:stCondLst>
                                    <p:cond delay="100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grpId="0"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2000"/>
                                        <p:tgtEl>
                                          <p:spTgt spid="26"/>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2000"/>
                                        <p:tgtEl>
                                          <p:spTgt spid="33"/>
                                        </p:tgtEl>
                                      </p:cBhvr>
                                    </p:animEffect>
                                  </p:childTnLst>
                                </p:cTn>
                              </p:par>
                              <p:par>
                                <p:cTn id="41" presetID="22" presetClass="entr" presetSubtype="4" fill="hold" nodeType="withEffect">
                                  <p:stCondLst>
                                    <p:cond delay="400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2000"/>
                                        <p:tgtEl>
                                          <p:spTgt spid="28"/>
                                        </p:tgtEl>
                                      </p:cBhvr>
                                    </p:animEffect>
                                  </p:childTnLst>
                                </p:cTn>
                              </p:par>
                              <p:par>
                                <p:cTn id="44" presetID="22" presetClass="entr" presetSubtype="8" fill="hold" grpId="0" nodeType="withEffect">
                                  <p:stCondLst>
                                    <p:cond delay="400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2000"/>
                                        <p:tgtEl>
                                          <p:spTgt spid="36"/>
                                        </p:tgtEl>
                                      </p:cBhvr>
                                    </p:animEffect>
                                  </p:childTnLst>
                                </p:cTn>
                              </p:par>
                              <p:par>
                                <p:cTn id="47" presetID="22" presetClass="entr" presetSubtype="1" fill="hold" nodeType="withEffect">
                                  <p:stCondLst>
                                    <p:cond delay="800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2000"/>
                                        <p:tgtEl>
                                          <p:spTgt spid="30"/>
                                        </p:tgtEl>
                                      </p:cBhvr>
                                    </p:animEffect>
                                  </p:childTnLst>
                                </p:cTn>
                              </p:par>
                              <p:par>
                                <p:cTn id="50" presetID="22" presetClass="entr" presetSubtype="4" fill="hold" grpId="0" nodeType="withEffect">
                                  <p:stCondLst>
                                    <p:cond delay="800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par>
                                <p:cTn id="53" presetID="22" presetClass="entr" presetSubtype="4" fill="hold" grpId="0" nodeType="withEffect">
                                  <p:stCondLst>
                                    <p:cond delay="150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2000"/>
                                        <p:tgtEl>
                                          <p:spTgt spid="38"/>
                                        </p:tgtEl>
                                      </p:cBhvr>
                                    </p:animEffect>
                                  </p:childTnLst>
                                </p:cTn>
                              </p:par>
                              <p:par>
                                <p:cTn id="56" presetID="22" presetClass="entr" presetSubtype="8" fill="hold" nodeType="withEffect">
                                  <p:stCondLst>
                                    <p:cond delay="1800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0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barn(inVertical)">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6">
                                            <p:txEl>
                                              <p:pRg st="1" end="1"/>
                                            </p:txEl>
                                          </p:spTgt>
                                        </p:tgtEl>
                                        <p:attrNameLst>
                                          <p:attrName>style.visibility</p:attrName>
                                        </p:attrNameLst>
                                      </p:cBhvr>
                                      <p:to>
                                        <p:strVal val="visible"/>
                                      </p:to>
                                    </p:set>
                                    <p:animEffect transition="in" filter="barn(inVertical)">
                                      <p:cBhvr>
                                        <p:cTn id="8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2" grpId="0"/>
      <p:bldP spid="8" grpId="0"/>
      <p:bldP spid="9" grpId="0"/>
      <p:bldP spid="15" grpId="0"/>
      <p:bldP spid="21" grpId="0"/>
      <p:bldP spid="23" grpId="0"/>
      <p:bldP spid="25" grpId="0"/>
      <p:bldP spid="26" grpId="0"/>
      <p:bldP spid="33"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2F5B8-62B1-4118-8CF8-5C53E9694C6C}"/>
              </a:ext>
            </a:extLst>
          </p:cNvPr>
          <p:cNvSpPr txBox="1"/>
          <p:nvPr/>
        </p:nvSpPr>
        <p:spPr>
          <a:xfrm>
            <a:off x="663498" y="2372348"/>
            <a:ext cx="22631400" cy="2123658"/>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vi-VN"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Vectơ </a:t>
            </a:r>
            <a:r>
              <a:rPr lang="vi-VN" sz="4400" b="1" dirty="0">
                <a:latin typeface="Tahoma" panose="020B0604030504040204" pitchFamily="34" charset="0"/>
                <a:ea typeface="Tahoma" panose="020B0604030504040204" pitchFamily="34" charset="0"/>
                <a:cs typeface="Tahoma" panose="020B0604030504040204" pitchFamily="34" charset="0"/>
              </a:rPr>
              <a:t>là một đoạn thẳng có hướng, nghĩa là, trong hai điểm mút của đoạn thẳng, đã chỉ rõ điểm đầu, điểm cuối.</a:t>
            </a:r>
          </a:p>
          <a:p>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Độ dài của vectơ </a:t>
            </a:r>
            <a:r>
              <a:rPr lang="vi-VN" sz="4400" b="1" dirty="0">
                <a:latin typeface="Tahoma" panose="020B0604030504040204" pitchFamily="34" charset="0"/>
                <a:ea typeface="Tahoma" panose="020B0604030504040204" pitchFamily="34" charset="0"/>
                <a:cs typeface="Tahoma" panose="020B0604030504040204" pitchFamily="34" charset="0"/>
              </a:rPr>
              <a:t>là khoảng cách giữa điểm đầu và điểm cuối của vectơ đó.</a:t>
            </a:r>
          </a:p>
        </p:txBody>
      </p:sp>
      <p:sp>
        <p:nvSpPr>
          <p:cNvPr id="5" name="TextBox 4">
            <a:extLst>
              <a:ext uri="{FF2B5EF4-FFF2-40B4-BE49-F238E27FC236}">
                <a16:creationId xmlns:a16="http://schemas.microsoft.com/office/drawing/2014/main" id="{78F3CF27-1C1C-4C28-A18F-AA2B308833A9}"/>
              </a:ext>
            </a:extLst>
          </p:cNvPr>
          <p:cNvSpPr txBox="1"/>
          <p:nvPr/>
        </p:nvSpPr>
        <p:spPr>
          <a:xfrm>
            <a:off x="365872" y="1365372"/>
            <a:ext cx="13731127" cy="751616"/>
          </a:xfrm>
          <a:prstGeom prst="rect">
            <a:avLst/>
          </a:prstGeom>
          <a:noFill/>
        </p:spPr>
        <p:txBody>
          <a:bodyPr wrap="square">
            <a:spAutoFit/>
          </a:bodyPr>
          <a:lstStyle/>
          <a:p>
            <a:pPr marL="0" marR="0">
              <a:lnSpc>
                <a:spcPct val="107000"/>
              </a:lnSpc>
              <a:spcBef>
                <a:spcPts val="0"/>
              </a:spcBef>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thực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tế</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này</a:t>
            </a: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khái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toán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p:pic>
        <p:nvPicPr>
          <p:cNvPr id="15362" name="Picture 8">
            <a:extLst>
              <a:ext uri="{FF2B5EF4-FFF2-40B4-BE49-F238E27FC236}">
                <a16:creationId xmlns:a16="http://schemas.microsoft.com/office/drawing/2014/main" id="{CEE5A323-656F-4AAB-BA05-EC5940E0A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904999" y="8354915"/>
            <a:ext cx="2774950"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573685C3-CF69-4873-B863-58AD2406C781}"/>
              </a:ext>
            </a:extLst>
          </p:cNvPr>
          <p:cNvSpPr>
            <a:spLocks noChangeArrowheads="1"/>
          </p:cNvSpPr>
          <p:nvPr/>
        </p:nvSpPr>
        <p:spPr bwMode="auto">
          <a:xfrm>
            <a:off x="1904999" y="7330114"/>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p:sp>
        <p:nvSpPr>
          <p:cNvPr id="10" name="Rectangle 6">
            <a:extLst>
              <a:ext uri="{FF2B5EF4-FFF2-40B4-BE49-F238E27FC236}">
                <a16:creationId xmlns:a16="http://schemas.microsoft.com/office/drawing/2014/main" id="{4A672D61-C915-4323-88AD-A3E9367A3BD3}"/>
              </a:ext>
            </a:extLst>
          </p:cNvPr>
          <p:cNvSpPr>
            <a:spLocks noChangeArrowheads="1"/>
          </p:cNvSpPr>
          <p:nvPr/>
        </p:nvSpPr>
        <p:spPr bwMode="auto">
          <a:xfrm flipV="1">
            <a:off x="14096999" y="8354915"/>
            <a:ext cx="0"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4400"/>
          </a:p>
        </p:txBody>
      </p:sp>
      <p:sp>
        <p:nvSpPr>
          <p:cNvPr id="12" name="Rectangle 9">
            <a:extLst>
              <a:ext uri="{FF2B5EF4-FFF2-40B4-BE49-F238E27FC236}">
                <a16:creationId xmlns:a16="http://schemas.microsoft.com/office/drawing/2014/main" id="{B4287A91-0A5F-4CC4-ADA8-2626337FD82C}"/>
              </a:ext>
            </a:extLst>
          </p:cNvPr>
          <p:cNvSpPr>
            <a:spLocks noChangeArrowheads="1"/>
          </p:cNvSpPr>
          <p:nvPr/>
        </p:nvSpPr>
        <p:spPr bwMode="auto">
          <a:xfrm>
            <a:off x="722971" y="772713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BFF2C29-8BCD-4692-87E5-3E851708B5BD}"/>
                  </a:ext>
                </a:extLst>
              </p:cNvPr>
              <p:cNvSpPr txBox="1"/>
              <p:nvPr/>
            </p:nvSpPr>
            <p:spPr>
              <a:xfrm>
                <a:off x="1098395" y="5212396"/>
                <a:ext cx="14369470" cy="4464107"/>
              </a:xfrm>
              <a:prstGeom prst="rect">
                <a:avLst/>
              </a:prstGeom>
              <a:noFill/>
              <a:ln>
                <a:noFill/>
              </a:ln>
            </p:spPr>
            <p:txBody>
              <a:bodyPr wrap="square">
                <a:spAutoFit/>
              </a:bodyPr>
              <a:lstStyle/>
              <a:p>
                <a:pPr marL="0" marR="0" algn="just">
                  <a:lnSpc>
                    <a:spcPct val="107000"/>
                  </a:lnSpc>
                  <a:spcBef>
                    <a:spcPts val="0"/>
                  </a:spcBef>
                  <a:spcAft>
                    <a:spcPts val="0"/>
                  </a:spcAft>
                </a:pP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ý</a:t>
                </a:r>
                <a:endParaRPr lang="en-US" sz="44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kí</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hiệu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đọc</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vec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(H.4.3)</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Để vẽ một vectơ, ta vẽ đoạn thẳng nối điểm đầu và điểm cuối của nó, rồi đánh dấu mũi tên ở điểm cuối (H.4.3).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a:extLst>
                  <a:ext uri="{FF2B5EF4-FFF2-40B4-BE49-F238E27FC236}">
                    <a16:creationId xmlns:a16="http://schemas.microsoft.com/office/drawing/2014/main" id="{EBFF2C29-8BCD-4692-87E5-3E851708B5BD}"/>
                  </a:ext>
                </a:extLst>
              </p:cNvPr>
              <p:cNvSpPr txBox="1">
                <a:spLocks noRot="1" noChangeAspect="1" noMove="1" noResize="1" noEditPoints="1" noAdjustHandles="1" noChangeArrowheads="1" noChangeShapeType="1" noTextEdit="1"/>
              </p:cNvSpPr>
              <p:nvPr/>
            </p:nvSpPr>
            <p:spPr>
              <a:xfrm>
                <a:off x="1098395" y="5212396"/>
                <a:ext cx="14369470" cy="4464107"/>
              </a:xfrm>
              <a:prstGeom prst="rect">
                <a:avLst/>
              </a:prstGeom>
              <a:blipFill>
                <a:blip r:embed="rId3"/>
                <a:stretch>
                  <a:fillRect l="-1697" t="-3142" r="-1739" b="-5601"/>
                </a:stretch>
              </a:blipFill>
              <a:ln>
                <a:noFill/>
              </a:ln>
            </p:spPr>
            <p:txBody>
              <a:bodyPr/>
              <a:lstStyle/>
              <a:p>
                <a:r>
                  <a:rPr lang="en-US">
                    <a:noFill/>
                  </a:rPr>
                  <a:t> </a:t>
                </a:r>
              </a:p>
            </p:txBody>
          </p:sp>
        </mc:Fallback>
      </mc:AlternateContent>
      <p:pic>
        <p:nvPicPr>
          <p:cNvPr id="19" name="Picture 18" descr="Diagram&#10;&#10;Description automatically generated with medium confidence">
            <a:extLst>
              <a:ext uri="{FF2B5EF4-FFF2-40B4-BE49-F238E27FC236}">
                <a16:creationId xmlns:a16="http://schemas.microsoft.com/office/drawing/2014/main" id="{9353EFBD-48D0-4F27-8A53-8412AC061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4469" y="6178328"/>
            <a:ext cx="7453570" cy="2440915"/>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90CFBB2-7F64-4E16-93AD-EC77F6A9E130}"/>
                  </a:ext>
                </a:extLst>
              </p:cNvPr>
              <p:cNvSpPr txBox="1"/>
              <p:nvPr/>
            </p:nvSpPr>
            <p:spPr>
              <a:xfrm>
                <a:off x="1109546" y="10110976"/>
                <a:ext cx="13402038" cy="2573077"/>
              </a:xfrm>
              <a:prstGeom prst="rect">
                <a:avLst/>
              </a:prstGeom>
              <a:noFill/>
              <a:ln>
                <a:noFill/>
              </a:ln>
            </p:spPr>
            <p:txBody>
              <a:bodyPr wrap="square">
                <a:spAutoFit/>
              </a:bodyPr>
              <a:lstStyle/>
              <a:p>
                <a:pPr marL="0" marR="0" algn="just">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Vectơ còn được kí hiệu là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(H.4.4).</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tabLst>
                    <a:tab pos="3992880"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 Độ dài của vectơ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vi-VN" sz="4400" b="1" dirty="0">
                    <a:effectLst/>
                    <a:latin typeface="Tahoma" panose="020B0604030504040204" pitchFamily="34" charset="0"/>
                    <a:ea typeface="Tahoma" panose="020B0604030504040204" pitchFamily="34" charset="0"/>
                    <a:cs typeface="Tahoma" panose="020B0604030504040204" pitchFamily="34" charset="0"/>
                  </a:rPr>
                  <a:t> tương ứng được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kí hiệu là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e>
                    </m:d>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890CFBB2-7F64-4E16-93AD-EC77F6A9E130}"/>
                  </a:ext>
                </a:extLst>
              </p:cNvPr>
              <p:cNvSpPr txBox="1">
                <a:spLocks noRot="1" noChangeAspect="1" noMove="1" noResize="1" noEditPoints="1" noAdjustHandles="1" noChangeArrowheads="1" noChangeShapeType="1" noTextEdit="1"/>
              </p:cNvSpPr>
              <p:nvPr/>
            </p:nvSpPr>
            <p:spPr>
              <a:xfrm>
                <a:off x="1109546" y="10110976"/>
                <a:ext cx="13402038" cy="2573077"/>
              </a:xfrm>
              <a:prstGeom prst="rect">
                <a:avLst/>
              </a:prstGeom>
              <a:blipFill>
                <a:blip r:embed="rId5"/>
                <a:stretch>
                  <a:fillRect l="-1819" t="-2607" b="-8057"/>
                </a:stretch>
              </a:blipFill>
              <a:ln>
                <a:noFill/>
              </a:ln>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5029B6D-2021-4BC2-B73F-2C2F9C4E173F}"/>
              </a:ext>
            </a:extLst>
          </p:cNvPr>
          <p:cNvPicPr>
            <a:picLocks noChangeAspect="1"/>
          </p:cNvPicPr>
          <p:nvPr/>
        </p:nvPicPr>
        <p:blipFill>
          <a:blip r:embed="rId2"/>
          <a:stretch>
            <a:fillRect/>
          </a:stretch>
        </p:blipFill>
        <p:spPr>
          <a:xfrm>
            <a:off x="14096999" y="9495815"/>
            <a:ext cx="9197899" cy="3091712"/>
          </a:xfrm>
          <a:prstGeom prst="rect">
            <a:avLst/>
          </a:prstGeom>
        </p:spPr>
      </p:pic>
    </p:spTree>
    <p:extLst>
      <p:ext uri="{BB962C8B-B14F-4D97-AF65-F5344CB8AC3E}">
        <p14:creationId xmlns:p14="http://schemas.microsoft.com/office/powerpoint/2010/main" val="3294779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wheel(1)">
                                      <p:cBhvr>
                                        <p:cTn id="21" dur="2000"/>
                                        <p:tgtEl>
                                          <p:spTgt spid="18">
                                            <p:txEl>
                                              <p:pRg st="1" end="1"/>
                                            </p:txEl>
                                          </p:spTgt>
                                        </p:tgtEl>
                                      </p:cBhvr>
                                    </p:animEffect>
                                  </p:childTnLst>
                                </p:cTn>
                              </p:par>
                              <p:par>
                                <p:cTn id="22" presetID="2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3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5" presetID="22" presetClass="entr" presetSubtype="4"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3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fade">
                                      <p:cBhvr>
                                        <p:cTn id="42" dur="1000"/>
                                        <p:tgtEl>
                                          <p:spTgt spid="22">
                                            <p:txEl>
                                              <p:pRg st="1" end="1"/>
                                            </p:txEl>
                                          </p:spTgt>
                                        </p:tgtEl>
                                      </p:cBhvr>
                                    </p:animEffect>
                                    <p:anim calcmode="lin" valueType="num">
                                      <p:cBhvr>
                                        <p:cTn id="4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fade">
                                      <p:cBhvr>
                                        <p:cTn id="47" dur="1000"/>
                                        <p:tgtEl>
                                          <p:spTgt spid="22">
                                            <p:txEl>
                                              <p:pRg st="2" end="2"/>
                                            </p:txEl>
                                          </p:spTgt>
                                        </p:tgtEl>
                                      </p:cBhvr>
                                    </p:animEffect>
                                    <p:anim calcmode="lin" valueType="num">
                                      <p:cBhvr>
                                        <p:cTn id="4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141341" y="6019800"/>
            <a:ext cx="23862374" cy="7240250"/>
            <a:chOff x="48567" y="4381499"/>
            <a:chExt cx="23018772" cy="7240249"/>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6"/>
              <a:ext cx="22682027" cy="6680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220060" y="2852271"/>
            <a:ext cx="23943880" cy="2819397"/>
            <a:chOff x="923003" y="3917552"/>
            <a:chExt cx="23943880" cy="327659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276729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5" y="4022855"/>
                <a:ext cx="3503060" cy="929984"/>
                <a:chOff x="2028795" y="4384805"/>
                <a:chExt cx="3503060" cy="929984"/>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542253" y="4384805"/>
                  <a:ext cx="2895398" cy="929984"/>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Ví</a:t>
                  </a:r>
                  <a:r>
                    <a:rPr lang="en-US" sz="4600" b="1" dirty="0">
                      <a:solidFill>
                        <a:prstClr val="black"/>
                      </a:solidFill>
                      <a:latin typeface="Tahoma" pitchFamily="34" charset="0"/>
                      <a:ea typeface="Tahoma" pitchFamily="34" charset="0"/>
                      <a:cs typeface="Tahoma" pitchFamily="34" charset="0"/>
                    </a:rPr>
                    <a:t> </a:t>
                  </a:r>
                  <a:r>
                    <a:rPr lang="en-US" sz="4600" b="1" dirty="0" err="1">
                      <a:solidFill>
                        <a:prstClr val="black"/>
                      </a:solidFill>
                      <a:latin typeface="Tahoma" pitchFamily="34" charset="0"/>
                      <a:ea typeface="Tahoma" pitchFamily="34" charset="0"/>
                      <a:cs typeface="Tahoma" pitchFamily="34" charset="0"/>
                    </a:rPr>
                    <a:t>dụ</a:t>
                  </a:r>
                  <a:r>
                    <a:rPr lang="en-US" sz="4600" b="1" dirty="0">
                      <a:solidFill>
                        <a:prstClr val="black"/>
                      </a:solidFill>
                      <a:latin typeface="Tahoma" pitchFamily="34" charset="0"/>
                      <a:ea typeface="Tahoma" pitchFamily="34" charset="0"/>
                      <a:cs typeface="Tahoma" pitchFamily="34" charset="0"/>
                    </a:rPr>
                    <a:t> 1.</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72643" y="1981200"/>
            <a:ext cx="19656043" cy="830997"/>
            <a:chOff x="-288923" y="1892299"/>
            <a:chExt cx="19659598" cy="830996"/>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ahoma" pitchFamily="34" charset="0"/>
                  <a:ea typeface="Tahoma" pitchFamily="34" charset="0"/>
                  <a:cs typeface="Tahoma" pitchFamily="34" charset="0"/>
                </a:rPr>
                <a:t>KHÁI NIỆM VECTƠ</a:t>
              </a:r>
              <a:endParaRPr lang="en-US" sz="4800" b="1" dirty="0">
                <a:solidFill>
                  <a:srgbClr val="145F82"/>
                </a:solidFill>
                <a:latin typeface="Tahoma" pitchFamily="34" charset="0"/>
                <a:ea typeface="Tahoma" pitchFamily="34" charset="0"/>
                <a:cs typeface="Tahoma"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935100" y="2095033"/>
            <a:ext cx="450764"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a16="http://schemas.microsoft.com/office/drawing/2014/main" id="{3638E8CA-164B-4144-9CE4-E5315B40609B}"/>
              </a:ext>
            </a:extLst>
          </p:cNvPr>
          <p:cNvSpPr>
            <a:spLocks noChangeArrowheads="1"/>
          </p:cNvSpPr>
          <p:nvPr/>
        </p:nvSpPr>
        <p:spPr bwMode="auto">
          <a:xfrm>
            <a:off x="8305800" y="9087014"/>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a16="http://schemas.microsoft.com/office/drawing/2014/main" id="{02F149A9-4EA4-4ACE-9049-54D960E264DA}"/>
              </a:ext>
            </a:extLst>
          </p:cNvPr>
          <p:cNvSpPr>
            <a:spLocks noChangeArrowheads="1"/>
          </p:cNvSpPr>
          <p:nvPr/>
        </p:nvSpPr>
        <p:spPr bwMode="auto">
          <a:xfrm>
            <a:off x="2590800" y="9849013"/>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5" name="Rectangle 17">
            <a:extLst>
              <a:ext uri="{FF2B5EF4-FFF2-40B4-BE49-F238E27FC236}">
                <a16:creationId xmlns:a16="http://schemas.microsoft.com/office/drawing/2014/main" id="{DA79F68F-0AC3-4646-BB44-0FAF7D792C9C}"/>
              </a:ext>
            </a:extLst>
          </p:cNvPr>
          <p:cNvSpPr>
            <a:spLocks noChangeArrowheads="1"/>
          </p:cNvSpPr>
          <p:nvPr/>
        </p:nvSpPr>
        <p:spPr bwMode="auto">
          <a:xfrm>
            <a:off x="14643178" y="1084954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6" name="Rectangle 18">
            <a:extLst>
              <a:ext uri="{FF2B5EF4-FFF2-40B4-BE49-F238E27FC236}">
                <a16:creationId xmlns:a16="http://schemas.microsoft.com/office/drawing/2014/main" id="{B634D4E9-DCB4-48AB-B3E5-4934571F51C2}"/>
              </a:ext>
            </a:extLst>
          </p:cNvPr>
          <p:cNvSpPr>
            <a:spLocks noChangeArrowheads="1"/>
          </p:cNvSpPr>
          <p:nvPr/>
        </p:nvSpPr>
        <p:spPr bwMode="auto">
          <a:xfrm>
            <a:off x="14643178" y="1115434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a16="http://schemas.microsoft.com/office/drawing/2014/main" id="{DEE19000-1C95-4338-B92F-B993CE3EFF5E}"/>
              </a:ext>
            </a:extLst>
          </p:cNvPr>
          <p:cNvSpPr>
            <a:spLocks noChangeArrowheads="1"/>
          </p:cNvSpPr>
          <p:nvPr/>
        </p:nvSpPr>
        <p:spPr bwMode="auto">
          <a:xfrm>
            <a:off x="2590800" y="11320641"/>
            <a:ext cx="2311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6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8" name="Picture 47" descr="Shape, polygon&#10;&#10;Description automatically generated">
            <a:extLst>
              <a:ext uri="{FF2B5EF4-FFF2-40B4-BE49-F238E27FC236}">
                <a16:creationId xmlns:a16="http://schemas.microsoft.com/office/drawing/2014/main" id="{4C438798-4BDC-4938-AEC4-B268F2D9A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6100" y="7017291"/>
            <a:ext cx="7162800" cy="5906985"/>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8C68F56-CE3E-42A2-B6B5-DE65F0284758}"/>
                  </a:ext>
                </a:extLst>
              </p:cNvPr>
              <p:cNvSpPr txBox="1"/>
              <p:nvPr/>
            </p:nvSpPr>
            <p:spPr>
              <a:xfrm>
                <a:off x="4834394" y="3447835"/>
                <a:ext cx="19169321" cy="1524520"/>
              </a:xfrm>
              <a:prstGeom prst="rect">
                <a:avLst/>
              </a:prstGeom>
              <a:noFill/>
            </p:spPr>
            <p:txBody>
              <a:bodyPr wrap="square">
                <a:spAutoFit/>
              </a:bodyPr>
              <a:lstStyle/>
              <a:p>
                <a:r>
                  <a:rPr lang="vi-VN" sz="4400" b="1" dirty="0">
                    <a:effectLst/>
                    <a:latin typeface="Tahoma" panose="020B0604030504040204" pitchFamily="34" charset="0"/>
                    <a:ea typeface="Tahoma" panose="020B0604030504040204" pitchFamily="34" charset="0"/>
                    <a:cs typeface="Tahoma" panose="020B0604030504040204" pitchFamily="34" charset="0"/>
                  </a:rPr>
                  <a:t>Cho hình vuông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với cạnh có độ dài bằng 1.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r>
                  <a:rPr lang="en-US" sz="4400" b="1" dirty="0" err="1">
                    <a:effectLst/>
                    <a:latin typeface="Tahoma" panose="020B0604030504040204" pitchFamily="34" charset="0"/>
                    <a:ea typeface="Tahoma" panose="020B0604030504040204" pitchFamily="34" charset="0"/>
                    <a:cs typeface="Tahoma" panose="020B0604030504040204" pitchFamily="34" charset="0"/>
                  </a:rPr>
                  <a:t>Tính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E8C68F56-CE3E-42A2-B6B5-DE65F0284758}"/>
                  </a:ext>
                </a:extLst>
              </p:cNvPr>
              <p:cNvSpPr txBox="1">
                <a:spLocks noRot="1" noChangeAspect="1" noMove="1" noResize="1" noEditPoints="1" noAdjustHandles="1" noChangeArrowheads="1" noChangeShapeType="1" noTextEdit="1"/>
              </p:cNvSpPr>
              <p:nvPr/>
            </p:nvSpPr>
            <p:spPr>
              <a:xfrm>
                <a:off x="4834394" y="3447835"/>
                <a:ext cx="19169321" cy="1524520"/>
              </a:xfrm>
              <a:prstGeom prst="rect">
                <a:avLst/>
              </a:prstGeom>
              <a:blipFill>
                <a:blip r:embed="rId5"/>
                <a:stretch>
                  <a:fillRect l="-1272" t="-8800" b="-18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2E67541-1BD9-4E81-BB48-7B373F3B646E}"/>
                  </a:ext>
                </a:extLst>
              </p:cNvPr>
              <p:cNvSpPr txBox="1"/>
              <p:nvPr/>
            </p:nvSpPr>
            <p:spPr>
              <a:xfrm>
                <a:off x="1296415" y="7950535"/>
                <a:ext cx="14434869" cy="3172343"/>
              </a:xfrm>
              <a:prstGeom prst="rect">
                <a:avLst/>
              </a:prstGeom>
              <a:noFill/>
            </p:spPr>
            <p:txBody>
              <a:bodyPr wrap="square">
                <a:spAutoFit/>
              </a:bodyPr>
              <a:lstStyle/>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Vì</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cạnh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vuông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1 </a:t>
                </a:r>
                <a:r>
                  <a:rPr lang="en-US" sz="4400" b="1" dirty="0" err="1">
                    <a:effectLst/>
                    <a:latin typeface="Tahoma" panose="020B0604030504040204" pitchFamily="34" charset="0"/>
                    <a:ea typeface="Tahoma" panose="020B0604030504040204" pitchFamily="34" charset="0"/>
                    <a:cs typeface="Tahoma" panose="020B0604030504040204" pitchFamily="34" charset="0"/>
                  </a:rPr>
                  <a:t>nên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chéo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vuông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9" name="TextBox 48">
                <a:extLst>
                  <a:ext uri="{FF2B5EF4-FFF2-40B4-BE49-F238E27FC236}">
                    <a16:creationId xmlns:a16="http://schemas.microsoft.com/office/drawing/2014/main" id="{52E67541-1BD9-4E81-BB48-7B373F3B646E}"/>
                  </a:ext>
                </a:extLst>
              </p:cNvPr>
              <p:cNvSpPr txBox="1">
                <a:spLocks noRot="1" noChangeAspect="1" noMove="1" noResize="1" noEditPoints="1" noAdjustHandles="1" noChangeArrowheads="1" noChangeShapeType="1" noTextEdit="1"/>
              </p:cNvSpPr>
              <p:nvPr/>
            </p:nvSpPr>
            <p:spPr>
              <a:xfrm>
                <a:off x="1296415" y="7950535"/>
                <a:ext cx="14434869" cy="3172343"/>
              </a:xfrm>
              <a:prstGeom prst="rect">
                <a:avLst/>
              </a:prstGeom>
              <a:blipFill>
                <a:blip r:embed="rId6"/>
                <a:stretch>
                  <a:fillRect l="-1731" t="-4415" r="-1689" b="-6142"/>
                </a:stretch>
              </a:blipFill>
            </p:spPr>
            <p:txBody>
              <a:bodyPr/>
              <a:lstStyle/>
              <a:p>
                <a:r>
                  <a:rPr lang="en-US">
                    <a:noFill/>
                  </a:rPr>
                  <a:t> </a:t>
                </a:r>
              </a:p>
            </p:txBody>
          </p:sp>
        </mc:Fallback>
      </mc:AlternateContent>
    </p:spTree>
    <p:extLst>
      <p:ext uri="{BB962C8B-B14F-4D97-AF65-F5344CB8AC3E}">
        <p14:creationId xmlns:p14="http://schemas.microsoft.com/office/powerpoint/2010/main" val="2366457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ntr" presetSubtype="4" fill="hold" grpId="0" nodeType="withEffect" nodePh="1">
                                  <p:stCondLst>
                                    <p:cond delay="0"/>
                                  </p:stCondLst>
                                  <p:endCondLst>
                                    <p:cond evt="begin" delay="0">
                                      <p:tn val="18"/>
                                    </p:cond>
                                  </p:end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par>
                                <p:cTn id="21" presetID="22" presetClass="entr" presetSubtype="4" fill="hold" grpId="0" nodeType="withEffect" nodePh="1">
                                  <p:stCondLst>
                                    <p:cond delay="0"/>
                                  </p:stCondLst>
                                  <p:endCondLst>
                                    <p:cond evt="begin" delay="0">
                                      <p:tn val="21"/>
                                    </p:cond>
                                  </p:end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iterate type="wd">
                                    <p:tmPct val="10000"/>
                                  </p:iterate>
                                  <p:childTnLst>
                                    <p:set>
                                      <p:cBhvr>
                                        <p:cTn id="41" dur="1" fill="hold">
                                          <p:stCondLst>
                                            <p:cond delay="0"/>
                                          </p:stCondLst>
                                        </p:cTn>
                                        <p:tgtEl>
                                          <p:spTgt spid="49">
                                            <p:txEl>
                                              <p:pRg st="0" end="0"/>
                                            </p:txEl>
                                          </p:spTgt>
                                        </p:tgtEl>
                                        <p:attrNameLst>
                                          <p:attrName>style.visibility</p:attrName>
                                        </p:attrNameLst>
                                      </p:cBhvr>
                                      <p:to>
                                        <p:strVal val="visible"/>
                                      </p:to>
                                    </p:set>
                                    <p:animEffect transition="in" filter="wipe(up)">
                                      <p:cBhvr>
                                        <p:cTn id="42" dur="3000"/>
                                        <p:tgtEl>
                                          <p:spTgt spid="4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iterate type="wd">
                                    <p:tmPct val="10000"/>
                                  </p:iterate>
                                  <p:childTnLst>
                                    <p:set>
                                      <p:cBhvr>
                                        <p:cTn id="46" dur="1" fill="hold">
                                          <p:stCondLst>
                                            <p:cond delay="0"/>
                                          </p:stCondLst>
                                        </p:cTn>
                                        <p:tgtEl>
                                          <p:spTgt spid="49">
                                            <p:txEl>
                                              <p:pRg st="1" end="1"/>
                                            </p:txEl>
                                          </p:spTgt>
                                        </p:tgtEl>
                                        <p:attrNameLst>
                                          <p:attrName>style.visibility</p:attrName>
                                        </p:attrNameLst>
                                      </p:cBhvr>
                                      <p:to>
                                        <p:strVal val="visible"/>
                                      </p:to>
                                    </p:set>
                                    <p:animEffect transition="in" filter="wipe(up)">
                                      <p:cBhvr>
                                        <p:cTn id="47" dur="2000"/>
                                        <p:tgtEl>
                                          <p:spTgt spid="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p:bldP spid="46" grpId="0"/>
      <p:bldP spid="47"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0" y="6624417"/>
            <a:ext cx="23847146" cy="6247713"/>
            <a:chOff x="48567" y="4381499"/>
            <a:chExt cx="23004082" cy="6247712"/>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70622" y="4864669"/>
              <a:ext cx="22682027" cy="57645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30997"/>
              </a:xfrm>
              <a:prstGeom prst="rect">
                <a:avLst/>
              </a:prstGeom>
              <a:grpFill/>
            </p:spPr>
            <p:txBody>
              <a:bodyPr wrap="square" rtlCol="0">
                <a:spAutoFit/>
              </a:bodyPr>
              <a:lstStyle/>
              <a:p>
                <a:pPr algn="ct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Bài giải</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141340" y="2895603"/>
            <a:ext cx="23943880" cy="3299502"/>
            <a:chOff x="923003" y="3917552"/>
            <a:chExt cx="23943880" cy="383455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332525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5573660" cy="1040476"/>
              <a:chOff x="923003" y="3917552"/>
              <a:chExt cx="5573660" cy="1040476"/>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4" y="3980438"/>
                <a:ext cx="5134619" cy="898570"/>
                <a:chOff x="2028794" y="4342388"/>
                <a:chExt cx="5134619" cy="898570"/>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4184765" y="2262309"/>
                  <a:ext cx="822678" cy="5134619"/>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466053" y="4342388"/>
                  <a:ext cx="4468760" cy="894216"/>
                </a:xfrm>
                <a:prstGeom prst="rect">
                  <a:avLst/>
                </a:prstGeom>
                <a:noFill/>
              </p:spPr>
              <p:txBody>
                <a:bodyPr wrap="square" rtlCol="0">
                  <a:spAutoFit/>
                </a:bodyPr>
                <a:lstStyle/>
                <a:p>
                  <a:pPr algn="ct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Luyện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tập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72643" y="1981200"/>
            <a:ext cx="19656043" cy="923330"/>
            <a:chOff x="-288923" y="1892299"/>
            <a:chExt cx="19659598" cy="923329"/>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69440"/>
            </a:xfrm>
            <a:prstGeom prst="rect">
              <a:avLst/>
            </a:prstGeom>
            <a:noFill/>
          </p:spPr>
          <p:txBody>
            <a:bodyPr wrap="none" rtlCol="0">
              <a:spAutoFit/>
            </a:bodyPr>
            <a:lstStyle/>
            <a:p>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923329"/>
            </a:xfrm>
            <a:prstGeom prst="rect">
              <a:avLst/>
            </a:prstGeom>
            <a:noFill/>
          </p:spPr>
          <p:txBody>
            <a:bodyPr wrap="square" rtlCol="0">
              <a:spAutoFit/>
            </a:bodyPr>
            <a:lstStyle/>
            <a:p>
              <a:r>
                <a:rPr lang="vi-VN" sz="54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54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931893" y="2095033"/>
            <a:ext cx="457177"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a16="http://schemas.microsoft.com/office/drawing/2014/main" id="{3638E8CA-164B-4144-9CE4-E5315B40609B}"/>
              </a:ext>
            </a:extLst>
          </p:cNvPr>
          <p:cNvSpPr>
            <a:spLocks noChangeArrowheads="1"/>
          </p:cNvSpPr>
          <p:nvPr/>
        </p:nvSpPr>
        <p:spPr bwMode="auto">
          <a:xfrm>
            <a:off x="8305800" y="9079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a16="http://schemas.microsoft.com/office/drawing/2014/main" id="{02F149A9-4EA4-4ACE-9049-54D960E264DA}"/>
              </a:ext>
            </a:extLst>
          </p:cNvPr>
          <p:cNvSpPr>
            <a:spLocks noChangeArrowheads="1"/>
          </p:cNvSpPr>
          <p:nvPr/>
        </p:nvSpPr>
        <p:spPr bwMode="auto">
          <a:xfrm>
            <a:off x="2590800" y="984131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a16="http://schemas.microsoft.com/office/drawing/2014/main" id="{DEE19000-1C95-4338-B92F-B993CE3EFF5E}"/>
              </a:ext>
            </a:extLst>
          </p:cNvPr>
          <p:cNvSpPr>
            <a:spLocks noChangeArrowheads="1"/>
          </p:cNvSpPr>
          <p:nvPr/>
        </p:nvSpPr>
        <p:spPr bwMode="auto">
          <a:xfrm>
            <a:off x="2590800" y="11289864"/>
            <a:ext cx="23916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3C17004-B676-4D42-8658-F6A094D11C97}"/>
                  </a:ext>
                </a:extLst>
              </p:cNvPr>
              <p:cNvSpPr txBox="1"/>
              <p:nvPr/>
            </p:nvSpPr>
            <p:spPr>
              <a:xfrm>
                <a:off x="3029415" y="3921358"/>
                <a:ext cx="20574000" cy="1483868"/>
              </a:xfrm>
              <a:prstGeom prst="rect">
                <a:avLst/>
              </a:prstGeom>
              <a:noFill/>
            </p:spPr>
            <p:txBody>
              <a:bodyPr wrap="square">
                <a:spAutoFit/>
              </a:bodyPr>
              <a:lstStyle/>
              <a:p>
                <a:pPr marL="0" marR="0" algn="just">
                  <a:lnSpc>
                    <a:spcPct val="107000"/>
                  </a:lnSpc>
                  <a:spcBef>
                    <a:spcPts val="0"/>
                  </a:spcBef>
                  <a:spcAft>
                    <a:spcPts val="0"/>
                  </a:spcAft>
                  <a:tabLst>
                    <a:tab pos="2340610" algn="l"/>
                  </a:tabLs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Cho tam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cạnh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Hãy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chỉ</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ra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D3C17004-B676-4D42-8658-F6A094D11C97}"/>
                  </a:ext>
                </a:extLst>
              </p:cNvPr>
              <p:cNvSpPr txBox="1">
                <a:spLocks noRot="1" noChangeAspect="1" noMove="1" noResize="1" noEditPoints="1" noAdjustHandles="1" noChangeArrowheads="1" noChangeShapeType="1" noTextEdit="1"/>
              </p:cNvSpPr>
              <p:nvPr/>
            </p:nvSpPr>
            <p:spPr>
              <a:xfrm>
                <a:off x="3029415" y="3921358"/>
                <a:ext cx="20574000" cy="1483868"/>
              </a:xfrm>
              <a:prstGeom prst="rect">
                <a:avLst/>
              </a:prstGeom>
              <a:blipFill>
                <a:blip r:embed="rId4"/>
                <a:stretch>
                  <a:fillRect l="-1215" t="-9426" r="-1185"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1B2AFAF-E468-42AF-AC45-EA49DDA89816}"/>
                  </a:ext>
                </a:extLst>
              </p:cNvPr>
              <p:cNvSpPr txBox="1"/>
              <p:nvPr/>
            </p:nvSpPr>
            <p:spPr>
              <a:xfrm>
                <a:off x="2303412" y="8301767"/>
                <a:ext cx="19202398" cy="1555106"/>
              </a:xfrm>
              <a:prstGeom prst="rect">
                <a:avLst/>
              </a:prstGeom>
              <a:noFill/>
            </p:spPr>
            <p:txBody>
              <a:bodyPr wrap="square">
                <a:spAutoFit/>
              </a:bodyPr>
              <a:lstStyle/>
              <a:p>
                <a:pPr marL="0" marR="0" algn="just">
                  <a:lnSpc>
                    <a:spcPct val="107000"/>
                  </a:lnSpc>
                  <a:spcBef>
                    <a:spcPts val="0"/>
                  </a:spcBef>
                  <a:spcAft>
                    <a:spcPts val="0"/>
                  </a:spcAft>
                  <a:tabLst>
                    <a:tab pos="2340610" algn="l"/>
                  </a:tabLs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11B2AFAF-E468-42AF-AC45-EA49DDA89816}"/>
                  </a:ext>
                </a:extLst>
              </p:cNvPr>
              <p:cNvSpPr txBox="1">
                <a:spLocks noRot="1" noChangeAspect="1" noMove="1" noResize="1" noEditPoints="1" noAdjustHandles="1" noChangeArrowheads="1" noChangeShapeType="1" noTextEdit="1"/>
              </p:cNvSpPr>
              <p:nvPr/>
            </p:nvSpPr>
            <p:spPr>
              <a:xfrm>
                <a:off x="2303412" y="8301767"/>
                <a:ext cx="19202398" cy="1555106"/>
              </a:xfrm>
              <a:prstGeom prst="rect">
                <a:avLst/>
              </a:prstGeom>
              <a:blipFill>
                <a:blip r:embed="rId5"/>
                <a:stretch>
                  <a:fillRect l="-1302" t="-9412" r="-1270" b="-17255"/>
                </a:stretch>
              </a:blipFill>
            </p:spPr>
            <p:txBody>
              <a:bodyPr/>
              <a:lstStyle/>
              <a:p>
                <a:r>
                  <a:rPr lang="en-US">
                    <a:noFill/>
                  </a:rPr>
                  <a:t> </a:t>
                </a:r>
              </a:p>
            </p:txBody>
          </p:sp>
        </mc:Fallback>
      </mc:AlternateContent>
    </p:spTree>
    <p:extLst>
      <p:ext uri="{BB962C8B-B14F-4D97-AF65-F5344CB8AC3E}">
        <p14:creationId xmlns:p14="http://schemas.microsoft.com/office/powerpoint/2010/main" val="1427580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37"/>
                                        </p:tgtEl>
                                        <p:attrNameLst>
                                          <p:attrName>style.visibility</p:attrName>
                                        </p:attrNameLst>
                                      </p:cBhvr>
                                      <p:to>
                                        <p:strVal val="visible"/>
                                      </p:to>
                                    </p:set>
                                    <p:animEffect transition="in" filter="wipe(up)">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nodePh="1">
                                  <p:stCondLst>
                                    <p:cond delay="0"/>
                                  </p:stCondLst>
                                  <p:endCondLst>
                                    <p:cond evt="begin" delay="0">
                                      <p:tn val="15"/>
                                    </p:cond>
                                  </p:end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wd">
                                    <p:tmPct val="10000"/>
                                  </p:iterate>
                                  <p:childTnLst>
                                    <p:set>
                                      <p:cBhvr>
                                        <p:cTn id="23" dur="1" fill="hold">
                                          <p:stCondLst>
                                            <p:cond delay="0"/>
                                          </p:stCondLst>
                                        </p:cTn>
                                        <p:tgtEl>
                                          <p:spTgt spid="39"/>
                                        </p:tgtEl>
                                        <p:attrNameLst>
                                          <p:attrName>style.visibility</p:attrName>
                                        </p:attrNameLst>
                                      </p:cBhvr>
                                      <p:to>
                                        <p:strVal val="visible"/>
                                      </p:to>
                                    </p:set>
                                    <p:animEffect transition="in" filter="wipe(up)">
                                      <p:cBhvr>
                                        <p:cTn id="2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7"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1561043" cy="830997"/>
            <a:chOff x="-288923" y="1975702"/>
            <a:chExt cx="21564943" cy="830996"/>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9188458"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29" name="Content Placeholder 2">
            <a:extLst>
              <a:ext uri="{FF2B5EF4-FFF2-40B4-BE49-F238E27FC236}">
                <a16:creationId xmlns:a16="http://schemas.microsoft.com/office/drawing/2014/main" id="{374DDC8A-6A43-4676-BD94-59D0D7A7AA63}"/>
              </a:ext>
            </a:extLst>
          </p:cNvPr>
          <p:cNvSpPr txBox="1">
            <a:spLocks/>
          </p:cNvSpPr>
          <p:nvPr/>
        </p:nvSpPr>
        <p:spPr>
          <a:xfrm>
            <a:off x="533400" y="3429000"/>
            <a:ext cx="23088600" cy="9906000"/>
          </a:xfrm>
          <a:prstGeom prst="rect">
            <a:avLst/>
          </a:prstGeom>
          <a:solidFill>
            <a:srgbClr val="D6F7FE"/>
          </a:solidFill>
          <a:ln w="57150">
            <a:solidFill>
              <a:schemeClr val="tx1"/>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HĐ2:</a:t>
            </a:r>
            <a:r>
              <a:rPr lang="vi-VN" sz="4400"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Quan sát các làn đường trong hình 4.5 và cho biết những nhận xét nào sau đây là đúng.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a) Các làn đường song song với nhau.</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Các xe chạy theo cùng một hướng.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c) Hai </a:t>
            </a:r>
            <a:r>
              <a:rPr lang="en-US" sz="4400" b="1" dirty="0">
                <a:latin typeface="Tahoma" panose="020B0604030504040204" pitchFamily="34" charset="0"/>
                <a:ea typeface="Tahoma" panose="020B0604030504040204" pitchFamily="34" charset="0"/>
                <a:cs typeface="Tahoma" panose="020B0604030504040204" pitchFamily="34" charset="0"/>
              </a:rPr>
              <a:t>x</a:t>
            </a:r>
            <a:r>
              <a:rPr lang="vi-VN" sz="4400" b="1" dirty="0">
                <a:latin typeface="Tahoma" panose="020B0604030504040204" pitchFamily="34" charset="0"/>
                <a:ea typeface="Tahoma" panose="020B0604030504040204" pitchFamily="34" charset="0"/>
                <a:cs typeface="Tahoma" panose="020B0604030504040204" pitchFamily="34" charset="0"/>
              </a:rPr>
              <a:t>e bất kì đ</a:t>
            </a:r>
            <a:r>
              <a:rPr lang="en-US" sz="4400" b="1" dirty="0" err="1">
                <a:latin typeface="Tahoma" panose="020B0604030504040204" pitchFamily="34" charset="0"/>
                <a:ea typeface="Tahoma" panose="020B0604030504040204" pitchFamily="34" charset="0"/>
                <a:cs typeface="Tahoma" panose="020B0604030504040204" pitchFamily="34" charset="0"/>
              </a:rPr>
              <a:t>ều</a:t>
            </a:r>
            <a:r>
              <a:rPr lang="vi-VN" sz="4400" b="1" dirty="0">
                <a:latin typeface="Tahoma" panose="020B0604030504040204" pitchFamily="34" charset="0"/>
                <a:ea typeface="Tahoma" panose="020B0604030504040204" pitchFamily="34" charset="0"/>
                <a:cs typeface="Tahoma" panose="020B0604030504040204" pitchFamily="34" charset="0"/>
              </a:rPr>
              <a:t> chạy theo cùng một 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hoặc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hai</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hướng ngược nhau.</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Giải</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a) Các làn đường song song với nhau là nhận xét đúng.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Các xe chạy theo cùng một hướng là nhận xét sai.</a:t>
            </a: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C</a:t>
            </a:r>
            <a:r>
              <a:rPr lang="vi-VN" sz="4400" b="1" dirty="0">
                <a:latin typeface="Tahoma" panose="020B0604030504040204" pitchFamily="34" charset="0"/>
                <a:ea typeface="Tahoma" panose="020B0604030504040204" pitchFamily="34" charset="0"/>
                <a:cs typeface="Tahoma" panose="020B0604030504040204" pitchFamily="34" charset="0"/>
              </a:rPr>
              <a:t>) Hai xe bất kì đều chạy theo cùng một hướng hoặc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hai hướng ngược nhau là nhận xét đúng.</a:t>
            </a:r>
          </a:p>
          <a:p>
            <a:pPr marL="0" indent="0">
              <a:buNone/>
            </a:pPr>
            <a:endParaRPr lang="vi-VN" sz="4400" dirty="0">
              <a:latin typeface="Tahoma" panose="020B0604030504040204" pitchFamily="34" charset="0"/>
              <a:ea typeface="Tahoma" panose="020B0604030504040204" pitchFamily="34" charset="0"/>
              <a:cs typeface="Tahoma" panose="020B0604030504040204" pitchFamily="34" charset="0"/>
            </a:endParaRPr>
          </a:p>
        </p:txBody>
      </p:sp>
      <p:pic>
        <p:nvPicPr>
          <p:cNvPr id="30" name="Picture 29" descr="Diagram, schematic&#10;&#10;Description automatically generated">
            <a:extLst>
              <a:ext uri="{FF2B5EF4-FFF2-40B4-BE49-F238E27FC236}">
                <a16:creationId xmlns:a16="http://schemas.microsoft.com/office/drawing/2014/main" id="{D4CD5977-78FA-45F3-A86E-E4E99BA8F345}"/>
              </a:ext>
            </a:extLst>
          </p:cNvPr>
          <p:cNvPicPr>
            <a:picLocks noChangeAspect="1"/>
          </p:cNvPicPr>
          <p:nvPr/>
        </p:nvPicPr>
        <p:blipFill>
          <a:blip r:embed="rId2"/>
          <a:stretch>
            <a:fillRect/>
          </a:stretch>
        </p:blipFill>
        <p:spPr>
          <a:xfrm>
            <a:off x="16154400" y="4214970"/>
            <a:ext cx="8001000" cy="7436427"/>
          </a:xfrm>
          <a:prstGeom prst="rect">
            <a:avLst/>
          </a:prstGeom>
        </p:spPr>
      </p:pic>
    </p:spTree>
    <p:extLst>
      <p:ext uri="{BB962C8B-B14F-4D97-AF65-F5344CB8AC3E}">
        <p14:creationId xmlns:p14="http://schemas.microsoft.com/office/powerpoint/2010/main" val="3378400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wipe(up)">
                                      <p:cBhvr>
                                        <p:cTn id="15" dur="2000"/>
                                        <p:tgtEl>
                                          <p:spTgt spid="29">
                                            <p:txEl>
                                              <p:pRg st="0" end="0"/>
                                            </p:txEl>
                                          </p:spTgt>
                                        </p:tgtEl>
                                      </p:cBhvr>
                                    </p:animEffect>
                                  </p:childTnLst>
                                </p:cTn>
                              </p:par>
                              <p:par>
                                <p:cTn id="16" presetID="22" presetClass="entr" presetSubtype="1" fill="hold" nodeType="withEffect">
                                  <p:stCondLst>
                                    <p:cond delay="0"/>
                                  </p:stCondLst>
                                  <p:iterate type="wd">
                                    <p:tmPct val="10000"/>
                                  </p:iterate>
                                  <p:childTnLst>
                                    <p:set>
                                      <p:cBhvr>
                                        <p:cTn id="17" dur="1" fill="hold">
                                          <p:stCondLst>
                                            <p:cond delay="0"/>
                                          </p:stCondLst>
                                        </p:cTn>
                                        <p:tgtEl>
                                          <p:spTgt spid="29">
                                            <p:txEl>
                                              <p:pRg st="1" end="1"/>
                                            </p:txEl>
                                          </p:spTgt>
                                        </p:tgtEl>
                                        <p:attrNameLst>
                                          <p:attrName>style.visibility</p:attrName>
                                        </p:attrNameLst>
                                      </p:cBhvr>
                                      <p:to>
                                        <p:strVal val="visible"/>
                                      </p:to>
                                    </p:set>
                                    <p:animEffect transition="in" filter="wipe(up)">
                                      <p:cBhvr>
                                        <p:cTn id="18" dur="2000"/>
                                        <p:tgtEl>
                                          <p:spTgt spid="29">
                                            <p:txEl>
                                              <p:pRg st="1" end="1"/>
                                            </p:txEl>
                                          </p:spTgt>
                                        </p:tgtEl>
                                      </p:cBhvr>
                                    </p:animEffect>
                                  </p:childTnLst>
                                </p:cTn>
                              </p:par>
                              <p:par>
                                <p:cTn id="19" presetID="22" presetClass="entr" presetSubtype="1" fill="hold" nodeType="withEffect">
                                  <p:stCondLst>
                                    <p:cond delay="0"/>
                                  </p:stCondLst>
                                  <p:iterate type="wd">
                                    <p:tmPct val="10000"/>
                                  </p:iterate>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wipe(up)">
                                      <p:cBhvr>
                                        <p:cTn id="21" dur="2000"/>
                                        <p:tgtEl>
                                          <p:spTgt spid="29">
                                            <p:txEl>
                                              <p:pRg st="2" end="2"/>
                                            </p:txEl>
                                          </p:spTgt>
                                        </p:tgtEl>
                                      </p:cBhvr>
                                    </p:animEffect>
                                  </p:childTnLst>
                                </p:cTn>
                              </p:par>
                              <p:par>
                                <p:cTn id="22" presetID="22" presetClass="entr" presetSubtype="1" fill="hold" nodeType="withEffect">
                                  <p:stCondLst>
                                    <p:cond delay="0"/>
                                  </p:stCondLst>
                                  <p:iterate type="wd">
                                    <p:tmPct val="10000"/>
                                  </p:iterate>
                                  <p:childTnLst>
                                    <p:set>
                                      <p:cBhvr>
                                        <p:cTn id="23" dur="1" fill="hold">
                                          <p:stCondLst>
                                            <p:cond delay="0"/>
                                          </p:stCondLst>
                                        </p:cTn>
                                        <p:tgtEl>
                                          <p:spTgt spid="29">
                                            <p:txEl>
                                              <p:pRg st="3" end="3"/>
                                            </p:txEl>
                                          </p:spTgt>
                                        </p:tgtEl>
                                        <p:attrNameLst>
                                          <p:attrName>style.visibility</p:attrName>
                                        </p:attrNameLst>
                                      </p:cBhvr>
                                      <p:to>
                                        <p:strVal val="visible"/>
                                      </p:to>
                                    </p:set>
                                    <p:animEffect transition="in" filter="wipe(up)">
                                      <p:cBhvr>
                                        <p:cTn id="24" dur="2000"/>
                                        <p:tgtEl>
                                          <p:spTgt spid="29">
                                            <p:txEl>
                                              <p:pRg st="3" end="3"/>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wipe(up)">
                                      <p:cBhvr>
                                        <p:cTn id="27" dur="20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wipe(up)">
                                      <p:cBhvr>
                                        <p:cTn id="32" dur="500"/>
                                        <p:tgtEl>
                                          <p:spTgt spid="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barn(inVertical)">
                                      <p:cBhvr>
                                        <p:cTn id="37" dur="500"/>
                                        <p:tgtEl>
                                          <p:spTgt spid="2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9">
                                            <p:txEl>
                                              <p:pRg st="7" end="7"/>
                                            </p:txEl>
                                          </p:spTgt>
                                        </p:tgtEl>
                                        <p:attrNameLst>
                                          <p:attrName>style.visibility</p:attrName>
                                        </p:attrNameLst>
                                      </p:cBhvr>
                                      <p:to>
                                        <p:strVal val="visible"/>
                                      </p:to>
                                    </p:set>
                                    <p:animEffect transition="in" filter="barn(inVertical)">
                                      <p:cBhvr>
                                        <p:cTn id="42" dur="500"/>
                                        <p:tgtEl>
                                          <p:spTgt spid="2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9">
                                            <p:txEl>
                                              <p:pRg st="8" end="8"/>
                                            </p:txEl>
                                          </p:spTgt>
                                        </p:tgtEl>
                                        <p:attrNameLst>
                                          <p:attrName>style.visibility</p:attrName>
                                        </p:attrNameLst>
                                      </p:cBhvr>
                                      <p:to>
                                        <p:strVal val="visible"/>
                                      </p:to>
                                    </p:set>
                                    <p:animEffect transition="in" filter="barn(inVertical)">
                                      <p:cBhvr>
                                        <p:cTn id="47" dur="500"/>
                                        <p:tgtEl>
                                          <p:spTgt spid="2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9">
                                            <p:txEl>
                                              <p:pRg st="9" end="9"/>
                                            </p:txEl>
                                          </p:spTgt>
                                        </p:tgtEl>
                                        <p:attrNameLst>
                                          <p:attrName>style.visibility</p:attrName>
                                        </p:attrNameLst>
                                      </p:cBhvr>
                                      <p:to>
                                        <p:strVal val="visible"/>
                                      </p:to>
                                    </p:set>
                                    <p:animEffect transition="in" filter="barn(inVertical)">
                                      <p:cBhvr>
                                        <p:cTn id="52" dur="500"/>
                                        <p:tgtEl>
                                          <p:spTgt spid="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3873</TotalTime>
  <Words>1376</Words>
  <PresentationFormat>Custom</PresentationFormat>
  <Paragraphs>140</Paragraphs>
  <Slides>14</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Calibri Light</vt:lpstr>
      <vt:lpstr>Cambria Math</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2022-05-06T05:37:22Z</dcterms:modified>
</cp:coreProperties>
</file>