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60" r:id="rId4"/>
    <p:sldId id="266"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374" r:id="rId38"/>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EDF6F9"/>
    <a:srgbClr val="FDEDDF"/>
    <a:srgbClr val="F6E7E6"/>
    <a:srgbClr val="ECE7F1"/>
    <a:srgbClr val="E8E2EE"/>
    <a:srgbClr val="F7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47"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FB110-1639-4498-B2CD-456585CD20B7}"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7C67E-8B5B-4214-9E5A-0903B2C10D5B}" type="slidenum">
              <a:rPr lang="en-US" smtClean="0"/>
              <a:t>‹#›</a:t>
            </a:fld>
            <a:endParaRPr lang="en-US"/>
          </a:p>
        </p:txBody>
      </p:sp>
    </p:spTree>
    <p:extLst>
      <p:ext uri="{BB962C8B-B14F-4D97-AF65-F5344CB8AC3E}">
        <p14:creationId xmlns:p14="http://schemas.microsoft.com/office/powerpoint/2010/main" val="299501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41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2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2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7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6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svg"/><Relationship Id="rId7" Type="http://schemas.openxmlformats.org/officeDocument/2006/relationships/image" Target="../media/image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63.svg"/></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32.svg"/><Relationship Id="rId7" Type="http://schemas.openxmlformats.org/officeDocument/2006/relationships/image" Target="../media/image6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svg"/><Relationship Id="rId10" Type="http://schemas.openxmlformats.org/officeDocument/2006/relationships/image" Target="../media/image68.svg"/><Relationship Id="rId4" Type="http://schemas.openxmlformats.org/officeDocument/2006/relationships/image" Target="../media/image5.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svg"/><Relationship Id="rId7" Type="http://schemas.openxmlformats.org/officeDocument/2006/relationships/image" Target="../media/image7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jpeg"/><Relationship Id="rId5" Type="http://schemas.openxmlformats.org/officeDocument/2006/relationships/image" Target="../media/image32.svg"/><Relationship Id="rId10" Type="http://schemas.openxmlformats.org/officeDocument/2006/relationships/image" Target="../media/image77.jpeg"/><Relationship Id="rId4" Type="http://schemas.openxmlformats.org/officeDocument/2006/relationships/image" Target="../media/image31.png"/><Relationship Id="rId9" Type="http://schemas.openxmlformats.org/officeDocument/2006/relationships/image" Target="../media/image76.jpe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svg"/><Relationship Id="rId7" Type="http://schemas.openxmlformats.org/officeDocument/2006/relationships/image" Target="../media/image7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2.svg"/><Relationship Id="rId10" Type="http://schemas.openxmlformats.org/officeDocument/2006/relationships/image" Target="../media/image80.jpeg"/><Relationship Id="rId4" Type="http://schemas.openxmlformats.org/officeDocument/2006/relationships/image" Target="../media/image31.png"/><Relationship Id="rId9" Type="http://schemas.openxmlformats.org/officeDocument/2006/relationships/image" Target="../media/image79.jpeg"/></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8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png"/><Relationship Id="rId3" Type="http://schemas.openxmlformats.org/officeDocument/2006/relationships/image" Target="../media/image86.svg"/><Relationship Id="rId7" Type="http://schemas.openxmlformats.org/officeDocument/2006/relationships/image" Target="../media/image90.png"/><Relationship Id="rId12" Type="http://schemas.openxmlformats.org/officeDocument/2006/relationships/slide" Target="slide23.xml"/><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5.png"/><Relationship Id="rId21" Type="http://schemas.openxmlformats.org/officeDocument/2006/relationships/slide" Target="slide26.xml"/><Relationship Id="rId7" Type="http://schemas.openxmlformats.org/officeDocument/2006/relationships/image" Target="../media/image90.png"/><Relationship Id="rId12" Type="http://schemas.openxmlformats.org/officeDocument/2006/relationships/image" Target="../media/image88.png"/><Relationship Id="rId17"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image" Target="../media/image101.png"/><Relationship Id="rId20"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7.png"/><Relationship Id="rId5" Type="http://schemas.openxmlformats.org/officeDocument/2006/relationships/image" Target="../media/image87.png"/><Relationship Id="rId15" Type="http://schemas.openxmlformats.org/officeDocument/2006/relationships/image" Target="../media/image100.png"/><Relationship Id="rId23" Type="http://schemas.openxmlformats.org/officeDocument/2006/relationships/slide" Target="slide28.xml"/><Relationship Id="rId10" Type="http://schemas.openxmlformats.org/officeDocument/2006/relationships/slide" Target="slide29.xml"/><Relationship Id="rId19" Type="http://schemas.openxmlformats.org/officeDocument/2006/relationships/slide" Target="slide24.xml"/><Relationship Id="rId4" Type="http://schemas.openxmlformats.org/officeDocument/2006/relationships/image" Target="../media/image96.svg"/><Relationship Id="rId9" Type="http://schemas.openxmlformats.org/officeDocument/2006/relationships/image" Target="../media/image92.png"/><Relationship Id="rId14" Type="http://schemas.openxmlformats.org/officeDocument/2006/relationships/image" Target="../media/image99.png"/><Relationship Id="rId22" Type="http://schemas.openxmlformats.org/officeDocument/2006/relationships/slide" Target="slide27.xml"/></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2.svg"/><Relationship Id="rId7" Type="http://schemas.openxmlformats.org/officeDocument/2006/relationships/image" Target="../media/image7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10.svg"/><Relationship Id="rId5" Type="http://schemas.openxmlformats.org/officeDocument/2006/relationships/image" Target="../media/image32.svg"/><Relationship Id="rId10" Type="http://schemas.openxmlformats.org/officeDocument/2006/relationships/image" Target="../media/image109.png"/><Relationship Id="rId4" Type="http://schemas.openxmlformats.org/officeDocument/2006/relationships/image" Target="../media/image31.png"/><Relationship Id="rId9" Type="http://schemas.openxmlformats.org/officeDocument/2006/relationships/image" Target="../media/image108.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3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svg"/><Relationship Id="rId7" Type="http://schemas.openxmlformats.org/officeDocument/2006/relationships/image" Target="../media/image11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24.svg"/><Relationship Id="rId10" Type="http://schemas.openxmlformats.org/officeDocument/2006/relationships/image" Target="../media/image113.png"/><Relationship Id="rId4" Type="http://schemas.openxmlformats.org/officeDocument/2006/relationships/image" Target="../media/image23.png"/><Relationship Id="rId9" Type="http://schemas.openxmlformats.org/officeDocument/2006/relationships/image" Target="../media/image52.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72.svg"/><Relationship Id="rId7" Type="http://schemas.openxmlformats.org/officeDocument/2006/relationships/image" Target="../media/image7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2.svg"/><Relationship Id="rId10" Type="http://schemas.openxmlformats.org/officeDocument/2006/relationships/image" Target="../media/image116.png"/><Relationship Id="rId4" Type="http://schemas.openxmlformats.org/officeDocument/2006/relationships/image" Target="../media/image31.png"/><Relationship Id="rId9" Type="http://schemas.openxmlformats.org/officeDocument/2006/relationships/image" Target="../media/image115.svg"/></Relationships>
</file>

<file path=ppt/slides/_rels/slide3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1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32.svg"/><Relationship Id="rId7" Type="http://schemas.openxmlformats.org/officeDocument/2006/relationships/image" Target="../media/image11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6.svg"/><Relationship Id="rId10" Type="http://schemas.openxmlformats.org/officeDocument/2006/relationships/image" Target="../media/image121.svg"/><Relationship Id="rId4" Type="http://schemas.openxmlformats.org/officeDocument/2006/relationships/image" Target="../media/image5.png"/><Relationship Id="rId9" Type="http://schemas.openxmlformats.org/officeDocument/2006/relationships/image" Target="../media/image120.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svg"/><Relationship Id="rId7" Type="http://schemas.openxmlformats.org/officeDocument/2006/relationships/image" Target="../media/image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0.svg"/><Relationship Id="rId7" Type="http://schemas.openxmlformats.org/officeDocument/2006/relationships/image" Target="../media/image47.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8.sv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0.svg"/><Relationship Id="rId7"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1B2E230-036F-81A0-78D4-858862154E39}"/>
              </a:ext>
            </a:extLst>
          </p:cNvPr>
          <p:cNvGrpSpPr/>
          <p:nvPr/>
        </p:nvGrpSpPr>
        <p:grpSpPr>
          <a:xfrm>
            <a:off x="15998376" y="7219949"/>
            <a:ext cx="2297371" cy="3067051"/>
            <a:chOff x="13094906" y="2882607"/>
            <a:chExt cx="5082037" cy="7100209"/>
          </a:xfrm>
        </p:grpSpPr>
        <p:grpSp>
          <p:nvGrpSpPr>
            <p:cNvPr id="2" name="Group 2"/>
            <p:cNvGrpSpPr/>
            <p:nvPr/>
          </p:nvGrpSpPr>
          <p:grpSpPr>
            <a:xfrm>
              <a:off x="13363251" y="8887975"/>
              <a:ext cx="2761039" cy="1094841"/>
              <a:chOff x="0" y="0"/>
              <a:chExt cx="701657" cy="278230"/>
            </a:xfrm>
          </p:grpSpPr>
          <p:sp>
            <p:nvSpPr>
              <p:cNvPr id="3" name="Freeform 3"/>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txBody>
              <a:bodyPr/>
              <a:lstStyle/>
              <a:p>
                <a:endParaRPr lang="en-US"/>
              </a:p>
            </p:txBody>
          </p:sp>
          <p:sp>
            <p:nvSpPr>
              <p:cNvPr id="4" name="TextBox 4"/>
              <p:cNvSpPr txBox="1"/>
              <p:nvPr/>
            </p:nvSpPr>
            <p:spPr>
              <a:xfrm>
                <a:off x="76200" y="19050"/>
                <a:ext cx="549257" cy="18298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3094906" y="2882607"/>
              <a:ext cx="5082037" cy="6800780"/>
            </a:xfrm>
            <a:custGeom>
              <a:avLst/>
              <a:gdLst/>
              <a:ahLst/>
              <a:cxnLst/>
              <a:rect l="l" t="t" r="r" b="b"/>
              <a:pathLst>
                <a:path w="5082037" h="6800780">
                  <a:moveTo>
                    <a:pt x="5082037" y="0"/>
                  </a:moveTo>
                  <a:lnTo>
                    <a:pt x="0" y="0"/>
                  </a:lnTo>
                  <a:lnTo>
                    <a:pt x="0" y="6800780"/>
                  </a:lnTo>
                  <a:lnTo>
                    <a:pt x="5082037" y="6800780"/>
                  </a:lnTo>
                  <a:lnTo>
                    <a:pt x="50820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Freeform 12"/>
          <p:cNvSpPr/>
          <p:nvPr/>
        </p:nvSpPr>
        <p:spPr>
          <a:xfrm rot="-2700000">
            <a:off x="157325" y="91749"/>
            <a:ext cx="1202343" cy="975401"/>
          </a:xfrm>
          <a:custGeom>
            <a:avLst/>
            <a:gdLst/>
            <a:ahLst/>
            <a:cxnLst/>
            <a:rect l="l" t="t" r="r" b="b"/>
            <a:pathLst>
              <a:path w="1202343" h="975401">
                <a:moveTo>
                  <a:pt x="0" y="0"/>
                </a:moveTo>
                <a:lnTo>
                  <a:pt x="1202343" y="0"/>
                </a:lnTo>
                <a:lnTo>
                  <a:pt x="1202343" y="975401"/>
                </a:lnTo>
                <a:lnTo>
                  <a:pt x="0" y="975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609520">
            <a:off x="16442134" y="-289185"/>
            <a:ext cx="1666808" cy="2178571"/>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1389761">
            <a:off x="133166" y="9222652"/>
            <a:ext cx="911814" cy="922189"/>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B90FA5A-BDCE-5A68-C198-B43AFAAF7FEE}"/>
              </a:ext>
            </a:extLst>
          </p:cNvPr>
          <p:cNvSpPr txBox="1"/>
          <p:nvPr/>
        </p:nvSpPr>
        <p:spPr>
          <a:xfrm>
            <a:off x="1181100" y="3540849"/>
            <a:ext cx="15925800" cy="3205301"/>
          </a:xfrm>
          <a:prstGeom prst="rect">
            <a:avLst/>
          </a:prstGeom>
        </p:spPr>
        <p:txBody>
          <a:bodyPr wrap="square" lIns="0" tIns="0" rIns="0" bIns="0" rtlCol="0" anchor="t">
            <a:spAutoFit/>
          </a:bodyPr>
          <a:lstStyle/>
          <a:p>
            <a:pPr algn="ctr">
              <a:lnSpc>
                <a:spcPct val="150000"/>
              </a:lnSpc>
            </a:pPr>
            <a:r>
              <a:rPr lang="en-US" sz="7400" b="1">
                <a:solidFill>
                  <a:schemeClr val="tx2">
                    <a:lumMod val="50000"/>
                  </a:schemeClr>
                </a:solidFill>
                <a:latin typeface="Arial" panose="020B0604020202020204" pitchFamily="34" charset="0"/>
                <a:cs typeface="Arial" panose="020B0604020202020204" pitchFamily="34" charset="0"/>
              </a:rPr>
              <a:t>NHIỆT LIỆT CHÀO </a:t>
            </a:r>
            <a:r>
              <a:rPr lang="en-US" sz="7400" b="1" dirty="0">
                <a:solidFill>
                  <a:schemeClr val="tx2">
                    <a:lumMod val="50000"/>
                  </a:schemeClr>
                </a:solidFill>
                <a:latin typeface="Arial" panose="020B0604020202020204" pitchFamily="34" charset="0"/>
                <a:cs typeface="Arial" panose="020B0604020202020204" pitchFamily="34" charset="0"/>
              </a:rPr>
              <a:t>MỪNG </a:t>
            </a:r>
            <a:r>
              <a:rPr lang="en-US" sz="7400" b="1">
                <a:solidFill>
                  <a:schemeClr val="tx2">
                    <a:lumMod val="50000"/>
                  </a:schemeClr>
                </a:solidFill>
                <a:latin typeface="Arial" panose="020B0604020202020204" pitchFamily="34" charset="0"/>
                <a:cs typeface="Arial" panose="020B0604020202020204" pitchFamily="34" charset="0"/>
              </a:rPr>
              <a:t>CÁC EM HỌC SINH </a:t>
            </a:r>
            <a:r>
              <a:rPr lang="en-US" sz="7400" b="1" dirty="0">
                <a:solidFill>
                  <a:schemeClr val="tx2">
                    <a:lumMod val="50000"/>
                  </a:schemeClr>
                </a:solidFill>
                <a:latin typeface="Arial" panose="020B0604020202020204" pitchFamily="34" charset="0"/>
                <a:cs typeface="Arial" panose="020B0604020202020204" pitchFamily="34" charset="0"/>
              </a:rPr>
              <a:t>ĐẾN </a:t>
            </a:r>
            <a:r>
              <a:rPr lang="en-US" sz="7400" b="1">
                <a:solidFill>
                  <a:schemeClr val="tx2">
                    <a:lumMod val="50000"/>
                  </a:schemeClr>
                </a:solidFill>
                <a:latin typeface="Arial" panose="020B0604020202020204" pitchFamily="34" charset="0"/>
                <a:cs typeface="Arial" panose="020B0604020202020204" pitchFamily="34" charset="0"/>
              </a:rPr>
              <a:t>VỚI BÀI HỌC </a:t>
            </a:r>
            <a:r>
              <a:rPr lang="en-US" sz="7400" b="1" dirty="0">
                <a:solidFill>
                  <a:schemeClr val="tx2">
                    <a:lumMod val="50000"/>
                  </a:schemeClr>
                </a:solidFill>
                <a:latin typeface="Arial" panose="020B0604020202020204" pitchFamily="34" charset="0"/>
                <a:cs typeface="Arial" panose="020B0604020202020204" pitchFamily="34" charset="0"/>
              </a:rPr>
              <a:t>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360188">
            <a:off x="15738139" y="407541"/>
            <a:ext cx="2522492" cy="1329404"/>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9BFF7E10-3D54-F392-6328-A22CB87B5B9D}"/>
              </a:ext>
            </a:extLst>
          </p:cNvPr>
          <p:cNvSpPr/>
          <p:nvPr/>
        </p:nvSpPr>
        <p:spPr>
          <a:xfrm>
            <a:off x="980777" y="2846251"/>
            <a:ext cx="16487056" cy="618344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49E608B9-5D19-B022-F5F0-443662BC6ACD}"/>
              </a:ext>
            </a:extLst>
          </p:cNvPr>
          <p:cNvSpPr txBox="1"/>
          <p:nvPr/>
        </p:nvSpPr>
        <p:spPr>
          <a:xfrm>
            <a:off x="6442270" y="3251346"/>
            <a:ext cx="10482826"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Đôi khi chúng ta dễ dàng bị phân tán chú ý hoặc dao động trong quá trình thực hiện kế hoạch chi tiêu.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Lúc đó, cần vận dụng kĩ năng kiên định để có thể làm tốt mục tiêu đã đặt ra trong kế hoạch của mình</a:t>
            </a:r>
          </a:p>
        </p:txBody>
      </p:sp>
      <p:grpSp>
        <p:nvGrpSpPr>
          <p:cNvPr id="5" name="Group 4">
            <a:extLst>
              <a:ext uri="{FF2B5EF4-FFF2-40B4-BE49-F238E27FC236}">
                <a16:creationId xmlns:a16="http://schemas.microsoft.com/office/drawing/2014/main" id="{B944DF68-7BD6-7894-F110-7BF929C26895}"/>
              </a:ext>
            </a:extLst>
          </p:cNvPr>
          <p:cNvGrpSpPr/>
          <p:nvPr/>
        </p:nvGrpSpPr>
        <p:grpSpPr>
          <a:xfrm>
            <a:off x="-1981202" y="800667"/>
            <a:ext cx="11582400" cy="1363710"/>
            <a:chOff x="3467284" y="414578"/>
            <a:chExt cx="11582400" cy="1363710"/>
          </a:xfrm>
        </p:grpSpPr>
        <p:grpSp>
          <p:nvGrpSpPr>
            <p:cNvPr id="6" name="Group 18">
              <a:extLst>
                <a:ext uri="{FF2B5EF4-FFF2-40B4-BE49-F238E27FC236}">
                  <a16:creationId xmlns:a16="http://schemas.microsoft.com/office/drawing/2014/main" id="{92F0CF3D-887E-9252-45D4-AFB52E1A38AC}"/>
                </a:ext>
              </a:extLst>
            </p:cNvPr>
            <p:cNvGrpSpPr/>
            <p:nvPr/>
          </p:nvGrpSpPr>
          <p:grpSpPr>
            <a:xfrm>
              <a:off x="3467284" y="414578"/>
              <a:ext cx="11582400" cy="1363710"/>
              <a:chOff x="0" y="0"/>
              <a:chExt cx="3160916" cy="406400"/>
            </a:xfrm>
          </p:grpSpPr>
          <p:sp>
            <p:nvSpPr>
              <p:cNvPr id="8" name="Freeform 19">
                <a:extLst>
                  <a:ext uri="{FF2B5EF4-FFF2-40B4-BE49-F238E27FC236}">
                    <a16:creationId xmlns:a16="http://schemas.microsoft.com/office/drawing/2014/main" id="{56B46B57-125C-CC5B-2672-F29069374FFB}"/>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8FFC631-3638-CFD4-7551-60BEAA3139B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06193FA9-254A-52D3-3AA7-45289516383F}"/>
                </a:ext>
              </a:extLst>
            </p:cNvPr>
            <p:cNvSpPr txBox="1"/>
            <p:nvPr/>
          </p:nvSpPr>
          <p:spPr>
            <a:xfrm>
              <a:off x="5684450" y="612830"/>
              <a:ext cx="7148064"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KẾT LUẬN</a:t>
              </a:r>
              <a:endParaRPr lang="en-US" sz="5600" b="1" dirty="0">
                <a:solidFill>
                  <a:schemeClr val="bg1"/>
                </a:solidFill>
                <a:latin typeface="Arial" panose="020B0604020202020204" pitchFamily="34" charset="0"/>
                <a:cs typeface="Arial" panose="020B0604020202020204" pitchFamily="34" charset="0"/>
              </a:endParaRPr>
            </a:p>
          </p:txBody>
        </p:sp>
      </p:grpSp>
      <p:pic>
        <p:nvPicPr>
          <p:cNvPr id="15" name="Picture 14" descr="Icon&#10;&#10;Description automatically generated">
            <a:extLst>
              <a:ext uri="{FF2B5EF4-FFF2-40B4-BE49-F238E27FC236}">
                <a16:creationId xmlns:a16="http://schemas.microsoft.com/office/drawing/2014/main" id="{08A2DEAF-3A6B-CDB7-090B-4385388D3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3067" y="8129638"/>
            <a:ext cx="1547504" cy="1547504"/>
          </a:xfrm>
          <a:prstGeom prst="rect">
            <a:avLst/>
          </a:prstGeom>
        </p:spPr>
      </p:pic>
      <p:sp>
        <p:nvSpPr>
          <p:cNvPr id="10" name="Freeform 10"/>
          <p:cNvSpPr/>
          <p:nvPr/>
        </p:nvSpPr>
        <p:spPr>
          <a:xfrm rot="-5115122">
            <a:off x="521802" y="854810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5962C9E0-6031-46F0-17B4-690EF72B7A65}"/>
              </a:ext>
            </a:extLst>
          </p:cNvPr>
          <p:cNvGrpSpPr/>
          <p:nvPr/>
        </p:nvGrpSpPr>
        <p:grpSpPr>
          <a:xfrm>
            <a:off x="1720461" y="4039253"/>
            <a:ext cx="4179071" cy="3671134"/>
            <a:chOff x="1720461" y="4039253"/>
            <a:chExt cx="4179071" cy="3671134"/>
          </a:xfrm>
        </p:grpSpPr>
        <p:grpSp>
          <p:nvGrpSpPr>
            <p:cNvPr id="18" name="Group 8">
              <a:extLst>
                <a:ext uri="{FF2B5EF4-FFF2-40B4-BE49-F238E27FC236}">
                  <a16:creationId xmlns:a16="http://schemas.microsoft.com/office/drawing/2014/main" id="{AF624C04-7525-B9C6-1183-0892CE124E2A}"/>
                </a:ext>
              </a:extLst>
            </p:cNvPr>
            <p:cNvGrpSpPr/>
            <p:nvPr/>
          </p:nvGrpSpPr>
          <p:grpSpPr>
            <a:xfrm>
              <a:off x="1720461" y="4039253"/>
              <a:ext cx="4179071" cy="3671134"/>
              <a:chOff x="0" y="0"/>
              <a:chExt cx="1100661" cy="893945"/>
            </a:xfrm>
          </p:grpSpPr>
          <p:sp>
            <p:nvSpPr>
              <p:cNvPr id="20" name="Freeform 9">
                <a:extLst>
                  <a:ext uri="{FF2B5EF4-FFF2-40B4-BE49-F238E27FC236}">
                    <a16:creationId xmlns:a16="http://schemas.microsoft.com/office/drawing/2014/main" id="{720A4CB9-8841-A3E7-E4EC-3C4AD3B07BD7}"/>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8DA43FB9-EFA5-8DFD-76A9-5C493759F41A}"/>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sp>
          <p:nvSpPr>
            <p:cNvPr id="22" name="Freeform 11">
              <a:extLst>
                <a:ext uri="{FF2B5EF4-FFF2-40B4-BE49-F238E27FC236}">
                  <a16:creationId xmlns:a16="http://schemas.microsoft.com/office/drawing/2014/main" id="{9CA680D7-5039-EF74-3C3F-B96164305CEB}"/>
                </a:ext>
              </a:extLst>
            </p:cNvPr>
            <p:cNvSpPr/>
            <p:nvPr/>
          </p:nvSpPr>
          <p:spPr>
            <a:xfrm>
              <a:off x="2077526" y="4370968"/>
              <a:ext cx="3464939" cy="3007704"/>
            </a:xfrm>
            <a:custGeom>
              <a:avLst/>
              <a:gdLst/>
              <a:ahLst/>
              <a:cxnLst/>
              <a:rect l="l" t="t" r="r" b="b"/>
              <a:pathLst>
                <a:path w="5474249" h="4587260">
                  <a:moveTo>
                    <a:pt x="0" y="0"/>
                  </a:moveTo>
                  <a:lnTo>
                    <a:pt x="5474249" y="0"/>
                  </a:lnTo>
                  <a:lnTo>
                    <a:pt x="5474249" y="4587260"/>
                  </a:lnTo>
                  <a:lnTo>
                    <a:pt x="0" y="4587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486920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6F2EE82-EC61-8D20-B3B7-4AE839EE242F}"/>
              </a:ext>
            </a:extLst>
          </p:cNvPr>
          <p:cNvSpPr txBox="1"/>
          <p:nvPr/>
        </p:nvSpPr>
        <p:spPr>
          <a:xfrm>
            <a:off x="2743200" y="622867"/>
            <a:ext cx="13037795"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Thực hiện kế hoạch tài chính cá nhân đã hoàn thiện và tự đánh giá kết quả</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60BA24E7-A169-91C8-0A10-02E1D58F4EA6}"/>
              </a:ext>
            </a:extLst>
          </p:cNvPr>
          <p:cNvSpPr/>
          <p:nvPr/>
        </p:nvSpPr>
        <p:spPr>
          <a:xfrm>
            <a:off x="7620840" y="3075216"/>
            <a:ext cx="9855020" cy="656688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AAEF8E-8307-209D-CE51-5A17F44130A6}"/>
              </a:ext>
            </a:extLst>
          </p:cNvPr>
          <p:cNvSpPr txBox="1"/>
          <p:nvPr/>
        </p:nvSpPr>
        <p:spPr>
          <a:xfrm>
            <a:off x="8212138" y="3330230"/>
            <a:ext cx="8672423" cy="6056851"/>
          </a:xfrm>
          <a:prstGeom prst="rect">
            <a:avLst/>
          </a:prstGeom>
          <a:noFill/>
        </p:spPr>
        <p:txBody>
          <a:bodyPr wrap="square">
            <a:spAutoFit/>
          </a:bodyPr>
          <a:lstStyle/>
          <a:p>
            <a:pPr marL="571500" lvl="0" indent="-571500" algn="just">
              <a:lnSpc>
                <a:spcPct val="200000"/>
              </a:lnSpc>
              <a:buFont typeface="Courier New" panose="02070309020205020404" pitchFamily="49" charset="0"/>
              <a:buChar char="o"/>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tiếp tục thực hiện kế hoạch sau khi đã hoàn thiện lại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ghi chép kết quả.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Sau đó, so sánh việc thực hiện với giai đoạn trướ</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49AC26C-B20E-792F-3DE6-3C90E706128D}"/>
              </a:ext>
            </a:extLst>
          </p:cNvPr>
          <p:cNvGrpSpPr/>
          <p:nvPr/>
        </p:nvGrpSpPr>
        <p:grpSpPr>
          <a:xfrm>
            <a:off x="812140" y="2931926"/>
            <a:ext cx="6409906" cy="6732207"/>
            <a:chOff x="812140" y="2931926"/>
            <a:chExt cx="6409906" cy="6732207"/>
          </a:xfrm>
        </p:grpSpPr>
        <p:grpSp>
          <p:nvGrpSpPr>
            <p:cNvPr id="9" name="Group 8">
              <a:extLst>
                <a:ext uri="{FF2B5EF4-FFF2-40B4-BE49-F238E27FC236}">
                  <a16:creationId xmlns:a16="http://schemas.microsoft.com/office/drawing/2014/main" id="{FFBF0766-9274-B99B-6293-52439D798B24}"/>
                </a:ext>
              </a:extLst>
            </p:cNvPr>
            <p:cNvGrpSpPr/>
            <p:nvPr/>
          </p:nvGrpSpPr>
          <p:grpSpPr>
            <a:xfrm>
              <a:off x="812140" y="2931926"/>
              <a:ext cx="6409906" cy="6732207"/>
              <a:chOff x="914400" y="2826612"/>
              <a:chExt cx="6409906" cy="6732207"/>
            </a:xfrm>
          </p:grpSpPr>
          <p:grpSp>
            <p:nvGrpSpPr>
              <p:cNvPr id="12" name="Group 6">
                <a:extLst>
                  <a:ext uri="{FF2B5EF4-FFF2-40B4-BE49-F238E27FC236}">
                    <a16:creationId xmlns:a16="http://schemas.microsoft.com/office/drawing/2014/main" id="{8FC325E8-FEF3-5753-3C4C-35EBE2D76A6B}"/>
                  </a:ext>
                </a:extLst>
              </p:cNvPr>
              <p:cNvGrpSpPr/>
              <p:nvPr/>
            </p:nvGrpSpPr>
            <p:grpSpPr>
              <a:xfrm>
                <a:off x="914400" y="2826612"/>
                <a:ext cx="6409906" cy="6732207"/>
                <a:chOff x="0" y="-47625"/>
                <a:chExt cx="1457118" cy="1939320"/>
              </a:xfrm>
            </p:grpSpPr>
            <p:sp>
              <p:nvSpPr>
                <p:cNvPr id="22" name="Freeform 7">
                  <a:extLst>
                    <a:ext uri="{FF2B5EF4-FFF2-40B4-BE49-F238E27FC236}">
                      <a16:creationId xmlns:a16="http://schemas.microsoft.com/office/drawing/2014/main" id="{D5FDE65C-8FEF-54B3-06DA-104F632AF12F}"/>
                    </a:ext>
                  </a:extLst>
                </p:cNvPr>
                <p:cNvSpPr/>
                <p:nvPr/>
              </p:nvSpPr>
              <p:spPr>
                <a:xfrm>
                  <a:off x="0" y="-6348"/>
                  <a:ext cx="1457118" cy="189804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3">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Box 8">
                  <a:extLst>
                    <a:ext uri="{FF2B5EF4-FFF2-40B4-BE49-F238E27FC236}">
                      <a16:creationId xmlns:a16="http://schemas.microsoft.com/office/drawing/2014/main" id="{E8B23E38-A721-5EDD-D6C4-56E181D117C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84B090A8-56F1-B1D5-6A93-8BF2A65D58B0}"/>
                  </a:ext>
                </a:extLst>
              </p:cNvPr>
              <p:cNvGrpSpPr/>
              <p:nvPr/>
            </p:nvGrpSpPr>
            <p:grpSpPr>
              <a:xfrm>
                <a:off x="1063232" y="3434292"/>
                <a:ext cx="6103136" cy="1509912"/>
                <a:chOff x="1061357" y="3471514"/>
                <a:chExt cx="6103136" cy="1509912"/>
              </a:xfrm>
            </p:grpSpPr>
            <p:sp>
              <p:nvSpPr>
                <p:cNvPr id="20" name="Freeform 10">
                  <a:extLst>
                    <a:ext uri="{FF2B5EF4-FFF2-40B4-BE49-F238E27FC236}">
                      <a16:creationId xmlns:a16="http://schemas.microsoft.com/office/drawing/2014/main" id="{D5092474-C3AC-864A-A261-F9A6E758A9B9}"/>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6BFF165-F6F6-D5C1-2F9D-46160DDC8F23}"/>
                    </a:ext>
                  </a:extLst>
                </p:cNvPr>
                <p:cNvSpPr txBox="1"/>
                <p:nvPr/>
              </p:nvSpPr>
              <p:spPr>
                <a:xfrm>
                  <a:off x="1061357" y="3824933"/>
                  <a:ext cx="610313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Làm việc cá nhân</a:t>
                  </a:r>
                  <a:endParaRPr kumimoji="0" lang="en-US" sz="4400" b="1" i="0" u="none" strike="noStrike" kern="1200" cap="none" spc="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endParaRPr>
                </a:p>
              </p:txBody>
            </p:sp>
          </p:grpSp>
        </p:grpSp>
        <p:pic>
          <p:nvPicPr>
            <p:cNvPr id="2" name="Picture 12">
              <a:extLst>
                <a:ext uri="{FF2B5EF4-FFF2-40B4-BE49-F238E27FC236}">
                  <a16:creationId xmlns:a16="http://schemas.microsoft.com/office/drawing/2014/main" id="{C4B1A996-ED9F-6A6D-9F47-4EEABB7DFF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0" y="5619072"/>
              <a:ext cx="3003524" cy="3685305"/>
            </a:xfrm>
            <a:prstGeom prst="rect">
              <a:avLst/>
            </a:prstGeom>
          </p:spPr>
        </p:pic>
      </p:grpSp>
    </p:spTree>
    <p:extLst>
      <p:ext uri="{BB962C8B-B14F-4D97-AF65-F5344CB8AC3E}">
        <p14:creationId xmlns:p14="http://schemas.microsoft.com/office/powerpoint/2010/main" val="16517693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809C5F1-4F96-6BCB-61AB-26B5C36FA215}"/>
              </a:ext>
            </a:extLst>
          </p:cNvPr>
          <p:cNvGrpSpPr/>
          <p:nvPr/>
        </p:nvGrpSpPr>
        <p:grpSpPr>
          <a:xfrm>
            <a:off x="510402" y="818212"/>
            <a:ext cx="7261998" cy="4778879"/>
            <a:chOff x="-2408640" y="1651586"/>
            <a:chExt cx="7261998" cy="4778879"/>
          </a:xfrm>
        </p:grpSpPr>
        <p:sp>
          <p:nvSpPr>
            <p:cNvPr id="8" name="Line Callout 1 (Border and Accent Bar) 3">
              <a:extLst>
                <a:ext uri="{FF2B5EF4-FFF2-40B4-BE49-F238E27FC236}">
                  <a16:creationId xmlns:a16="http://schemas.microsoft.com/office/drawing/2014/main" id="{E017A109-929E-934F-571C-8911E8BB9D72}"/>
                </a:ext>
              </a:extLst>
            </p:cNvPr>
            <p:cNvSpPr/>
            <p:nvPr/>
          </p:nvSpPr>
          <p:spPr>
            <a:xfrm>
              <a:off x="-2408640" y="2181194"/>
              <a:ext cx="7261998" cy="4249271"/>
            </a:xfrm>
            <a:prstGeom prst="roundRect">
              <a:avLst/>
            </a:prstGeom>
            <a:solidFill>
              <a:srgbClr val="EDF6F9"/>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2">
                      <a:lumMod val="50000"/>
                    </a:schemeClr>
                  </a:solidFill>
                  <a:latin typeface="Arial" panose="020B0604020202020204" pitchFamily="34" charset="0"/>
                  <a:cs typeface="Arial" panose="020B0604020202020204" pitchFamily="34" charset="0"/>
                </a:rPr>
                <a:t>Sau khi thực hiện kế hoạch, các em tự đánh giá việc thực hiện và trao đổi kinh nghiệm với các bạn theo gợi ý sau:</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E77DF17E-2B87-1EBA-3B19-6D0A6B20D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065" y="1651586"/>
              <a:ext cx="752586" cy="773686"/>
            </a:xfrm>
            <a:prstGeom prst="rect">
              <a:avLst/>
            </a:prstGeom>
          </p:spPr>
        </p:pic>
      </p:gr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Rounded Rectangle 19">
            <a:extLst>
              <a:ext uri="{FF2B5EF4-FFF2-40B4-BE49-F238E27FC236}">
                <a16:creationId xmlns:a16="http://schemas.microsoft.com/office/drawing/2014/main" id="{1AF8896E-3140-4DA7-0E38-B95BB6E02DE0}"/>
              </a:ext>
            </a:extLst>
          </p:cNvPr>
          <p:cNvSpPr/>
          <p:nvPr/>
        </p:nvSpPr>
        <p:spPr>
          <a:xfrm>
            <a:off x="9033233" y="4202923"/>
            <a:ext cx="8845965" cy="2246417"/>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Điều gì khó nhất để có thể nghiêm túc thực hiện kế hoạch đã lập?</a:t>
            </a:r>
            <a:endParaRPr lang="en-US" sz="3600" dirty="0">
              <a:solidFill>
                <a:schemeClr val="tx1"/>
              </a:solidFill>
              <a:latin typeface="Arial" panose="020B0604020202020204" pitchFamily="34" charset="0"/>
              <a:cs typeface="Arial" panose="020B0604020202020204" pitchFamily="34" charset="0"/>
            </a:endParaRPr>
          </a:p>
        </p:txBody>
      </p:sp>
      <p:sp>
        <p:nvSpPr>
          <p:cNvPr id="12" name="Rounded Rectangle 23">
            <a:extLst>
              <a:ext uri="{FF2B5EF4-FFF2-40B4-BE49-F238E27FC236}">
                <a16:creationId xmlns:a16="http://schemas.microsoft.com/office/drawing/2014/main" id="{C1144FCE-ABEB-D8DF-5EA6-6D9D823D5769}"/>
              </a:ext>
            </a:extLst>
          </p:cNvPr>
          <p:cNvSpPr/>
          <p:nvPr/>
        </p:nvSpPr>
        <p:spPr>
          <a:xfrm>
            <a:off x="9033232" y="7061617"/>
            <a:ext cx="8845966" cy="233502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Em học hỏi được kinh nghiệm gì từ kết quả thực hiện của các bạn?</a:t>
            </a:r>
            <a:endParaRPr lang="en-US" sz="3600" dirty="0">
              <a:solidFill>
                <a:schemeClr val="tx1"/>
              </a:solidFill>
              <a:latin typeface="Arial" panose="020B0604020202020204" pitchFamily="34" charset="0"/>
              <a:cs typeface="Arial" panose="020B0604020202020204" pitchFamily="34" charset="0"/>
            </a:endParaRPr>
          </a:p>
        </p:txBody>
      </p:sp>
      <p:sp>
        <p:nvSpPr>
          <p:cNvPr id="14" name="Rounded Rectangle 19">
            <a:extLst>
              <a:ext uri="{FF2B5EF4-FFF2-40B4-BE49-F238E27FC236}">
                <a16:creationId xmlns:a16="http://schemas.microsoft.com/office/drawing/2014/main" id="{FED3222D-1F6E-3150-6D1F-6DE9401A2250}"/>
              </a:ext>
            </a:extLst>
          </p:cNvPr>
          <p:cNvSpPr/>
          <p:nvPr/>
        </p:nvSpPr>
        <p:spPr>
          <a:xfrm>
            <a:off x="9033232" y="1347820"/>
            <a:ext cx="8744366" cy="224641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Em đã làm tốt bước nào trong kế hoạch? Bước nào cần thực hiện tốt hơn?</a:t>
            </a:r>
            <a:endParaRPr lang="en-US" sz="3600" dirty="0">
              <a:solidFill>
                <a:schemeClr val="tx1"/>
              </a:solidFill>
              <a:latin typeface="Arial" panose="020B0604020202020204" pitchFamily="34" charset="0"/>
              <a:cs typeface="Arial" panose="020B0604020202020204" pitchFamily="34" charset="0"/>
            </a:endParaRPr>
          </a:p>
        </p:txBody>
      </p:sp>
      <p:pic>
        <p:nvPicPr>
          <p:cNvPr id="24" name="Picture 8">
            <a:extLst>
              <a:ext uri="{FF2B5EF4-FFF2-40B4-BE49-F238E27FC236}">
                <a16:creationId xmlns:a16="http://schemas.microsoft.com/office/drawing/2014/main" id="{2A410386-E60D-54BA-A855-D60FFC9E847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45120" y="5882622"/>
            <a:ext cx="2571056" cy="4404379"/>
          </a:xfrm>
          <a:prstGeom prst="rect">
            <a:avLst/>
          </a:prstGeom>
        </p:spPr>
      </p:pic>
      <p:grpSp>
        <p:nvGrpSpPr>
          <p:cNvPr id="15" name="Group 14">
            <a:extLst>
              <a:ext uri="{FF2B5EF4-FFF2-40B4-BE49-F238E27FC236}">
                <a16:creationId xmlns:a16="http://schemas.microsoft.com/office/drawing/2014/main" id="{F6F9998E-AA1E-B210-A1EE-355AE5B50AF7}"/>
              </a:ext>
            </a:extLst>
          </p:cNvPr>
          <p:cNvGrpSpPr/>
          <p:nvPr/>
        </p:nvGrpSpPr>
        <p:grpSpPr>
          <a:xfrm rot="16200000">
            <a:off x="7202959" y="3581920"/>
            <a:ext cx="3039858" cy="633661"/>
            <a:chOff x="6498137" y="3625822"/>
            <a:chExt cx="558104" cy="973671"/>
          </a:xfrm>
        </p:grpSpPr>
        <p:cxnSp>
          <p:nvCxnSpPr>
            <p:cNvPr id="16" name="Straight Connector 15">
              <a:extLst>
                <a:ext uri="{FF2B5EF4-FFF2-40B4-BE49-F238E27FC236}">
                  <a16:creationId xmlns:a16="http://schemas.microsoft.com/office/drawing/2014/main" id="{F35B4A78-3F47-DA81-5A6A-9B801529C7DB}"/>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6495BD-1879-3F5B-B59B-46055FA61B87}"/>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49B338F-1B78-AAC0-43BD-CB0D2653606E}"/>
              </a:ext>
            </a:extLst>
          </p:cNvPr>
          <p:cNvGrpSpPr/>
          <p:nvPr/>
        </p:nvGrpSpPr>
        <p:grpSpPr>
          <a:xfrm rot="16200000" flipH="1">
            <a:off x="5833585" y="4951296"/>
            <a:ext cx="5772120" cy="627173"/>
            <a:chOff x="6498137" y="3625822"/>
            <a:chExt cx="558104" cy="973671"/>
          </a:xfrm>
        </p:grpSpPr>
        <p:cxnSp>
          <p:nvCxnSpPr>
            <p:cNvPr id="19" name="Straight Connector 18">
              <a:extLst>
                <a:ext uri="{FF2B5EF4-FFF2-40B4-BE49-F238E27FC236}">
                  <a16:creationId xmlns:a16="http://schemas.microsoft.com/office/drawing/2014/main" id="{CDD62CF3-74F3-406C-444E-C6F8285331AF}"/>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163371-5BD9-9A55-6134-2D70DA4BEA05}"/>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B0C5843-AF12-1472-2B87-DC5EFDDF8487}"/>
              </a:ext>
            </a:extLst>
          </p:cNvPr>
          <p:cNvGrpSpPr/>
          <p:nvPr/>
        </p:nvGrpSpPr>
        <p:grpSpPr>
          <a:xfrm rot="16200000">
            <a:off x="7356760" y="6737132"/>
            <a:ext cx="2732257" cy="633660"/>
            <a:chOff x="6498137" y="3625822"/>
            <a:chExt cx="558104" cy="973671"/>
          </a:xfrm>
        </p:grpSpPr>
        <p:cxnSp>
          <p:nvCxnSpPr>
            <p:cNvPr id="22" name="Straight Connector 21">
              <a:extLst>
                <a:ext uri="{FF2B5EF4-FFF2-40B4-BE49-F238E27FC236}">
                  <a16:creationId xmlns:a16="http://schemas.microsoft.com/office/drawing/2014/main" id="{7B57FFEC-63C2-918B-B3C4-A0D59DD7019D}"/>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767C07-8915-6A13-CFA2-7AD234EF987C}"/>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03478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1041092">
            <a:off x="17025520" y="8927578"/>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1333770-2F26-242D-ADDA-AE9C2940B2D0}"/>
              </a:ext>
            </a:extLst>
          </p:cNvPr>
          <p:cNvGrpSpPr/>
          <p:nvPr/>
        </p:nvGrpSpPr>
        <p:grpSpPr>
          <a:xfrm rot="-348097">
            <a:off x="2871019" y="1574903"/>
            <a:ext cx="12138154" cy="6159331"/>
            <a:chOff x="0" y="0"/>
            <a:chExt cx="3190453" cy="1463594"/>
          </a:xfrm>
        </p:grpSpPr>
        <p:sp>
          <p:nvSpPr>
            <p:cNvPr id="7" name="Freeform 4">
              <a:extLst>
                <a:ext uri="{FF2B5EF4-FFF2-40B4-BE49-F238E27FC236}">
                  <a16:creationId xmlns:a16="http://schemas.microsoft.com/office/drawing/2014/main" id="{EF1D2F04-566F-2EF4-A2EB-94C6BD88D2C7}"/>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5">
              <a:extLst>
                <a:ext uri="{FF2B5EF4-FFF2-40B4-BE49-F238E27FC236}">
                  <a16:creationId xmlns:a16="http://schemas.microsoft.com/office/drawing/2014/main" id="{3BEFB75D-82A7-64AF-6CB2-B836C7125B07}"/>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765AFFF7-0934-6377-0618-EB962CB433FC}"/>
              </a:ext>
            </a:extLst>
          </p:cNvPr>
          <p:cNvSpPr txBox="1"/>
          <p:nvPr/>
        </p:nvSpPr>
        <p:spPr>
          <a:xfrm>
            <a:off x="4310552" y="2379108"/>
            <a:ext cx="9549683" cy="4594912"/>
          </a:xfrm>
          <a:prstGeom prst="rect">
            <a:avLst/>
          </a:prstGeom>
          <a:noFill/>
        </p:spPr>
        <p:txBody>
          <a:bodyPr wrap="square">
            <a:spAutoFit/>
          </a:bodyPr>
          <a:lstStyle/>
          <a:p>
            <a:pPr lvl="0" algn="just">
              <a:lnSpc>
                <a:spcPct val="150000"/>
              </a:lnSpc>
            </a:pP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Việc học hỏi kinh nghiệm thực hiện kế hoạch chi tiêu của người khác có thể giúp chúng ta tránh được những sai sót và tự điều chỉnh kế hoạch của bản thân hợp lí hơn.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AC548CF-1A54-AABD-E618-8E419401B7D9}"/>
              </a:ext>
            </a:extLst>
          </p:cNvPr>
          <p:cNvGrpSpPr/>
          <p:nvPr/>
        </p:nvGrpSpPr>
        <p:grpSpPr>
          <a:xfrm>
            <a:off x="13026334" y="6186960"/>
            <a:ext cx="3841010" cy="2851456"/>
            <a:chOff x="11217486" y="6236755"/>
            <a:chExt cx="3841010" cy="2851456"/>
          </a:xfrm>
        </p:grpSpPr>
        <p:grpSp>
          <p:nvGrpSpPr>
            <p:cNvPr id="14" name="Group 7">
              <a:extLst>
                <a:ext uri="{FF2B5EF4-FFF2-40B4-BE49-F238E27FC236}">
                  <a16:creationId xmlns:a16="http://schemas.microsoft.com/office/drawing/2014/main" id="{DBCE05D2-852C-629E-4E45-55F816693C5A}"/>
                </a:ext>
              </a:extLst>
            </p:cNvPr>
            <p:cNvGrpSpPr/>
            <p:nvPr/>
          </p:nvGrpSpPr>
          <p:grpSpPr>
            <a:xfrm rot="317549">
              <a:off x="11217486" y="6236755"/>
              <a:ext cx="3841010" cy="2851456"/>
              <a:chOff x="43011" y="24107"/>
              <a:chExt cx="767962" cy="648993"/>
            </a:xfrm>
          </p:grpSpPr>
          <p:sp>
            <p:nvSpPr>
              <p:cNvPr id="18" name="Freeform 8">
                <a:extLst>
                  <a:ext uri="{FF2B5EF4-FFF2-40B4-BE49-F238E27FC236}">
                    <a16:creationId xmlns:a16="http://schemas.microsoft.com/office/drawing/2014/main" id="{EF1AFBF9-5099-DB9B-952A-5826435F5DAC}"/>
                  </a:ext>
                </a:extLst>
              </p:cNvPr>
              <p:cNvSpPr/>
              <p:nvPr/>
            </p:nvSpPr>
            <p:spPr>
              <a:xfrm>
                <a:off x="43011" y="24107"/>
                <a:ext cx="767962" cy="586966"/>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9">
                <a:extLst>
                  <a:ext uri="{FF2B5EF4-FFF2-40B4-BE49-F238E27FC236}">
                    <a16:creationId xmlns:a16="http://schemas.microsoft.com/office/drawing/2014/main" id="{1AE7F242-7B0C-F344-3658-A6A321AD4819}"/>
                  </a:ext>
                </a:extLst>
              </p:cNvPr>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77217159-0DBB-1C2B-FECA-87111C5C6074}"/>
                </a:ext>
              </a:extLst>
            </p:cNvPr>
            <p:cNvSpPr txBox="1"/>
            <p:nvPr/>
          </p:nvSpPr>
          <p:spPr>
            <a:xfrm>
              <a:off x="11575698" y="7095913"/>
              <a:ext cx="3149731"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5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20" name="Picture 19" descr="A cartoon of a child reading a book&#10;&#10;Description automatically generated">
            <a:extLst>
              <a:ext uri="{FF2B5EF4-FFF2-40B4-BE49-F238E27FC236}">
                <a16:creationId xmlns:a16="http://schemas.microsoft.com/office/drawing/2014/main" id="{75BDF44E-F369-2E9B-62A0-AF961F919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21" name="Freeform 10">
            <a:extLst>
              <a:ext uri="{FF2B5EF4-FFF2-40B4-BE49-F238E27FC236}">
                <a16:creationId xmlns:a16="http://schemas.microsoft.com/office/drawing/2014/main" id="{C93CBFEC-70CF-0DD5-9E90-3C405B0D817C}"/>
              </a:ext>
            </a:extLst>
          </p:cNvPr>
          <p:cNvSpPr/>
          <p:nvPr/>
        </p:nvSpPr>
        <p:spPr>
          <a:xfrm>
            <a:off x="13619833" y="462764"/>
            <a:ext cx="1685768" cy="1363828"/>
          </a:xfrm>
          <a:custGeom>
            <a:avLst/>
            <a:gdLst/>
            <a:ahLst/>
            <a:cxnLst/>
            <a:rect l="l" t="t" r="r" b="b"/>
            <a:pathLst>
              <a:path w="973716" h="842707">
                <a:moveTo>
                  <a:pt x="0" y="0"/>
                </a:moveTo>
                <a:lnTo>
                  <a:pt x="973716" y="0"/>
                </a:lnTo>
                <a:lnTo>
                  <a:pt x="973716" y="842707"/>
                </a:lnTo>
                <a:lnTo>
                  <a:pt x="0" y="842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11">
            <a:extLst>
              <a:ext uri="{FF2B5EF4-FFF2-40B4-BE49-F238E27FC236}">
                <a16:creationId xmlns:a16="http://schemas.microsoft.com/office/drawing/2014/main" id="{1809A4E4-2A36-6B02-1673-09EF6C3B6EA5}"/>
              </a:ext>
            </a:extLst>
          </p:cNvPr>
          <p:cNvSpPr/>
          <p:nvPr/>
        </p:nvSpPr>
        <p:spPr>
          <a:xfrm>
            <a:off x="1863670" y="1485900"/>
            <a:ext cx="1379174" cy="1363828"/>
          </a:xfrm>
          <a:custGeom>
            <a:avLst/>
            <a:gdLst/>
            <a:ahLst/>
            <a:cxnLst/>
            <a:rect l="l" t="t" r="r" b="b"/>
            <a:pathLst>
              <a:path w="747050" h="711735">
                <a:moveTo>
                  <a:pt x="0" y="0"/>
                </a:moveTo>
                <a:lnTo>
                  <a:pt x="747050" y="0"/>
                </a:lnTo>
                <a:lnTo>
                  <a:pt x="747050" y="711735"/>
                </a:lnTo>
                <a:lnTo>
                  <a:pt x="0" y="711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8386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3048000" y="2952384"/>
            <a:ext cx="127254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9</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Trở thành người chủ gia đình tương lai</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7487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6524336" y="738020"/>
            <a:ext cx="1610556" cy="1012335"/>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399009">
            <a:off x="135530" y="9182277"/>
            <a:ext cx="1617729" cy="1485546"/>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38EC1FC-6BC0-A659-F384-932B41117ED2}"/>
              </a:ext>
            </a:extLst>
          </p:cNvPr>
          <p:cNvSpPr txBox="1"/>
          <p:nvPr/>
        </p:nvSpPr>
        <p:spPr>
          <a:xfrm>
            <a:off x="1981200" y="585254"/>
            <a:ext cx="14731077"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Đề xuất một ý tưởng em muốn thực hiện khi trở thành người chủ gia đình trong tương lai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150271BC-EAEF-F536-D6E6-4C99ABEBB01F}"/>
              </a:ext>
            </a:extLst>
          </p:cNvPr>
          <p:cNvGrpSpPr/>
          <p:nvPr/>
        </p:nvGrpSpPr>
        <p:grpSpPr>
          <a:xfrm>
            <a:off x="893959" y="2235700"/>
            <a:ext cx="9697841" cy="5970540"/>
            <a:chOff x="555725" y="2160147"/>
            <a:chExt cx="9697841" cy="5970540"/>
          </a:xfrm>
        </p:grpSpPr>
        <p:grpSp>
          <p:nvGrpSpPr>
            <p:cNvPr id="15" name="Group 14">
              <a:extLst>
                <a:ext uri="{FF2B5EF4-FFF2-40B4-BE49-F238E27FC236}">
                  <a16:creationId xmlns:a16="http://schemas.microsoft.com/office/drawing/2014/main" id="{E4E51283-48DF-BEC6-4303-7FCC89E69298}"/>
                </a:ext>
              </a:extLst>
            </p:cNvPr>
            <p:cNvGrpSpPr/>
            <p:nvPr/>
          </p:nvGrpSpPr>
          <p:grpSpPr>
            <a:xfrm>
              <a:off x="1201204" y="3010547"/>
              <a:ext cx="9052362" cy="5120140"/>
              <a:chOff x="1201204" y="3010547"/>
              <a:chExt cx="9052362" cy="5120140"/>
            </a:xfrm>
          </p:grpSpPr>
          <p:sp>
            <p:nvSpPr>
              <p:cNvPr id="18" name="Freeform 3">
                <a:extLst>
                  <a:ext uri="{FF2B5EF4-FFF2-40B4-BE49-F238E27FC236}">
                    <a16:creationId xmlns:a16="http://schemas.microsoft.com/office/drawing/2014/main" id="{E958AFF6-252D-1027-4F3F-D4C0EE245A15}"/>
                  </a:ext>
                </a:extLst>
              </p:cNvPr>
              <p:cNvSpPr/>
              <p:nvPr/>
            </p:nvSpPr>
            <p:spPr>
              <a:xfrm>
                <a:off x="1201204" y="3010547"/>
                <a:ext cx="9052362" cy="5120140"/>
              </a:xfrm>
              <a:prstGeom prst="wedgeRectCallout">
                <a:avLst>
                  <a:gd name="adj1" fmla="val 62793"/>
                  <a:gd name="adj2" fmla="val 41325"/>
                </a:avLst>
              </a:prstGeom>
              <a:solidFill>
                <a:schemeClr val="accent6">
                  <a:lumMod val="20000"/>
                  <a:lumOff val="80000"/>
                </a:schemeClr>
              </a:solidFill>
              <a:ln>
                <a:solidFill>
                  <a:schemeClr val="accent6">
                    <a:lumMod val="75000"/>
                  </a:schemeClr>
                </a:solidFill>
              </a:ln>
            </p:spPr>
            <p:txBody>
              <a:bodyPr/>
              <a:lstStyle/>
              <a:p>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075F6DE-23DA-17D7-69C6-56C1A0F23182}"/>
                  </a:ext>
                </a:extLst>
              </p:cNvPr>
              <p:cNvSpPr txBox="1"/>
              <p:nvPr/>
            </p:nvSpPr>
            <p:spPr>
              <a:xfrm>
                <a:off x="1490566" y="3250077"/>
                <a:ext cx="8458199" cy="4641079"/>
              </a:xfrm>
              <a:prstGeom prst="rect">
                <a:avLst/>
              </a:prstGeom>
              <a:noFill/>
            </p:spPr>
            <p:txBody>
              <a:bodyPr wrap="square">
                <a:spAutoFit/>
              </a:bodyPr>
              <a:lstStyle/>
              <a:p>
                <a:pPr algn="ctr">
                  <a:lnSpc>
                    <a:spcPct val="150000"/>
                  </a:lnSpc>
                </a:pP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LÀM VIỆC NHÓM</a:t>
                </a:r>
              </a:p>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thành viên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đề xuất ít nhất một ý tưởng muốn thực hiện khi trở thành người chủ gia đình trong tương lai và chia sẻ với cả nhóm. </a:t>
                </a:r>
                <a:endParaRPr lang="en-US" sz="4000" i="1" dirty="0">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A3E10312-2029-337E-9CEC-B93E5D32591C}"/>
                </a:ext>
              </a:extLst>
            </p:cNvPr>
            <p:cNvPicPr>
              <a:picLocks noChangeAspect="1"/>
            </p:cNvPicPr>
            <p:nvPr/>
          </p:nvPicPr>
          <p:blipFill rotWithShape="1">
            <a:blip r:embed="rId6">
              <a:extLst>
                <a:ext uri="{28A0092B-C50C-407E-A947-70E740481C1C}">
                  <a14:useLocalDpi xmlns:a14="http://schemas.microsoft.com/office/drawing/2010/main" val="0"/>
                </a:ext>
              </a:extLst>
            </a:blip>
            <a:srcRect t="5850" r="65971" b="41170"/>
            <a:stretch/>
          </p:blipFill>
          <p:spPr>
            <a:xfrm rot="20608254">
              <a:off x="555725" y="2160147"/>
              <a:ext cx="1337957" cy="1712585"/>
            </a:xfrm>
            <a:prstGeom prst="rect">
              <a:avLst/>
            </a:prstGeom>
          </p:spPr>
        </p:pic>
      </p:grpSp>
      <p:pic>
        <p:nvPicPr>
          <p:cNvPr id="20" name="Picture 19" descr="A group of kids sitting around a table&#10;&#10;Description automatically generated with low confidence">
            <a:extLst>
              <a:ext uri="{FF2B5EF4-FFF2-40B4-BE49-F238E27FC236}">
                <a16:creationId xmlns:a16="http://schemas.microsoft.com/office/drawing/2014/main" id="{805C64FF-C87A-75B4-37AE-A0B7F23BB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12843132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rot="-865270" flipH="1">
            <a:off x="168788" y="8881676"/>
            <a:ext cx="1159683" cy="1502187"/>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B0770C4-3A42-DFA5-9FD3-8F6B0A145E6E}"/>
              </a:ext>
            </a:extLst>
          </p:cNvPr>
          <p:cNvGrpSpPr/>
          <p:nvPr/>
        </p:nvGrpSpPr>
        <p:grpSpPr>
          <a:xfrm>
            <a:off x="381000" y="214841"/>
            <a:ext cx="14544675" cy="2728561"/>
            <a:chOff x="236221" y="-445920"/>
            <a:chExt cx="14544675" cy="2728561"/>
          </a:xfrm>
        </p:grpSpPr>
        <p:sp>
          <p:nvSpPr>
            <p:cNvPr id="6" name="Line Callout 1 (Border and Accent Bar) 3">
              <a:extLst>
                <a:ext uri="{FF2B5EF4-FFF2-40B4-BE49-F238E27FC236}">
                  <a16:creationId xmlns:a16="http://schemas.microsoft.com/office/drawing/2014/main" id="{72A98A0C-2CA2-37C8-4FCB-5A9560E57303}"/>
                </a:ext>
              </a:extLst>
            </p:cNvPr>
            <p:cNvSpPr/>
            <p:nvPr/>
          </p:nvSpPr>
          <p:spPr>
            <a:xfrm>
              <a:off x="236221" y="77778"/>
              <a:ext cx="13944600" cy="2204863"/>
            </a:xfrm>
            <a:prstGeom prst="accentBorderCallout1">
              <a:avLst>
                <a:gd name="adj1" fmla="val 18750"/>
                <a:gd name="adj2" fmla="val -3127"/>
                <a:gd name="adj3" fmla="val 17954"/>
                <a:gd name="adj4" fmla="val -17509"/>
              </a:avLst>
            </a:prstGeom>
            <a:solidFill>
              <a:srgbClr val="FFF3C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tham khảo: </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Một số ý tưởng thực hiện khi trở thành người chủ gia đình trong tương lai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2A928CDD-0FFF-6DAE-EA5B-1F17D251E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80746" y="-445920"/>
              <a:ext cx="1200150" cy="1200150"/>
            </a:xfrm>
            <a:prstGeom prst="rect">
              <a:avLst/>
            </a:prstGeom>
          </p:spPr>
        </p:pic>
      </p:grpSp>
      <p:sp>
        <p:nvSpPr>
          <p:cNvPr id="2" name="Rectangle: Rounded Corners 1">
            <a:extLst>
              <a:ext uri="{FF2B5EF4-FFF2-40B4-BE49-F238E27FC236}">
                <a16:creationId xmlns:a16="http://schemas.microsoft.com/office/drawing/2014/main" id="{6AB42D41-1A37-0923-1AC4-2E5F1410CC96}"/>
              </a:ext>
            </a:extLst>
          </p:cNvPr>
          <p:cNvSpPr/>
          <p:nvPr/>
        </p:nvSpPr>
        <p:spPr>
          <a:xfrm>
            <a:off x="533400" y="3396343"/>
            <a:ext cx="5812973" cy="273775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thành viên gia đình luôn gắn kết, quan tâm, chăm sóc lẫn nhau</a:t>
            </a:r>
          </a:p>
        </p:txBody>
      </p:sp>
      <p:sp>
        <p:nvSpPr>
          <p:cNvPr id="4" name="Rectangle: Rounded Corners 3">
            <a:extLst>
              <a:ext uri="{FF2B5EF4-FFF2-40B4-BE49-F238E27FC236}">
                <a16:creationId xmlns:a16="http://schemas.microsoft.com/office/drawing/2014/main" id="{2B04B048-AD7C-B1C9-40BD-5751371A257D}"/>
              </a:ext>
            </a:extLst>
          </p:cNvPr>
          <p:cNvSpPr/>
          <p:nvPr/>
        </p:nvSpPr>
        <p:spPr>
          <a:xfrm>
            <a:off x="6640287" y="3409019"/>
            <a:ext cx="5301342" cy="273775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Góp phần hóa giải mâu thuẫn trong gia đình</a:t>
            </a:r>
          </a:p>
        </p:txBody>
      </p:sp>
      <p:sp>
        <p:nvSpPr>
          <p:cNvPr id="11" name="Rectangle: Rounded Corners 10">
            <a:extLst>
              <a:ext uri="{FF2B5EF4-FFF2-40B4-BE49-F238E27FC236}">
                <a16:creationId xmlns:a16="http://schemas.microsoft.com/office/drawing/2014/main" id="{33420AEF-2209-B5D2-C472-733133503FAA}"/>
              </a:ext>
            </a:extLst>
          </p:cNvPr>
          <p:cNvSpPr/>
          <p:nvPr/>
        </p:nvSpPr>
        <p:spPr>
          <a:xfrm>
            <a:off x="12235543" y="3396342"/>
            <a:ext cx="5519058" cy="273775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Khuyến khích các thành viên tham gia hoạt động lao động của gia đình</a:t>
            </a:r>
            <a:endParaRPr lang="vi-VN" sz="3600">
              <a:solidFill>
                <a:schemeClr val="tx1"/>
              </a:solidFill>
              <a:latin typeface="Arial" panose="020B0604020202020204" pitchFamily="34" charset="0"/>
              <a:cs typeface="Arial" panose="020B0604020202020204" pitchFamily="34" charset="0"/>
            </a:endParaRPr>
          </a:p>
        </p:txBody>
      </p:sp>
      <p:pic>
        <p:nvPicPr>
          <p:cNvPr id="7170" name="Picture 2" descr="TOP 24 bài Nghị luận về vai trò của gia đình hay nhất">
            <a:extLst>
              <a:ext uri="{FF2B5EF4-FFF2-40B4-BE49-F238E27FC236}">
                <a16:creationId xmlns:a16="http://schemas.microsoft.com/office/drawing/2014/main" id="{4479FED6-ADC4-ADD4-0B1F-40E8319F95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786" y="6679313"/>
            <a:ext cx="5410200" cy="2836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Cách đàn ông xử lý hiệu quả mâu thuẫn giữa vợ và gia đình nhà chồng">
            <a:extLst>
              <a:ext uri="{FF2B5EF4-FFF2-40B4-BE49-F238E27FC236}">
                <a16:creationId xmlns:a16="http://schemas.microsoft.com/office/drawing/2014/main" id="{0777B077-363A-191A-634B-F320DEFC61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1125" y="6676294"/>
            <a:ext cx="4205750" cy="2803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Chia sẻ việc nhà để gia đình hạnh phúc – bTaskee">
            <a:extLst>
              <a:ext uri="{FF2B5EF4-FFF2-40B4-BE49-F238E27FC236}">
                <a16:creationId xmlns:a16="http://schemas.microsoft.com/office/drawing/2014/main" id="{969C6AEB-9B65-D539-8413-527FA6F4B3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25244" y="6676294"/>
            <a:ext cx="4257578" cy="2836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3676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outVertical)">
                                      <p:cBhvr>
                                        <p:cTn id="23" dur="500"/>
                                        <p:tgtEl>
                                          <p:spTgt spid="717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7174"/>
                                        </p:tgtEl>
                                        <p:attrNameLst>
                                          <p:attrName>style.visibility</p:attrName>
                                        </p:attrNameLst>
                                      </p:cBhvr>
                                      <p:to>
                                        <p:strVal val="visible"/>
                                      </p:to>
                                    </p:set>
                                    <p:animEffect transition="in" filter="barn(inVertical)">
                                      <p:cBhvr>
                                        <p:cTn id="31"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rot="-865270" flipH="1">
            <a:off x="168788" y="8881676"/>
            <a:ext cx="1159683" cy="1502187"/>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B0770C4-3A42-DFA5-9FD3-8F6B0A145E6E}"/>
              </a:ext>
            </a:extLst>
          </p:cNvPr>
          <p:cNvGrpSpPr/>
          <p:nvPr/>
        </p:nvGrpSpPr>
        <p:grpSpPr>
          <a:xfrm>
            <a:off x="381000" y="214841"/>
            <a:ext cx="14544675" cy="2728561"/>
            <a:chOff x="236221" y="-445920"/>
            <a:chExt cx="14544675" cy="2728561"/>
          </a:xfrm>
        </p:grpSpPr>
        <p:sp>
          <p:nvSpPr>
            <p:cNvPr id="6" name="Line Callout 1 (Border and Accent Bar) 3">
              <a:extLst>
                <a:ext uri="{FF2B5EF4-FFF2-40B4-BE49-F238E27FC236}">
                  <a16:creationId xmlns:a16="http://schemas.microsoft.com/office/drawing/2014/main" id="{72A98A0C-2CA2-37C8-4FCB-5A9560E57303}"/>
                </a:ext>
              </a:extLst>
            </p:cNvPr>
            <p:cNvSpPr/>
            <p:nvPr/>
          </p:nvSpPr>
          <p:spPr>
            <a:xfrm>
              <a:off x="236221" y="77778"/>
              <a:ext cx="13944600" cy="2204863"/>
            </a:xfrm>
            <a:prstGeom prst="accentBorderCallout1">
              <a:avLst>
                <a:gd name="adj1" fmla="val 18750"/>
                <a:gd name="adj2" fmla="val -3127"/>
                <a:gd name="adj3" fmla="val 17954"/>
                <a:gd name="adj4" fmla="val -17509"/>
              </a:avLst>
            </a:prstGeom>
            <a:solidFill>
              <a:srgbClr val="FFF3C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tham khảo: </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Một số ý tưởng thực hiện khi trở thành người chủ gia đình trong tương lai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2A928CDD-0FFF-6DAE-EA5B-1F17D251E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80746" y="-445920"/>
              <a:ext cx="1200150" cy="1200150"/>
            </a:xfrm>
            <a:prstGeom prst="rect">
              <a:avLst/>
            </a:prstGeom>
          </p:spPr>
        </p:pic>
      </p:grpSp>
      <p:sp>
        <p:nvSpPr>
          <p:cNvPr id="10" name="Rectangle: Rounded Corners 9">
            <a:extLst>
              <a:ext uri="{FF2B5EF4-FFF2-40B4-BE49-F238E27FC236}">
                <a16:creationId xmlns:a16="http://schemas.microsoft.com/office/drawing/2014/main" id="{DB7FD1F9-666B-8A78-264C-E0645941F49D}"/>
              </a:ext>
            </a:extLst>
          </p:cNvPr>
          <p:cNvSpPr/>
          <p:nvPr/>
        </p:nvSpPr>
        <p:spPr>
          <a:xfrm>
            <a:off x="1097291" y="3460976"/>
            <a:ext cx="7437109" cy="282552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Tạo điều kiện cho các thành viên sắp xếp công việc gia đình hợp lí, khoa học</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8373CA2-CBBA-EDE8-1779-A500609C517F}"/>
              </a:ext>
            </a:extLst>
          </p:cNvPr>
          <p:cNvSpPr/>
          <p:nvPr/>
        </p:nvSpPr>
        <p:spPr>
          <a:xfrm>
            <a:off x="9753601" y="3467100"/>
            <a:ext cx="7437109" cy="283261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3600">
                <a:solidFill>
                  <a:prstClr val="black"/>
                </a:solidFill>
                <a:latin typeface="Arial" panose="020B0604020202020204" pitchFamily="34" charset="0"/>
                <a:cs typeface="Arial" panose="020B0604020202020204" pitchFamily="34" charset="0"/>
              </a:rPr>
              <a:t>Thực hiện phương án, kế hoạch chi tiêu hợp lí, tiết kiệm tài chính cho gia đình</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8194" name="Picture 2" descr="Sắp Xếp, Quản Lý Công Việc Như Thế Nào Để Hiệu Quả - Chefjob.vn">
            <a:extLst>
              <a:ext uri="{FF2B5EF4-FFF2-40B4-BE49-F238E27FC236}">
                <a16:creationId xmlns:a16="http://schemas.microsoft.com/office/drawing/2014/main" id="{098F893B-6082-3DF2-134F-347466F773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2931" y="6795033"/>
            <a:ext cx="4116201" cy="308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8" name="Picture 6" descr="Chi tiêu thông minh: 4 sai lầm cần tránh để tiết kiệm tốt hơn">
            <a:extLst>
              <a:ext uri="{FF2B5EF4-FFF2-40B4-BE49-F238E27FC236}">
                <a16:creationId xmlns:a16="http://schemas.microsoft.com/office/drawing/2014/main" id="{43AE1387-B49C-4BA7-0CA8-8171E9A299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0531" y="6795032"/>
            <a:ext cx="4633622" cy="308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10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outVertical)">
                                      <p:cBhvr>
                                        <p:cTn id="18"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D9CBE9-56DD-C406-8B1E-DA211B5C8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F45E940-1D7D-19B3-BF83-7A7CF8163D5F}"/>
              </a:ext>
            </a:extLst>
          </p:cNvPr>
          <p:cNvPicPr>
            <a:picLocks noChangeAspect="1"/>
          </p:cNvPicPr>
          <p:nvPr/>
        </p:nvPicPr>
        <p:blipFill rotWithShape="1">
          <a:blip r:embed="rId2">
            <a:extLst>
              <a:ext uri="{28A0092B-C50C-407E-A947-70E740481C1C}">
                <a14:useLocalDpi xmlns:a14="http://schemas.microsoft.com/office/drawing/2010/main" val="0"/>
              </a:ext>
            </a:extLst>
          </a:blip>
          <a:srcRect l="11094" r="1" b="1"/>
          <a:stretch/>
        </p:blipFill>
        <p:spPr>
          <a:xfrm>
            <a:off x="20" y="1923"/>
            <a:ext cx="18287980" cy="10285077"/>
          </a:xfrm>
          <a:prstGeom prst="rect">
            <a:avLst/>
          </a:prstGeom>
        </p:spPr>
      </p:pic>
      <p:grpSp>
        <p:nvGrpSpPr>
          <p:cNvPr id="11" name="Group 10">
            <a:extLst>
              <a:ext uri="{FF2B5EF4-FFF2-40B4-BE49-F238E27FC236}">
                <a16:creationId xmlns:a16="http://schemas.microsoft.com/office/drawing/2014/main" id="{A67EACCC-52B8-46B5-3789-98BCB9C7449E}"/>
              </a:ext>
            </a:extLst>
          </p:cNvPr>
          <p:cNvGrpSpPr/>
          <p:nvPr/>
        </p:nvGrpSpPr>
        <p:grpSpPr>
          <a:xfrm>
            <a:off x="0" y="723900"/>
            <a:ext cx="11430000" cy="5656014"/>
            <a:chOff x="281696" y="-1903638"/>
            <a:chExt cx="11430000" cy="5656014"/>
          </a:xfrm>
        </p:grpSpPr>
        <p:sp>
          <p:nvSpPr>
            <p:cNvPr id="13" name="Round Same Side Corner Rectangle 3">
              <a:extLst>
                <a:ext uri="{FF2B5EF4-FFF2-40B4-BE49-F238E27FC236}">
                  <a16:creationId xmlns:a16="http://schemas.microsoft.com/office/drawing/2014/main" id="{ED20D82B-223A-1FD1-68BE-BCB40B5C108B}"/>
                </a:ext>
              </a:extLst>
            </p:cNvPr>
            <p:cNvSpPr/>
            <p:nvPr/>
          </p:nvSpPr>
          <p:spPr>
            <a:xfrm rot="5400000">
              <a:off x="3168689" y="-4790631"/>
              <a:ext cx="5656014" cy="11430000"/>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587049-7958-D3FD-50CC-8CF2D04A2FF5}"/>
                </a:ext>
              </a:extLst>
            </p:cNvPr>
            <p:cNvSpPr txBox="1"/>
            <p:nvPr/>
          </p:nvSpPr>
          <p:spPr>
            <a:xfrm>
              <a:off x="722568" y="-1463448"/>
              <a:ext cx="10548256" cy="4779578"/>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KẾT LUẬN</a:t>
              </a:r>
            </a:p>
            <a:p>
              <a:pPr algn="just">
                <a:lnSpc>
                  <a:spcPct val="150000"/>
                </a:lnSpc>
              </a:pPr>
              <a:r>
                <a:rPr lang="vi-VN" sz="4000">
                  <a:latin typeface="Arial" panose="020B0604020202020204" pitchFamily="34" charset="0"/>
                  <a:cs typeface="Arial" panose="020B0604020202020204" pitchFamily="34" charset="0"/>
                </a:rPr>
                <a:t>Trong tương lai, mỗi người đều có một gia đình riêng, vì vậy có sự chuẩn bị những việc muốn làm cũng là cách tốt để sắp xếp cuộc sống gia đình trong tương lai hợp lí hơn</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9700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F14BDA-DA3C-EE1D-66C8-2D34B05B7976}"/>
              </a:ext>
            </a:extLst>
          </p:cNvPr>
          <p:cNvGrpSpPr/>
          <p:nvPr/>
        </p:nvGrpSpPr>
        <p:grpSpPr>
          <a:xfrm>
            <a:off x="2970441" y="5173318"/>
            <a:ext cx="12500164" cy="1179916"/>
            <a:chOff x="3029863" y="1823688"/>
            <a:chExt cx="12362538" cy="1262412"/>
          </a:xfrm>
        </p:grpSpPr>
        <p:cxnSp>
          <p:nvCxnSpPr>
            <p:cNvPr id="7" name="Straight Connector 6">
              <a:extLst>
                <a:ext uri="{FF2B5EF4-FFF2-40B4-BE49-F238E27FC236}">
                  <a16:creationId xmlns:a16="http://schemas.microsoft.com/office/drawing/2014/main" id="{1D87CC35-D90B-5408-C2FE-B6E48BB6B406}"/>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6AB0D6-ECDF-5E34-4884-BDAF27CE61E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DBBA29-F5BA-29CE-EE11-F3805F7A5FC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D2A0AD-418F-375A-9F40-EC0B87F7098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Freeform 12"/>
          <p:cNvSpPr/>
          <p:nvPr/>
        </p:nvSpPr>
        <p:spPr>
          <a:xfrm rot="945439">
            <a:off x="16075530" y="167817"/>
            <a:ext cx="2208317" cy="80034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5115122">
            <a:off x="136484" y="47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6CD0221-26BD-B05F-1F38-41D88AE3B58A}"/>
              </a:ext>
            </a:extLst>
          </p:cNvPr>
          <p:cNvGrpSpPr/>
          <p:nvPr/>
        </p:nvGrpSpPr>
        <p:grpSpPr>
          <a:xfrm>
            <a:off x="951973" y="2412390"/>
            <a:ext cx="16680481" cy="2951333"/>
            <a:chOff x="-361148" y="1028790"/>
            <a:chExt cx="16680481" cy="2951333"/>
          </a:xfrm>
        </p:grpSpPr>
        <p:sp>
          <p:nvSpPr>
            <p:cNvPr id="3" name="Speech Bubble: Rectangle with Corners Rounded 2">
              <a:extLst>
                <a:ext uri="{FF2B5EF4-FFF2-40B4-BE49-F238E27FC236}">
                  <a16:creationId xmlns:a16="http://schemas.microsoft.com/office/drawing/2014/main" id="{D50E85B6-A5BD-E55E-9772-341CF3E5C23C}"/>
                </a:ext>
              </a:extLst>
            </p:cNvPr>
            <p:cNvSpPr/>
            <p:nvPr/>
          </p:nvSpPr>
          <p:spPr>
            <a:xfrm>
              <a:off x="135014" y="1378978"/>
              <a:ext cx="16184319" cy="2601145"/>
            </a:xfrm>
            <a:prstGeom prst="wedgeRoundRectCallout">
              <a:avLst>
                <a:gd name="adj1" fmla="val -26405"/>
                <a:gd name="adj2" fmla="val 46900"/>
                <a:gd name="adj3" fmla="val 16667"/>
              </a:avLst>
            </a:prstGeom>
            <a:solidFill>
              <a:srgbClr val="FDEDDF"/>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HOẠT ĐỘNG NHÓM: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ác nhóm lần lượt thuyết trình về ý tưởng của nhóm mình</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còn các nhóm khác sẽ bình luận, nhận xét theo gợi ý:</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0F7371FF-2A4A-83EA-2886-910E23D4F2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361148" y="1028790"/>
              <a:ext cx="1454937" cy="822702"/>
            </a:xfrm>
            <a:prstGeom prst="rect">
              <a:avLst/>
            </a:prstGeom>
          </p:spPr>
        </p:pic>
      </p:grpSp>
      <p:sp>
        <p:nvSpPr>
          <p:cNvPr id="5" name="TextBox 4">
            <a:extLst>
              <a:ext uri="{FF2B5EF4-FFF2-40B4-BE49-F238E27FC236}">
                <a16:creationId xmlns:a16="http://schemas.microsoft.com/office/drawing/2014/main" id="{078BA43B-A4ED-F534-0AE6-FB5A3ABDB684}"/>
              </a:ext>
            </a:extLst>
          </p:cNvPr>
          <p:cNvSpPr txBox="1"/>
          <p:nvPr/>
        </p:nvSpPr>
        <p:spPr>
          <a:xfrm>
            <a:off x="1629713" y="644161"/>
            <a:ext cx="15028574" cy="1911549"/>
          </a:xfrm>
          <a:prstGeom prst="rect">
            <a:avLst/>
          </a:prstGeom>
          <a:noFill/>
        </p:spPr>
        <p:txBody>
          <a:bodyPr wrap="square">
            <a:spAutoFit/>
          </a:bodyPr>
          <a:lstStyle/>
          <a:p>
            <a:pPr lvl="0" algn="ctr">
              <a:lnSpc>
                <a:spcPct val="150000"/>
              </a:lnSpc>
            </a:pPr>
            <a:r>
              <a:rPr lang="vi-VN" sz="4200" b="1">
                <a:solidFill>
                  <a:srgbClr val="C00000"/>
                </a:solidFill>
                <a:latin typeface="Arial" panose="020B0604020202020204" pitchFamily="34" charset="0"/>
                <a:cs typeface="Arial" panose="020B0604020202020204" pitchFamily="34" charset="0"/>
              </a:rPr>
              <a:t>Nhiệm vụ 2: Thuyết trình về ý tưởng của mình và nêu nhận xét về ý tưởng của các bạn</a:t>
            </a:r>
            <a:endParaRPr kumimoji="0" lang="en-US" sz="4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3563F44-5E1C-8BD4-404C-19BEC3466D02}"/>
              </a:ext>
            </a:extLst>
          </p:cNvPr>
          <p:cNvSpPr/>
          <p:nvPr/>
        </p:nvSpPr>
        <p:spPr>
          <a:xfrm>
            <a:off x="830365" y="6354020"/>
            <a:ext cx="5113659" cy="3465703"/>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latin typeface="Arial" panose="020B0604020202020204" pitchFamily="34" charset="0"/>
                <a:cs typeface="Arial" panose="020B0604020202020204" pitchFamily="34" charset="0"/>
              </a:rPr>
              <a:t>Ý tưởng nào độc đáo, sáng tạo?</a:t>
            </a:r>
            <a:endParaRPr kumimoji="0" lang="vi-VN" sz="3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25054F8-ED66-7E41-FB0E-1E30C960EEFF}"/>
              </a:ext>
            </a:extLst>
          </p:cNvPr>
          <p:cNvSpPr/>
          <p:nvPr/>
        </p:nvSpPr>
        <p:spPr>
          <a:xfrm>
            <a:off x="6663694" y="6353234"/>
            <a:ext cx="5113659" cy="3450765"/>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latin typeface="Arial" panose="020B0604020202020204" pitchFamily="34" charset="0"/>
                <a:cs typeface="Arial" panose="020B0604020202020204" pitchFamily="34" charset="0"/>
              </a:rPr>
              <a:t>Ý tưởng nào em thấy khả thi nhất?</a:t>
            </a:r>
            <a:endParaRPr kumimoji="0" lang="vi-VN" sz="3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D006D88-1E03-B112-C051-9820FCC90C31}"/>
              </a:ext>
            </a:extLst>
          </p:cNvPr>
          <p:cNvSpPr/>
          <p:nvPr/>
        </p:nvSpPr>
        <p:spPr>
          <a:xfrm>
            <a:off x="12497023" y="6370539"/>
            <a:ext cx="5113660" cy="3414228"/>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latin typeface="Arial" panose="020B0604020202020204" pitchFamily="34" charset="0"/>
                <a:cs typeface="Arial" panose="020B0604020202020204" pitchFamily="34" charset="0"/>
              </a:rPr>
              <a:t>Nếu chọn để áp dụng sau này, em chọn ra 2 ý tưởng nào?</a:t>
            </a:r>
            <a:endParaRPr kumimoji="0" lang="vi-VN" sz="3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6141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flipV="1">
            <a:off x="0" y="7169798"/>
            <a:ext cx="3052582" cy="3133531"/>
          </a:xfrm>
          <a:custGeom>
            <a:avLst/>
            <a:gdLst/>
            <a:ahLst/>
            <a:cxnLst/>
            <a:rect l="l" t="t" r="r" b="b"/>
            <a:pathLst>
              <a:path w="3052582" h="3133531">
                <a:moveTo>
                  <a:pt x="3052581" y="3133531"/>
                </a:moveTo>
                <a:lnTo>
                  <a:pt x="0" y="3133531"/>
                </a:lnTo>
                <a:lnTo>
                  <a:pt x="0" y="0"/>
                </a:lnTo>
                <a:lnTo>
                  <a:pt x="3052581" y="0"/>
                </a:lnTo>
                <a:lnTo>
                  <a:pt x="3052581" y="313353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056100" y="9075469"/>
            <a:ext cx="1211490" cy="1178874"/>
          </a:xfrm>
          <a:custGeom>
            <a:avLst/>
            <a:gdLst/>
            <a:ahLst/>
            <a:cxnLst/>
            <a:rect l="l" t="t" r="r" b="b"/>
            <a:pathLst>
              <a:path w="792969" h="811222">
                <a:moveTo>
                  <a:pt x="0" y="0"/>
                </a:moveTo>
                <a:lnTo>
                  <a:pt x="792969" y="0"/>
                </a:lnTo>
                <a:lnTo>
                  <a:pt x="792969" y="811222"/>
                </a:lnTo>
                <a:lnTo>
                  <a:pt x="0" y="811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2449221">
            <a:off x="17005251" y="-11900"/>
            <a:ext cx="906113" cy="1427055"/>
          </a:xfrm>
          <a:custGeom>
            <a:avLst/>
            <a:gdLst/>
            <a:ahLst/>
            <a:cxnLst/>
            <a:rect l="l" t="t" r="r" b="b"/>
            <a:pathLst>
              <a:path w="906113" h="1427055">
                <a:moveTo>
                  <a:pt x="0" y="0"/>
                </a:moveTo>
                <a:lnTo>
                  <a:pt x="906113" y="0"/>
                </a:lnTo>
                <a:lnTo>
                  <a:pt x="906113" y="1427056"/>
                </a:lnTo>
                <a:lnTo>
                  <a:pt x="0" y="1427056"/>
                </a:lnTo>
                <a:lnTo>
                  <a:pt x="0" y="0"/>
                </a:lnTo>
                <a:close/>
              </a:path>
            </a:pathLst>
          </a:custGeom>
          <a:blipFill>
            <a:blip r:embed="rId6">
              <a:extLst>
                <a:ext uri="{96DAC541-7B7A-43D3-8B79-37D633B846F1}">
                  <asvg:svgBlip xmlns:asvg="http://schemas.microsoft.com/office/drawing/2016/SVG/main" r:embed="rId7"/>
                </a:ext>
              </a:extLst>
            </a:blip>
            <a:stretch>
              <a:fillRect l="-128504" b="-14439"/>
            </a:stretch>
          </a:blipFill>
        </p:spPr>
        <p:txBody>
          <a:bodyPr/>
          <a:lstStyle/>
          <a:p>
            <a:endParaRPr lang="en-US"/>
          </a:p>
        </p:txBody>
      </p:sp>
      <p:sp>
        <p:nvSpPr>
          <p:cNvPr id="9" name="Freeform 9"/>
          <p:cNvSpPr/>
          <p:nvPr/>
        </p:nvSpPr>
        <p:spPr>
          <a:xfrm>
            <a:off x="304800" y="118046"/>
            <a:ext cx="1318510" cy="1446925"/>
          </a:xfrm>
          <a:custGeom>
            <a:avLst/>
            <a:gdLst/>
            <a:ahLst/>
            <a:cxnLst/>
            <a:rect l="l" t="t" r="r" b="b"/>
            <a:pathLst>
              <a:path w="1318510" h="1446925">
                <a:moveTo>
                  <a:pt x="0" y="0"/>
                </a:moveTo>
                <a:lnTo>
                  <a:pt x="1318510" y="0"/>
                </a:lnTo>
                <a:lnTo>
                  <a:pt x="1318510" y="1446925"/>
                </a:lnTo>
                <a:lnTo>
                  <a:pt x="0" y="1446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999EF22A-7AA1-B452-A015-F07B07EFC654}"/>
              </a:ext>
            </a:extLst>
          </p:cNvPr>
          <p:cNvSpPr/>
          <p:nvPr/>
        </p:nvSpPr>
        <p:spPr>
          <a:xfrm>
            <a:off x="14870295" y="9823588"/>
            <a:ext cx="3292060" cy="436198"/>
          </a:xfrm>
          <a:custGeom>
            <a:avLst/>
            <a:gdLst/>
            <a:ahLst/>
            <a:cxnLst/>
            <a:rect l="l" t="t" r="r" b="b"/>
            <a:pathLst>
              <a:path w="3292060" h="436198">
                <a:moveTo>
                  <a:pt x="0" y="0"/>
                </a:moveTo>
                <a:lnTo>
                  <a:pt x="3292060" y="0"/>
                </a:lnTo>
                <a:lnTo>
                  <a:pt x="3292060" y="436198"/>
                </a:lnTo>
                <a:lnTo>
                  <a:pt x="0" y="4361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7" name="Picture 2">
            <a:extLst>
              <a:ext uri="{FF2B5EF4-FFF2-40B4-BE49-F238E27FC236}">
                <a16:creationId xmlns:a16="http://schemas.microsoft.com/office/drawing/2014/main" id="{208C70D4-DD08-417A-39C5-037A7355303E}"/>
              </a:ext>
            </a:extLst>
          </p:cNvPr>
          <p:cNvPicPr>
            <a:picLocks noChangeAspect="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326155">
            <a:off x="5173127" y="-3286584"/>
            <a:ext cx="8076231" cy="16860166"/>
          </a:xfrm>
          <a:prstGeom prst="rect">
            <a:avLst/>
          </a:prstGeom>
        </p:spPr>
      </p:pic>
      <p:sp>
        <p:nvSpPr>
          <p:cNvPr id="28" name="TextBox 9">
            <a:extLst>
              <a:ext uri="{FF2B5EF4-FFF2-40B4-BE49-F238E27FC236}">
                <a16:creationId xmlns:a16="http://schemas.microsoft.com/office/drawing/2014/main" id="{7664E00F-92A3-CF7F-C687-924848D6A1B6}"/>
              </a:ext>
            </a:extLst>
          </p:cNvPr>
          <p:cNvSpPr txBox="1"/>
          <p:nvPr/>
        </p:nvSpPr>
        <p:spPr>
          <a:xfrm>
            <a:off x="1119446" y="2191245"/>
            <a:ext cx="16183594" cy="4994381"/>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4: </a:t>
            </a:r>
          </a:p>
          <a:p>
            <a:pPr algn="ctr">
              <a:lnSpc>
                <a:spcPct val="150000"/>
              </a:lnSpc>
            </a:pPr>
            <a:r>
              <a:rPr lang="en-US" sz="7800" b="1">
                <a:solidFill>
                  <a:srgbClr val="C00000"/>
                </a:solidFill>
                <a:latin typeface="Arial" panose="020B0604020202020204" pitchFamily="34" charset="0"/>
                <a:cs typeface="Arial" panose="020B0604020202020204" pitchFamily="34" charset="0"/>
              </a:rPr>
              <a:t>TRÁCH NHIỆM VỚI GIA ĐÌNH</a:t>
            </a:r>
            <a:endParaRPr lang="vi-VN" sz="7800" b="1">
              <a:solidFill>
                <a:srgbClr val="C00000"/>
              </a:solidFill>
              <a:latin typeface="Arial" panose="020B0604020202020204" pitchFamily="34" charset="0"/>
              <a:cs typeface="Arial" panose="020B0604020202020204" pitchFamily="34" charset="0"/>
            </a:endParaRPr>
          </a:p>
        </p:txBody>
      </p:sp>
      <p:pic>
        <p:nvPicPr>
          <p:cNvPr id="29" name="Picture 6">
            <a:extLst>
              <a:ext uri="{FF2B5EF4-FFF2-40B4-BE49-F238E27FC236}">
                <a16:creationId xmlns:a16="http://schemas.microsoft.com/office/drawing/2014/main" id="{C2005D3F-5761-5FBA-FE41-6E97343289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86398" y="74980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barn(inVertical)">
                                      <p:cBhvr>
                                        <p:cTn id="12" dur="500"/>
                                        <p:tgtEl>
                                          <p:spTgt spid="2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animEffect transition="in" filter="barn(inVertical)">
                                      <p:cBhvr>
                                        <p:cTn id="15"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Kỷ niệm ngày Gia đình Việt Nam 28/6">
            <a:extLst>
              <a:ext uri="{FF2B5EF4-FFF2-40B4-BE49-F238E27FC236}">
                <a16:creationId xmlns:a16="http://schemas.microsoft.com/office/drawing/2014/main" id="{EA3D0938-2205-4CFF-9781-D1263C056B1D}"/>
              </a:ext>
            </a:extLst>
          </p:cNvPr>
          <p:cNvPicPr>
            <a:picLocks noChangeAspect="1" noChangeArrowheads="1"/>
          </p:cNvPicPr>
          <p:nvPr/>
        </p:nvPicPr>
        <p:blipFill rotWithShape="1">
          <a:blip r:embed="rId2">
            <a:alphaModFix amt="78000"/>
            <a:extLst>
              <a:ext uri="{28A0092B-C50C-407E-A947-70E740481C1C}">
                <a14:useLocalDpi xmlns:a14="http://schemas.microsoft.com/office/drawing/2010/main" val="0"/>
              </a:ext>
            </a:extLst>
          </a:blip>
          <a:srcRect b="19"/>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5BF4E92-739F-4E57-9D19-E2DCA926CB7B}"/>
              </a:ext>
            </a:extLst>
          </p:cNvPr>
          <p:cNvGrpSpPr/>
          <p:nvPr/>
        </p:nvGrpSpPr>
        <p:grpSpPr>
          <a:xfrm>
            <a:off x="3505200" y="2552700"/>
            <a:ext cx="10515600" cy="5791200"/>
            <a:chOff x="281696" y="-1903638"/>
            <a:chExt cx="10515600" cy="5791200"/>
          </a:xfrm>
        </p:grpSpPr>
        <p:sp>
          <p:nvSpPr>
            <p:cNvPr id="17" name="Round Same Side Corner Rectangle 3">
              <a:extLst>
                <a:ext uri="{FF2B5EF4-FFF2-40B4-BE49-F238E27FC236}">
                  <a16:creationId xmlns:a16="http://schemas.microsoft.com/office/drawing/2014/main" id="{8652F572-6954-924A-5FF8-807064DD297E}"/>
                </a:ext>
              </a:extLst>
            </p:cNvPr>
            <p:cNvSpPr/>
            <p:nvPr/>
          </p:nvSpPr>
          <p:spPr>
            <a:xfrm rot="5400000">
              <a:off x="2643896" y="-4265838"/>
              <a:ext cx="5791200" cy="105156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F718148-926B-3B4A-0FEF-165520E58613}"/>
                </a:ext>
              </a:extLst>
            </p:cNvPr>
            <p:cNvSpPr txBox="1"/>
            <p:nvPr/>
          </p:nvSpPr>
          <p:spPr>
            <a:xfrm>
              <a:off x="798767" y="-1533473"/>
              <a:ext cx="9481458" cy="5050870"/>
            </a:xfrm>
            <a:prstGeom prst="rect">
              <a:avLst/>
            </a:prstGeom>
            <a:noFill/>
          </p:spPr>
          <p:txBody>
            <a:bodyPr wrap="square" rtlCol="0">
              <a:spAutoFit/>
            </a:bodyPr>
            <a:lstStyle/>
            <a:p>
              <a:pPr algn="ctr">
                <a:lnSpc>
                  <a:spcPct val="150000"/>
                </a:lnSpc>
              </a:pPr>
              <a:r>
                <a:rPr lang="en-US" sz="5200" b="1">
                  <a:solidFill>
                    <a:srgbClr val="C00000"/>
                  </a:solidFill>
                  <a:latin typeface="Arial" panose="020B0604020202020204" pitchFamily="34" charset="0"/>
                  <a:cs typeface="Arial" panose="020B0604020202020204" pitchFamily="34" charset="0"/>
                </a:rPr>
                <a:t>KẾT LUẬN</a:t>
              </a:r>
            </a:p>
            <a:p>
              <a:pPr algn="just">
                <a:lnSpc>
                  <a:spcPct val="150000"/>
                </a:lnSpc>
              </a:pPr>
              <a:r>
                <a:rPr lang="vi-VN" sz="4200">
                  <a:latin typeface="Arial" panose="020B0604020202020204" pitchFamily="34" charset="0"/>
                  <a:cs typeface="Arial" panose="020B0604020202020204" pitchFamily="34" charset="0"/>
                </a:rPr>
                <a:t>Mỗi chúng ta đều trở thành người chủ gia đình mình sau này nên bản thân cần chuẩn bị trước hành trang để làm tốt nhất công việc đó.</a:t>
              </a:r>
              <a:endParaRPr lang="en-US" sz="4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2911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2781299" y="3714131"/>
            <a:ext cx="12725400"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Củng</a:t>
            </a:r>
            <a:r>
              <a:rPr kumimoji="0" lang="en-US" sz="66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cố kiến thức – Vận dụng</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57735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4732" y="562710"/>
            <a:ext cx="1848714" cy="197459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8" y="3723251"/>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solidFill>
                    <a:srgbClr val="F8D22D"/>
                  </a:solidFill>
                </a:ln>
                <a:solidFill>
                  <a:srgbClr val="FFFF00"/>
                </a:solidFill>
                <a:effectLst/>
                <a:uLnTx/>
                <a:uFillTx/>
                <a:latin typeface="Arial" panose="020B0604020202020204" pitchFamily="34" charset="0"/>
                <a:ea typeface="+mj-ea"/>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87277" y="120435"/>
            <a:ext cx="8425544" cy="9985830"/>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4093576" y="7808883"/>
            <a:ext cx="4483778" cy="2459547"/>
          </a:xfrm>
          <a:prstGeom prst="rect">
            <a:avLst/>
          </a:prstGeom>
        </p:spPr>
      </p:pic>
    </p:spTree>
    <p:extLst>
      <p:ext uri="{BB962C8B-B14F-4D97-AF65-F5344CB8AC3E}">
        <p14:creationId xmlns:p14="http://schemas.microsoft.com/office/powerpoint/2010/main" val="3538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04144" y="419698"/>
            <a:ext cx="2636424" cy="2815940"/>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1"/>
          <a:stretch>
            <a:fillRect/>
          </a:stretch>
        </p:blipFill>
        <p:spPr>
          <a:xfrm>
            <a:off x="15474484" y="7627826"/>
            <a:ext cx="2825741" cy="2642846"/>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613412" y="936894"/>
            <a:ext cx="9098499" cy="3905886"/>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3"/>
          <a:srcRect/>
          <a:stretch>
            <a:fillRect/>
          </a:stretch>
        </p:blipFill>
        <p:spPr>
          <a:xfrm>
            <a:off x="4091942" y="627451"/>
            <a:ext cx="8366225" cy="9695288"/>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4"/>
          <a:stretch>
            <a:fillRect/>
          </a:stretch>
        </p:blipFill>
        <p:spPr>
          <a:xfrm>
            <a:off x="5653339" y="1404638"/>
            <a:ext cx="1362575" cy="217646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5"/>
          <a:stretch>
            <a:fillRect/>
          </a:stretch>
        </p:blipFill>
        <p:spPr>
          <a:xfrm>
            <a:off x="6675761" y="3142088"/>
            <a:ext cx="1371719" cy="2185605"/>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6"/>
          <a:stretch>
            <a:fillRect/>
          </a:stretch>
        </p:blipFill>
        <p:spPr>
          <a:xfrm>
            <a:off x="7731467" y="1404638"/>
            <a:ext cx="1371719" cy="217646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7"/>
          <a:stretch>
            <a:fillRect/>
          </a:stretch>
        </p:blipFill>
        <p:spPr>
          <a:xfrm>
            <a:off x="8878867" y="2608658"/>
            <a:ext cx="1371719" cy="2194751"/>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8"/>
          <a:stretch>
            <a:fillRect/>
          </a:stretch>
        </p:blipFill>
        <p:spPr>
          <a:xfrm>
            <a:off x="10310912" y="3686666"/>
            <a:ext cx="1371719" cy="2222184"/>
          </a:xfrm>
          <a:prstGeom prst="rect">
            <a:avLst/>
          </a:prstGeom>
        </p:spPr>
      </p:pic>
      <p:pic>
        <p:nvPicPr>
          <p:cNvPr id="8" name="Picture 7">
            <a:hlinkClick r:id="rId19"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4"/>
          <a:stretch>
            <a:fillRect/>
          </a:stretch>
        </p:blipFill>
        <p:spPr>
          <a:xfrm>
            <a:off x="5643826" y="1386768"/>
            <a:ext cx="1362575" cy="2176461"/>
          </a:xfrm>
          <a:prstGeom prst="rect">
            <a:avLst/>
          </a:prstGeom>
        </p:spPr>
      </p:pic>
      <p:pic>
        <p:nvPicPr>
          <p:cNvPr id="10" name="Picture 9">
            <a:hlinkClick r:id="rId20"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5"/>
          <a:stretch>
            <a:fillRect/>
          </a:stretch>
        </p:blipFill>
        <p:spPr>
          <a:xfrm>
            <a:off x="6675796" y="3141594"/>
            <a:ext cx="1371719" cy="2185605"/>
          </a:xfrm>
          <a:prstGeom prst="rect">
            <a:avLst/>
          </a:prstGeom>
        </p:spPr>
      </p:pic>
      <p:pic>
        <p:nvPicPr>
          <p:cNvPr id="11" name="Picture 10">
            <a:hlinkClick r:id="rId21"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6"/>
          <a:stretch>
            <a:fillRect/>
          </a:stretch>
        </p:blipFill>
        <p:spPr>
          <a:xfrm>
            <a:off x="7755608" y="1386768"/>
            <a:ext cx="1371719" cy="2176461"/>
          </a:xfrm>
          <a:prstGeom prst="rect">
            <a:avLst/>
          </a:prstGeom>
        </p:spPr>
      </p:pic>
      <p:pic>
        <p:nvPicPr>
          <p:cNvPr id="12" name="Picture 11">
            <a:hlinkClick r:id="rId22"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7"/>
          <a:stretch>
            <a:fillRect/>
          </a:stretch>
        </p:blipFill>
        <p:spPr>
          <a:xfrm>
            <a:off x="8869778" y="2608657"/>
            <a:ext cx="1371719" cy="2194751"/>
          </a:xfrm>
          <a:prstGeom prst="rect">
            <a:avLst/>
          </a:prstGeom>
        </p:spPr>
      </p:pic>
      <p:pic>
        <p:nvPicPr>
          <p:cNvPr id="13" name="Picture 12">
            <a:hlinkClick r:id="rId23"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8"/>
          <a:stretch>
            <a:fillRect/>
          </a:stretch>
        </p:blipFill>
        <p:spPr>
          <a:xfrm>
            <a:off x="10312013" y="3672950"/>
            <a:ext cx="1371719" cy="2222184"/>
          </a:xfrm>
          <a:prstGeom prst="rect">
            <a:avLst/>
          </a:prstGeom>
        </p:spPr>
      </p:pic>
    </p:spTree>
    <p:extLst>
      <p:ext uri="{BB962C8B-B14F-4D97-AF65-F5344CB8AC3E}">
        <p14:creationId xmlns:p14="http://schemas.microsoft.com/office/powerpoint/2010/main" val="31148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Picture 15">
            <a:hlinkClick r:id="rId2"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2" name="Rectangle: Rounded Corners 1">
            <a:extLst>
              <a:ext uri="{FF2B5EF4-FFF2-40B4-BE49-F238E27FC236}">
                <a16:creationId xmlns:a16="http://schemas.microsoft.com/office/drawing/2014/main" id="{471654FB-8354-77C8-7DF7-6FF5F9539B0E}"/>
              </a:ext>
            </a:extLst>
          </p:cNvPr>
          <p:cNvSpPr/>
          <p:nvPr/>
        </p:nvSpPr>
        <p:spPr>
          <a:xfrm>
            <a:off x="807012" y="642333"/>
            <a:ext cx="16669404" cy="220980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1: </a:t>
            </a:r>
            <a:r>
              <a:rPr lang="vi-VN" sz="4000">
                <a:solidFill>
                  <a:srgbClr val="000000"/>
                </a:solidFill>
                <a:latin typeface="Arial" panose="020B0604020202020204" pitchFamily="34" charset="0"/>
                <a:cs typeface="Arial" panose="020B0604020202020204" pitchFamily="34" charset="0"/>
              </a:rPr>
              <a:t>Các hoạt động lao động mà em có thể làm để thể hiện trách nhiệm với gia đình</a:t>
            </a:r>
            <a:r>
              <a:rPr lang="en-US" sz="4000">
                <a:solidFill>
                  <a:srgbClr val="000000"/>
                </a:solidFill>
                <a:latin typeface="Arial" panose="020B0604020202020204" pitchFamily="34" charset="0"/>
                <a:cs typeface="Arial" panose="020B0604020202020204" pitchFamily="34" charset="0"/>
              </a:rPr>
              <a: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98264D7-9873-11CD-675D-C3C4167BE86E}"/>
              </a:ext>
            </a:extLst>
          </p:cNvPr>
          <p:cNvSpPr/>
          <p:nvPr/>
        </p:nvSpPr>
        <p:spPr>
          <a:xfrm>
            <a:off x="1994016" y="3277751"/>
            <a:ext cx="6405819" cy="298546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Phun thuốc</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trừ sâu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F5092012-3EB0-E2A4-509F-3D62FDDA4651}"/>
              </a:ext>
            </a:extLst>
          </p:cNvPr>
          <p:cNvSpPr/>
          <p:nvPr/>
        </p:nvSpPr>
        <p:spPr>
          <a:xfrm>
            <a:off x="1994016" y="6832881"/>
            <a:ext cx="6359049" cy="298545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Quét</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nhà</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B3529793-880C-E353-766F-181397E90BF2}"/>
              </a:ext>
            </a:extLst>
          </p:cNvPr>
          <p:cNvSpPr/>
          <p:nvPr/>
        </p:nvSpPr>
        <p:spPr>
          <a:xfrm>
            <a:off x="9418455" y="3277750"/>
            <a:ext cx="6583545" cy="298546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Giao hàng</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đi xa</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C0000153-AE13-7E1B-6114-9EA3F9FF1F3A}"/>
              </a:ext>
            </a:extLst>
          </p:cNvPr>
          <p:cNvSpPr/>
          <p:nvPr/>
        </p:nvSpPr>
        <p:spPr>
          <a:xfrm>
            <a:off x="9413013" y="6832881"/>
            <a:ext cx="6583545" cy="298546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Nghỉ</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học đi làm</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18">
            <a:extLst>
              <a:ext uri="{FF2B5EF4-FFF2-40B4-BE49-F238E27FC236}">
                <a16:creationId xmlns:a16="http://schemas.microsoft.com/office/drawing/2014/main" id="{87113E95-4AAE-229A-F715-BA7F28EDFA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952" y="8573302"/>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0">
            <a:extLst>
              <a:ext uri="{FF2B5EF4-FFF2-40B4-BE49-F238E27FC236}">
                <a16:creationId xmlns:a16="http://schemas.microsoft.com/office/drawing/2014/main" id="{C63EA5D1-F556-0CAE-0167-B106E72465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40605" y="8604469"/>
            <a:ext cx="1360119" cy="12138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6C10090E-FEAE-22D3-0443-A2EC5EF2A0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3481" y="5052362"/>
            <a:ext cx="1356734" cy="12108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780E94-D441-F0F2-B7AE-4EED7F917C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36436" y="5036850"/>
            <a:ext cx="1360122" cy="12138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Picture 15">
            <a:hlinkClick r:id="rId2" action="ppaction://hlinksldjump"/>
            <a:extLst>
              <a:ext uri="{FF2B5EF4-FFF2-40B4-BE49-F238E27FC236}">
                <a16:creationId xmlns:a16="http://schemas.microsoft.com/office/drawing/2014/main" id="{D7F99036-7D15-6C98-6620-7793FB184663}"/>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2" name="Rectangle: Rounded Corners 1">
            <a:extLst>
              <a:ext uri="{FF2B5EF4-FFF2-40B4-BE49-F238E27FC236}">
                <a16:creationId xmlns:a16="http://schemas.microsoft.com/office/drawing/2014/main" id="{9E12C70D-8614-2AFD-E9D9-C1BA456E8551}"/>
              </a:ext>
            </a:extLst>
          </p:cNvPr>
          <p:cNvSpPr/>
          <p:nvPr/>
        </p:nvSpPr>
        <p:spPr>
          <a:xfrm>
            <a:off x="809298" y="653298"/>
            <a:ext cx="16669404" cy="226853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 </a:t>
            </a:r>
            <a:r>
              <a:rPr lang="vi-VN" sz="4000">
                <a:solidFill>
                  <a:srgbClr val="000000"/>
                </a:solidFill>
                <a:latin typeface="Arial" panose="020B0604020202020204" pitchFamily="34" charset="0"/>
                <a:cs typeface="Arial" panose="020B0604020202020204" pitchFamily="34" charset="0"/>
              </a:rPr>
              <a:t>Câu tục ngữ: </a:t>
            </a:r>
            <a:r>
              <a:rPr lang="en-US" sz="4000" i="1">
                <a:solidFill>
                  <a:srgbClr val="FF0000"/>
                </a:solidFill>
                <a:latin typeface="Arial" panose="020B0604020202020204" pitchFamily="34" charset="0"/>
                <a:cs typeface="Arial" panose="020B0604020202020204" pitchFamily="34" charset="0"/>
              </a:rPr>
              <a:t>“</a:t>
            </a:r>
            <a:r>
              <a:rPr lang="vi-VN" sz="4000" i="1">
                <a:solidFill>
                  <a:srgbClr val="FF0000"/>
                </a:solidFill>
                <a:latin typeface="Arial" panose="020B0604020202020204" pitchFamily="34" charset="0"/>
                <a:cs typeface="Arial" panose="020B0604020202020204" pitchFamily="34" charset="0"/>
              </a:rPr>
              <a:t>Anh em như thể tay chân, rách lành đùm bọc dở hay đỡ đần</a:t>
            </a:r>
            <a:r>
              <a:rPr lang="en-US" sz="4000" i="1">
                <a:solidFill>
                  <a:srgbClr val="FF0000"/>
                </a:solidFill>
                <a:latin typeface="Arial" panose="020B0604020202020204" pitchFamily="34"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khuyên chúng ta điều gì?</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CF62667-4D72-8270-5E91-D04400EF4C2C}"/>
              </a:ext>
            </a:extLst>
          </p:cNvPr>
          <p:cNvSpPr/>
          <p:nvPr/>
        </p:nvSpPr>
        <p:spPr>
          <a:xfrm>
            <a:off x="1524000" y="3342377"/>
            <a:ext cx="6935955"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Anh, em phải đoàn kết, yêu thương lẫn nhau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072C94DF-9C63-B083-EB34-A75E372A0AF8}"/>
              </a:ext>
            </a:extLst>
          </p:cNvPr>
          <p:cNvSpPr/>
          <p:nvPr/>
        </p:nvSpPr>
        <p:spPr>
          <a:xfrm>
            <a:off x="1524000" y="6687710"/>
            <a:ext cx="6894627"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pt-BR" sz="4000">
                <a:solidFill>
                  <a:srgbClr val="000000"/>
                </a:solidFill>
                <a:latin typeface="Arial" panose="020B0604020202020204" pitchFamily="34" charset="0"/>
                <a:ea typeface="Times New Roman" panose="02020603050405020304" pitchFamily="18" charset="0"/>
                <a:cs typeface="Arial" panose="020B0604020202020204" pitchFamily="34" charset="0"/>
              </a:rPr>
              <a:t>Anh, em phải lo cho nhau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CBBBF217-20D5-176C-0D73-8B4C0F93C589}"/>
              </a:ext>
            </a:extLst>
          </p:cNvPr>
          <p:cNvSpPr/>
          <p:nvPr/>
        </p:nvSpPr>
        <p:spPr>
          <a:xfrm>
            <a:off x="9260303" y="3342376"/>
            <a:ext cx="7047030"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Anh, em phải trung thực với nhau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AE38D54D-0143-5DD8-2CCB-C1312F1E2F90}"/>
              </a:ext>
            </a:extLst>
          </p:cNvPr>
          <p:cNvSpPr/>
          <p:nvPr/>
        </p:nvSpPr>
        <p:spPr>
          <a:xfrm>
            <a:off x="9260303" y="6731523"/>
            <a:ext cx="7047029"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Anh, em phải có trách nhiệm với nhau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9BB688DB-7368-2E03-5F62-08CB1BCA53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560" y="4991236"/>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0C10A80-9C1C-022C-2391-E949DEB530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92913" y="8464206"/>
            <a:ext cx="1371150" cy="12237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891D1293-6188-313D-4ACF-782EB5909B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92913" y="5043726"/>
            <a:ext cx="1371150" cy="1223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625A264-5C45-B75A-EDA2-5E39B2CA30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3217" y="8389335"/>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0" name="Picture 19">
            <a:hlinkClick r:id="rId2" action="ppaction://hlinksldjump"/>
            <a:extLst>
              <a:ext uri="{FF2B5EF4-FFF2-40B4-BE49-F238E27FC236}">
                <a16:creationId xmlns:a16="http://schemas.microsoft.com/office/drawing/2014/main" id="{72EE5B31-04B6-7433-7C88-62EE3902D838}"/>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2" name="Rectangle: Rounded Corners 1">
            <a:extLst>
              <a:ext uri="{FF2B5EF4-FFF2-40B4-BE49-F238E27FC236}">
                <a16:creationId xmlns:a16="http://schemas.microsoft.com/office/drawing/2014/main" id="{581CF3E4-5C7A-92B4-EF5F-E750AD0748C2}"/>
              </a:ext>
            </a:extLst>
          </p:cNvPr>
          <p:cNvSpPr/>
          <p:nvPr/>
        </p:nvSpPr>
        <p:spPr>
          <a:xfrm>
            <a:off x="533400" y="647701"/>
            <a:ext cx="17297400" cy="244376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Câu 3: </a:t>
            </a:r>
            <a:r>
              <a:rPr lang="vi-VN" sz="3600">
                <a:solidFill>
                  <a:srgbClr val="000000"/>
                </a:solidFill>
                <a:latin typeface="Arial" panose="020B0604020202020204" pitchFamily="34" charset="0"/>
                <a:cs typeface="Arial" panose="020B0604020202020204" pitchFamily="34" charset="0"/>
              </a:rPr>
              <a:t>Em sẽ làm gì trong trường hợp sau: </a:t>
            </a:r>
            <a:r>
              <a:rPr lang="vi-VN" sz="3600" i="1">
                <a:solidFill>
                  <a:srgbClr val="FF0000"/>
                </a:solidFill>
                <a:latin typeface="Arial" panose="020B0604020202020204" pitchFamily="34" charset="0"/>
                <a:cs typeface="Arial" panose="020B0604020202020204" pitchFamily="34" charset="0"/>
              </a:rPr>
              <a:t>Bố mẹ Liên có sự hiểu lầm nhau nên không nói chuyện với nhau đã hai ngày khiến không khí gia đình không vui</a:t>
            </a:r>
            <a:r>
              <a:rPr lang="en-US" sz="3600" i="1">
                <a:solidFill>
                  <a:srgbClr val="FF0000"/>
                </a:solidFill>
                <a:latin typeface="Arial" panose="020B0604020202020204" pitchFamily="34" charset="0"/>
                <a:cs typeface="Arial" panose="020B0604020202020204" pitchFamily="34" charset="0"/>
              </a:rPr>
              <a:t>.</a:t>
            </a:r>
            <a:endParaRPr kumimoji="0" lang="vi-VN" sz="3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E3B0BAF-C8E5-4DE9-95AC-2DA6FB27DD09}"/>
              </a:ext>
            </a:extLst>
          </p:cNvPr>
          <p:cNvSpPr/>
          <p:nvPr/>
        </p:nvSpPr>
        <p:spPr>
          <a:xfrm>
            <a:off x="1845719" y="3619499"/>
            <a:ext cx="6630315" cy="2719911"/>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Mặc kệ không quan tâm</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82F33B4B-1DF2-739A-68B2-2D48F9E74DFD}"/>
              </a:ext>
            </a:extLst>
          </p:cNvPr>
          <p:cNvSpPr/>
          <p:nvPr/>
        </p:nvSpPr>
        <p:spPr>
          <a:xfrm>
            <a:off x="1845719" y="6909081"/>
            <a:ext cx="6583545" cy="257781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Theo bố và không quan tâm mẹ</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C9B93543-F86E-755A-E595-64F181EEC14D}"/>
              </a:ext>
            </a:extLst>
          </p:cNvPr>
          <p:cNvSpPr/>
          <p:nvPr/>
        </p:nvSpPr>
        <p:spPr>
          <a:xfrm>
            <a:off x="9144000" y="3619500"/>
            <a:ext cx="6630316" cy="271991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it-IT" sz="4000">
                <a:solidFill>
                  <a:srgbClr val="000000"/>
                </a:solidFill>
                <a:latin typeface="Arial" panose="020B0604020202020204" pitchFamily="34" charset="0"/>
                <a:ea typeface="Times New Roman" panose="02020603050405020304" pitchFamily="18" charset="0"/>
                <a:cs typeface="Arial" panose="020B0604020202020204" pitchFamily="34" charset="0"/>
              </a:rPr>
              <a:t>Tâm sự cùng bố mẹ để cùng nhau hòa giải</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AACEA219-B8A4-FAED-1733-639C63D50017}"/>
              </a:ext>
            </a:extLst>
          </p:cNvPr>
          <p:cNvSpPr/>
          <p:nvPr/>
        </p:nvSpPr>
        <p:spPr>
          <a:xfrm>
            <a:off x="9143999" y="6909081"/>
            <a:ext cx="6630317" cy="257781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Theo mẹ và không quan tâm bố</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5F64585B-3923-F5AB-5C99-6117F8F3A4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63932" y="5063207"/>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7C223332-8773-6B2B-042E-95B2575E23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23807" y="8273029"/>
            <a:ext cx="1360119" cy="12138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11624A85-5D7C-346D-C91E-7C3A155E09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9680" y="5128562"/>
            <a:ext cx="1356734" cy="12108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A7080B2-58C7-2523-C250-1913D04937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9142" y="8251258"/>
            <a:ext cx="1360122" cy="12138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nextCondLst>
                <p:cond evt="onClick" delay="0">
                  <p:tgtEl>
                    <p:spTgt spid="3"/>
                  </p:tgtEl>
                </p:cond>
              </p:nextCondLst>
            </p:seq>
          </p:childTnLst>
        </p:cTn>
      </p:par>
    </p:tnLst>
    <p:bldLst>
      <p:bldP spid="2" grpId="0" animBg="1"/>
      <p:bldP spid="3" grpId="0" animBg="1"/>
      <p:bldP spid="4" grpId="0" animBg="1"/>
      <p:bldP spid="6"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Picture 15">
            <a:hlinkClick r:id="rId2" action="ppaction://hlinksldjump"/>
            <a:extLst>
              <a:ext uri="{FF2B5EF4-FFF2-40B4-BE49-F238E27FC236}">
                <a16:creationId xmlns:a16="http://schemas.microsoft.com/office/drawing/2014/main" id="{9D21B7EF-6EE7-A36D-8718-79AD0CACF722}"/>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9" name="Rectangle: Rounded Corners 8">
            <a:extLst>
              <a:ext uri="{FF2B5EF4-FFF2-40B4-BE49-F238E27FC236}">
                <a16:creationId xmlns:a16="http://schemas.microsoft.com/office/drawing/2014/main" id="{BE9A0492-FCA2-040E-D49B-DF84E5578007}"/>
              </a:ext>
            </a:extLst>
          </p:cNvPr>
          <p:cNvSpPr/>
          <p:nvPr/>
        </p:nvSpPr>
        <p:spPr>
          <a:xfrm>
            <a:off x="321564" y="672526"/>
            <a:ext cx="17640300" cy="279182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3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4: </a:t>
            </a:r>
            <a:r>
              <a:rPr lang="vi-VN" sz="3600">
                <a:solidFill>
                  <a:srgbClr val="000000"/>
                </a:solidFill>
                <a:latin typeface="Arial" panose="020B0604020202020204" pitchFamily="34" charset="0"/>
                <a:cs typeface="Arial" panose="020B0604020202020204" pitchFamily="34" charset="0"/>
              </a:rPr>
              <a:t>Em sẽ làm gì trong trường hợp sau: </a:t>
            </a:r>
            <a:r>
              <a:rPr lang="vi-VN" sz="3600" i="1">
                <a:solidFill>
                  <a:srgbClr val="FF0000"/>
                </a:solidFill>
                <a:latin typeface="Arial" panose="020B0604020202020204" pitchFamily="34" charset="0"/>
                <a:cs typeface="Arial" panose="020B0604020202020204" pitchFamily="34" charset="0"/>
              </a:rPr>
              <a:t>Giang hứa với bạn vào chủ nhật tuần tới đi chơi xa mà quên hôm đó là ngày bố mẹ tổ chức kỉ niệm 20 năm ngày cưới. Theo truyền thống của gia đình thì những dịp như thế này cả nhà đều có mặt đông đủ.</a:t>
            </a:r>
            <a:endParaRPr kumimoji="0" lang="vi-VN" sz="3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EBF26B6-B42F-C632-0159-16AF11D41337}"/>
              </a:ext>
            </a:extLst>
          </p:cNvPr>
          <p:cNvSpPr/>
          <p:nvPr/>
        </p:nvSpPr>
        <p:spPr>
          <a:xfrm>
            <a:off x="1102898" y="3917043"/>
            <a:ext cx="746935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Hoãn đi và nói rõ lí do với bạn</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16DBBE38-E8F5-4852-31DC-CA1CBEB787D3}"/>
              </a:ext>
            </a:extLst>
          </p:cNvPr>
          <p:cNvSpPr/>
          <p:nvPr/>
        </p:nvSpPr>
        <p:spPr>
          <a:xfrm>
            <a:off x="1102898" y="6979049"/>
            <a:ext cx="737581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Trốn đi không báo bố mẹ</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0CA8DFC-0C2D-F810-88F1-BE73A1681D1D}"/>
              </a:ext>
            </a:extLst>
          </p:cNvPr>
          <p:cNvSpPr/>
          <p:nvPr/>
        </p:nvSpPr>
        <p:spPr>
          <a:xfrm>
            <a:off x="9372600" y="3917042"/>
            <a:ext cx="746935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Ở nhà và không nói gì với bạn</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1D9C0AED-0D7B-C16B-13FC-F62252A5BC0E}"/>
              </a:ext>
            </a:extLst>
          </p:cNvPr>
          <p:cNvSpPr/>
          <p:nvPr/>
        </p:nvSpPr>
        <p:spPr>
          <a:xfrm>
            <a:off x="9469313" y="7011497"/>
            <a:ext cx="7372642" cy="260297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Vẫn đi và mua quà về tặng bố mẹ sau</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a:extLst>
              <a:ext uri="{FF2B5EF4-FFF2-40B4-BE49-F238E27FC236}">
                <a16:creationId xmlns:a16="http://schemas.microsoft.com/office/drawing/2014/main" id="{57A21977-67C6-56C7-3260-7F9A14CF52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858" y="5271210"/>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E97FC20-7B7A-DE4E-52C5-42D0BBF12F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0805" y="8296761"/>
            <a:ext cx="1371150" cy="12237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054C384B-C5B4-F0A8-008D-1EE7C8BA8B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15893" y="5297454"/>
            <a:ext cx="1371150" cy="1223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A915A78-2E8C-CB0A-B59F-623E5B856F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4421" y="8416341"/>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nextCondLst>
                <p:cond evt="onClick" delay="0">
                  <p:tgtEl>
                    <p:spTgt spid="14"/>
                  </p:tgtEl>
                </p:cond>
              </p:nextCondLst>
            </p:seq>
          </p:childTnLst>
        </p:cTn>
      </p:par>
    </p:tnLst>
    <p:bldLst>
      <p:bldP spid="9" grpId="0" animBg="1"/>
      <p:bldP spid="13" grpId="0" animBg="1"/>
      <p:bldP spid="14"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Picture 15">
            <a:hlinkClick r:id="rId2" action="ppaction://hlinksldjump"/>
            <a:extLst>
              <a:ext uri="{FF2B5EF4-FFF2-40B4-BE49-F238E27FC236}">
                <a16:creationId xmlns:a16="http://schemas.microsoft.com/office/drawing/2014/main" id="{65A976C2-DFCD-4B58-42D0-5E2BF5ED91CE}"/>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9" name="Rectangle: Rounded Corners 8">
            <a:extLst>
              <a:ext uri="{FF2B5EF4-FFF2-40B4-BE49-F238E27FC236}">
                <a16:creationId xmlns:a16="http://schemas.microsoft.com/office/drawing/2014/main" id="{52B56984-3195-1AB2-7861-2795B901186B}"/>
              </a:ext>
            </a:extLst>
          </p:cNvPr>
          <p:cNvSpPr/>
          <p:nvPr/>
        </p:nvSpPr>
        <p:spPr>
          <a:xfrm>
            <a:off x="1113784" y="672526"/>
            <a:ext cx="16056864" cy="279182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3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en-US" sz="3600" b="1">
                <a:solidFill>
                  <a:srgbClr val="000000"/>
                </a:solidFill>
                <a:latin typeface="Arial" panose="020B0604020202020204" pitchFamily="34" charset="0"/>
                <a:cs typeface="Arial" panose="020B0604020202020204" pitchFamily="34" charset="0"/>
              </a:rPr>
              <a:t>5</a:t>
            </a:r>
            <a:r>
              <a:rPr kumimoji="0" lang="en-US" sz="3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Em sẽ làm gì trong trường hợp sau: </a:t>
            </a:r>
            <a:r>
              <a:rPr lang="vi-VN" sz="3600" i="1">
                <a:solidFill>
                  <a:srgbClr val="FF0000"/>
                </a:solidFill>
                <a:latin typeface="Arial" panose="020B0604020202020204" pitchFamily="34" charset="0"/>
                <a:cs typeface="Arial" panose="020B0604020202020204" pitchFamily="34" charset="0"/>
              </a:rPr>
              <a:t>Em sẽ làm gì trong trường hợp sau: Tuấn tích lũy được hơn 1 triệu đồng để mua xe đạp đi học. Nhưng thời gian này, ông nội ốm liên tục nên gia đình cần tiền mua thuốc cho ông.</a:t>
            </a:r>
            <a:endParaRPr kumimoji="0" lang="vi-VN" sz="3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6929D3C-0ACE-4D3E-0D5F-456DB86C9EBC}"/>
              </a:ext>
            </a:extLst>
          </p:cNvPr>
          <p:cNvSpPr/>
          <p:nvPr/>
        </p:nvSpPr>
        <p:spPr>
          <a:xfrm>
            <a:off x="1102898" y="3917043"/>
            <a:ext cx="746935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Vui vẻ mua thuốc cho ông</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1315448D-17E3-84E2-C146-6E186DB8B4F3}"/>
              </a:ext>
            </a:extLst>
          </p:cNvPr>
          <p:cNvSpPr/>
          <p:nvPr/>
        </p:nvSpPr>
        <p:spPr>
          <a:xfrm>
            <a:off x="1102898" y="6979049"/>
            <a:ext cx="737581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Mua thuốc cho ông nhưng hậm hực, khó chịu</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6CE847AD-95F6-246E-7854-811F554F99A3}"/>
              </a:ext>
            </a:extLst>
          </p:cNvPr>
          <p:cNvSpPr/>
          <p:nvPr/>
        </p:nvSpPr>
        <p:spPr>
          <a:xfrm>
            <a:off x="9372600" y="3917042"/>
            <a:ext cx="746935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Mua xe trước rồi báo bố mẹ</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76F108A2-BD3E-26DE-1CE2-F210FC267DE4}"/>
              </a:ext>
            </a:extLst>
          </p:cNvPr>
          <p:cNvSpPr/>
          <p:nvPr/>
        </p:nvSpPr>
        <p:spPr>
          <a:xfrm>
            <a:off x="9469313" y="7011497"/>
            <a:ext cx="7372642" cy="260297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3600" noProof="0">
                <a:solidFill>
                  <a:srgbClr val="000000"/>
                </a:solidFill>
                <a:latin typeface="Arial" panose="020B0604020202020204" pitchFamily="34" charset="0"/>
                <a:ea typeface="Times New Roman" panose="02020603050405020304" pitchFamily="18" charset="0"/>
                <a:cs typeface="Arial" panose="020B0604020202020204" pitchFamily="34" charset="0"/>
              </a:rPr>
              <a:t>Gi</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ấu tiền đi, đợi sau này mua</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a:extLst>
              <a:ext uri="{FF2B5EF4-FFF2-40B4-BE49-F238E27FC236}">
                <a16:creationId xmlns:a16="http://schemas.microsoft.com/office/drawing/2014/main" id="{0BDB96FB-FE91-CA70-B28D-9F3A82561C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858" y="5271210"/>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AD1684C-1423-ADEC-3F1C-C89F42919E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0805" y="8296761"/>
            <a:ext cx="1371150" cy="12237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F916EDDC-FD4C-FC44-CF3E-584DF82226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15893" y="5297454"/>
            <a:ext cx="1371150" cy="1223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D116BAC-1756-4FB7-5B52-2416FEC477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4421" y="8416341"/>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nextCondLst>
                <p:cond evt="onClick" delay="0">
                  <p:tgtEl>
                    <p:spTgt spid="14"/>
                  </p:tgtEl>
                </p:cond>
              </p:nextCondLst>
            </p:seq>
          </p:childTnLst>
        </p:cTn>
      </p:par>
    </p:tnLst>
    <p:bldLst>
      <p:bldP spid="9" grpId="0" animBg="1"/>
      <p:bldP spid="13" grpId="0" animBg="1"/>
      <p:bldP spid="14" grpId="0" animBg="1"/>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rot="-865270" flipH="1">
            <a:off x="168788" y="-85048"/>
            <a:ext cx="1159683" cy="1502187"/>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7">
            <a:extLst>
              <a:ext uri="{FF2B5EF4-FFF2-40B4-BE49-F238E27FC236}">
                <a16:creationId xmlns:a16="http://schemas.microsoft.com/office/drawing/2014/main" id="{34E7F2E4-A71A-5F7C-3149-D4D4DB61933D}"/>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67600" y="2095500"/>
            <a:ext cx="10517890" cy="7407081"/>
          </a:xfrm>
          <a:prstGeom prst="rect">
            <a:avLst/>
          </a:prstGeom>
        </p:spPr>
      </p:pic>
      <p:sp>
        <p:nvSpPr>
          <p:cNvPr id="13" name="TextBox 12">
            <a:extLst>
              <a:ext uri="{FF2B5EF4-FFF2-40B4-BE49-F238E27FC236}">
                <a16:creationId xmlns:a16="http://schemas.microsoft.com/office/drawing/2014/main" id="{66A7710C-9D2F-5A5A-BC07-D594A5507109}"/>
              </a:ext>
            </a:extLst>
          </p:cNvPr>
          <p:cNvSpPr txBox="1"/>
          <p:nvPr/>
        </p:nvSpPr>
        <p:spPr>
          <a:xfrm>
            <a:off x="9048938" y="3467100"/>
            <a:ext cx="7433624" cy="3671583"/>
          </a:xfrm>
          <a:prstGeom prst="rect">
            <a:avLst/>
          </a:prstGeom>
          <a:noFill/>
        </p:spPr>
        <p:txBody>
          <a:bodyPr wrap="square" rtlCol="0">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Em hãy liên hệ thu nhập gia đình hiện tại để lập kế hoạch chi tiêu phù hợp và tiết kiệm tài chính cho gia đình trong 1 năm.</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Rounded Rectangle 21">
            <a:extLst>
              <a:ext uri="{FF2B5EF4-FFF2-40B4-BE49-F238E27FC236}">
                <a16:creationId xmlns:a16="http://schemas.microsoft.com/office/drawing/2014/main" id="{B363A8CA-C704-2107-70FD-C16408F8C65A}"/>
              </a:ext>
            </a:extLst>
          </p:cNvPr>
          <p:cNvSpPr/>
          <p:nvPr/>
        </p:nvSpPr>
        <p:spPr>
          <a:xfrm>
            <a:off x="1143000" y="2779336"/>
            <a:ext cx="5652175" cy="1936483"/>
          </a:xfrm>
          <a:prstGeom prst="roundRect">
            <a:avLst/>
          </a:prstGeom>
          <a:solidFill>
            <a:srgbClr val="E5F3F7"/>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Nhiệm vụ về nhà</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BF1552E-92CD-91FD-527D-D1D1AD2E7A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05438" y="5571180"/>
            <a:ext cx="4391114" cy="4782401"/>
          </a:xfrm>
          <a:prstGeom prst="rect">
            <a:avLst/>
          </a:prstGeom>
        </p:spPr>
      </p:pic>
      <p:grpSp>
        <p:nvGrpSpPr>
          <p:cNvPr id="16" name="Group 15">
            <a:extLst>
              <a:ext uri="{FF2B5EF4-FFF2-40B4-BE49-F238E27FC236}">
                <a16:creationId xmlns:a16="http://schemas.microsoft.com/office/drawing/2014/main" id="{0B91BAEB-2F03-8EAB-6B19-B0D775F43B41}"/>
              </a:ext>
            </a:extLst>
          </p:cNvPr>
          <p:cNvGrpSpPr/>
          <p:nvPr/>
        </p:nvGrpSpPr>
        <p:grpSpPr>
          <a:xfrm>
            <a:off x="5983725" y="-42596"/>
            <a:ext cx="6324600" cy="1580477"/>
            <a:chOff x="5715000" y="-1"/>
            <a:chExt cx="6324600" cy="1563773"/>
          </a:xfrm>
        </p:grpSpPr>
        <p:sp>
          <p:nvSpPr>
            <p:cNvPr id="17" name="Round Same Side Corner Rectangle 11">
              <a:extLst>
                <a:ext uri="{FF2B5EF4-FFF2-40B4-BE49-F238E27FC236}">
                  <a16:creationId xmlns:a16="http://schemas.microsoft.com/office/drawing/2014/main" id="{BE1047E9-8931-F6EE-0278-27AB267DAADE}"/>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3D6FCEC-D0B5-59C9-8F9C-452E584E206D}"/>
                </a:ext>
              </a:extLst>
            </p:cNvPr>
            <p:cNvSpPr txBox="1"/>
            <p:nvPr/>
          </p:nvSpPr>
          <p:spPr>
            <a:xfrm>
              <a:off x="6513075" y="27405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VẬN DỤNG</a:t>
              </a:r>
            </a:p>
          </p:txBody>
        </p:sp>
      </p:grpSp>
    </p:spTree>
    <p:extLst>
      <p:ext uri="{BB962C8B-B14F-4D97-AF65-F5344CB8AC3E}">
        <p14:creationId xmlns:p14="http://schemas.microsoft.com/office/powerpoint/2010/main" val="4931831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barn(outVertical)">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5986399" flipH="1" flipV="1">
            <a:off x="304357" y="-140683"/>
            <a:ext cx="914731" cy="1549925"/>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2441870">
            <a:off x="16984992" y="93675"/>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2">
            <a:extLst>
              <a:ext uri="{FF2B5EF4-FFF2-40B4-BE49-F238E27FC236}">
                <a16:creationId xmlns:a16="http://schemas.microsoft.com/office/drawing/2014/main" id="{160616E0-02A2-EB13-3FBA-746B83FF52D1}"/>
              </a:ext>
            </a:extLst>
          </p:cNvPr>
          <p:cNvSpPr/>
          <p:nvPr/>
        </p:nvSpPr>
        <p:spPr>
          <a:xfrm>
            <a:off x="16154399" y="7996505"/>
            <a:ext cx="2505354" cy="2306823"/>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690555C4-6CDB-E8E9-CC1F-F9F5FE732C97}"/>
              </a:ext>
            </a:extLst>
          </p:cNvPr>
          <p:cNvGrpSpPr/>
          <p:nvPr/>
        </p:nvGrpSpPr>
        <p:grpSpPr>
          <a:xfrm>
            <a:off x="990600" y="2413118"/>
            <a:ext cx="18519546" cy="864984"/>
            <a:chOff x="2334023" y="2754519"/>
            <a:chExt cx="18519546" cy="864984"/>
          </a:xfrm>
        </p:grpSpPr>
        <p:sp>
          <p:nvSpPr>
            <p:cNvPr id="29" name="TextBox 28">
              <a:extLst>
                <a:ext uri="{FF2B5EF4-FFF2-40B4-BE49-F238E27FC236}">
                  <a16:creationId xmlns:a16="http://schemas.microsoft.com/office/drawing/2014/main" id="{39E3C24C-9FF5-33E9-8AAB-F97BC7136DEC}"/>
                </a:ext>
              </a:extLst>
            </p:cNvPr>
            <p:cNvSpPr txBox="1"/>
            <p:nvPr/>
          </p:nvSpPr>
          <p:spPr>
            <a:xfrm>
              <a:off x="3763822" y="2872454"/>
              <a:ext cx="17089747"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Quan tâm, chăm sóc thường xuyên người thân trong gia đình</a:t>
              </a:r>
              <a:endParaRPr lang="en-US" sz="420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92DFF47-1205-D0D6-8ED0-4756667EAB1A}"/>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1</a:t>
              </a:r>
            </a:p>
          </p:txBody>
        </p:sp>
      </p:grpSp>
      <p:grpSp>
        <p:nvGrpSpPr>
          <p:cNvPr id="31" name="Group 30">
            <a:extLst>
              <a:ext uri="{FF2B5EF4-FFF2-40B4-BE49-F238E27FC236}">
                <a16:creationId xmlns:a16="http://schemas.microsoft.com/office/drawing/2014/main" id="{A6DB0A0C-4778-78CC-8B17-2AE168A5456B}"/>
              </a:ext>
            </a:extLst>
          </p:cNvPr>
          <p:cNvGrpSpPr/>
          <p:nvPr/>
        </p:nvGrpSpPr>
        <p:grpSpPr>
          <a:xfrm>
            <a:off x="990600" y="3802415"/>
            <a:ext cx="16687799" cy="868779"/>
            <a:chOff x="2334022" y="4028852"/>
            <a:chExt cx="16687799" cy="868779"/>
          </a:xfrm>
        </p:grpSpPr>
        <p:sp>
          <p:nvSpPr>
            <p:cNvPr id="32" name="Rectangle: Rounded Corners 31">
              <a:extLst>
                <a:ext uri="{FF2B5EF4-FFF2-40B4-BE49-F238E27FC236}">
                  <a16:creationId xmlns:a16="http://schemas.microsoft.com/office/drawing/2014/main" id="{3D480B9D-E020-D52F-0500-6E8311E2F71E}"/>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1640A7A3-6371-7553-10FD-145BB11B7738}"/>
                </a:ext>
              </a:extLst>
            </p:cNvPr>
            <p:cNvSpPr txBox="1"/>
            <p:nvPr/>
          </p:nvSpPr>
          <p:spPr>
            <a:xfrm>
              <a:off x="3763822" y="4158967"/>
              <a:ext cx="15257999" cy="738664"/>
            </a:xfrm>
            <a:prstGeom prst="rect">
              <a:avLst/>
            </a:prstGeom>
            <a:noFill/>
          </p:spPr>
          <p:txBody>
            <a:bodyPr wrap="square" rtlCol="0">
              <a:spAutoFit/>
            </a:bodyPr>
            <a:lstStyle/>
            <a:p>
              <a:r>
                <a:rPr lang="en-US" sz="4200">
                  <a:latin typeface="Arial" panose="020B0604020202020204" pitchFamily="34" charset="0"/>
                  <a:cs typeface="Arial" panose="020B0604020202020204" pitchFamily="34" charset="0"/>
                </a:rPr>
                <a:t>Tìm hiểu về cách hóa giải mâu thuẫn, xung đột trong gia đình</a:t>
              </a:r>
            </a:p>
          </p:txBody>
        </p:sp>
      </p:grpSp>
      <p:grpSp>
        <p:nvGrpSpPr>
          <p:cNvPr id="34" name="Group 33">
            <a:extLst>
              <a:ext uri="{FF2B5EF4-FFF2-40B4-BE49-F238E27FC236}">
                <a16:creationId xmlns:a16="http://schemas.microsoft.com/office/drawing/2014/main" id="{3EE845A1-1D75-B0AB-36A1-4EBE064E8630}"/>
              </a:ext>
            </a:extLst>
          </p:cNvPr>
          <p:cNvGrpSpPr/>
          <p:nvPr/>
        </p:nvGrpSpPr>
        <p:grpSpPr>
          <a:xfrm>
            <a:off x="990600" y="5157230"/>
            <a:ext cx="16898058" cy="864984"/>
            <a:chOff x="2301848" y="5366254"/>
            <a:chExt cx="16898058" cy="864984"/>
          </a:xfrm>
        </p:grpSpPr>
        <p:sp>
          <p:nvSpPr>
            <p:cNvPr id="35" name="Rectangle: Rounded Corners 34">
              <a:extLst>
                <a:ext uri="{FF2B5EF4-FFF2-40B4-BE49-F238E27FC236}">
                  <a16:creationId xmlns:a16="http://schemas.microsoft.com/office/drawing/2014/main" id="{38680C76-CA6B-3B27-9495-C33CA473C32F}"/>
                </a:ext>
              </a:extLst>
            </p:cNvPr>
            <p:cNvSpPr/>
            <p:nvPr/>
          </p:nvSpPr>
          <p:spPr>
            <a:xfrm>
              <a:off x="2301848" y="536625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3</a:t>
              </a:r>
            </a:p>
          </p:txBody>
        </p:sp>
        <p:sp>
          <p:nvSpPr>
            <p:cNvPr id="36" name="TextBox 35">
              <a:extLst>
                <a:ext uri="{FF2B5EF4-FFF2-40B4-BE49-F238E27FC236}">
                  <a16:creationId xmlns:a16="http://schemas.microsoft.com/office/drawing/2014/main" id="{453B669A-7984-D930-5F35-267A8835C657}"/>
                </a:ext>
              </a:extLst>
            </p:cNvPr>
            <p:cNvSpPr txBox="1"/>
            <p:nvPr/>
          </p:nvSpPr>
          <p:spPr>
            <a:xfrm>
              <a:off x="3731649" y="5475525"/>
              <a:ext cx="15468257"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Thể hiện sự quan tâm, chăm sóc thường xuyên đến người thân</a:t>
              </a:r>
              <a:endParaRPr lang="en-US" sz="42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79E9CF6-E161-AE3F-6A4C-4673DC4AB3CE}"/>
              </a:ext>
            </a:extLst>
          </p:cNvPr>
          <p:cNvGrpSpPr/>
          <p:nvPr/>
        </p:nvGrpSpPr>
        <p:grpSpPr>
          <a:xfrm>
            <a:off x="990600" y="6544600"/>
            <a:ext cx="17672957" cy="864984"/>
            <a:chOff x="2334023" y="2754519"/>
            <a:chExt cx="17672957" cy="864984"/>
          </a:xfrm>
        </p:grpSpPr>
        <p:sp>
          <p:nvSpPr>
            <p:cNvPr id="38" name="TextBox 37">
              <a:extLst>
                <a:ext uri="{FF2B5EF4-FFF2-40B4-BE49-F238E27FC236}">
                  <a16:creationId xmlns:a16="http://schemas.microsoft.com/office/drawing/2014/main" id="{024DE760-9368-B30B-A97E-F19730C782A3}"/>
                </a:ext>
              </a:extLst>
            </p:cNvPr>
            <p:cNvSpPr txBox="1"/>
            <p:nvPr/>
          </p:nvSpPr>
          <p:spPr>
            <a:xfrm>
              <a:off x="3763822" y="2872454"/>
              <a:ext cx="16243158"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Thực hành hóa giải mâu thuẫn, xung đột trong gia đình</a:t>
              </a:r>
              <a:endParaRPr lang="en-US" sz="420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B0672EF-35EF-A613-50D4-B49BD087B108}"/>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4</a:t>
              </a:r>
            </a:p>
          </p:txBody>
        </p:sp>
      </p:grpSp>
      <p:grpSp>
        <p:nvGrpSpPr>
          <p:cNvPr id="40" name="Group 39">
            <a:extLst>
              <a:ext uri="{FF2B5EF4-FFF2-40B4-BE49-F238E27FC236}">
                <a16:creationId xmlns:a16="http://schemas.microsoft.com/office/drawing/2014/main" id="{7ED8C79D-A8C6-DD86-190F-64BF2987ED52}"/>
              </a:ext>
            </a:extLst>
          </p:cNvPr>
          <p:cNvGrpSpPr/>
          <p:nvPr/>
        </p:nvGrpSpPr>
        <p:grpSpPr>
          <a:xfrm>
            <a:off x="990600" y="8096303"/>
            <a:ext cx="15163799" cy="868779"/>
            <a:chOff x="2334022" y="4028852"/>
            <a:chExt cx="15163799" cy="868779"/>
          </a:xfrm>
        </p:grpSpPr>
        <p:sp>
          <p:nvSpPr>
            <p:cNvPr id="41" name="Rectangle: Rounded Corners 40">
              <a:extLst>
                <a:ext uri="{FF2B5EF4-FFF2-40B4-BE49-F238E27FC236}">
                  <a16:creationId xmlns:a16="http://schemas.microsoft.com/office/drawing/2014/main" id="{6ECF84A9-ED60-1741-51E3-CB2EB3D88A06}"/>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5</a:t>
              </a:r>
            </a:p>
          </p:txBody>
        </p:sp>
        <p:sp>
          <p:nvSpPr>
            <p:cNvPr id="42" name="TextBox 41">
              <a:extLst>
                <a:ext uri="{FF2B5EF4-FFF2-40B4-BE49-F238E27FC236}">
                  <a16:creationId xmlns:a16="http://schemas.microsoft.com/office/drawing/2014/main" id="{01A96240-8E42-ED0F-8F94-23DDB4F7302E}"/>
                </a:ext>
              </a:extLst>
            </p:cNvPr>
            <p:cNvSpPr txBox="1"/>
            <p:nvPr/>
          </p:nvSpPr>
          <p:spPr>
            <a:xfrm>
              <a:off x="3763822" y="4158967"/>
              <a:ext cx="13733999"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Tự giác, trách nhiệm khi tham gia lao động trong gia đình</a:t>
              </a:r>
              <a:endParaRPr lang="en-US" sz="4200">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A494723B-B4EA-92C8-96EC-A09023967D72}"/>
              </a:ext>
            </a:extLst>
          </p:cNvPr>
          <p:cNvGrpSpPr/>
          <p:nvPr/>
        </p:nvGrpSpPr>
        <p:grpSpPr>
          <a:xfrm>
            <a:off x="3764530" y="0"/>
            <a:ext cx="10758940" cy="1735078"/>
            <a:chOff x="3677277" y="831974"/>
            <a:chExt cx="10758940" cy="1735078"/>
          </a:xfrm>
        </p:grpSpPr>
        <p:sp>
          <p:nvSpPr>
            <p:cNvPr id="44" name="Freeform 3">
              <a:extLst>
                <a:ext uri="{FF2B5EF4-FFF2-40B4-BE49-F238E27FC236}">
                  <a16:creationId xmlns:a16="http://schemas.microsoft.com/office/drawing/2014/main" id="{9742642E-F1BA-FF4C-EEA4-7305FA9AAAB2}"/>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45" name="TextBox 44">
              <a:extLst>
                <a:ext uri="{FF2B5EF4-FFF2-40B4-BE49-F238E27FC236}">
                  <a16:creationId xmlns:a16="http://schemas.microsoft.com/office/drawing/2014/main" id="{127F438A-79E3-B40E-3600-2EB07AEC8909}"/>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2781299" y="3714131"/>
            <a:ext cx="12725400"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lang="en-US" sz="6600" b="1">
                <a:solidFill>
                  <a:srgbClr val="C00000"/>
                </a:solidFill>
                <a:latin typeface="Arial" panose="020B0604020202020204" pitchFamily="34" charset="0"/>
                <a:cs typeface="Arial" panose="020B0604020202020204" pitchFamily="34" charset="0"/>
              </a:rPr>
              <a:t>Đánh giá cuối Chủ đề 4</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58043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422613" y="53928"/>
            <a:ext cx="968774" cy="776182"/>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399009">
            <a:off x="16442330" y="8944676"/>
            <a:ext cx="1617729" cy="1485546"/>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ED7F4F50-A9DB-6122-80B0-EAD24053A437}"/>
              </a:ext>
            </a:extLst>
          </p:cNvPr>
          <p:cNvSpPr/>
          <p:nvPr/>
        </p:nvSpPr>
        <p:spPr>
          <a:xfrm>
            <a:off x="-58159" y="0"/>
            <a:ext cx="972559" cy="884039"/>
          </a:xfrm>
          <a:custGeom>
            <a:avLst/>
            <a:gdLst/>
            <a:ahLst/>
            <a:cxnLst/>
            <a:rect l="l" t="t" r="r" b="b"/>
            <a:pathLst>
              <a:path w="1410193" h="1187126">
                <a:moveTo>
                  <a:pt x="0" y="0"/>
                </a:moveTo>
                <a:lnTo>
                  <a:pt x="1410193" y="0"/>
                </a:lnTo>
                <a:lnTo>
                  <a:pt x="1410193" y="1187126"/>
                </a:lnTo>
                <a:lnTo>
                  <a:pt x="0" y="118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0CCEE9-194D-68B2-EB66-2E68AD00A7D3}"/>
              </a:ext>
            </a:extLst>
          </p:cNvPr>
          <p:cNvSpPr txBox="1"/>
          <p:nvPr/>
        </p:nvSpPr>
        <p:spPr>
          <a:xfrm>
            <a:off x="3108433" y="691341"/>
            <a:ext cx="12071134" cy="1998176"/>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ea typeface="Calibri" panose="020F0502020204030204" pitchFamily="34" charset="0"/>
                <a:cs typeface="Arial" panose="020B0604020202020204" pitchFamily="34" charset="0"/>
              </a:rPr>
              <a:t>Nhiệm vụ 1: Tự đánh giá kết quả thực hiện hoạt động theo chủ đề</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F6A681A-C961-4762-566C-9C6C6DE087A8}"/>
              </a:ext>
            </a:extLst>
          </p:cNvPr>
          <p:cNvGrpSpPr/>
          <p:nvPr/>
        </p:nvGrpSpPr>
        <p:grpSpPr>
          <a:xfrm>
            <a:off x="7984790" y="3009900"/>
            <a:ext cx="8229599" cy="5806783"/>
            <a:chOff x="7620002" y="1898876"/>
            <a:chExt cx="8229599" cy="5806783"/>
          </a:xfrm>
        </p:grpSpPr>
        <p:sp>
          <p:nvSpPr>
            <p:cNvPr id="8" name="Speech Bubble: Rectangle with Corners Rounded 7">
              <a:extLst>
                <a:ext uri="{FF2B5EF4-FFF2-40B4-BE49-F238E27FC236}">
                  <a16:creationId xmlns:a16="http://schemas.microsoft.com/office/drawing/2014/main" id="{DEA7CC95-3B28-FEF1-7FE2-DC3EAEFF4920}"/>
                </a:ext>
              </a:extLst>
            </p:cNvPr>
            <p:cNvSpPr/>
            <p:nvPr/>
          </p:nvSpPr>
          <p:spPr>
            <a:xfrm>
              <a:off x="7620002" y="2740496"/>
              <a:ext cx="8229599" cy="4965163"/>
            </a:xfrm>
            <a:prstGeom prst="wedgeRoundRectCallout">
              <a:avLst>
                <a:gd name="adj1" fmla="val -66506"/>
                <a:gd name="adj2" fmla="val 44237"/>
                <a:gd name="adj3" fmla="val 16667"/>
              </a:avLst>
            </a:prstGeom>
            <a:solidFill>
              <a:srgbClr val="EDF6F9"/>
            </a:solidFill>
            <a:ln>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a:solidFill>
                    <a:schemeClr val="tx1"/>
                  </a:solidFill>
                  <a:latin typeface="Arial" panose="020B0604020202020204" pitchFamily="34" charset="0"/>
                  <a:cs typeface="Arial" panose="020B0604020202020204" pitchFamily="34" charset="0"/>
                </a:rPr>
                <a:t>Các em hãy d</a:t>
              </a:r>
              <a:r>
                <a:rPr lang="vi-VN" sz="4200">
                  <a:solidFill>
                    <a:schemeClr val="tx1"/>
                  </a:solidFill>
                  <a:latin typeface="Arial" panose="020B0604020202020204" pitchFamily="34" charset="0"/>
                  <a:cs typeface="Arial" panose="020B0604020202020204" pitchFamily="34" charset="0"/>
                </a:rPr>
                <a:t>ựa vào các tiêu chí </a:t>
              </a:r>
              <a:r>
                <a:rPr lang="en-US" sz="4200">
                  <a:solidFill>
                    <a:schemeClr val="tx1"/>
                  </a:solidFill>
                  <a:latin typeface="Arial" panose="020B0604020202020204" pitchFamily="34" charset="0"/>
                  <a:cs typeface="Arial" panose="020B0604020202020204" pitchFamily="34" charset="0"/>
                </a:rPr>
                <a:t>ở như bảng </a:t>
              </a:r>
              <a:r>
                <a:rPr lang="vi-VN" sz="4200">
                  <a:solidFill>
                    <a:schemeClr val="tx1"/>
                  </a:solidFill>
                  <a:latin typeface="Arial" panose="020B0604020202020204" pitchFamily="34" charset="0"/>
                  <a:cs typeface="Arial" panose="020B0604020202020204" pitchFamily="34" charset="0"/>
                </a:rPr>
                <a:t>dưới đây</a:t>
              </a:r>
              <a:r>
                <a:rPr lang="en-US" sz="4200">
                  <a:solidFill>
                    <a:schemeClr val="tx1"/>
                  </a:solidFill>
                  <a:latin typeface="Arial" panose="020B0604020202020204" pitchFamily="34" charset="0"/>
                  <a:cs typeface="Arial" panose="020B0604020202020204" pitchFamily="34" charset="0"/>
                </a:rPr>
                <a:t> và </a:t>
              </a:r>
              <a:r>
                <a:rPr lang="vi-VN" sz="4200">
                  <a:solidFill>
                    <a:schemeClr val="tx1"/>
                  </a:solidFill>
                  <a:latin typeface="Arial" panose="020B0604020202020204" pitchFamily="34" charset="0"/>
                  <a:cs typeface="Arial" panose="020B0604020202020204" pitchFamily="34" charset="0"/>
                </a:rPr>
                <a:t>đánh dấu </a:t>
              </a:r>
              <a:r>
                <a:rPr lang="en-US" sz="4200">
                  <a:solidFill>
                    <a:srgbClr val="FF0000"/>
                  </a:solidFill>
                  <a:latin typeface="Arial" panose="020B0604020202020204" pitchFamily="34" charset="0"/>
                  <a:cs typeface="Arial" panose="020B0604020202020204" pitchFamily="34" charset="0"/>
                </a:rPr>
                <a:t>X </a:t>
              </a:r>
              <a:r>
                <a:rPr lang="vi-VN" sz="4200">
                  <a:solidFill>
                    <a:schemeClr val="tx1"/>
                  </a:solidFill>
                  <a:latin typeface="Arial" panose="020B0604020202020204" pitchFamily="34" charset="0"/>
                  <a:cs typeface="Arial" panose="020B0604020202020204" pitchFamily="34" charset="0"/>
                </a:rPr>
                <a:t>vào mức độ đạt được của em</a:t>
              </a:r>
              <a:endParaRPr lang="vi-VN" sz="4200" dirty="0">
                <a:solidFill>
                  <a:schemeClr val="tx1"/>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15448AB3-2C1A-3A7A-6BB8-FFCE0CC3E4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95405" y="1898876"/>
              <a:ext cx="1078792" cy="1109038"/>
            </a:xfrm>
            <a:prstGeom prst="rect">
              <a:avLst/>
            </a:prstGeom>
          </p:spPr>
        </p:pic>
      </p:grpSp>
      <p:pic>
        <p:nvPicPr>
          <p:cNvPr id="10" name="Picture 9" descr="A picture containing doll, toy&#10;&#10;Description automatically generated">
            <a:extLst>
              <a:ext uri="{FF2B5EF4-FFF2-40B4-BE49-F238E27FC236}">
                <a16:creationId xmlns:a16="http://schemas.microsoft.com/office/drawing/2014/main" id="{430F2B83-78C3-7A06-B6E6-BAC8973190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4499538"/>
            <a:ext cx="5787462" cy="5787462"/>
          </a:xfrm>
          <a:prstGeom prst="rect">
            <a:avLst/>
          </a:prstGeom>
        </p:spPr>
      </p:pic>
    </p:spTree>
    <p:extLst>
      <p:ext uri="{BB962C8B-B14F-4D97-AF65-F5344CB8AC3E}">
        <p14:creationId xmlns:p14="http://schemas.microsoft.com/office/powerpoint/2010/main" val="36618246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379B471-1075-DA8A-FEC9-B457AE0B13CF}"/>
              </a:ext>
            </a:extLst>
          </p:cNvPr>
          <p:cNvGraphicFramePr>
            <a:graphicFrameLocks noGrp="1"/>
          </p:cNvGraphicFramePr>
          <p:nvPr>
            <p:extLst>
              <p:ext uri="{D42A27DB-BD31-4B8C-83A1-F6EECF244321}">
                <p14:modId xmlns:p14="http://schemas.microsoft.com/office/powerpoint/2010/main" val="3838797123"/>
              </p:ext>
            </p:extLst>
          </p:nvPr>
        </p:nvGraphicFramePr>
        <p:xfrm>
          <a:off x="490090" y="342594"/>
          <a:ext cx="17307820" cy="9601812"/>
        </p:xfrm>
        <a:graphic>
          <a:graphicData uri="http://schemas.openxmlformats.org/drawingml/2006/table">
            <a:tbl>
              <a:tblPr bandRow="1">
                <a:tableStyleId>{93296810-A885-4BE3-A3E7-6D5BEEA58F35}</a:tableStyleId>
              </a:tblPr>
              <a:tblGrid>
                <a:gridCol w="951569">
                  <a:extLst>
                    <a:ext uri="{9D8B030D-6E8A-4147-A177-3AD203B41FA5}">
                      <a16:colId xmlns:a16="http://schemas.microsoft.com/office/drawing/2014/main" val="1206040648"/>
                    </a:ext>
                  </a:extLst>
                </a:gridCol>
                <a:gridCol w="9226341">
                  <a:extLst>
                    <a:ext uri="{9D8B030D-6E8A-4147-A177-3AD203B41FA5}">
                      <a16:colId xmlns:a16="http://schemas.microsoft.com/office/drawing/2014/main" val="1539064677"/>
                    </a:ext>
                  </a:extLst>
                </a:gridCol>
                <a:gridCol w="2514600">
                  <a:extLst>
                    <a:ext uri="{9D8B030D-6E8A-4147-A177-3AD203B41FA5}">
                      <a16:colId xmlns:a16="http://schemas.microsoft.com/office/drawing/2014/main" val="1461677507"/>
                    </a:ext>
                  </a:extLst>
                </a:gridCol>
                <a:gridCol w="2057400">
                  <a:extLst>
                    <a:ext uri="{9D8B030D-6E8A-4147-A177-3AD203B41FA5}">
                      <a16:colId xmlns:a16="http://schemas.microsoft.com/office/drawing/2014/main" val="1998253605"/>
                    </a:ext>
                  </a:extLst>
                </a:gridCol>
                <a:gridCol w="2557910">
                  <a:extLst>
                    <a:ext uri="{9D8B030D-6E8A-4147-A177-3AD203B41FA5}">
                      <a16:colId xmlns:a16="http://schemas.microsoft.com/office/drawing/2014/main" val="175793640"/>
                    </a:ext>
                  </a:extLst>
                </a:gridCol>
              </a:tblGrid>
              <a:tr h="838200">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STT</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Các tiêu chí</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Hoàn thành tốt</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Hoàn thành</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Chưa hoàn thành</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96589605"/>
                  </a:ext>
                </a:extLst>
              </a:tr>
              <a:tr h="1142466">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Nêu được các biểu hiện của sự quan tâm, chăm sóc thường xuyên đối với người thân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32287921"/>
                  </a:ext>
                </a:extLst>
              </a:tr>
              <a:tr h="1208005">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Nêu được biểu hiện của sự quan tâm, chăm sóc thường xuyên đối với người thân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6256826"/>
                  </a:ext>
                </a:extLst>
              </a:tr>
              <a:tr h="1196820">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Xác định được các bước cần thiết để hóa giải mâu thuẫn, xung đột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16146341"/>
                  </a:ext>
                </a:extLst>
              </a:tr>
              <a:tr h="788157">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Thực hành được cách thức hóa giải mâu thuẫn, xung đột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130090"/>
                  </a:ext>
                </a:extLst>
              </a:tr>
              <a:tr h="1155258">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Thể hiện được tinh thần tự giác và ý thức trách nhiệm khi tham gia các hoạt động lao động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68003688"/>
                  </a:ext>
                </a:extLst>
              </a:tr>
              <a:tr h="1155258">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Trình bày được những việc cần làm để tổ chức, sắp xếp hợp lí công việc gia đình và tự tin thực hiện các công việc đó.</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22607949"/>
                  </a:ext>
                </a:extLst>
              </a:tr>
              <a:tr h="1155258">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Xác định được các bước lập kế hoạch chi tiêu phù hợp, tiết kiệm tài chính cho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60476256"/>
                  </a:ext>
                </a:extLst>
              </a:tr>
              <a:tr h="962390">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Hoàn thiện và thực hiện được kế hoạch tài chính cá nhân hợp lí.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20003610"/>
                  </a:ext>
                </a:extLst>
              </a:tr>
            </a:tbl>
          </a:graphicData>
        </a:graphic>
      </p:graphicFrame>
    </p:spTree>
    <p:extLst>
      <p:ext uri="{BB962C8B-B14F-4D97-AF65-F5344CB8AC3E}">
        <p14:creationId xmlns:p14="http://schemas.microsoft.com/office/powerpoint/2010/main" val="2653351166"/>
      </p:ext>
    </p:extLst>
  </p:cSld>
  <p:clrMapOvr>
    <a:masterClrMapping/>
  </p:clrMapOvr>
  <p:transition spd="med">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rot="-865270" flipH="1">
            <a:off x="106099" y="-38518"/>
            <a:ext cx="854601" cy="960164"/>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D34FBA-683C-A9F5-E176-ECAEEF5B2D7F}"/>
              </a:ext>
            </a:extLst>
          </p:cNvPr>
          <p:cNvSpPr txBox="1"/>
          <p:nvPr/>
        </p:nvSpPr>
        <p:spPr>
          <a:xfrm>
            <a:off x="903768" y="610317"/>
            <a:ext cx="16093642"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Tự đánh giá mức độ tham gia của mình vào các hoạt động trong chủ đề </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7CE747C-6866-EAE1-AAF9-8755DB874829}"/>
              </a:ext>
            </a:extLst>
          </p:cNvPr>
          <p:cNvGrpSpPr/>
          <p:nvPr/>
        </p:nvGrpSpPr>
        <p:grpSpPr>
          <a:xfrm>
            <a:off x="817604" y="2934564"/>
            <a:ext cx="16334827" cy="2070142"/>
            <a:chOff x="1030934" y="495300"/>
            <a:chExt cx="16334827" cy="2070142"/>
          </a:xfrm>
        </p:grpSpPr>
        <p:sp>
          <p:nvSpPr>
            <p:cNvPr id="7" name="TextBox 6">
              <a:extLst>
                <a:ext uri="{FF2B5EF4-FFF2-40B4-BE49-F238E27FC236}">
                  <a16:creationId xmlns:a16="http://schemas.microsoft.com/office/drawing/2014/main" id="{D3AA70C4-3291-F738-5718-8F38CC96AE58}"/>
                </a:ext>
              </a:extLst>
            </p:cNvPr>
            <p:cNvSpPr txBox="1"/>
            <p:nvPr/>
          </p:nvSpPr>
          <p:spPr>
            <a:xfrm>
              <a:off x="2819400" y="495300"/>
              <a:ext cx="14546361" cy="2070142"/>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accent3">
                      <a:lumMod val="50000"/>
                    </a:schemeClr>
                  </a:solidFill>
                  <a:latin typeface="Arial" panose="020B0604020202020204" pitchFamily="34" charset="0"/>
                  <a:cs typeface="Arial" panose="020B0604020202020204" pitchFamily="34" charset="0"/>
                </a:rPr>
                <a:t>Yêu cầu:</a:t>
              </a:r>
              <a:r>
                <a:rPr lang="en-US" sz="4200" b="1">
                  <a:solidFill>
                    <a:schemeClr val="accent3">
                      <a:lumMod val="50000"/>
                    </a:schemeClr>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chọn một trong ba mức độ dưới đây để đánh giá sự tham gia của mình vào các hoạt động</a:t>
              </a:r>
              <a:endParaRPr lang="en-US" sz="4000">
                <a:solidFill>
                  <a:schemeClr val="tx1"/>
                </a:solidFill>
                <a:latin typeface="Arial" panose="020B0604020202020204" pitchFamily="34" charset="0"/>
                <a:cs typeface="Arial" panose="020B0604020202020204" pitchFamily="34" charset="0"/>
              </a:endParaRPr>
            </a:p>
          </p:txBody>
        </p:sp>
        <p:pic>
          <p:nvPicPr>
            <p:cNvPr id="10" name="Picture 13">
              <a:extLst>
                <a:ext uri="{FF2B5EF4-FFF2-40B4-BE49-F238E27FC236}">
                  <a16:creationId xmlns:a16="http://schemas.microsoft.com/office/drawing/2014/main" id="{E8D065AA-6F4C-136A-163F-1442977442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0934" y="723900"/>
              <a:ext cx="1600200" cy="1572197"/>
            </a:xfrm>
            <a:prstGeom prst="rect">
              <a:avLst/>
            </a:prstGeom>
          </p:spPr>
        </p:pic>
      </p:grpSp>
      <p:sp>
        <p:nvSpPr>
          <p:cNvPr id="12" name="AutoShape 14">
            <a:extLst>
              <a:ext uri="{FF2B5EF4-FFF2-40B4-BE49-F238E27FC236}">
                <a16:creationId xmlns:a16="http://schemas.microsoft.com/office/drawing/2014/main" id="{5382569A-57CE-25A8-5C6B-C5AB0EAE3016}"/>
              </a:ext>
            </a:extLst>
          </p:cNvPr>
          <p:cNvSpPr/>
          <p:nvPr/>
        </p:nvSpPr>
        <p:spPr>
          <a:xfrm flipV="1">
            <a:off x="1414510" y="5580121"/>
            <a:ext cx="15582900" cy="94408"/>
          </a:xfrm>
          <a:prstGeom prst="line">
            <a:avLst/>
          </a:prstGeom>
          <a:ln w="38100" cap="flat">
            <a:solidFill>
              <a:schemeClr val="tx1">
                <a:lumMod val="95000"/>
                <a:lumOff val="5000"/>
              </a:schemeClr>
            </a:solidFill>
            <a:prstDash val="lgDashDotDot"/>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DB55DD1A-50CE-A2E1-24A1-0181E241D4D9}"/>
              </a:ext>
            </a:extLst>
          </p:cNvPr>
          <p:cNvGrpSpPr/>
          <p:nvPr/>
        </p:nvGrpSpPr>
        <p:grpSpPr>
          <a:xfrm>
            <a:off x="1276367" y="5869266"/>
            <a:ext cx="4085708" cy="3475612"/>
            <a:chOff x="762000" y="5117122"/>
            <a:chExt cx="4085708" cy="3475612"/>
          </a:xfrm>
        </p:grpSpPr>
        <p:grpSp>
          <p:nvGrpSpPr>
            <p:cNvPr id="20" name="Group 19">
              <a:extLst>
                <a:ext uri="{FF2B5EF4-FFF2-40B4-BE49-F238E27FC236}">
                  <a16:creationId xmlns:a16="http://schemas.microsoft.com/office/drawing/2014/main" id="{3F283E18-4B98-93C0-C0B2-7A7C927CEDD2}"/>
                </a:ext>
              </a:extLst>
            </p:cNvPr>
            <p:cNvGrpSpPr/>
            <p:nvPr/>
          </p:nvGrpSpPr>
          <p:grpSpPr>
            <a:xfrm>
              <a:off x="1140566" y="5117122"/>
              <a:ext cx="3274969" cy="2416323"/>
              <a:chOff x="687431" y="3771900"/>
              <a:chExt cx="2865333" cy="2131743"/>
            </a:xfrm>
          </p:grpSpPr>
          <p:pic>
            <p:nvPicPr>
              <p:cNvPr id="22" name="Picture 21" descr="A yellow star with a face&#10;&#10;Description automatically generated">
                <a:extLst>
                  <a:ext uri="{FF2B5EF4-FFF2-40B4-BE49-F238E27FC236}">
                    <a16:creationId xmlns:a16="http://schemas.microsoft.com/office/drawing/2014/main" id="{12EFB95B-3B53-D466-8F33-42614C9726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541001">
                <a:off x="687431" y="4142805"/>
                <a:ext cx="1065170" cy="1065170"/>
              </a:xfrm>
              <a:prstGeom prst="rect">
                <a:avLst/>
              </a:prstGeom>
            </p:spPr>
          </p:pic>
          <p:pic>
            <p:nvPicPr>
              <p:cNvPr id="23" name="Picture 22" descr="A yellow star with a face&#10;&#10;Description automatically generated">
                <a:extLst>
                  <a:ext uri="{FF2B5EF4-FFF2-40B4-BE49-F238E27FC236}">
                    <a16:creationId xmlns:a16="http://schemas.microsoft.com/office/drawing/2014/main" id="{6D91528E-7376-D51C-8A8D-DD88853BFC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0963" y="3771900"/>
                <a:ext cx="1065170" cy="1065170"/>
              </a:xfrm>
              <a:prstGeom prst="rect">
                <a:avLst/>
              </a:prstGeom>
            </p:spPr>
          </p:pic>
          <p:pic>
            <p:nvPicPr>
              <p:cNvPr id="24" name="Picture 23" descr="A yellow star with a face&#10;&#10;Description automatically generated">
                <a:extLst>
                  <a:ext uri="{FF2B5EF4-FFF2-40B4-BE49-F238E27FC236}">
                    <a16:creationId xmlns:a16="http://schemas.microsoft.com/office/drawing/2014/main" id="{C23FA9D7-02A8-DD63-24EC-100C309BE5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939020">
                <a:off x="2487594" y="4142805"/>
                <a:ext cx="1065170" cy="1065170"/>
              </a:xfrm>
              <a:prstGeom prst="rect">
                <a:avLst/>
              </a:prstGeom>
            </p:spPr>
          </p:pic>
          <p:pic>
            <p:nvPicPr>
              <p:cNvPr id="25" name="Picture 24" descr="A yellow star with a face&#10;&#10;Description automatically generated">
                <a:extLst>
                  <a:ext uri="{FF2B5EF4-FFF2-40B4-BE49-F238E27FC236}">
                    <a16:creationId xmlns:a16="http://schemas.microsoft.com/office/drawing/2014/main" id="{F713061C-5E1C-B644-B99C-886C9B82BB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67238">
                <a:off x="1236599" y="4838473"/>
                <a:ext cx="1065170" cy="1065170"/>
              </a:xfrm>
              <a:prstGeom prst="rect">
                <a:avLst/>
              </a:prstGeom>
            </p:spPr>
          </p:pic>
          <p:pic>
            <p:nvPicPr>
              <p:cNvPr id="26" name="Picture 25" descr="A yellow star with a face&#10;&#10;Description automatically generated">
                <a:extLst>
                  <a:ext uri="{FF2B5EF4-FFF2-40B4-BE49-F238E27FC236}">
                    <a16:creationId xmlns:a16="http://schemas.microsoft.com/office/drawing/2014/main" id="{D363B28B-5F13-F1EA-7476-8AA864C829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78343">
                <a:off x="2143548" y="4811800"/>
                <a:ext cx="1065170" cy="1065170"/>
              </a:xfrm>
              <a:prstGeom prst="rect">
                <a:avLst/>
              </a:prstGeom>
            </p:spPr>
          </p:pic>
        </p:grpSp>
        <p:sp>
          <p:nvSpPr>
            <p:cNvPr id="21" name="TextBox 20">
              <a:extLst>
                <a:ext uri="{FF2B5EF4-FFF2-40B4-BE49-F238E27FC236}">
                  <a16:creationId xmlns:a16="http://schemas.microsoft.com/office/drawing/2014/main" id="{5FDB2D81-D9F8-B027-F1EE-3C20014B26DC}"/>
                </a:ext>
              </a:extLst>
            </p:cNvPr>
            <p:cNvSpPr txBox="1"/>
            <p:nvPr/>
          </p:nvSpPr>
          <p:spPr>
            <a:xfrm>
              <a:off x="762000" y="7977181"/>
              <a:ext cx="4085708" cy="615553"/>
            </a:xfrm>
            <a:prstGeom prst="rect">
              <a:avLst/>
            </a:prstGeom>
          </p:spPr>
          <p:txBody>
            <a:bodyPr wrap="square" lIns="0" tIns="0" rIns="0" bIns="0" rtlCol="0" anchor="t">
              <a:spAutoFit/>
            </a:bodyPr>
            <a:lstStyle/>
            <a:p>
              <a:pPr algn="ctr">
                <a:spcBef>
                  <a:spcPct val="0"/>
                </a:spcBef>
              </a:pPr>
              <a:r>
                <a:rPr lang="en-US" sz="4000">
                  <a:latin typeface="Arial" panose="020B0604020202020204" pitchFamily="34" charset="0"/>
                  <a:cs typeface="Arial" panose="020B0604020202020204" pitchFamily="34" charset="0"/>
                </a:rPr>
                <a:t>1. Rất tích cực</a:t>
              </a:r>
              <a:endParaRPr lang="vi-VN" sz="4000" i="1" dirty="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7CDB3B92-A112-A9EC-C1EB-7FC8E58FEEA1}"/>
              </a:ext>
            </a:extLst>
          </p:cNvPr>
          <p:cNvGrpSpPr/>
          <p:nvPr/>
        </p:nvGrpSpPr>
        <p:grpSpPr>
          <a:xfrm>
            <a:off x="5881367" y="6028107"/>
            <a:ext cx="5486400" cy="3338542"/>
            <a:chOff x="5832516" y="6078111"/>
            <a:chExt cx="5486400" cy="3338542"/>
          </a:xfrm>
        </p:grpSpPr>
        <p:grpSp>
          <p:nvGrpSpPr>
            <p:cNvPr id="28" name="Group 27">
              <a:extLst>
                <a:ext uri="{FF2B5EF4-FFF2-40B4-BE49-F238E27FC236}">
                  <a16:creationId xmlns:a16="http://schemas.microsoft.com/office/drawing/2014/main" id="{BBEA591F-A1CF-4131-3CCB-74FE764B32D6}"/>
                </a:ext>
              </a:extLst>
            </p:cNvPr>
            <p:cNvGrpSpPr/>
            <p:nvPr/>
          </p:nvGrpSpPr>
          <p:grpSpPr>
            <a:xfrm>
              <a:off x="7539108" y="6078111"/>
              <a:ext cx="2254058" cy="2416323"/>
              <a:chOff x="1236599" y="3771900"/>
              <a:chExt cx="1972119" cy="2131743"/>
            </a:xfrm>
          </p:grpSpPr>
          <p:pic>
            <p:nvPicPr>
              <p:cNvPr id="30" name="Picture 29" descr="A yellow star with a face&#10;&#10;Description automatically generated">
                <a:extLst>
                  <a:ext uri="{FF2B5EF4-FFF2-40B4-BE49-F238E27FC236}">
                    <a16:creationId xmlns:a16="http://schemas.microsoft.com/office/drawing/2014/main" id="{C79DE883-A7B9-500F-F4C5-460D69F672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0963" y="3771900"/>
                <a:ext cx="1065170" cy="1065170"/>
              </a:xfrm>
              <a:prstGeom prst="rect">
                <a:avLst/>
              </a:prstGeom>
            </p:spPr>
          </p:pic>
          <p:pic>
            <p:nvPicPr>
              <p:cNvPr id="31" name="Picture 30" descr="A yellow star with a face&#10;&#10;Description automatically generated">
                <a:extLst>
                  <a:ext uri="{FF2B5EF4-FFF2-40B4-BE49-F238E27FC236}">
                    <a16:creationId xmlns:a16="http://schemas.microsoft.com/office/drawing/2014/main" id="{D141F7E3-7C7B-5A01-6273-3C78665D64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67238">
                <a:off x="1236599" y="4838473"/>
                <a:ext cx="1065170" cy="1065170"/>
              </a:xfrm>
              <a:prstGeom prst="rect">
                <a:avLst/>
              </a:prstGeom>
            </p:spPr>
          </p:pic>
          <p:pic>
            <p:nvPicPr>
              <p:cNvPr id="32" name="Picture 31" descr="A yellow star with a face&#10;&#10;Description automatically generated">
                <a:extLst>
                  <a:ext uri="{FF2B5EF4-FFF2-40B4-BE49-F238E27FC236}">
                    <a16:creationId xmlns:a16="http://schemas.microsoft.com/office/drawing/2014/main" id="{32B5B78D-4258-CFE7-64AE-0607FAC051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78343">
                <a:off x="2143548" y="4811800"/>
                <a:ext cx="1065170" cy="1065170"/>
              </a:xfrm>
              <a:prstGeom prst="rect">
                <a:avLst/>
              </a:prstGeom>
            </p:spPr>
          </p:pic>
        </p:grpSp>
        <p:sp>
          <p:nvSpPr>
            <p:cNvPr id="29" name="TextBox 28">
              <a:extLst>
                <a:ext uri="{FF2B5EF4-FFF2-40B4-BE49-F238E27FC236}">
                  <a16:creationId xmlns:a16="http://schemas.microsoft.com/office/drawing/2014/main" id="{0E42B5B9-95DE-84AF-BFF4-AA90D916DE10}"/>
                </a:ext>
              </a:extLst>
            </p:cNvPr>
            <p:cNvSpPr txBox="1"/>
            <p:nvPr/>
          </p:nvSpPr>
          <p:spPr>
            <a:xfrm>
              <a:off x="5832516" y="8801100"/>
              <a:ext cx="5486400" cy="615553"/>
            </a:xfrm>
            <a:prstGeom prst="rect">
              <a:avLst/>
            </a:prstGeom>
          </p:spPr>
          <p:txBody>
            <a:bodyPr wrap="square" lIns="0" tIns="0" rIns="0" bIns="0" rtlCol="0" anchor="t">
              <a:spAutoFit/>
            </a:bodyPr>
            <a:lstStyle/>
            <a:p>
              <a:pPr algn="ctr">
                <a:spcBef>
                  <a:spcPct val="0"/>
                </a:spcBef>
              </a:pPr>
              <a:r>
                <a:rPr lang="en-US" sz="4000">
                  <a:latin typeface="Arial" panose="020B0604020202020204" pitchFamily="34" charset="0"/>
                  <a:cs typeface="Arial" panose="020B0604020202020204" pitchFamily="34" charset="0"/>
                </a:rPr>
                <a:t>2. Tích cực</a:t>
              </a:r>
              <a:endParaRPr lang="vi-VN" sz="4000" i="1" dirty="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AEE7A993-46F8-7305-A29B-44621E19B484}"/>
              </a:ext>
            </a:extLst>
          </p:cNvPr>
          <p:cNvGrpSpPr/>
          <p:nvPr/>
        </p:nvGrpSpPr>
        <p:grpSpPr>
          <a:xfrm>
            <a:off x="11372834" y="5761378"/>
            <a:ext cx="5638799" cy="3583500"/>
            <a:chOff x="11842245" y="5009233"/>
            <a:chExt cx="5638799" cy="3583500"/>
          </a:xfrm>
        </p:grpSpPr>
        <p:pic>
          <p:nvPicPr>
            <p:cNvPr id="34" name="Picture 33" descr="A yellow star with a face&#10;&#10;Description automatically generated">
              <a:extLst>
                <a:ext uri="{FF2B5EF4-FFF2-40B4-BE49-F238E27FC236}">
                  <a16:creationId xmlns:a16="http://schemas.microsoft.com/office/drawing/2014/main" id="{2221A489-9736-CBBD-278F-A0FF00BB49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78556" y="5009233"/>
              <a:ext cx="2966178" cy="2941609"/>
            </a:xfrm>
            <a:prstGeom prst="rect">
              <a:avLst/>
            </a:prstGeom>
          </p:spPr>
        </p:pic>
        <p:sp>
          <p:nvSpPr>
            <p:cNvPr id="35" name="TextBox 34">
              <a:extLst>
                <a:ext uri="{FF2B5EF4-FFF2-40B4-BE49-F238E27FC236}">
                  <a16:creationId xmlns:a16="http://schemas.microsoft.com/office/drawing/2014/main" id="{3DB5E564-3A76-7C91-9FFE-07169F1E9E3C}"/>
                </a:ext>
              </a:extLst>
            </p:cNvPr>
            <p:cNvSpPr txBox="1"/>
            <p:nvPr/>
          </p:nvSpPr>
          <p:spPr>
            <a:xfrm>
              <a:off x="11842245" y="7977180"/>
              <a:ext cx="5638799" cy="615553"/>
            </a:xfrm>
            <a:prstGeom prst="rect">
              <a:avLst/>
            </a:prstGeom>
          </p:spPr>
          <p:txBody>
            <a:bodyPr wrap="square" lIns="0" tIns="0" rIns="0" bIns="0" rtlCol="0" anchor="t">
              <a:spAutoFit/>
            </a:bodyPr>
            <a:lstStyle/>
            <a:p>
              <a:pPr algn="ctr">
                <a:spcBef>
                  <a:spcPct val="0"/>
                </a:spcBef>
              </a:pPr>
              <a:r>
                <a:rPr lang="en-US" sz="4000">
                  <a:latin typeface="Arial" panose="020B0604020202020204" pitchFamily="34" charset="0"/>
                  <a:cs typeface="Arial" panose="020B0604020202020204" pitchFamily="34" charset="0"/>
                </a:rPr>
                <a:t>3. Chưa tích cực</a:t>
              </a:r>
              <a:endParaRPr lang="vi-VN" sz="40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05297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1041092">
            <a:off x="17025520" y="8927578"/>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EAADD326-F455-92D1-9B8C-6BDE02F53A0D}"/>
              </a:ext>
            </a:extLst>
          </p:cNvPr>
          <p:cNvSpPr/>
          <p:nvPr/>
        </p:nvSpPr>
        <p:spPr>
          <a:xfrm>
            <a:off x="-58159" y="0"/>
            <a:ext cx="972559" cy="884039"/>
          </a:xfrm>
          <a:custGeom>
            <a:avLst/>
            <a:gdLst/>
            <a:ahLst/>
            <a:cxnLst/>
            <a:rect l="l" t="t" r="r" b="b"/>
            <a:pathLst>
              <a:path w="1410193" h="1187126">
                <a:moveTo>
                  <a:pt x="0" y="0"/>
                </a:moveTo>
                <a:lnTo>
                  <a:pt x="1410193" y="0"/>
                </a:lnTo>
                <a:lnTo>
                  <a:pt x="1410193" y="1187126"/>
                </a:lnTo>
                <a:lnTo>
                  <a:pt x="0" y="118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269D9A-C813-0702-0CC1-34BB4EB0C69A}"/>
              </a:ext>
            </a:extLst>
          </p:cNvPr>
          <p:cNvSpPr txBox="1"/>
          <p:nvPr/>
        </p:nvSpPr>
        <p:spPr>
          <a:xfrm>
            <a:off x="949451" y="530096"/>
            <a:ext cx="16764000" cy="707886"/>
          </a:xfrm>
          <a:prstGeom prst="rect">
            <a:avLst/>
          </a:prstGeom>
          <a:noFill/>
        </p:spPr>
        <p:txBody>
          <a:bodyPr wrap="square">
            <a:spAutoFit/>
          </a:bodyPr>
          <a:lstStyle/>
          <a:p>
            <a:pPr lvl="0" algn="ctr">
              <a:spcAft>
                <a:spcPts val="1000"/>
              </a:spcAft>
              <a:defRPr/>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3</a:t>
            </a:r>
            <a:r>
              <a:rPr lang="vi-VN" sz="4000" b="1">
                <a:solidFill>
                  <a:srgbClr val="C00000"/>
                </a:solidFill>
                <a:ea typeface="Calibri" panose="020F0502020204030204" pitchFamily="34" charset="0"/>
                <a:cs typeface="Arial" panose="020B0604020202020204" pitchFamily="34" charset="0"/>
              </a:rPr>
              <a:t>: Đánh giá đồng đẳng trong nhóm </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D12A169-5AE3-6ADA-D2BC-86F44B16F205}"/>
              </a:ext>
            </a:extLst>
          </p:cNvPr>
          <p:cNvSpPr/>
          <p:nvPr/>
        </p:nvSpPr>
        <p:spPr>
          <a:xfrm>
            <a:off x="970025" y="1562100"/>
            <a:ext cx="16347949" cy="8382000"/>
          </a:xfrm>
          <a:prstGeom prst="rect">
            <a:avLst/>
          </a:prstGeom>
          <a:solidFill>
            <a:schemeClr val="bg1"/>
          </a:solidFill>
          <a:ln w="28575">
            <a:solidFill>
              <a:schemeClr val="tx1"/>
            </a:solidFill>
            <a:prstDash val="solid"/>
            <a:extLst>
              <a:ext uri="{C807C97D-BFC1-408E-A445-0C87EB9F89A2}">
                <ask:lineSketchStyleProps xmlns:ask="http://schemas.microsoft.com/office/drawing/2018/sketchyshapes" sd="3630300465">
                  <a:custGeom>
                    <a:avLst/>
                    <a:gdLst>
                      <a:gd name="connsiteX0" fmla="*/ 0 w 15925800"/>
                      <a:gd name="connsiteY0" fmla="*/ 0 h 8060979"/>
                      <a:gd name="connsiteX1" fmla="*/ 589844 w 15925800"/>
                      <a:gd name="connsiteY1" fmla="*/ 0 h 8060979"/>
                      <a:gd name="connsiteX2" fmla="*/ 1020431 w 15925800"/>
                      <a:gd name="connsiteY2" fmla="*/ 0 h 8060979"/>
                      <a:gd name="connsiteX3" fmla="*/ 1132501 w 15925800"/>
                      <a:gd name="connsiteY3" fmla="*/ 0 h 8060979"/>
                      <a:gd name="connsiteX4" fmla="*/ 2040862 w 15925800"/>
                      <a:gd name="connsiteY4" fmla="*/ 0 h 8060979"/>
                      <a:gd name="connsiteX5" fmla="*/ 2789964 w 15925800"/>
                      <a:gd name="connsiteY5" fmla="*/ 0 h 8060979"/>
                      <a:gd name="connsiteX6" fmla="*/ 2902035 w 15925800"/>
                      <a:gd name="connsiteY6" fmla="*/ 0 h 8060979"/>
                      <a:gd name="connsiteX7" fmla="*/ 3651137 w 15925800"/>
                      <a:gd name="connsiteY7" fmla="*/ 0 h 8060979"/>
                      <a:gd name="connsiteX8" fmla="*/ 4081724 w 15925800"/>
                      <a:gd name="connsiteY8" fmla="*/ 0 h 8060979"/>
                      <a:gd name="connsiteX9" fmla="*/ 4353052 w 15925800"/>
                      <a:gd name="connsiteY9" fmla="*/ 0 h 8060979"/>
                      <a:gd name="connsiteX10" fmla="*/ 4942896 w 15925800"/>
                      <a:gd name="connsiteY10" fmla="*/ 0 h 8060979"/>
                      <a:gd name="connsiteX11" fmla="*/ 5532741 w 15925800"/>
                      <a:gd name="connsiteY11" fmla="*/ 0 h 8060979"/>
                      <a:gd name="connsiteX12" fmla="*/ 6281843 w 15925800"/>
                      <a:gd name="connsiteY12" fmla="*/ 0 h 8060979"/>
                      <a:gd name="connsiteX13" fmla="*/ 6871688 w 15925800"/>
                      <a:gd name="connsiteY13" fmla="*/ 0 h 8060979"/>
                      <a:gd name="connsiteX14" fmla="*/ 6983758 w 15925800"/>
                      <a:gd name="connsiteY14" fmla="*/ 0 h 8060979"/>
                      <a:gd name="connsiteX15" fmla="*/ 7732861 w 15925800"/>
                      <a:gd name="connsiteY15" fmla="*/ 0 h 8060979"/>
                      <a:gd name="connsiteX16" fmla="*/ 8004189 w 15925800"/>
                      <a:gd name="connsiteY16" fmla="*/ 0 h 8060979"/>
                      <a:gd name="connsiteX17" fmla="*/ 8912550 w 15925800"/>
                      <a:gd name="connsiteY17" fmla="*/ 0 h 8060979"/>
                      <a:gd name="connsiteX18" fmla="*/ 9502394 w 15925800"/>
                      <a:gd name="connsiteY18" fmla="*/ 0 h 8060979"/>
                      <a:gd name="connsiteX19" fmla="*/ 9614464 w 15925800"/>
                      <a:gd name="connsiteY19" fmla="*/ 0 h 8060979"/>
                      <a:gd name="connsiteX20" fmla="*/ 9726535 w 15925800"/>
                      <a:gd name="connsiteY20" fmla="*/ 0 h 8060979"/>
                      <a:gd name="connsiteX21" fmla="*/ 10316379 w 15925800"/>
                      <a:gd name="connsiteY21" fmla="*/ 0 h 8060979"/>
                      <a:gd name="connsiteX22" fmla="*/ 11065482 w 15925800"/>
                      <a:gd name="connsiteY22" fmla="*/ 0 h 8060979"/>
                      <a:gd name="connsiteX23" fmla="*/ 11496068 w 15925800"/>
                      <a:gd name="connsiteY23" fmla="*/ 0 h 8060979"/>
                      <a:gd name="connsiteX24" fmla="*/ 11608139 w 15925800"/>
                      <a:gd name="connsiteY24" fmla="*/ 0 h 8060979"/>
                      <a:gd name="connsiteX25" fmla="*/ 11720209 w 15925800"/>
                      <a:gd name="connsiteY25" fmla="*/ 0 h 8060979"/>
                      <a:gd name="connsiteX26" fmla="*/ 11991538 w 15925800"/>
                      <a:gd name="connsiteY26" fmla="*/ 0 h 8060979"/>
                      <a:gd name="connsiteX27" fmla="*/ 12262866 w 15925800"/>
                      <a:gd name="connsiteY27" fmla="*/ 0 h 8060979"/>
                      <a:gd name="connsiteX28" fmla="*/ 13171226 w 15925800"/>
                      <a:gd name="connsiteY28" fmla="*/ 0 h 8060979"/>
                      <a:gd name="connsiteX29" fmla="*/ 13283297 w 15925800"/>
                      <a:gd name="connsiteY29" fmla="*/ 0 h 8060979"/>
                      <a:gd name="connsiteX30" fmla="*/ 13554625 w 15925800"/>
                      <a:gd name="connsiteY30" fmla="*/ 0 h 8060979"/>
                      <a:gd name="connsiteX31" fmla="*/ 13985212 w 15925800"/>
                      <a:gd name="connsiteY31" fmla="*/ 0 h 8060979"/>
                      <a:gd name="connsiteX32" fmla="*/ 14575056 w 15925800"/>
                      <a:gd name="connsiteY32" fmla="*/ 0 h 8060979"/>
                      <a:gd name="connsiteX33" fmla="*/ 14846385 w 15925800"/>
                      <a:gd name="connsiteY33" fmla="*/ 0 h 8060979"/>
                      <a:gd name="connsiteX34" fmla="*/ 15925800 w 15925800"/>
                      <a:gd name="connsiteY34" fmla="*/ 0 h 8060979"/>
                      <a:gd name="connsiteX35" fmla="*/ 15925800 w 15925800"/>
                      <a:gd name="connsiteY35" fmla="*/ 333955 h 8060979"/>
                      <a:gd name="connsiteX36" fmla="*/ 15925800 w 15925800"/>
                      <a:gd name="connsiteY36" fmla="*/ 748519 h 8060979"/>
                      <a:gd name="connsiteX37" fmla="*/ 15925800 w 15925800"/>
                      <a:gd name="connsiteY37" fmla="*/ 1243694 h 8060979"/>
                      <a:gd name="connsiteX38" fmla="*/ 15925800 w 15925800"/>
                      <a:gd name="connsiteY38" fmla="*/ 1980698 h 8060979"/>
                      <a:gd name="connsiteX39" fmla="*/ 15925800 w 15925800"/>
                      <a:gd name="connsiteY39" fmla="*/ 2556482 h 8060979"/>
                      <a:gd name="connsiteX40" fmla="*/ 15925800 w 15925800"/>
                      <a:gd name="connsiteY40" fmla="*/ 3051656 h 8060979"/>
                      <a:gd name="connsiteX41" fmla="*/ 15925800 w 15925800"/>
                      <a:gd name="connsiteY41" fmla="*/ 3627441 h 8060979"/>
                      <a:gd name="connsiteX42" fmla="*/ 15925800 w 15925800"/>
                      <a:gd name="connsiteY42" fmla="*/ 4283835 h 8060979"/>
                      <a:gd name="connsiteX43" fmla="*/ 15925800 w 15925800"/>
                      <a:gd name="connsiteY43" fmla="*/ 4940229 h 8060979"/>
                      <a:gd name="connsiteX44" fmla="*/ 15925800 w 15925800"/>
                      <a:gd name="connsiteY44" fmla="*/ 5677232 h 8060979"/>
                      <a:gd name="connsiteX45" fmla="*/ 15925800 w 15925800"/>
                      <a:gd name="connsiteY45" fmla="*/ 6172407 h 8060979"/>
                      <a:gd name="connsiteX46" fmla="*/ 15925800 w 15925800"/>
                      <a:gd name="connsiteY46" fmla="*/ 6667581 h 8060979"/>
                      <a:gd name="connsiteX47" fmla="*/ 15925800 w 15925800"/>
                      <a:gd name="connsiteY47" fmla="*/ 7001536 h 8060979"/>
                      <a:gd name="connsiteX48" fmla="*/ 15925800 w 15925800"/>
                      <a:gd name="connsiteY48" fmla="*/ 8060979 h 8060979"/>
                      <a:gd name="connsiteX49" fmla="*/ 15017440 w 15925800"/>
                      <a:gd name="connsiteY49" fmla="*/ 8060979 h 8060979"/>
                      <a:gd name="connsiteX50" fmla="*/ 14268337 w 15925800"/>
                      <a:gd name="connsiteY50" fmla="*/ 8060979 h 8060979"/>
                      <a:gd name="connsiteX51" fmla="*/ 13359977 w 15925800"/>
                      <a:gd name="connsiteY51" fmla="*/ 8060979 h 8060979"/>
                      <a:gd name="connsiteX52" fmla="*/ 12610874 w 15925800"/>
                      <a:gd name="connsiteY52" fmla="*/ 8060979 h 8060979"/>
                      <a:gd name="connsiteX53" fmla="*/ 12021030 w 15925800"/>
                      <a:gd name="connsiteY53" fmla="*/ 8060979 h 8060979"/>
                      <a:gd name="connsiteX54" fmla="*/ 11271927 w 15925800"/>
                      <a:gd name="connsiteY54" fmla="*/ 8060979 h 8060979"/>
                      <a:gd name="connsiteX55" fmla="*/ 11000599 w 15925800"/>
                      <a:gd name="connsiteY55" fmla="*/ 8060979 h 8060979"/>
                      <a:gd name="connsiteX56" fmla="*/ 10570012 w 15925800"/>
                      <a:gd name="connsiteY56" fmla="*/ 8060979 h 8060979"/>
                      <a:gd name="connsiteX57" fmla="*/ 10298684 w 15925800"/>
                      <a:gd name="connsiteY57" fmla="*/ 8060979 h 8060979"/>
                      <a:gd name="connsiteX58" fmla="*/ 9868098 w 15925800"/>
                      <a:gd name="connsiteY58" fmla="*/ 8060979 h 8060979"/>
                      <a:gd name="connsiteX59" fmla="*/ 9437511 w 15925800"/>
                      <a:gd name="connsiteY59" fmla="*/ 8060979 h 8060979"/>
                      <a:gd name="connsiteX60" fmla="*/ 8529151 w 15925800"/>
                      <a:gd name="connsiteY60" fmla="*/ 8060979 h 8060979"/>
                      <a:gd name="connsiteX61" fmla="*/ 8417080 w 15925800"/>
                      <a:gd name="connsiteY61" fmla="*/ 8060979 h 8060979"/>
                      <a:gd name="connsiteX62" fmla="*/ 7827236 w 15925800"/>
                      <a:gd name="connsiteY62" fmla="*/ 8060979 h 8060979"/>
                      <a:gd name="connsiteX63" fmla="*/ 7078133 w 15925800"/>
                      <a:gd name="connsiteY63" fmla="*/ 8060979 h 8060979"/>
                      <a:gd name="connsiteX64" fmla="*/ 6488289 w 15925800"/>
                      <a:gd name="connsiteY64" fmla="*/ 8060979 h 8060979"/>
                      <a:gd name="connsiteX65" fmla="*/ 5898444 w 15925800"/>
                      <a:gd name="connsiteY65" fmla="*/ 8060979 h 8060979"/>
                      <a:gd name="connsiteX66" fmla="*/ 5467858 w 15925800"/>
                      <a:gd name="connsiteY66" fmla="*/ 8060979 h 8060979"/>
                      <a:gd name="connsiteX67" fmla="*/ 5196530 w 15925800"/>
                      <a:gd name="connsiteY67" fmla="*/ 8060979 h 8060979"/>
                      <a:gd name="connsiteX68" fmla="*/ 5084459 w 15925800"/>
                      <a:gd name="connsiteY68" fmla="*/ 8060979 h 8060979"/>
                      <a:gd name="connsiteX69" fmla="*/ 4653873 w 15925800"/>
                      <a:gd name="connsiteY69" fmla="*/ 8060979 h 8060979"/>
                      <a:gd name="connsiteX70" fmla="*/ 4541802 w 15925800"/>
                      <a:gd name="connsiteY70" fmla="*/ 8060979 h 8060979"/>
                      <a:gd name="connsiteX71" fmla="*/ 4429732 w 15925800"/>
                      <a:gd name="connsiteY71" fmla="*/ 8060979 h 8060979"/>
                      <a:gd name="connsiteX72" fmla="*/ 4317661 w 15925800"/>
                      <a:gd name="connsiteY72" fmla="*/ 8060979 h 8060979"/>
                      <a:gd name="connsiteX73" fmla="*/ 3568559 w 15925800"/>
                      <a:gd name="connsiteY73" fmla="*/ 8060979 h 8060979"/>
                      <a:gd name="connsiteX74" fmla="*/ 3297230 w 15925800"/>
                      <a:gd name="connsiteY74" fmla="*/ 8060979 h 8060979"/>
                      <a:gd name="connsiteX75" fmla="*/ 2866644 w 15925800"/>
                      <a:gd name="connsiteY75" fmla="*/ 8060979 h 8060979"/>
                      <a:gd name="connsiteX76" fmla="*/ 1958284 w 15925800"/>
                      <a:gd name="connsiteY76" fmla="*/ 8060979 h 8060979"/>
                      <a:gd name="connsiteX77" fmla="*/ 1846213 w 15925800"/>
                      <a:gd name="connsiteY77" fmla="*/ 8060979 h 8060979"/>
                      <a:gd name="connsiteX78" fmla="*/ 1734143 w 15925800"/>
                      <a:gd name="connsiteY78" fmla="*/ 8060979 h 8060979"/>
                      <a:gd name="connsiteX79" fmla="*/ 1462814 w 15925800"/>
                      <a:gd name="connsiteY79" fmla="*/ 8060979 h 8060979"/>
                      <a:gd name="connsiteX80" fmla="*/ 1032228 w 15925800"/>
                      <a:gd name="connsiteY80" fmla="*/ 8060979 h 8060979"/>
                      <a:gd name="connsiteX81" fmla="*/ 0 w 15925800"/>
                      <a:gd name="connsiteY81" fmla="*/ 8060979 h 8060979"/>
                      <a:gd name="connsiteX82" fmla="*/ 0 w 15925800"/>
                      <a:gd name="connsiteY82" fmla="*/ 7404585 h 8060979"/>
                      <a:gd name="connsiteX83" fmla="*/ 0 w 15925800"/>
                      <a:gd name="connsiteY83" fmla="*/ 7070630 h 8060979"/>
                      <a:gd name="connsiteX84" fmla="*/ 0 w 15925800"/>
                      <a:gd name="connsiteY84" fmla="*/ 6656066 h 8060979"/>
                      <a:gd name="connsiteX85" fmla="*/ 0 w 15925800"/>
                      <a:gd name="connsiteY85" fmla="*/ 6160891 h 8060979"/>
                      <a:gd name="connsiteX86" fmla="*/ 0 w 15925800"/>
                      <a:gd name="connsiteY86" fmla="*/ 5585107 h 8060979"/>
                      <a:gd name="connsiteX87" fmla="*/ 0 w 15925800"/>
                      <a:gd name="connsiteY87" fmla="*/ 4848103 h 8060979"/>
                      <a:gd name="connsiteX88" fmla="*/ 0 w 15925800"/>
                      <a:gd name="connsiteY88" fmla="*/ 4514148 h 8060979"/>
                      <a:gd name="connsiteX89" fmla="*/ 0 w 15925800"/>
                      <a:gd name="connsiteY89" fmla="*/ 4099584 h 8060979"/>
                      <a:gd name="connsiteX90" fmla="*/ 0 w 15925800"/>
                      <a:gd name="connsiteY90" fmla="*/ 3443190 h 8060979"/>
                      <a:gd name="connsiteX91" fmla="*/ 0 w 15925800"/>
                      <a:gd name="connsiteY91" fmla="*/ 2867405 h 8060979"/>
                      <a:gd name="connsiteX92" fmla="*/ 0 w 15925800"/>
                      <a:gd name="connsiteY92" fmla="*/ 2533451 h 8060979"/>
                      <a:gd name="connsiteX93" fmla="*/ 0 w 15925800"/>
                      <a:gd name="connsiteY93" fmla="*/ 1796447 h 8060979"/>
                      <a:gd name="connsiteX94" fmla="*/ 0 w 15925800"/>
                      <a:gd name="connsiteY94" fmla="*/ 1059443 h 8060979"/>
                      <a:gd name="connsiteX95" fmla="*/ 0 w 15925800"/>
                      <a:gd name="connsiteY95" fmla="*/ 0 h 80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5925800" h="8060979" fill="none" extrusionOk="0">
                        <a:moveTo>
                          <a:pt x="0" y="0"/>
                        </a:moveTo>
                        <a:cubicBezTo>
                          <a:pt x="254006" y="-37858"/>
                          <a:pt x="338499" y="36610"/>
                          <a:pt x="589844" y="0"/>
                        </a:cubicBezTo>
                        <a:cubicBezTo>
                          <a:pt x="841189" y="-36610"/>
                          <a:pt x="910534" y="32462"/>
                          <a:pt x="1020431" y="0"/>
                        </a:cubicBezTo>
                        <a:cubicBezTo>
                          <a:pt x="1130328" y="-32462"/>
                          <a:pt x="1079022" y="7350"/>
                          <a:pt x="1132501" y="0"/>
                        </a:cubicBezTo>
                        <a:cubicBezTo>
                          <a:pt x="1185980" y="-7350"/>
                          <a:pt x="1824536" y="15410"/>
                          <a:pt x="2040862" y="0"/>
                        </a:cubicBezTo>
                        <a:cubicBezTo>
                          <a:pt x="2257188" y="-15410"/>
                          <a:pt x="2635239" y="62507"/>
                          <a:pt x="2789964" y="0"/>
                        </a:cubicBezTo>
                        <a:cubicBezTo>
                          <a:pt x="2944689" y="-62507"/>
                          <a:pt x="2861748" y="1714"/>
                          <a:pt x="2902035" y="0"/>
                        </a:cubicBezTo>
                        <a:cubicBezTo>
                          <a:pt x="2942322" y="-1714"/>
                          <a:pt x="3396872" y="59844"/>
                          <a:pt x="3651137" y="0"/>
                        </a:cubicBezTo>
                        <a:cubicBezTo>
                          <a:pt x="3905402" y="-59844"/>
                          <a:pt x="3879746" y="48337"/>
                          <a:pt x="4081724" y="0"/>
                        </a:cubicBezTo>
                        <a:cubicBezTo>
                          <a:pt x="4283702" y="-48337"/>
                          <a:pt x="4274482" y="32042"/>
                          <a:pt x="4353052" y="0"/>
                        </a:cubicBezTo>
                        <a:cubicBezTo>
                          <a:pt x="4431622" y="-32042"/>
                          <a:pt x="4671093" y="52802"/>
                          <a:pt x="4942896" y="0"/>
                        </a:cubicBezTo>
                        <a:cubicBezTo>
                          <a:pt x="5214699" y="-52802"/>
                          <a:pt x="5405947" y="14539"/>
                          <a:pt x="5532741" y="0"/>
                        </a:cubicBezTo>
                        <a:cubicBezTo>
                          <a:pt x="5659536" y="-14539"/>
                          <a:pt x="5989689" y="82849"/>
                          <a:pt x="6281843" y="0"/>
                        </a:cubicBezTo>
                        <a:cubicBezTo>
                          <a:pt x="6573997" y="-82849"/>
                          <a:pt x="6748740" y="40497"/>
                          <a:pt x="6871688" y="0"/>
                        </a:cubicBezTo>
                        <a:cubicBezTo>
                          <a:pt x="6994637" y="-40497"/>
                          <a:pt x="6933449" y="7167"/>
                          <a:pt x="6983758" y="0"/>
                        </a:cubicBezTo>
                        <a:cubicBezTo>
                          <a:pt x="7034067" y="-7167"/>
                          <a:pt x="7571618" y="65087"/>
                          <a:pt x="7732861" y="0"/>
                        </a:cubicBezTo>
                        <a:cubicBezTo>
                          <a:pt x="7894104" y="-65087"/>
                          <a:pt x="7892745" y="13829"/>
                          <a:pt x="8004189" y="0"/>
                        </a:cubicBezTo>
                        <a:cubicBezTo>
                          <a:pt x="8115633" y="-13829"/>
                          <a:pt x="8730198" y="53467"/>
                          <a:pt x="8912550" y="0"/>
                        </a:cubicBezTo>
                        <a:cubicBezTo>
                          <a:pt x="9094902" y="-53467"/>
                          <a:pt x="9208858" y="69957"/>
                          <a:pt x="9502394" y="0"/>
                        </a:cubicBezTo>
                        <a:cubicBezTo>
                          <a:pt x="9795930" y="-69957"/>
                          <a:pt x="9581055" y="3893"/>
                          <a:pt x="9614464" y="0"/>
                        </a:cubicBezTo>
                        <a:cubicBezTo>
                          <a:pt x="9647873" y="-3893"/>
                          <a:pt x="9690791" y="5716"/>
                          <a:pt x="9726535" y="0"/>
                        </a:cubicBezTo>
                        <a:cubicBezTo>
                          <a:pt x="9762279" y="-5716"/>
                          <a:pt x="10182695" y="16863"/>
                          <a:pt x="10316379" y="0"/>
                        </a:cubicBezTo>
                        <a:cubicBezTo>
                          <a:pt x="10450063" y="-16863"/>
                          <a:pt x="10755522" y="61945"/>
                          <a:pt x="11065482" y="0"/>
                        </a:cubicBezTo>
                        <a:cubicBezTo>
                          <a:pt x="11375442" y="-61945"/>
                          <a:pt x="11387420" y="28743"/>
                          <a:pt x="11496068" y="0"/>
                        </a:cubicBezTo>
                        <a:cubicBezTo>
                          <a:pt x="11604716" y="-28743"/>
                          <a:pt x="11556894" y="5952"/>
                          <a:pt x="11608139" y="0"/>
                        </a:cubicBezTo>
                        <a:cubicBezTo>
                          <a:pt x="11659384" y="-5952"/>
                          <a:pt x="11666069" y="8164"/>
                          <a:pt x="11720209" y="0"/>
                        </a:cubicBezTo>
                        <a:cubicBezTo>
                          <a:pt x="11774349" y="-8164"/>
                          <a:pt x="11910136" y="12614"/>
                          <a:pt x="11991538" y="0"/>
                        </a:cubicBezTo>
                        <a:cubicBezTo>
                          <a:pt x="12072940" y="-12614"/>
                          <a:pt x="12139351" y="10190"/>
                          <a:pt x="12262866" y="0"/>
                        </a:cubicBezTo>
                        <a:cubicBezTo>
                          <a:pt x="12386381" y="-10190"/>
                          <a:pt x="12837335" y="96473"/>
                          <a:pt x="13171226" y="0"/>
                        </a:cubicBezTo>
                        <a:cubicBezTo>
                          <a:pt x="13505117" y="-96473"/>
                          <a:pt x="13230358" y="5605"/>
                          <a:pt x="13283297" y="0"/>
                        </a:cubicBezTo>
                        <a:cubicBezTo>
                          <a:pt x="13336236" y="-5605"/>
                          <a:pt x="13482867" y="24209"/>
                          <a:pt x="13554625" y="0"/>
                        </a:cubicBezTo>
                        <a:cubicBezTo>
                          <a:pt x="13626383" y="-24209"/>
                          <a:pt x="13859562" y="7655"/>
                          <a:pt x="13985212" y="0"/>
                        </a:cubicBezTo>
                        <a:cubicBezTo>
                          <a:pt x="14110862" y="-7655"/>
                          <a:pt x="14338464" y="66423"/>
                          <a:pt x="14575056" y="0"/>
                        </a:cubicBezTo>
                        <a:cubicBezTo>
                          <a:pt x="14811648" y="-66423"/>
                          <a:pt x="14768031" y="30892"/>
                          <a:pt x="14846385" y="0"/>
                        </a:cubicBezTo>
                        <a:cubicBezTo>
                          <a:pt x="14924739" y="-30892"/>
                          <a:pt x="15575654" y="27273"/>
                          <a:pt x="15925800" y="0"/>
                        </a:cubicBezTo>
                        <a:cubicBezTo>
                          <a:pt x="15928157" y="84657"/>
                          <a:pt x="15888127" y="255175"/>
                          <a:pt x="15925800" y="333955"/>
                        </a:cubicBezTo>
                        <a:cubicBezTo>
                          <a:pt x="15963473" y="412735"/>
                          <a:pt x="15920384" y="623150"/>
                          <a:pt x="15925800" y="748519"/>
                        </a:cubicBezTo>
                        <a:cubicBezTo>
                          <a:pt x="15931216" y="873888"/>
                          <a:pt x="15875041" y="1119383"/>
                          <a:pt x="15925800" y="1243694"/>
                        </a:cubicBezTo>
                        <a:cubicBezTo>
                          <a:pt x="15976559" y="1368006"/>
                          <a:pt x="15858505" y="1651728"/>
                          <a:pt x="15925800" y="1980698"/>
                        </a:cubicBezTo>
                        <a:cubicBezTo>
                          <a:pt x="15993095" y="2309668"/>
                          <a:pt x="15906357" y="2388764"/>
                          <a:pt x="15925800" y="2556482"/>
                        </a:cubicBezTo>
                        <a:cubicBezTo>
                          <a:pt x="15945243" y="2724200"/>
                          <a:pt x="15922638" y="2934143"/>
                          <a:pt x="15925800" y="3051656"/>
                        </a:cubicBezTo>
                        <a:cubicBezTo>
                          <a:pt x="15928962" y="3169169"/>
                          <a:pt x="15885990" y="3487246"/>
                          <a:pt x="15925800" y="3627441"/>
                        </a:cubicBezTo>
                        <a:cubicBezTo>
                          <a:pt x="15965610" y="3767637"/>
                          <a:pt x="15868069" y="3959654"/>
                          <a:pt x="15925800" y="4283835"/>
                        </a:cubicBezTo>
                        <a:cubicBezTo>
                          <a:pt x="15983531" y="4608016"/>
                          <a:pt x="15915186" y="4637646"/>
                          <a:pt x="15925800" y="4940229"/>
                        </a:cubicBezTo>
                        <a:cubicBezTo>
                          <a:pt x="15936414" y="5242812"/>
                          <a:pt x="15847399" y="5362354"/>
                          <a:pt x="15925800" y="5677232"/>
                        </a:cubicBezTo>
                        <a:cubicBezTo>
                          <a:pt x="16004201" y="5992110"/>
                          <a:pt x="15868899" y="6000933"/>
                          <a:pt x="15925800" y="6172407"/>
                        </a:cubicBezTo>
                        <a:cubicBezTo>
                          <a:pt x="15982701" y="6343881"/>
                          <a:pt x="15869694" y="6437917"/>
                          <a:pt x="15925800" y="6667581"/>
                        </a:cubicBezTo>
                        <a:cubicBezTo>
                          <a:pt x="15981906" y="6897245"/>
                          <a:pt x="15900300" y="6866361"/>
                          <a:pt x="15925800" y="7001536"/>
                        </a:cubicBezTo>
                        <a:cubicBezTo>
                          <a:pt x="15951300" y="7136712"/>
                          <a:pt x="15844398" y="7579215"/>
                          <a:pt x="15925800" y="8060979"/>
                        </a:cubicBezTo>
                        <a:cubicBezTo>
                          <a:pt x="15638854" y="8147383"/>
                          <a:pt x="15398796" y="8060574"/>
                          <a:pt x="15017440" y="8060979"/>
                        </a:cubicBezTo>
                        <a:cubicBezTo>
                          <a:pt x="14636084" y="8061384"/>
                          <a:pt x="14593317" y="8049465"/>
                          <a:pt x="14268337" y="8060979"/>
                        </a:cubicBezTo>
                        <a:cubicBezTo>
                          <a:pt x="13943357" y="8072493"/>
                          <a:pt x="13676491" y="8056150"/>
                          <a:pt x="13359977" y="8060979"/>
                        </a:cubicBezTo>
                        <a:cubicBezTo>
                          <a:pt x="13043463" y="8065808"/>
                          <a:pt x="12831194" y="7989279"/>
                          <a:pt x="12610874" y="8060979"/>
                        </a:cubicBezTo>
                        <a:cubicBezTo>
                          <a:pt x="12390554" y="8132679"/>
                          <a:pt x="12220289" y="8001531"/>
                          <a:pt x="12021030" y="8060979"/>
                        </a:cubicBezTo>
                        <a:cubicBezTo>
                          <a:pt x="11821771" y="8120427"/>
                          <a:pt x="11464096" y="8045579"/>
                          <a:pt x="11271927" y="8060979"/>
                        </a:cubicBezTo>
                        <a:cubicBezTo>
                          <a:pt x="11079758" y="8076379"/>
                          <a:pt x="11077391" y="8037416"/>
                          <a:pt x="11000599" y="8060979"/>
                        </a:cubicBezTo>
                        <a:cubicBezTo>
                          <a:pt x="10923807" y="8084542"/>
                          <a:pt x="10670974" y="8045421"/>
                          <a:pt x="10570012" y="8060979"/>
                        </a:cubicBezTo>
                        <a:cubicBezTo>
                          <a:pt x="10469050" y="8076537"/>
                          <a:pt x="10404624" y="8038009"/>
                          <a:pt x="10298684" y="8060979"/>
                        </a:cubicBezTo>
                        <a:cubicBezTo>
                          <a:pt x="10192744" y="8083949"/>
                          <a:pt x="10054685" y="8032156"/>
                          <a:pt x="9868098" y="8060979"/>
                        </a:cubicBezTo>
                        <a:cubicBezTo>
                          <a:pt x="9681511" y="8089802"/>
                          <a:pt x="9531297" y="8014008"/>
                          <a:pt x="9437511" y="8060979"/>
                        </a:cubicBezTo>
                        <a:cubicBezTo>
                          <a:pt x="9343725" y="8107950"/>
                          <a:pt x="8844284" y="8053789"/>
                          <a:pt x="8529151" y="8060979"/>
                        </a:cubicBezTo>
                        <a:cubicBezTo>
                          <a:pt x="8214018" y="8068169"/>
                          <a:pt x="8452352" y="8054443"/>
                          <a:pt x="8417080" y="8060979"/>
                        </a:cubicBezTo>
                        <a:cubicBezTo>
                          <a:pt x="8381808" y="8067515"/>
                          <a:pt x="8054866" y="8059375"/>
                          <a:pt x="7827236" y="8060979"/>
                        </a:cubicBezTo>
                        <a:cubicBezTo>
                          <a:pt x="7599606" y="8062583"/>
                          <a:pt x="7339042" y="8035272"/>
                          <a:pt x="7078133" y="8060979"/>
                        </a:cubicBezTo>
                        <a:cubicBezTo>
                          <a:pt x="6817224" y="8086686"/>
                          <a:pt x="6681191" y="8026025"/>
                          <a:pt x="6488289" y="8060979"/>
                        </a:cubicBezTo>
                        <a:cubicBezTo>
                          <a:pt x="6295387" y="8095933"/>
                          <a:pt x="6024315" y="8055720"/>
                          <a:pt x="5898444" y="8060979"/>
                        </a:cubicBezTo>
                        <a:cubicBezTo>
                          <a:pt x="5772574" y="8066238"/>
                          <a:pt x="5632281" y="8028735"/>
                          <a:pt x="5467858" y="8060979"/>
                        </a:cubicBezTo>
                        <a:cubicBezTo>
                          <a:pt x="5303435" y="8093223"/>
                          <a:pt x="5304959" y="8042491"/>
                          <a:pt x="5196530" y="8060979"/>
                        </a:cubicBezTo>
                        <a:cubicBezTo>
                          <a:pt x="5088101" y="8079467"/>
                          <a:pt x="5113275" y="8055392"/>
                          <a:pt x="5084459" y="8060979"/>
                        </a:cubicBezTo>
                        <a:cubicBezTo>
                          <a:pt x="5055643" y="8066566"/>
                          <a:pt x="4818663" y="8046874"/>
                          <a:pt x="4653873" y="8060979"/>
                        </a:cubicBezTo>
                        <a:cubicBezTo>
                          <a:pt x="4489083" y="8075084"/>
                          <a:pt x="4594209" y="8048503"/>
                          <a:pt x="4541802" y="8060979"/>
                        </a:cubicBezTo>
                        <a:cubicBezTo>
                          <a:pt x="4489395" y="8073455"/>
                          <a:pt x="4475893" y="8050577"/>
                          <a:pt x="4429732" y="8060979"/>
                        </a:cubicBezTo>
                        <a:cubicBezTo>
                          <a:pt x="4383571" y="8071381"/>
                          <a:pt x="4356640" y="8052148"/>
                          <a:pt x="4317661" y="8060979"/>
                        </a:cubicBezTo>
                        <a:cubicBezTo>
                          <a:pt x="4278682" y="8069810"/>
                          <a:pt x="3913084" y="8006686"/>
                          <a:pt x="3568559" y="8060979"/>
                        </a:cubicBezTo>
                        <a:cubicBezTo>
                          <a:pt x="3224034" y="8115272"/>
                          <a:pt x="3413640" y="8049414"/>
                          <a:pt x="3297230" y="8060979"/>
                        </a:cubicBezTo>
                        <a:cubicBezTo>
                          <a:pt x="3180820" y="8072544"/>
                          <a:pt x="3074516" y="8020450"/>
                          <a:pt x="2866644" y="8060979"/>
                        </a:cubicBezTo>
                        <a:cubicBezTo>
                          <a:pt x="2658772" y="8101508"/>
                          <a:pt x="2385434" y="8060244"/>
                          <a:pt x="1958284" y="8060979"/>
                        </a:cubicBezTo>
                        <a:cubicBezTo>
                          <a:pt x="1531134" y="8061714"/>
                          <a:pt x="1879043" y="8048957"/>
                          <a:pt x="1846213" y="8060979"/>
                        </a:cubicBezTo>
                        <a:cubicBezTo>
                          <a:pt x="1813383" y="8073001"/>
                          <a:pt x="1772041" y="8052075"/>
                          <a:pt x="1734143" y="8060979"/>
                        </a:cubicBezTo>
                        <a:cubicBezTo>
                          <a:pt x="1696245" y="8069883"/>
                          <a:pt x="1530919" y="8058247"/>
                          <a:pt x="1462814" y="8060979"/>
                        </a:cubicBezTo>
                        <a:cubicBezTo>
                          <a:pt x="1394709" y="8063711"/>
                          <a:pt x="1153166" y="8013580"/>
                          <a:pt x="1032228" y="8060979"/>
                        </a:cubicBezTo>
                        <a:cubicBezTo>
                          <a:pt x="911290" y="8108378"/>
                          <a:pt x="297710" y="8022240"/>
                          <a:pt x="0" y="8060979"/>
                        </a:cubicBezTo>
                        <a:cubicBezTo>
                          <a:pt x="-51533" y="7835407"/>
                          <a:pt x="46699" y="7714490"/>
                          <a:pt x="0" y="7404585"/>
                        </a:cubicBezTo>
                        <a:cubicBezTo>
                          <a:pt x="-46699" y="7094680"/>
                          <a:pt x="7252" y="7179712"/>
                          <a:pt x="0" y="7070630"/>
                        </a:cubicBezTo>
                        <a:cubicBezTo>
                          <a:pt x="-7252" y="6961549"/>
                          <a:pt x="17392" y="6823036"/>
                          <a:pt x="0" y="6656066"/>
                        </a:cubicBezTo>
                        <a:cubicBezTo>
                          <a:pt x="-17392" y="6489096"/>
                          <a:pt x="40018" y="6300121"/>
                          <a:pt x="0" y="6160891"/>
                        </a:cubicBezTo>
                        <a:cubicBezTo>
                          <a:pt x="-40018" y="6021662"/>
                          <a:pt x="26751" y="5782684"/>
                          <a:pt x="0" y="5585107"/>
                        </a:cubicBezTo>
                        <a:cubicBezTo>
                          <a:pt x="-26751" y="5387530"/>
                          <a:pt x="12231" y="5103815"/>
                          <a:pt x="0" y="4848103"/>
                        </a:cubicBezTo>
                        <a:cubicBezTo>
                          <a:pt x="-12231" y="4592391"/>
                          <a:pt x="13438" y="4613183"/>
                          <a:pt x="0" y="4514148"/>
                        </a:cubicBezTo>
                        <a:cubicBezTo>
                          <a:pt x="-13438" y="4415113"/>
                          <a:pt x="13756" y="4196886"/>
                          <a:pt x="0" y="4099584"/>
                        </a:cubicBezTo>
                        <a:cubicBezTo>
                          <a:pt x="-13756" y="4002282"/>
                          <a:pt x="61286" y="3599489"/>
                          <a:pt x="0" y="3443190"/>
                        </a:cubicBezTo>
                        <a:cubicBezTo>
                          <a:pt x="-61286" y="3286891"/>
                          <a:pt x="55832" y="3048980"/>
                          <a:pt x="0" y="2867405"/>
                        </a:cubicBezTo>
                        <a:cubicBezTo>
                          <a:pt x="-55832" y="2685830"/>
                          <a:pt x="28563" y="2628950"/>
                          <a:pt x="0" y="2533451"/>
                        </a:cubicBezTo>
                        <a:cubicBezTo>
                          <a:pt x="-28563" y="2437952"/>
                          <a:pt x="43165" y="2149977"/>
                          <a:pt x="0" y="1796447"/>
                        </a:cubicBezTo>
                        <a:cubicBezTo>
                          <a:pt x="-43165" y="1442917"/>
                          <a:pt x="9586" y="1349679"/>
                          <a:pt x="0" y="1059443"/>
                        </a:cubicBezTo>
                        <a:cubicBezTo>
                          <a:pt x="-9586" y="769207"/>
                          <a:pt x="124552" y="528981"/>
                          <a:pt x="0" y="0"/>
                        </a:cubicBezTo>
                        <a:close/>
                      </a:path>
                      <a:path w="15925800" h="8060979" stroke="0" extrusionOk="0">
                        <a:moveTo>
                          <a:pt x="0" y="0"/>
                        </a:moveTo>
                        <a:cubicBezTo>
                          <a:pt x="284840" y="-9930"/>
                          <a:pt x="414532" y="45045"/>
                          <a:pt x="589844" y="0"/>
                        </a:cubicBezTo>
                        <a:cubicBezTo>
                          <a:pt x="765156" y="-45045"/>
                          <a:pt x="951469" y="5757"/>
                          <a:pt x="1179689" y="0"/>
                        </a:cubicBezTo>
                        <a:cubicBezTo>
                          <a:pt x="1407909" y="-5757"/>
                          <a:pt x="1247782" y="1549"/>
                          <a:pt x="1291759" y="0"/>
                        </a:cubicBezTo>
                        <a:cubicBezTo>
                          <a:pt x="1335736" y="-1549"/>
                          <a:pt x="1534411" y="22236"/>
                          <a:pt x="1722346" y="0"/>
                        </a:cubicBezTo>
                        <a:cubicBezTo>
                          <a:pt x="1910281" y="-22236"/>
                          <a:pt x="1787636" y="1013"/>
                          <a:pt x="1834416" y="0"/>
                        </a:cubicBezTo>
                        <a:cubicBezTo>
                          <a:pt x="1881196" y="-1013"/>
                          <a:pt x="1913378" y="7639"/>
                          <a:pt x="1946487" y="0"/>
                        </a:cubicBezTo>
                        <a:cubicBezTo>
                          <a:pt x="1979596" y="-7639"/>
                          <a:pt x="2146746" y="15309"/>
                          <a:pt x="2217815" y="0"/>
                        </a:cubicBezTo>
                        <a:cubicBezTo>
                          <a:pt x="2288884" y="-15309"/>
                          <a:pt x="2684184" y="78102"/>
                          <a:pt x="2966918" y="0"/>
                        </a:cubicBezTo>
                        <a:cubicBezTo>
                          <a:pt x="3249652" y="-78102"/>
                          <a:pt x="3243368" y="19902"/>
                          <a:pt x="3397504" y="0"/>
                        </a:cubicBezTo>
                        <a:cubicBezTo>
                          <a:pt x="3551640" y="-19902"/>
                          <a:pt x="3847867" y="31930"/>
                          <a:pt x="4146606" y="0"/>
                        </a:cubicBezTo>
                        <a:cubicBezTo>
                          <a:pt x="4445345" y="-31930"/>
                          <a:pt x="4661014" y="65240"/>
                          <a:pt x="4895709" y="0"/>
                        </a:cubicBezTo>
                        <a:cubicBezTo>
                          <a:pt x="5130404" y="-65240"/>
                          <a:pt x="5105837" y="19710"/>
                          <a:pt x="5167037" y="0"/>
                        </a:cubicBezTo>
                        <a:cubicBezTo>
                          <a:pt x="5228237" y="-19710"/>
                          <a:pt x="5473338" y="23138"/>
                          <a:pt x="5756882" y="0"/>
                        </a:cubicBezTo>
                        <a:cubicBezTo>
                          <a:pt x="6040426" y="-23138"/>
                          <a:pt x="6421472" y="60695"/>
                          <a:pt x="6665242" y="0"/>
                        </a:cubicBezTo>
                        <a:cubicBezTo>
                          <a:pt x="6909012" y="-60695"/>
                          <a:pt x="7202271" y="92035"/>
                          <a:pt x="7573603" y="0"/>
                        </a:cubicBezTo>
                        <a:cubicBezTo>
                          <a:pt x="7944935" y="-92035"/>
                          <a:pt x="8150724" y="52524"/>
                          <a:pt x="8322705" y="0"/>
                        </a:cubicBezTo>
                        <a:cubicBezTo>
                          <a:pt x="8494686" y="-52524"/>
                          <a:pt x="9015705" y="101329"/>
                          <a:pt x="9231066" y="0"/>
                        </a:cubicBezTo>
                        <a:cubicBezTo>
                          <a:pt x="9446427" y="-101329"/>
                          <a:pt x="9385649" y="27172"/>
                          <a:pt x="9502394" y="0"/>
                        </a:cubicBezTo>
                        <a:cubicBezTo>
                          <a:pt x="9619139" y="-27172"/>
                          <a:pt x="9804125" y="41402"/>
                          <a:pt x="9932980" y="0"/>
                        </a:cubicBezTo>
                        <a:cubicBezTo>
                          <a:pt x="10061835" y="-41402"/>
                          <a:pt x="10131285" y="16022"/>
                          <a:pt x="10204309" y="0"/>
                        </a:cubicBezTo>
                        <a:cubicBezTo>
                          <a:pt x="10277333" y="-16022"/>
                          <a:pt x="10260832" y="3807"/>
                          <a:pt x="10316379" y="0"/>
                        </a:cubicBezTo>
                        <a:cubicBezTo>
                          <a:pt x="10371926" y="-3807"/>
                          <a:pt x="10708371" y="53862"/>
                          <a:pt x="10906224" y="0"/>
                        </a:cubicBezTo>
                        <a:cubicBezTo>
                          <a:pt x="11104078" y="-53862"/>
                          <a:pt x="11289152" y="40457"/>
                          <a:pt x="11496068" y="0"/>
                        </a:cubicBezTo>
                        <a:cubicBezTo>
                          <a:pt x="11702984" y="-40457"/>
                          <a:pt x="11698715" y="25282"/>
                          <a:pt x="11767397" y="0"/>
                        </a:cubicBezTo>
                        <a:cubicBezTo>
                          <a:pt x="11836079" y="-25282"/>
                          <a:pt x="12361174" y="52577"/>
                          <a:pt x="12675757" y="0"/>
                        </a:cubicBezTo>
                        <a:cubicBezTo>
                          <a:pt x="12990340" y="-52577"/>
                          <a:pt x="13225598" y="55316"/>
                          <a:pt x="13424860" y="0"/>
                        </a:cubicBezTo>
                        <a:cubicBezTo>
                          <a:pt x="13624122" y="-55316"/>
                          <a:pt x="14004290" y="62744"/>
                          <a:pt x="14333220" y="0"/>
                        </a:cubicBezTo>
                        <a:cubicBezTo>
                          <a:pt x="14662150" y="-62744"/>
                          <a:pt x="14603480" y="25953"/>
                          <a:pt x="14763806" y="0"/>
                        </a:cubicBezTo>
                        <a:cubicBezTo>
                          <a:pt x="14924132" y="-25953"/>
                          <a:pt x="14850044" y="12293"/>
                          <a:pt x="14875877" y="0"/>
                        </a:cubicBezTo>
                        <a:cubicBezTo>
                          <a:pt x="14901710" y="-12293"/>
                          <a:pt x="15087125" y="8414"/>
                          <a:pt x="15147205" y="0"/>
                        </a:cubicBezTo>
                        <a:cubicBezTo>
                          <a:pt x="15207285" y="-8414"/>
                          <a:pt x="15692103" y="28879"/>
                          <a:pt x="15925800" y="0"/>
                        </a:cubicBezTo>
                        <a:cubicBezTo>
                          <a:pt x="15983289" y="166756"/>
                          <a:pt x="15840772" y="413135"/>
                          <a:pt x="15925800" y="737004"/>
                        </a:cubicBezTo>
                        <a:cubicBezTo>
                          <a:pt x="16010828" y="1060873"/>
                          <a:pt x="15868900" y="1080626"/>
                          <a:pt x="15925800" y="1312788"/>
                        </a:cubicBezTo>
                        <a:cubicBezTo>
                          <a:pt x="15982700" y="1544950"/>
                          <a:pt x="15892243" y="1559532"/>
                          <a:pt x="15925800" y="1727353"/>
                        </a:cubicBezTo>
                        <a:cubicBezTo>
                          <a:pt x="15959357" y="1895175"/>
                          <a:pt x="15910669" y="1938468"/>
                          <a:pt x="15925800" y="2061307"/>
                        </a:cubicBezTo>
                        <a:cubicBezTo>
                          <a:pt x="15940931" y="2184146"/>
                          <a:pt x="15901889" y="2429056"/>
                          <a:pt x="15925800" y="2717701"/>
                        </a:cubicBezTo>
                        <a:cubicBezTo>
                          <a:pt x="15949711" y="3006346"/>
                          <a:pt x="15899239" y="3079131"/>
                          <a:pt x="15925800" y="3212876"/>
                        </a:cubicBezTo>
                        <a:cubicBezTo>
                          <a:pt x="15952361" y="3346622"/>
                          <a:pt x="15892935" y="3499727"/>
                          <a:pt x="15925800" y="3627441"/>
                        </a:cubicBezTo>
                        <a:cubicBezTo>
                          <a:pt x="15958665" y="3755155"/>
                          <a:pt x="15919527" y="3822932"/>
                          <a:pt x="15925800" y="3961395"/>
                        </a:cubicBezTo>
                        <a:cubicBezTo>
                          <a:pt x="15932073" y="4099858"/>
                          <a:pt x="15907934" y="4291664"/>
                          <a:pt x="15925800" y="4456570"/>
                        </a:cubicBezTo>
                        <a:cubicBezTo>
                          <a:pt x="15943666" y="4621477"/>
                          <a:pt x="15880052" y="4979716"/>
                          <a:pt x="15925800" y="5112964"/>
                        </a:cubicBezTo>
                        <a:cubicBezTo>
                          <a:pt x="15971548" y="5246212"/>
                          <a:pt x="15923979" y="5558712"/>
                          <a:pt x="15925800" y="5849968"/>
                        </a:cubicBezTo>
                        <a:cubicBezTo>
                          <a:pt x="15927621" y="6141224"/>
                          <a:pt x="15920727" y="6103002"/>
                          <a:pt x="15925800" y="6183922"/>
                        </a:cubicBezTo>
                        <a:cubicBezTo>
                          <a:pt x="15930873" y="6264842"/>
                          <a:pt x="15888313" y="6771075"/>
                          <a:pt x="15925800" y="6920926"/>
                        </a:cubicBezTo>
                        <a:cubicBezTo>
                          <a:pt x="15963287" y="7070777"/>
                          <a:pt x="15910391" y="7137916"/>
                          <a:pt x="15925800" y="7254881"/>
                        </a:cubicBezTo>
                        <a:cubicBezTo>
                          <a:pt x="15941209" y="7371846"/>
                          <a:pt x="15867682" y="7787561"/>
                          <a:pt x="15925800" y="8060979"/>
                        </a:cubicBezTo>
                        <a:cubicBezTo>
                          <a:pt x="15632766" y="8079322"/>
                          <a:pt x="15488154" y="8029228"/>
                          <a:pt x="15335956" y="8060979"/>
                        </a:cubicBezTo>
                        <a:cubicBezTo>
                          <a:pt x="15183758" y="8092730"/>
                          <a:pt x="14626096" y="7981726"/>
                          <a:pt x="14427595" y="8060979"/>
                        </a:cubicBezTo>
                        <a:cubicBezTo>
                          <a:pt x="14229094" y="8140232"/>
                          <a:pt x="14122353" y="8029071"/>
                          <a:pt x="13837751" y="8060979"/>
                        </a:cubicBezTo>
                        <a:cubicBezTo>
                          <a:pt x="13553149" y="8092887"/>
                          <a:pt x="13185972" y="8026912"/>
                          <a:pt x="12929390" y="8060979"/>
                        </a:cubicBezTo>
                        <a:cubicBezTo>
                          <a:pt x="12672808" y="8095046"/>
                          <a:pt x="12381131" y="8036085"/>
                          <a:pt x="12021030" y="8060979"/>
                        </a:cubicBezTo>
                        <a:cubicBezTo>
                          <a:pt x="11660929" y="8085873"/>
                          <a:pt x="11964008" y="8051006"/>
                          <a:pt x="11908959" y="8060979"/>
                        </a:cubicBezTo>
                        <a:cubicBezTo>
                          <a:pt x="11853910" y="8070952"/>
                          <a:pt x="11722460" y="8050891"/>
                          <a:pt x="11637631" y="8060979"/>
                        </a:cubicBezTo>
                        <a:cubicBezTo>
                          <a:pt x="11552802" y="8071067"/>
                          <a:pt x="11303802" y="8012400"/>
                          <a:pt x="11207044" y="8060979"/>
                        </a:cubicBezTo>
                        <a:cubicBezTo>
                          <a:pt x="11110286" y="8109558"/>
                          <a:pt x="10781311" y="8034520"/>
                          <a:pt x="10617200" y="8060979"/>
                        </a:cubicBezTo>
                        <a:cubicBezTo>
                          <a:pt x="10453089" y="8087438"/>
                          <a:pt x="10128082" y="7989166"/>
                          <a:pt x="9868098" y="8060979"/>
                        </a:cubicBezTo>
                        <a:cubicBezTo>
                          <a:pt x="9608114" y="8132792"/>
                          <a:pt x="9429712" y="8037941"/>
                          <a:pt x="9118995" y="8060979"/>
                        </a:cubicBezTo>
                        <a:cubicBezTo>
                          <a:pt x="8808278" y="8084017"/>
                          <a:pt x="8824363" y="8009522"/>
                          <a:pt x="8688409" y="8060979"/>
                        </a:cubicBezTo>
                        <a:cubicBezTo>
                          <a:pt x="8552455" y="8112436"/>
                          <a:pt x="8270784" y="8000358"/>
                          <a:pt x="7939306" y="8060979"/>
                        </a:cubicBezTo>
                        <a:cubicBezTo>
                          <a:pt x="7607828" y="8121600"/>
                          <a:pt x="7696139" y="8060079"/>
                          <a:pt x="7508720" y="8060979"/>
                        </a:cubicBezTo>
                        <a:cubicBezTo>
                          <a:pt x="7321301" y="8061879"/>
                          <a:pt x="6979316" y="7982583"/>
                          <a:pt x="6600359" y="8060979"/>
                        </a:cubicBezTo>
                        <a:cubicBezTo>
                          <a:pt x="6221402" y="8139375"/>
                          <a:pt x="6205969" y="7980500"/>
                          <a:pt x="5851257" y="8060979"/>
                        </a:cubicBezTo>
                        <a:cubicBezTo>
                          <a:pt x="5496545" y="8141458"/>
                          <a:pt x="5383936" y="8031645"/>
                          <a:pt x="5261412" y="8060979"/>
                        </a:cubicBezTo>
                        <a:cubicBezTo>
                          <a:pt x="5138889" y="8090313"/>
                          <a:pt x="5197560" y="8050569"/>
                          <a:pt x="5149342" y="8060979"/>
                        </a:cubicBezTo>
                        <a:cubicBezTo>
                          <a:pt x="5101124" y="8071389"/>
                          <a:pt x="4684581" y="7984743"/>
                          <a:pt x="4400240" y="8060979"/>
                        </a:cubicBezTo>
                        <a:cubicBezTo>
                          <a:pt x="4115899" y="8137215"/>
                          <a:pt x="3744330" y="8034843"/>
                          <a:pt x="3491879" y="8060979"/>
                        </a:cubicBezTo>
                        <a:cubicBezTo>
                          <a:pt x="3239428" y="8087115"/>
                          <a:pt x="3075809" y="8042565"/>
                          <a:pt x="2902035" y="8060979"/>
                        </a:cubicBezTo>
                        <a:cubicBezTo>
                          <a:pt x="2728261" y="8079393"/>
                          <a:pt x="2835467" y="8049972"/>
                          <a:pt x="2789964" y="8060979"/>
                        </a:cubicBezTo>
                        <a:cubicBezTo>
                          <a:pt x="2744461" y="8071986"/>
                          <a:pt x="2717460" y="8052428"/>
                          <a:pt x="2677894" y="8060979"/>
                        </a:cubicBezTo>
                        <a:cubicBezTo>
                          <a:pt x="2638328" y="8069530"/>
                          <a:pt x="2171324" y="8007247"/>
                          <a:pt x="1928791" y="8060979"/>
                        </a:cubicBezTo>
                        <a:cubicBezTo>
                          <a:pt x="1686258" y="8114711"/>
                          <a:pt x="1781803" y="8044116"/>
                          <a:pt x="1657463" y="8060979"/>
                        </a:cubicBezTo>
                        <a:cubicBezTo>
                          <a:pt x="1533123" y="8077842"/>
                          <a:pt x="1120356" y="7983042"/>
                          <a:pt x="908360" y="8060979"/>
                        </a:cubicBezTo>
                        <a:cubicBezTo>
                          <a:pt x="696364" y="8138916"/>
                          <a:pt x="301279" y="7958215"/>
                          <a:pt x="0" y="8060979"/>
                        </a:cubicBezTo>
                        <a:cubicBezTo>
                          <a:pt x="-38670" y="7880775"/>
                          <a:pt x="34939" y="7625890"/>
                          <a:pt x="0" y="7485195"/>
                        </a:cubicBezTo>
                        <a:cubicBezTo>
                          <a:pt x="-34939" y="7344500"/>
                          <a:pt x="6431" y="7244092"/>
                          <a:pt x="0" y="7151240"/>
                        </a:cubicBezTo>
                        <a:cubicBezTo>
                          <a:pt x="-6431" y="7058389"/>
                          <a:pt x="41331" y="6769985"/>
                          <a:pt x="0" y="6656066"/>
                        </a:cubicBezTo>
                        <a:cubicBezTo>
                          <a:pt x="-41331" y="6542147"/>
                          <a:pt x="18493" y="6381142"/>
                          <a:pt x="0" y="6241501"/>
                        </a:cubicBezTo>
                        <a:cubicBezTo>
                          <a:pt x="-18493" y="6101860"/>
                          <a:pt x="15458" y="5938756"/>
                          <a:pt x="0" y="5826936"/>
                        </a:cubicBezTo>
                        <a:cubicBezTo>
                          <a:pt x="-15458" y="5715117"/>
                          <a:pt x="9113" y="5588341"/>
                          <a:pt x="0" y="5492981"/>
                        </a:cubicBezTo>
                        <a:cubicBezTo>
                          <a:pt x="-9113" y="5397621"/>
                          <a:pt x="10456" y="5145348"/>
                          <a:pt x="0" y="4917197"/>
                        </a:cubicBezTo>
                        <a:cubicBezTo>
                          <a:pt x="-10456" y="4689046"/>
                          <a:pt x="2074" y="4478070"/>
                          <a:pt x="0" y="4260803"/>
                        </a:cubicBezTo>
                        <a:cubicBezTo>
                          <a:pt x="-2074" y="4043536"/>
                          <a:pt x="74850" y="3852708"/>
                          <a:pt x="0" y="3604409"/>
                        </a:cubicBezTo>
                        <a:cubicBezTo>
                          <a:pt x="-74850" y="3356110"/>
                          <a:pt x="8947" y="3406736"/>
                          <a:pt x="0" y="3270454"/>
                        </a:cubicBezTo>
                        <a:cubicBezTo>
                          <a:pt x="-8947" y="3134173"/>
                          <a:pt x="43449" y="3007387"/>
                          <a:pt x="0" y="2775280"/>
                        </a:cubicBezTo>
                        <a:cubicBezTo>
                          <a:pt x="-43449" y="2543173"/>
                          <a:pt x="25644" y="2426869"/>
                          <a:pt x="0" y="2118886"/>
                        </a:cubicBezTo>
                        <a:cubicBezTo>
                          <a:pt x="-25644" y="1810903"/>
                          <a:pt x="40060" y="1683681"/>
                          <a:pt x="0" y="1462492"/>
                        </a:cubicBezTo>
                        <a:cubicBezTo>
                          <a:pt x="-40060" y="1241303"/>
                          <a:pt x="21505" y="1058281"/>
                          <a:pt x="0" y="806098"/>
                        </a:cubicBezTo>
                        <a:cubicBezTo>
                          <a:pt x="-21505" y="553915"/>
                          <a:pt x="41340" y="35560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C2BA58-3E59-3B69-2E10-F9F5BA89C8A9}"/>
              </a:ext>
            </a:extLst>
          </p:cNvPr>
          <p:cNvSpPr txBox="1"/>
          <p:nvPr/>
        </p:nvSpPr>
        <p:spPr>
          <a:xfrm>
            <a:off x="5334000" y="1769628"/>
            <a:ext cx="7315200" cy="553998"/>
          </a:xfrm>
          <a:prstGeom prst="rect">
            <a:avLst/>
          </a:prstGeom>
          <a:noFill/>
        </p:spPr>
        <p:txBody>
          <a:bodyPr wrap="square">
            <a:spAutoFit/>
          </a:bodyPr>
          <a:lstStyle/>
          <a:p>
            <a:pPr algn="ctr">
              <a:spcBef>
                <a:spcPts val="100"/>
              </a:spcBef>
              <a:spcAft>
                <a:spcPts val="100"/>
              </a:spcAft>
            </a:pPr>
            <a:r>
              <a:rPr lang="en-US" sz="3000" b="1">
                <a:solidFill>
                  <a:srgbClr val="000000"/>
                </a:solidFill>
                <a:latin typeface="Arial" panose="020B0604020202020204" pitchFamily="34" charset="0"/>
                <a:ea typeface="Calibri" panose="020F0502020204030204" pitchFamily="34" charset="0"/>
                <a:cs typeface="Arial" panose="020B0604020202020204" pitchFamily="34" charset="0"/>
              </a:rPr>
              <a:t>PHIẾU TỰ ĐÁNH GIÁ</a:t>
            </a:r>
          </a:p>
        </p:txBody>
      </p:sp>
      <p:sp>
        <p:nvSpPr>
          <p:cNvPr id="10" name="TextBox 9">
            <a:extLst>
              <a:ext uri="{FF2B5EF4-FFF2-40B4-BE49-F238E27FC236}">
                <a16:creationId xmlns:a16="http://schemas.microsoft.com/office/drawing/2014/main" id="{BDC6AF61-72B2-DF59-FDE8-3555808E418F}"/>
              </a:ext>
            </a:extLst>
          </p:cNvPr>
          <p:cNvSpPr txBox="1"/>
          <p:nvPr/>
        </p:nvSpPr>
        <p:spPr>
          <a:xfrm>
            <a:off x="1597151" y="2323626"/>
            <a:ext cx="15166849" cy="2470163"/>
          </a:xfrm>
          <a:prstGeom prst="rect">
            <a:avLst/>
          </a:prstGeom>
          <a:noFill/>
        </p:spPr>
        <p:txBody>
          <a:bodyPr wrap="square">
            <a:spAutoFit/>
          </a:bodyPr>
          <a:lstStyle/>
          <a:p>
            <a:pPr algn="just">
              <a:lnSpc>
                <a:spcPct val="150000"/>
              </a:lnSpc>
              <a:spcBef>
                <a:spcPts val="100"/>
              </a:spcBef>
              <a:spcAft>
                <a:spcPts val="100"/>
              </a:spcAft>
            </a:pP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Tên hoạt động: .......................................................</a:t>
            </a:r>
          </a:p>
          <a:p>
            <a:pPr algn="just">
              <a:lnSpc>
                <a:spcPct val="150000"/>
              </a:lnSpc>
              <a:spcBef>
                <a:spcPts val="100"/>
              </a:spcBef>
              <a:spcAft>
                <a:spcPts val="100"/>
              </a:spcAft>
            </a:pP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Nhóm: ....................................................................</a:t>
            </a:r>
          </a:p>
          <a:p>
            <a:pPr algn="just">
              <a:lnSpc>
                <a:spcPct val="150000"/>
              </a:lnSpc>
              <a:spcBef>
                <a:spcPts val="100"/>
              </a:spcBef>
              <a:spcAft>
                <a:spcPts val="100"/>
              </a:spcAft>
            </a:pP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Em hãy đánh giá sự tích cực tham gia </a:t>
            </a:r>
            <a:r>
              <a:rPr lang="en-US" sz="2600">
                <a:solidFill>
                  <a:srgbClr val="000000"/>
                </a:solidFill>
                <a:latin typeface="Arial" panose="020B0604020202020204" pitchFamily="34" charset="0"/>
                <a:ea typeface="Calibri" panose="020F0502020204030204" pitchFamily="34" charset="0"/>
                <a:cs typeface="Arial" panose="020B0604020202020204" pitchFamily="34" charset="0"/>
              </a:rPr>
              <a:t>và kết quả làm việc </a:t>
            </a: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của </a:t>
            </a:r>
            <a:r>
              <a:rPr lang="en-US" sz="2600">
                <a:solidFill>
                  <a:srgbClr val="000000"/>
                </a:solidFill>
                <a:latin typeface="Arial" panose="020B0604020202020204" pitchFamily="34" charset="0"/>
                <a:ea typeface="Calibri" panose="020F0502020204030204" pitchFamily="34" charset="0"/>
                <a:cs typeface="Arial" panose="020B0604020202020204" pitchFamily="34" charset="0"/>
              </a:rPr>
              <a:t>em và </a:t>
            </a: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các bạn trong nhóm khi thực hiện các nhiệm vụ của chủ đề bằng cách </a:t>
            </a:r>
            <a:r>
              <a:rPr lang="en-US" sz="2600">
                <a:solidFill>
                  <a:srgbClr val="000000"/>
                </a:solidFill>
                <a:latin typeface="Arial" panose="020B0604020202020204" pitchFamily="34" charset="0"/>
                <a:ea typeface="Calibri" panose="020F0502020204030204" pitchFamily="34" charset="0"/>
                <a:cs typeface="Arial" panose="020B0604020202020204" pitchFamily="34" charset="0"/>
              </a:rPr>
              <a:t>hoàn thành bảng dưới đây</a:t>
            </a: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graphicFrame>
        <p:nvGraphicFramePr>
          <p:cNvPr id="15" name="Table 14">
            <a:extLst>
              <a:ext uri="{FF2B5EF4-FFF2-40B4-BE49-F238E27FC236}">
                <a16:creationId xmlns:a16="http://schemas.microsoft.com/office/drawing/2014/main" id="{FCF3CD11-05F0-6987-1BB4-FA95A108A7F3}"/>
              </a:ext>
            </a:extLst>
          </p:cNvPr>
          <p:cNvGraphicFramePr>
            <a:graphicFrameLocks noGrp="1"/>
          </p:cNvGraphicFramePr>
          <p:nvPr>
            <p:extLst>
              <p:ext uri="{D42A27DB-BD31-4B8C-83A1-F6EECF244321}">
                <p14:modId xmlns:p14="http://schemas.microsoft.com/office/powerpoint/2010/main" val="642427687"/>
              </p:ext>
            </p:extLst>
          </p:nvPr>
        </p:nvGraphicFramePr>
        <p:xfrm>
          <a:off x="1674874" y="5068320"/>
          <a:ext cx="15011401" cy="4570980"/>
        </p:xfrm>
        <a:graphic>
          <a:graphicData uri="http://schemas.openxmlformats.org/drawingml/2006/table">
            <a:tbl>
              <a:tblPr bandRow="1">
                <a:tableStyleId>{5C22544A-7EE6-4342-B048-85BDC9FD1C3A}</a:tableStyleId>
              </a:tblPr>
              <a:tblGrid>
                <a:gridCol w="2467815">
                  <a:extLst>
                    <a:ext uri="{9D8B030D-6E8A-4147-A177-3AD203B41FA5}">
                      <a16:colId xmlns:a16="http://schemas.microsoft.com/office/drawing/2014/main" val="4159855821"/>
                    </a:ext>
                  </a:extLst>
                </a:gridCol>
                <a:gridCol w="4361393">
                  <a:extLst>
                    <a:ext uri="{9D8B030D-6E8A-4147-A177-3AD203B41FA5}">
                      <a16:colId xmlns:a16="http://schemas.microsoft.com/office/drawing/2014/main" val="2326510077"/>
                    </a:ext>
                  </a:extLst>
                </a:gridCol>
                <a:gridCol w="2614317">
                  <a:extLst>
                    <a:ext uri="{9D8B030D-6E8A-4147-A177-3AD203B41FA5}">
                      <a16:colId xmlns:a16="http://schemas.microsoft.com/office/drawing/2014/main" val="1703090232"/>
                    </a:ext>
                  </a:extLst>
                </a:gridCol>
                <a:gridCol w="2614317">
                  <a:extLst>
                    <a:ext uri="{9D8B030D-6E8A-4147-A177-3AD203B41FA5}">
                      <a16:colId xmlns:a16="http://schemas.microsoft.com/office/drawing/2014/main" val="808575480"/>
                    </a:ext>
                  </a:extLst>
                </a:gridCol>
                <a:gridCol w="2953559">
                  <a:extLst>
                    <a:ext uri="{9D8B030D-6E8A-4147-A177-3AD203B41FA5}">
                      <a16:colId xmlns:a16="http://schemas.microsoft.com/office/drawing/2014/main" val="279390863"/>
                    </a:ext>
                  </a:extLst>
                </a:gridCol>
              </a:tblGrid>
              <a:tr h="761830">
                <a:tc rowSpan="2">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STT</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Tên các bạn trong nhóm</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Mức độ tham gia</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7080225"/>
                  </a:ext>
                </a:extLst>
              </a:tr>
              <a:tr h="761830">
                <a:tc vMerge="1">
                  <a:txBody>
                    <a:bodyPr/>
                    <a:lstStyle/>
                    <a:p>
                      <a:endParaRPr lang="en-US"/>
                    </a:p>
                  </a:txBody>
                  <a:tcPr/>
                </a:tc>
                <a:tc vMerge="1">
                  <a:txBody>
                    <a:bodyPr/>
                    <a:lstStyle/>
                    <a:p>
                      <a:endParaRPr lang="en-US"/>
                    </a:p>
                  </a:txBody>
                  <a:tcPr/>
                </a:tc>
                <a:tc>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Rất tích cực</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Tích cực</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Chưa tích cực</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7211104"/>
                  </a:ext>
                </a:extLst>
              </a:tr>
              <a:tr h="761830">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2197820"/>
                  </a:ext>
                </a:extLst>
              </a:tr>
              <a:tr h="761830">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0488531"/>
                  </a:ext>
                </a:extLst>
              </a:tr>
              <a:tr h="761830">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1409029"/>
                  </a:ext>
                </a:extLst>
              </a:tr>
              <a:tr h="761830">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0569460"/>
                  </a:ext>
                </a:extLst>
              </a:tr>
            </a:tbl>
          </a:graphicData>
        </a:graphic>
      </p:graphicFrame>
    </p:spTree>
    <p:extLst>
      <p:ext uri="{BB962C8B-B14F-4D97-AF65-F5344CB8AC3E}">
        <p14:creationId xmlns:p14="http://schemas.microsoft.com/office/powerpoint/2010/main" val="1145668810"/>
      </p:ext>
    </p:extLst>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3">
            <a:extLst>
              <a:ext uri="{FF2B5EF4-FFF2-40B4-BE49-F238E27FC236}">
                <a16:creationId xmlns:a16="http://schemas.microsoft.com/office/drawing/2014/main" id="{C5C82730-9F1D-E924-D35E-58896E250B8A}"/>
              </a:ext>
            </a:extLst>
          </p:cNvPr>
          <p:cNvSpPr/>
          <p:nvPr/>
        </p:nvSpPr>
        <p:spPr>
          <a:xfrm>
            <a:off x="304800" y="800100"/>
            <a:ext cx="10058400" cy="1484052"/>
          </a:xfrm>
          <a:prstGeom prst="accentBorderCallout1">
            <a:avLst>
              <a:gd name="adj1" fmla="val 18750"/>
              <a:gd name="adj2" fmla="val -3127"/>
              <a:gd name="adj3" fmla="val 17954"/>
              <a:gd name="adj4" fmla="val -17509"/>
            </a:avLst>
          </a:prstGeom>
          <a:solidFill>
            <a:srgbClr val="FFF3C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GHI CHÚ KHI THỰC HIỆN</a:t>
            </a:r>
            <a:endParaRPr lang="en-US" sz="4400" b="1" i="1" dirty="0">
              <a:solidFill>
                <a:srgbClr val="C0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50627EE9-3629-9EDB-5AB4-E229111ACA93}"/>
              </a:ext>
            </a:extLst>
          </p:cNvPr>
          <p:cNvGraphicFramePr>
            <a:graphicFrameLocks noGrp="1"/>
          </p:cNvGraphicFramePr>
          <p:nvPr>
            <p:extLst>
              <p:ext uri="{D42A27DB-BD31-4B8C-83A1-F6EECF244321}">
                <p14:modId xmlns:p14="http://schemas.microsoft.com/office/powerpoint/2010/main" val="3325293240"/>
              </p:ext>
            </p:extLst>
          </p:nvPr>
        </p:nvGraphicFramePr>
        <p:xfrm>
          <a:off x="939800" y="2705100"/>
          <a:ext cx="16408400" cy="7162800"/>
        </p:xfrm>
        <a:graphic>
          <a:graphicData uri="http://schemas.openxmlformats.org/drawingml/2006/table">
            <a:tbl>
              <a:tblPr bandRow="1">
                <a:tableStyleId>{5C22544A-7EE6-4342-B048-85BDC9FD1C3A}</a:tableStyleId>
              </a:tblPr>
              <a:tblGrid>
                <a:gridCol w="8585200">
                  <a:extLst>
                    <a:ext uri="{9D8B030D-6E8A-4147-A177-3AD203B41FA5}">
                      <a16:colId xmlns:a16="http://schemas.microsoft.com/office/drawing/2014/main" val="1514166600"/>
                    </a:ext>
                  </a:extLst>
                </a:gridCol>
                <a:gridCol w="7823200">
                  <a:extLst>
                    <a:ext uri="{9D8B030D-6E8A-4147-A177-3AD203B41FA5}">
                      <a16:colId xmlns:a16="http://schemas.microsoft.com/office/drawing/2014/main" val="1069092465"/>
                    </a:ext>
                  </a:extLst>
                </a:gridCol>
              </a:tblGrid>
              <a:tr h="1325897">
                <a:tc>
                  <a:txBody>
                    <a:bodyPr/>
                    <a:lstStyle/>
                    <a:p>
                      <a:pPr marL="0" marR="0"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Mức độ tham gia</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Kết quả làm việc</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94540421"/>
                  </a:ext>
                </a:extLst>
              </a:tr>
              <a:tr h="2331703">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1. Rất tích cực: Chủ động, tự giác tham gia vào hoạt động một cách hứng thú, say mê, nhiệt tình.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1. Tốt: Thực hiện việc được giao có kết quả tốt.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804158"/>
                  </a:ext>
                </a:extLst>
              </a:tr>
              <a:tr h="1752600">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2. Tích cực: Chủ động, tự giác tham gia vào hoạt động theo khả năng của bản thân.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3200">
                          <a:effectLst/>
                          <a:latin typeface="Arial" panose="020B0604020202020204" pitchFamily="34" charset="0"/>
                          <a:cs typeface="Arial" panose="020B0604020202020204" pitchFamily="34" charset="0"/>
                        </a:rPr>
                        <a:t>2. Bình thường: Kết quả đạt yêu cầu</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8771842"/>
                  </a:ext>
                </a:extLst>
              </a:tr>
              <a:tr h="1752600">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3. Không tích cực: Ít hoặc không tham gia vào hoạt động nào.</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3. Chưa tốt: Không đạt được kết quả nào hoặc kết quả chưa đạt yêu cầu</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9806640"/>
                  </a:ext>
                </a:extLst>
              </a:tr>
            </a:tbl>
          </a:graphicData>
        </a:graphic>
      </p:graphicFrame>
    </p:spTree>
    <p:extLst>
      <p:ext uri="{BB962C8B-B14F-4D97-AF65-F5344CB8AC3E}">
        <p14:creationId xmlns:p14="http://schemas.microsoft.com/office/powerpoint/2010/main" val="8555381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0D30555E-83BC-AC52-6D6C-417935499D89}"/>
              </a:ext>
            </a:extLst>
          </p:cNvPr>
          <p:cNvSpPr/>
          <p:nvPr/>
        </p:nvSpPr>
        <p:spPr>
          <a:xfrm>
            <a:off x="1032148" y="1689062"/>
            <a:ext cx="12633560" cy="7512602"/>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6">
              <a:lumMod val="20000"/>
              <a:lumOff val="80000"/>
            </a:schemeClr>
          </a:solidFill>
        </p:spPr>
        <p:txBody>
          <a:bodyPr/>
          <a:lstStyle/>
          <a:p>
            <a:endParaRPr lang="en-US"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DC825F1-BE95-CEC9-47BF-564D2ABF551D}"/>
              </a:ext>
            </a:extLst>
          </p:cNvPr>
          <p:cNvGrpSpPr/>
          <p:nvPr/>
        </p:nvGrpSpPr>
        <p:grpSpPr>
          <a:xfrm>
            <a:off x="1953757" y="866586"/>
            <a:ext cx="10269310" cy="1632943"/>
            <a:chOff x="4157711" y="578015"/>
            <a:chExt cx="10269310" cy="1632943"/>
          </a:xfrm>
        </p:grpSpPr>
        <p:pic>
          <p:nvPicPr>
            <p:cNvPr id="6" name="Picture 9">
              <a:extLst>
                <a:ext uri="{FF2B5EF4-FFF2-40B4-BE49-F238E27FC236}">
                  <a16:creationId xmlns:a16="http://schemas.microsoft.com/office/drawing/2014/main" id="{BD787E63-49F9-B45A-AD44-2EF5D626FE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7711" y="578015"/>
              <a:ext cx="10269310" cy="1632943"/>
            </a:xfrm>
            <a:prstGeom prst="rect">
              <a:avLst/>
            </a:prstGeom>
          </p:spPr>
        </p:pic>
        <p:sp>
          <p:nvSpPr>
            <p:cNvPr id="7" name="TextBox 6">
              <a:extLst>
                <a:ext uri="{FF2B5EF4-FFF2-40B4-BE49-F238E27FC236}">
                  <a16:creationId xmlns:a16="http://schemas.microsoft.com/office/drawing/2014/main" id="{001F12E0-5B4A-D810-470F-CB0E4C6A435E}"/>
                </a:ext>
              </a:extLst>
            </p:cNvPr>
            <p:cNvSpPr txBox="1"/>
            <p:nvPr/>
          </p:nvSpPr>
          <p:spPr>
            <a:xfrm>
              <a:off x="4482659" y="840488"/>
              <a:ext cx="9742645"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25" name="TextBox 24">
            <a:extLst>
              <a:ext uri="{FF2B5EF4-FFF2-40B4-BE49-F238E27FC236}">
                <a16:creationId xmlns:a16="http://schemas.microsoft.com/office/drawing/2014/main" id="{D5F552E7-31AD-8E15-80FA-AD20FC0BFFEF}"/>
              </a:ext>
            </a:extLst>
          </p:cNvPr>
          <p:cNvSpPr txBox="1"/>
          <p:nvPr/>
        </p:nvSpPr>
        <p:spPr>
          <a:xfrm>
            <a:off x="1959200" y="2584255"/>
            <a:ext cx="10269310" cy="6056851"/>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 ngày hôm nay.</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Rèn luyện các kĩ năng để tổ chức, sắp xếp hợp lí công việc gia đình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nội dung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Chủ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đề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5: Xây dựng cộng đồng văn minh.</a:t>
            </a:r>
          </a:p>
        </p:txBody>
      </p:sp>
      <p:pic>
        <p:nvPicPr>
          <p:cNvPr id="26" name="Picture 25" descr="A picture containing text&#10;&#10;Description automatically generated">
            <a:extLst>
              <a:ext uri="{FF2B5EF4-FFF2-40B4-BE49-F238E27FC236}">
                <a16:creationId xmlns:a16="http://schemas.microsoft.com/office/drawing/2014/main" id="{9535148A-A7DB-111C-2968-31D579DFD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19082" y="5445363"/>
            <a:ext cx="5268283" cy="5268283"/>
          </a:xfrm>
          <a:prstGeom prst="rect">
            <a:avLst/>
          </a:prstGeom>
        </p:spPr>
      </p:pic>
      <p:sp>
        <p:nvSpPr>
          <p:cNvPr id="27" name="Freeform 8">
            <a:extLst>
              <a:ext uri="{FF2B5EF4-FFF2-40B4-BE49-F238E27FC236}">
                <a16:creationId xmlns:a16="http://schemas.microsoft.com/office/drawing/2014/main" id="{E87C162E-F2D6-4355-AA11-205F8D61504B}"/>
              </a:ext>
            </a:extLst>
          </p:cNvPr>
          <p:cNvSpPr/>
          <p:nvPr/>
        </p:nvSpPr>
        <p:spPr>
          <a:xfrm>
            <a:off x="624855" y="8398531"/>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85778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righ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right)">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wipe(right)">
                                      <p:cBhvr>
                                        <p:cTn id="17"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1B2E230-036F-81A0-78D4-858862154E39}"/>
              </a:ext>
            </a:extLst>
          </p:cNvPr>
          <p:cNvGrpSpPr/>
          <p:nvPr/>
        </p:nvGrpSpPr>
        <p:grpSpPr>
          <a:xfrm>
            <a:off x="15998376" y="7219949"/>
            <a:ext cx="2297371" cy="3067051"/>
            <a:chOff x="13094906" y="2882607"/>
            <a:chExt cx="5082037" cy="7100209"/>
          </a:xfrm>
        </p:grpSpPr>
        <p:grpSp>
          <p:nvGrpSpPr>
            <p:cNvPr id="2" name="Group 2"/>
            <p:cNvGrpSpPr/>
            <p:nvPr/>
          </p:nvGrpSpPr>
          <p:grpSpPr>
            <a:xfrm>
              <a:off x="13363251" y="8887975"/>
              <a:ext cx="2761039" cy="1094841"/>
              <a:chOff x="0" y="0"/>
              <a:chExt cx="701657" cy="278230"/>
            </a:xfrm>
          </p:grpSpPr>
          <p:sp>
            <p:nvSpPr>
              <p:cNvPr id="3" name="Freeform 3"/>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9050"/>
                <a:ext cx="549257" cy="18298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flipH="1">
              <a:off x="13094906" y="2882607"/>
              <a:ext cx="5082037" cy="6800780"/>
            </a:xfrm>
            <a:custGeom>
              <a:avLst/>
              <a:gdLst/>
              <a:ahLst/>
              <a:cxnLst/>
              <a:rect l="l" t="t" r="r" b="b"/>
              <a:pathLst>
                <a:path w="5082037" h="6800780">
                  <a:moveTo>
                    <a:pt x="5082037" y="0"/>
                  </a:moveTo>
                  <a:lnTo>
                    <a:pt x="0" y="0"/>
                  </a:lnTo>
                  <a:lnTo>
                    <a:pt x="0" y="6800780"/>
                  </a:lnTo>
                  <a:lnTo>
                    <a:pt x="5082037" y="6800780"/>
                  </a:lnTo>
                  <a:lnTo>
                    <a:pt x="50820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2700000">
            <a:off x="157325" y="91749"/>
            <a:ext cx="1202343" cy="975401"/>
          </a:xfrm>
          <a:custGeom>
            <a:avLst/>
            <a:gdLst/>
            <a:ahLst/>
            <a:cxnLst/>
            <a:rect l="l" t="t" r="r" b="b"/>
            <a:pathLst>
              <a:path w="1202343" h="975401">
                <a:moveTo>
                  <a:pt x="0" y="0"/>
                </a:moveTo>
                <a:lnTo>
                  <a:pt x="1202343" y="0"/>
                </a:lnTo>
                <a:lnTo>
                  <a:pt x="1202343" y="975401"/>
                </a:lnTo>
                <a:lnTo>
                  <a:pt x="0" y="975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9520">
            <a:off x="16442134" y="-289185"/>
            <a:ext cx="1666808" cy="2178571"/>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1389761">
            <a:off x="133166" y="9222652"/>
            <a:ext cx="911814" cy="922189"/>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1B90FA5A-BDCE-5A68-C198-B43AFAAF7FEE}"/>
              </a:ext>
            </a:extLst>
          </p:cNvPr>
          <p:cNvSpPr txBox="1"/>
          <p:nvPr/>
        </p:nvSpPr>
        <p:spPr>
          <a:xfrm>
            <a:off x="1181100" y="3540849"/>
            <a:ext cx="159258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CẢM</a:t>
            </a:r>
            <a:r>
              <a:rPr kumimoji="0" lang="en-US" sz="7400" b="1" i="0" u="none" strike="noStrike" kern="1200" cap="none" spc="0" normalizeH="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 ƠN TẤT CẢ CÁC EM ĐÃ LẮNG NGHE BÀI HỌC HÔM NAY</a:t>
            </a: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42234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5986399" flipH="1" flipV="1">
            <a:off x="304357" y="-140683"/>
            <a:ext cx="914731" cy="1549925"/>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2441870">
            <a:off x="16984992" y="93675"/>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2">
            <a:extLst>
              <a:ext uri="{FF2B5EF4-FFF2-40B4-BE49-F238E27FC236}">
                <a16:creationId xmlns:a16="http://schemas.microsoft.com/office/drawing/2014/main" id="{160616E0-02A2-EB13-3FBA-746B83FF52D1}"/>
              </a:ext>
            </a:extLst>
          </p:cNvPr>
          <p:cNvSpPr/>
          <p:nvPr/>
        </p:nvSpPr>
        <p:spPr>
          <a:xfrm>
            <a:off x="16154399" y="7996505"/>
            <a:ext cx="2505354" cy="2306823"/>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690555C4-6CDB-E8E9-CC1F-F9F5FE732C97}"/>
              </a:ext>
            </a:extLst>
          </p:cNvPr>
          <p:cNvGrpSpPr/>
          <p:nvPr/>
        </p:nvGrpSpPr>
        <p:grpSpPr>
          <a:xfrm>
            <a:off x="1603077" y="2113021"/>
            <a:ext cx="12400466" cy="864984"/>
            <a:chOff x="2334023" y="2754519"/>
            <a:chExt cx="12400466" cy="864984"/>
          </a:xfrm>
        </p:grpSpPr>
        <p:sp>
          <p:nvSpPr>
            <p:cNvPr id="29" name="TextBox 28">
              <a:extLst>
                <a:ext uri="{FF2B5EF4-FFF2-40B4-BE49-F238E27FC236}">
                  <a16:creationId xmlns:a16="http://schemas.microsoft.com/office/drawing/2014/main" id="{39E3C24C-9FF5-33E9-8AAB-F97BC7136DEC}"/>
                </a:ext>
              </a:extLst>
            </p:cNvPr>
            <p:cNvSpPr txBox="1"/>
            <p:nvPr/>
          </p:nvSpPr>
          <p:spPr>
            <a:xfrm>
              <a:off x="3763822" y="2872454"/>
              <a:ext cx="10970667"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Tổ chức, sắp xếp hợp lí công việc gia đình</a:t>
              </a:r>
              <a:endParaRPr lang="en-US" sz="400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92DFF47-1205-D0D6-8ED0-4756667EAB1A}"/>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grpSp>
      <p:grpSp>
        <p:nvGrpSpPr>
          <p:cNvPr id="31" name="Group 30">
            <a:extLst>
              <a:ext uri="{FF2B5EF4-FFF2-40B4-BE49-F238E27FC236}">
                <a16:creationId xmlns:a16="http://schemas.microsoft.com/office/drawing/2014/main" id="{A6DB0A0C-4778-78CC-8B17-2AE168A5456B}"/>
              </a:ext>
            </a:extLst>
          </p:cNvPr>
          <p:cNvGrpSpPr/>
          <p:nvPr/>
        </p:nvGrpSpPr>
        <p:grpSpPr>
          <a:xfrm>
            <a:off x="1603077" y="3729588"/>
            <a:ext cx="14881579" cy="864984"/>
            <a:chOff x="2334022" y="4028852"/>
            <a:chExt cx="14881579" cy="864984"/>
          </a:xfrm>
        </p:grpSpPr>
        <p:sp>
          <p:nvSpPr>
            <p:cNvPr id="32" name="Rectangle: Rounded Corners 31">
              <a:extLst>
                <a:ext uri="{FF2B5EF4-FFF2-40B4-BE49-F238E27FC236}">
                  <a16:creationId xmlns:a16="http://schemas.microsoft.com/office/drawing/2014/main" id="{3D480B9D-E020-D52F-0500-6E8311E2F71E}"/>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7</a:t>
              </a:r>
            </a:p>
          </p:txBody>
        </p:sp>
        <p:sp>
          <p:nvSpPr>
            <p:cNvPr id="33" name="TextBox 32">
              <a:extLst>
                <a:ext uri="{FF2B5EF4-FFF2-40B4-BE49-F238E27FC236}">
                  <a16:creationId xmlns:a16="http://schemas.microsoft.com/office/drawing/2014/main" id="{1640A7A3-6371-7553-10FD-145BB11B7738}"/>
                </a:ext>
              </a:extLst>
            </p:cNvPr>
            <p:cNvSpPr txBox="1"/>
            <p:nvPr/>
          </p:nvSpPr>
          <p:spPr>
            <a:xfrm>
              <a:off x="3763823" y="4158967"/>
              <a:ext cx="1345177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Lập kế hoạch chi tiêu phù hợp với thu nhập gia đình</a:t>
              </a:r>
            </a:p>
          </p:txBody>
        </p:sp>
      </p:grpSp>
      <p:grpSp>
        <p:nvGrpSpPr>
          <p:cNvPr id="34" name="Group 33">
            <a:extLst>
              <a:ext uri="{FF2B5EF4-FFF2-40B4-BE49-F238E27FC236}">
                <a16:creationId xmlns:a16="http://schemas.microsoft.com/office/drawing/2014/main" id="{3EE845A1-1D75-B0AB-36A1-4EBE064E8630}"/>
              </a:ext>
            </a:extLst>
          </p:cNvPr>
          <p:cNvGrpSpPr/>
          <p:nvPr/>
        </p:nvGrpSpPr>
        <p:grpSpPr>
          <a:xfrm>
            <a:off x="1603077" y="5342381"/>
            <a:ext cx="13543466" cy="864984"/>
            <a:chOff x="2301848" y="5366254"/>
            <a:chExt cx="13543466" cy="864984"/>
          </a:xfrm>
        </p:grpSpPr>
        <p:sp>
          <p:nvSpPr>
            <p:cNvPr id="35" name="Rectangle: Rounded Corners 34">
              <a:extLst>
                <a:ext uri="{FF2B5EF4-FFF2-40B4-BE49-F238E27FC236}">
                  <a16:creationId xmlns:a16="http://schemas.microsoft.com/office/drawing/2014/main" id="{38680C76-CA6B-3B27-9495-C33CA473C32F}"/>
                </a:ext>
              </a:extLst>
            </p:cNvPr>
            <p:cNvSpPr/>
            <p:nvPr/>
          </p:nvSpPr>
          <p:spPr>
            <a:xfrm>
              <a:off x="2301848" y="536625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8</a:t>
              </a:r>
            </a:p>
          </p:txBody>
        </p:sp>
        <p:sp>
          <p:nvSpPr>
            <p:cNvPr id="36" name="TextBox 35">
              <a:extLst>
                <a:ext uri="{FF2B5EF4-FFF2-40B4-BE49-F238E27FC236}">
                  <a16:creationId xmlns:a16="http://schemas.microsoft.com/office/drawing/2014/main" id="{453B669A-7984-D930-5F35-267A8835C657}"/>
                </a:ext>
              </a:extLst>
            </p:cNvPr>
            <p:cNvSpPr txBox="1"/>
            <p:nvPr/>
          </p:nvSpPr>
          <p:spPr>
            <a:xfrm>
              <a:off x="3731649" y="5475525"/>
              <a:ext cx="12113665"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Thực hiện kế hoạch tài chính cá nhân</a:t>
              </a:r>
              <a:endParaRPr lang="en-US" sz="40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79E9CF6-E161-AE3F-6A4C-4673DC4AB3CE}"/>
              </a:ext>
            </a:extLst>
          </p:cNvPr>
          <p:cNvGrpSpPr/>
          <p:nvPr/>
        </p:nvGrpSpPr>
        <p:grpSpPr>
          <a:xfrm>
            <a:off x="1599273" y="7033164"/>
            <a:ext cx="17672957" cy="864984"/>
            <a:chOff x="2334023" y="2754519"/>
            <a:chExt cx="17672957" cy="864984"/>
          </a:xfrm>
        </p:grpSpPr>
        <p:sp>
          <p:nvSpPr>
            <p:cNvPr id="38" name="TextBox 37">
              <a:extLst>
                <a:ext uri="{FF2B5EF4-FFF2-40B4-BE49-F238E27FC236}">
                  <a16:creationId xmlns:a16="http://schemas.microsoft.com/office/drawing/2014/main" id="{024DE760-9368-B30B-A97E-F19730C782A3}"/>
                </a:ext>
              </a:extLst>
            </p:cNvPr>
            <p:cNvSpPr txBox="1"/>
            <p:nvPr/>
          </p:nvSpPr>
          <p:spPr>
            <a:xfrm>
              <a:off x="3763822" y="2872454"/>
              <a:ext cx="16243158"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Trở thành người chủ gia đình tương lai</a:t>
              </a:r>
              <a:endParaRPr lang="en-US" sz="400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B0672EF-35EF-A613-50D4-B49BD087B108}"/>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9</a:t>
              </a:r>
            </a:p>
          </p:txBody>
        </p:sp>
      </p:grpSp>
      <p:grpSp>
        <p:nvGrpSpPr>
          <p:cNvPr id="43" name="Group 42">
            <a:extLst>
              <a:ext uri="{FF2B5EF4-FFF2-40B4-BE49-F238E27FC236}">
                <a16:creationId xmlns:a16="http://schemas.microsoft.com/office/drawing/2014/main" id="{A494723B-B4EA-92C8-96EC-A09023967D72}"/>
              </a:ext>
            </a:extLst>
          </p:cNvPr>
          <p:cNvGrpSpPr/>
          <p:nvPr/>
        </p:nvGrpSpPr>
        <p:grpSpPr>
          <a:xfrm>
            <a:off x="3764530" y="0"/>
            <a:ext cx="10758940" cy="1735078"/>
            <a:chOff x="3677277" y="831974"/>
            <a:chExt cx="10758940" cy="1735078"/>
          </a:xfrm>
        </p:grpSpPr>
        <p:sp>
          <p:nvSpPr>
            <p:cNvPr id="44" name="Freeform 3">
              <a:extLst>
                <a:ext uri="{FF2B5EF4-FFF2-40B4-BE49-F238E27FC236}">
                  <a16:creationId xmlns:a16="http://schemas.microsoft.com/office/drawing/2014/main" id="{9742642E-F1BA-FF4C-EEA4-7305FA9AAAB2}"/>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45" name="TextBox 44">
              <a:extLst>
                <a:ext uri="{FF2B5EF4-FFF2-40B4-BE49-F238E27FC236}">
                  <a16:creationId xmlns:a16="http://schemas.microsoft.com/office/drawing/2014/main" id="{127F438A-79E3-B40E-3600-2EB07AEC8909}"/>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1DFC0C0A-2FA8-978A-C5E2-098ED9EE43AF}"/>
              </a:ext>
            </a:extLst>
          </p:cNvPr>
          <p:cNvGrpSpPr/>
          <p:nvPr/>
        </p:nvGrpSpPr>
        <p:grpSpPr>
          <a:xfrm>
            <a:off x="1599273" y="8620411"/>
            <a:ext cx="17672957" cy="864984"/>
            <a:chOff x="2334023" y="2754519"/>
            <a:chExt cx="17672957" cy="864984"/>
          </a:xfrm>
        </p:grpSpPr>
        <p:sp>
          <p:nvSpPr>
            <p:cNvPr id="3" name="TextBox 2">
              <a:extLst>
                <a:ext uri="{FF2B5EF4-FFF2-40B4-BE49-F238E27FC236}">
                  <a16:creationId xmlns:a16="http://schemas.microsoft.com/office/drawing/2014/main" id="{21B391E5-9AC1-085A-5DBF-14AF2132729E}"/>
                </a:ext>
              </a:extLst>
            </p:cNvPr>
            <p:cNvSpPr txBox="1"/>
            <p:nvPr/>
          </p:nvSpPr>
          <p:spPr>
            <a:xfrm>
              <a:off x="3763822" y="2872454"/>
              <a:ext cx="1624315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Củng cố kiến thức – Vận dụng</a:t>
              </a:r>
            </a:p>
          </p:txBody>
        </p:sp>
        <p:sp>
          <p:nvSpPr>
            <p:cNvPr id="4" name="Rectangle: Rounded Corners 3">
              <a:extLst>
                <a:ext uri="{FF2B5EF4-FFF2-40B4-BE49-F238E27FC236}">
                  <a16:creationId xmlns:a16="http://schemas.microsoft.com/office/drawing/2014/main" id="{A3FAC724-B547-AE3A-093D-4B8EF62E65D7}"/>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10</a:t>
              </a:r>
            </a:p>
          </p:txBody>
        </p:sp>
      </p:grpSp>
    </p:spTree>
    <p:extLst>
      <p:ext uri="{BB962C8B-B14F-4D97-AF65-F5344CB8AC3E}">
        <p14:creationId xmlns:p14="http://schemas.microsoft.com/office/powerpoint/2010/main" val="31330183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3048000" y="2952384"/>
            <a:ext cx="127254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8</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Thực hiện kế hoạch tài chính cá nhân</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744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5">
            <a:extLst>
              <a:ext uri="{FF2B5EF4-FFF2-40B4-BE49-F238E27FC236}">
                <a16:creationId xmlns:a16="http://schemas.microsoft.com/office/drawing/2014/main" id="{BB13D075-100A-5CE9-A781-5F069FF7DCED}"/>
              </a:ext>
            </a:extLst>
          </p:cNvPr>
          <p:cNvSpPr/>
          <p:nvPr/>
        </p:nvSpPr>
        <p:spPr>
          <a:xfrm rot="10800000">
            <a:off x="6096000" y="2857499"/>
            <a:ext cx="11458582" cy="6830628"/>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3C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12">
            <a:extLst>
              <a:ext uri="{FF2B5EF4-FFF2-40B4-BE49-F238E27FC236}">
                <a16:creationId xmlns:a16="http://schemas.microsoft.com/office/drawing/2014/main" id="{1EC43BA7-B983-6143-5A08-955599D16D80}"/>
              </a:ext>
            </a:extLst>
          </p:cNvPr>
          <p:cNvSpPr/>
          <p:nvPr/>
        </p:nvSpPr>
        <p:spPr>
          <a:xfrm rot="10800000">
            <a:off x="727975" y="2857498"/>
            <a:ext cx="4945207" cy="683063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3">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32CE7FD-40EC-5CE7-CC0C-A67F9659B395}"/>
              </a:ext>
            </a:extLst>
          </p:cNvPr>
          <p:cNvSpPr txBox="1"/>
          <p:nvPr/>
        </p:nvSpPr>
        <p:spPr>
          <a:xfrm>
            <a:off x="6594341" y="3513691"/>
            <a:ext cx="10461899" cy="5518242"/>
          </a:xfrm>
          <a:prstGeom prst="rect">
            <a:avLst/>
          </a:prstGeom>
          <a:noFill/>
        </p:spPr>
        <p:txBody>
          <a:bodyPr wrap="square">
            <a:spAutoFit/>
          </a:bodyPr>
          <a:lstStyle/>
          <a:p>
            <a:pPr marL="571500" lvl="0" indent="-571500" algn="just">
              <a:lnSpc>
                <a:spcPct val="150000"/>
              </a:lnSpc>
              <a:buFont typeface="Courier New" panose="02070309020205020404" pitchFamily="49" charset="0"/>
              <a:buChar char="o"/>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em lựa chọn khoảng thời gian mà em dự định sẽ theo dõi việc thực hiện kế hoạch tài chính cá nhân của mình.</a:t>
            </a:r>
          </a:p>
          <a:p>
            <a:pPr marL="571500" lvl="0" indent="-571500" algn="just">
              <a:lnSpc>
                <a:spcPct val="150000"/>
              </a:lnSpc>
              <a:buFont typeface="Wingdings" panose="05000000000000000000" pitchFamily="2" charset="2"/>
              <a:buChar char="Ø"/>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Ví dụ: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tối thiểu 2 tuần, tối đa 2 tháng.</a:t>
            </a:r>
          </a:p>
          <a:p>
            <a:pPr marL="571500" lvl="0" indent="-571500" algn="just">
              <a:lnSpc>
                <a:spcPct val="150000"/>
              </a:lnSpc>
              <a:buFont typeface="Courier New" panose="02070309020205020404" pitchFamily="49" charset="0"/>
              <a:buChar char="o"/>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Sau đó, thực hiện việc chia sẻ kết quả sau khi thực hiện kế hoạch (vào tiết học khác).</a:t>
            </a:r>
          </a:p>
        </p:txBody>
      </p:sp>
      <p:sp>
        <p:nvSpPr>
          <p:cNvPr id="15" name="TextBox 14">
            <a:extLst>
              <a:ext uri="{FF2B5EF4-FFF2-40B4-BE49-F238E27FC236}">
                <a16:creationId xmlns:a16="http://schemas.microsoft.com/office/drawing/2014/main" id="{ADA54881-6F6F-BD4D-B3FF-F12E8518FD36}"/>
              </a:ext>
            </a:extLst>
          </p:cNvPr>
          <p:cNvSpPr txBox="1"/>
          <p:nvPr/>
        </p:nvSpPr>
        <p:spPr>
          <a:xfrm>
            <a:off x="2006119" y="598870"/>
            <a:ext cx="14289517"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Thực hiện kế hoạch tài chính cá nhân đã lập và chia sẻ kết quả</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 descr="A child with glasses and a pen on a stack of books&#10;&#10;Description automatically generated">
            <a:extLst>
              <a:ext uri="{FF2B5EF4-FFF2-40B4-BE49-F238E27FC236}">
                <a16:creationId xmlns:a16="http://schemas.microsoft.com/office/drawing/2014/main" id="{827E4ACD-41EA-CC1B-BDA1-CC1A8175FF88}"/>
              </a:ext>
            </a:extLst>
          </p:cNvPr>
          <p:cNvPicPr>
            <a:picLocks noChangeAspect="1"/>
          </p:cNvPicPr>
          <p:nvPr/>
        </p:nvPicPr>
        <p:blipFill rotWithShape="1">
          <a:blip r:embed="rId6">
            <a:extLst>
              <a:ext uri="{28A0092B-C50C-407E-A947-70E740481C1C}">
                <a14:useLocalDpi xmlns:a14="http://schemas.microsoft.com/office/drawing/2010/main" val="0"/>
              </a:ext>
            </a:extLst>
          </a:blip>
          <a:srcRect l="7280" t="2915" r="9520" b="4059"/>
          <a:stretch/>
        </p:blipFill>
        <p:spPr>
          <a:xfrm>
            <a:off x="1045156" y="5033045"/>
            <a:ext cx="4310847" cy="4820017"/>
          </a:xfrm>
          <a:prstGeom prst="rect">
            <a:avLst/>
          </a:prstGeom>
        </p:spPr>
      </p:pic>
    </p:spTree>
    <p:extLst>
      <p:ext uri="{BB962C8B-B14F-4D97-AF65-F5344CB8AC3E}">
        <p14:creationId xmlns:p14="http://schemas.microsoft.com/office/powerpoint/2010/main" val="23302532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outVertical)">
                                      <p:cBhvr>
                                        <p:cTn id="21" dur="500"/>
                                        <p:tgtEl>
                                          <p:spTgt spid="14">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barn(outVertical)">
                                      <p:cBhvr>
                                        <p:cTn id="25" dur="500"/>
                                        <p:tgtEl>
                                          <p:spTgt spid="14">
                                            <p:txEl>
                                              <p:pRg st="1" end="1"/>
                                            </p:txEl>
                                          </p:spTgt>
                                        </p:tgtEl>
                                      </p:cBhvr>
                                    </p:animEffect>
                                  </p:childTnLst>
                                </p:cTn>
                              </p:par>
                            </p:childTnLst>
                          </p:cTn>
                        </p:par>
                        <p:par>
                          <p:cTn id="26" fill="hold">
                            <p:stCondLst>
                              <p:cond delay="1000"/>
                            </p:stCondLst>
                            <p:childTnLst>
                              <p:par>
                                <p:cTn id="27" presetID="16" presetClass="entr" presetSubtype="37" fill="hold" grpId="0" nodeType="after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barn(outVertical)">
                                      <p:cBhvr>
                                        <p:cTn id="2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build="p"/>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725FADD-83A9-3086-1FAE-C79A97C07EB9}"/>
              </a:ext>
            </a:extLst>
          </p:cNvPr>
          <p:cNvGrpSpPr/>
          <p:nvPr/>
        </p:nvGrpSpPr>
        <p:grpSpPr>
          <a:xfrm>
            <a:off x="914400" y="1183658"/>
            <a:ext cx="6781800" cy="7352014"/>
            <a:chOff x="195297" y="-385106"/>
            <a:chExt cx="6781800" cy="7714506"/>
          </a:xfrm>
        </p:grpSpPr>
        <p:sp>
          <p:nvSpPr>
            <p:cNvPr id="8" name="Rectangle: Rounded Corners 7">
              <a:extLst>
                <a:ext uri="{FF2B5EF4-FFF2-40B4-BE49-F238E27FC236}">
                  <a16:creationId xmlns:a16="http://schemas.microsoft.com/office/drawing/2014/main" id="{23869ADA-74D3-F2F2-3022-0192797B00EB}"/>
                </a:ext>
              </a:extLst>
            </p:cNvPr>
            <p:cNvSpPr/>
            <p:nvPr/>
          </p:nvSpPr>
          <p:spPr>
            <a:xfrm>
              <a:off x="195297" y="8977"/>
              <a:ext cx="6781800" cy="7320423"/>
            </a:xfrm>
            <a:prstGeom prst="roundRect">
              <a:avLst/>
            </a:prstGeom>
            <a:solidFill>
              <a:srgbClr val="F6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NHÓM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Sau khi chia sẻ kết quả thực hiện, các em hãy trao đổi với nhau về những vấn đề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6">
              <a:extLst>
                <a:ext uri="{FF2B5EF4-FFF2-40B4-BE49-F238E27FC236}">
                  <a16:creationId xmlns:a16="http://schemas.microsoft.com/office/drawing/2014/main" id="{E74FCC41-67E7-413E-49C2-17F2ABD62AC6}"/>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7606" y="-385106"/>
              <a:ext cx="1717179" cy="1676399"/>
            </a:xfrm>
            <a:prstGeom prst="rect">
              <a:avLst/>
            </a:prstGeom>
          </p:spPr>
        </p:pic>
      </p:grpSp>
      <p:sp>
        <p:nvSpPr>
          <p:cNvPr id="12" name="Speech Bubble: Rectangle with Corners Rounded 11">
            <a:extLst>
              <a:ext uri="{FF2B5EF4-FFF2-40B4-BE49-F238E27FC236}">
                <a16:creationId xmlns:a16="http://schemas.microsoft.com/office/drawing/2014/main" id="{08EFC027-6730-01ED-EDFB-E5B895CD3D6B}"/>
              </a:ext>
            </a:extLst>
          </p:cNvPr>
          <p:cNvSpPr/>
          <p:nvPr/>
        </p:nvSpPr>
        <p:spPr>
          <a:xfrm>
            <a:off x="8961704" y="1028700"/>
            <a:ext cx="8411896" cy="2490321"/>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a:solidFill>
                  <a:prstClr val="black"/>
                </a:solidFill>
                <a:latin typeface="Arial" panose="020B0604020202020204" pitchFamily="34" charset="0"/>
                <a:cs typeface="Arial" panose="020B0604020202020204" pitchFamily="34" charset="0"/>
              </a:rPr>
              <a:t>Những thuận lợi, khó khăn khi thực hiện kế hoạch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9A4B8066-68E9-9215-57C4-F45DE5EA6DAC}"/>
              </a:ext>
            </a:extLst>
          </p:cNvPr>
          <p:cNvSpPr/>
          <p:nvPr/>
        </p:nvSpPr>
        <p:spPr>
          <a:xfrm>
            <a:off x="8961704" y="4034534"/>
            <a:ext cx="8411896" cy="2490320"/>
          </a:xfrm>
          <a:prstGeom prst="wedgeRoundRectCallout">
            <a:avLst>
              <a:gd name="adj1" fmla="val -56780"/>
              <a:gd name="adj2" fmla="val -34755"/>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cs typeface="Arial" panose="020B0604020202020204" pitchFamily="34" charset="0"/>
              </a:rPr>
              <a:t>Những điểm hợp lí, chưa hợp lí của kế hoạch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BCD1AAFD-6F90-F85D-0830-FFF7A463C0F3}"/>
              </a:ext>
            </a:extLst>
          </p:cNvPr>
          <p:cNvSpPr/>
          <p:nvPr/>
        </p:nvSpPr>
        <p:spPr>
          <a:xfrm>
            <a:off x="8961704" y="7040367"/>
            <a:ext cx="8411896" cy="2490320"/>
          </a:xfrm>
          <a:prstGeom prst="wedgeRoundRectCallout">
            <a:avLst>
              <a:gd name="adj1" fmla="val -56780"/>
              <a:gd name="adj2" fmla="val -34755"/>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cs typeface="Arial" panose="020B0604020202020204" pitchFamily="34" charset="0"/>
              </a:rPr>
              <a:t>Cách khắc phục và hướng điều chỉnh, hoàn thiện kế hoạch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5">
            <a:extLst>
              <a:ext uri="{FF2B5EF4-FFF2-40B4-BE49-F238E27FC236}">
                <a16:creationId xmlns:a16="http://schemas.microsoft.com/office/drawing/2014/main" id="{C559237E-3040-A354-D1BD-510DCAA37D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8056498"/>
            <a:ext cx="8531488" cy="2324831"/>
          </a:xfrm>
          <a:prstGeom prst="rect">
            <a:avLst/>
          </a:prstGeom>
        </p:spPr>
      </p:pic>
    </p:spTree>
    <p:extLst>
      <p:ext uri="{BB962C8B-B14F-4D97-AF65-F5344CB8AC3E}">
        <p14:creationId xmlns:p14="http://schemas.microsoft.com/office/powerpoint/2010/main" val="23191494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3">
            <a:extLst>
              <a:ext uri="{FF2B5EF4-FFF2-40B4-BE49-F238E27FC236}">
                <a16:creationId xmlns:a16="http://schemas.microsoft.com/office/drawing/2014/main" id="{5593A1BB-B55C-2250-AE94-EBCDCFC044C8}"/>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2C38F3D4-6CB5-896F-7BC7-CB8AE0189ACC}"/>
              </a:ext>
            </a:extLst>
          </p:cNvPr>
          <p:cNvGrpSpPr/>
          <p:nvPr/>
        </p:nvGrpSpPr>
        <p:grpSpPr>
          <a:xfrm>
            <a:off x="2870890" y="1041350"/>
            <a:ext cx="9742645" cy="1442979"/>
            <a:chOff x="3619170" y="659644"/>
            <a:chExt cx="9742645" cy="1442979"/>
          </a:xfrm>
        </p:grpSpPr>
        <p:pic>
          <p:nvPicPr>
            <p:cNvPr id="30" name="Picture 9">
              <a:extLst>
                <a:ext uri="{FF2B5EF4-FFF2-40B4-BE49-F238E27FC236}">
                  <a16:creationId xmlns:a16="http://schemas.microsoft.com/office/drawing/2014/main" id="{7067017E-9B1E-9609-155F-30E3F01133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633" y="659644"/>
              <a:ext cx="8663264" cy="1442979"/>
            </a:xfrm>
            <a:prstGeom prst="rect">
              <a:avLst/>
            </a:prstGeom>
          </p:spPr>
        </p:pic>
        <p:sp>
          <p:nvSpPr>
            <p:cNvPr id="31" name="TextBox 30">
              <a:extLst>
                <a:ext uri="{FF2B5EF4-FFF2-40B4-BE49-F238E27FC236}">
                  <a16:creationId xmlns:a16="http://schemas.microsoft.com/office/drawing/2014/main" id="{C569C9D6-A6DA-0181-071E-8B71B34D68BC}"/>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B0737569-FC6B-6C6E-4DF1-A15EF3874107}"/>
              </a:ext>
            </a:extLst>
          </p:cNvPr>
          <p:cNvSpPr txBox="1"/>
          <p:nvPr/>
        </p:nvSpPr>
        <p:spPr>
          <a:xfrm>
            <a:off x="1602566" y="2880095"/>
            <a:ext cx="12270837" cy="4825745"/>
          </a:xfrm>
          <a:prstGeom prst="rect">
            <a:avLst/>
          </a:prstGeom>
          <a:noFill/>
        </p:spPr>
        <p:txBody>
          <a:bodyPr wrap="square">
            <a:spAutoFit/>
          </a:bodyPr>
          <a:lstStyle/>
          <a:p>
            <a:pPr marL="571500" lvl="0" indent="-571500" algn="just">
              <a:lnSpc>
                <a:spcPct val="200000"/>
              </a:lnSpc>
              <a:buFont typeface="Wingdings" panose="05000000000000000000" pitchFamily="2" charset="2"/>
              <a:buChar char="§"/>
              <a:defRPr/>
            </a:pPr>
            <a:r>
              <a:rPr lang="vi-VN" sz="4000">
                <a:solidFill>
                  <a:srgbClr val="000000"/>
                </a:solidFill>
                <a:ea typeface="Calibri" panose="020F0502020204030204" pitchFamily="34" charset="0"/>
                <a:cs typeface="Arial" panose="020B0604020202020204" pitchFamily="34" charset="0"/>
              </a:rPr>
              <a:t>Để có thể quản lí chi tiêu cá nhân hiệu quả, cần nghiêm túc thực hiện kế hoạch tài chính đã lập. </a:t>
            </a:r>
            <a:endParaRPr lang="en-US" sz="4000">
              <a:solidFill>
                <a:srgbClr val="000000"/>
              </a:solidFill>
              <a:ea typeface="Calibri" panose="020F0502020204030204" pitchFamily="34" charset="0"/>
              <a:cs typeface="Arial" panose="020B0604020202020204" pitchFamily="34" charset="0"/>
            </a:endParaRPr>
          </a:p>
          <a:p>
            <a:pPr marL="571500" lvl="0" indent="-571500" algn="just">
              <a:lnSpc>
                <a:spcPct val="200000"/>
              </a:lnSpc>
              <a:buFont typeface="Wingdings" panose="05000000000000000000" pitchFamily="2" charset="2"/>
              <a:buChar char="§"/>
              <a:defRPr/>
            </a:pPr>
            <a:r>
              <a:rPr lang="vi-VN" sz="4000">
                <a:solidFill>
                  <a:srgbClr val="000000"/>
                </a:solidFill>
                <a:ea typeface="Calibri" panose="020F0502020204030204" pitchFamily="34" charset="0"/>
                <a:cs typeface="Arial" panose="020B0604020202020204" pitchFamily="34" charset="0"/>
              </a:rPr>
              <a:t>Nếu kế hoạch khi thực hiện có điểm chưa phù hợp với thực tế, cần điều chỉnh và tiếp tục thực hiện.</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4" name="Freeform 9">
            <a:extLst>
              <a:ext uri="{FF2B5EF4-FFF2-40B4-BE49-F238E27FC236}">
                <a16:creationId xmlns:a16="http://schemas.microsoft.com/office/drawing/2014/main" id="{1C1F9A3A-26A3-BC75-0879-DE55E1E1AE93}"/>
              </a:ext>
            </a:extLst>
          </p:cNvPr>
          <p:cNvSpPr/>
          <p:nvPr/>
        </p:nvSpPr>
        <p:spPr>
          <a:xfrm rot="844814" flipH="1">
            <a:off x="522147" y="8119353"/>
            <a:ext cx="1522667" cy="1592476"/>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5" name="Picture 10">
            <a:extLst>
              <a:ext uri="{FF2B5EF4-FFF2-40B4-BE49-F238E27FC236}">
                <a16:creationId xmlns:a16="http://schemas.microsoft.com/office/drawing/2014/main" id="{BDEC6DA8-92DA-6AD3-67B2-DCB6F1E783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392636" y="7705840"/>
            <a:ext cx="5480959" cy="2774735"/>
          </a:xfrm>
          <a:prstGeom prst="rect">
            <a:avLst/>
          </a:prstGeom>
        </p:spPr>
      </p:pic>
    </p:spTree>
    <p:extLst>
      <p:ext uri="{BB962C8B-B14F-4D97-AF65-F5344CB8AC3E}">
        <p14:creationId xmlns:p14="http://schemas.microsoft.com/office/powerpoint/2010/main" val="2367591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outVertical)">
                                      <p:cBhvr>
                                        <p:cTn id="7" dur="500"/>
                                        <p:tgtEl>
                                          <p:spTgt spid="32">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Effect transition="in" filter="barn(outVertical)">
                                      <p:cBhvr>
                                        <p:cTn id="1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34588" y="280054"/>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F06FC58-E860-4267-4F70-3F261AA84F09}"/>
              </a:ext>
            </a:extLst>
          </p:cNvPr>
          <p:cNvSpPr txBox="1"/>
          <p:nvPr/>
        </p:nvSpPr>
        <p:spPr>
          <a:xfrm>
            <a:off x="3444437" y="728779"/>
            <a:ext cx="1156335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Hoàn thiện kế hoạch tài chính cá nhân một cách hợp lí</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FFAA337-404D-BE6F-1F4C-45C7929ACDD0}"/>
              </a:ext>
            </a:extLst>
          </p:cNvPr>
          <p:cNvPicPr>
            <a:picLocks noChangeAspect="1"/>
          </p:cNvPicPr>
          <p:nvPr/>
        </p:nvPicPr>
        <p:blipFill rotWithShape="1">
          <a:blip r:embed="rId6">
            <a:extLst>
              <a:ext uri="{28A0092B-C50C-407E-A947-70E740481C1C}">
                <a14:useLocalDpi xmlns:a14="http://schemas.microsoft.com/office/drawing/2010/main" val="0"/>
              </a:ext>
            </a:extLst>
          </a:blip>
          <a:srcRect b="11228"/>
          <a:stretch/>
        </p:blipFill>
        <p:spPr>
          <a:xfrm>
            <a:off x="29720" y="5143500"/>
            <a:ext cx="6646967" cy="5143500"/>
          </a:xfrm>
          <a:prstGeom prst="rect">
            <a:avLst/>
          </a:prstGeom>
        </p:spPr>
      </p:pic>
      <p:grpSp>
        <p:nvGrpSpPr>
          <p:cNvPr id="18" name="Group 17">
            <a:extLst>
              <a:ext uri="{FF2B5EF4-FFF2-40B4-BE49-F238E27FC236}">
                <a16:creationId xmlns:a16="http://schemas.microsoft.com/office/drawing/2014/main" id="{D349B850-C878-0FC7-CECF-7B51136288B8}"/>
              </a:ext>
            </a:extLst>
          </p:cNvPr>
          <p:cNvGrpSpPr/>
          <p:nvPr/>
        </p:nvGrpSpPr>
        <p:grpSpPr>
          <a:xfrm>
            <a:off x="7028355" y="2867494"/>
            <a:ext cx="8973645" cy="5933606"/>
            <a:chOff x="7028355" y="3241804"/>
            <a:chExt cx="8973645" cy="5933606"/>
          </a:xfrm>
        </p:grpSpPr>
        <p:sp>
          <p:nvSpPr>
            <p:cNvPr id="19" name="Speech Bubble: Rectangle with Corners Rounded 18">
              <a:extLst>
                <a:ext uri="{FF2B5EF4-FFF2-40B4-BE49-F238E27FC236}">
                  <a16:creationId xmlns:a16="http://schemas.microsoft.com/office/drawing/2014/main" id="{7DFE6F57-C009-B843-B8CD-8CC1E9EC79E8}"/>
                </a:ext>
              </a:extLst>
            </p:cNvPr>
            <p:cNvSpPr/>
            <p:nvPr/>
          </p:nvSpPr>
          <p:spPr>
            <a:xfrm>
              <a:off x="7028355" y="3771900"/>
              <a:ext cx="8973645" cy="5403510"/>
            </a:xfrm>
            <a:prstGeom prst="wedgeRoundRectCallout">
              <a:avLst>
                <a:gd name="adj1" fmla="val -62492"/>
                <a:gd name="adj2" fmla="val 40579"/>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a:solidFill>
                    <a:schemeClr val="tx1"/>
                  </a:solidFill>
                  <a:latin typeface="Arial" panose="020B0604020202020204" pitchFamily="34" charset="0"/>
                  <a:cs typeface="Arial" panose="020B0604020202020204" pitchFamily="34" charset="0"/>
                </a:rPr>
                <a:t>Các em hãy điều chỉnh, hoàn thiện kế hoạch tài chính cá nhân dựa trên kết quả thực hiện và góp ý của các bạn.</a:t>
              </a:r>
              <a:endParaRPr lang="vi-VN" sz="4200" dirty="0">
                <a:solidFill>
                  <a:schemeClr val="tx1"/>
                </a:solidFill>
                <a:latin typeface="Arial" panose="020B0604020202020204" pitchFamily="34" charset="0"/>
                <a:cs typeface="Arial" panose="020B0604020202020204" pitchFamily="34" charset="0"/>
              </a:endParaRPr>
            </a:p>
          </p:txBody>
        </p:sp>
        <p:pic>
          <p:nvPicPr>
            <p:cNvPr id="26" name="Picture 2">
              <a:extLst>
                <a:ext uri="{FF2B5EF4-FFF2-40B4-BE49-F238E27FC236}">
                  <a16:creationId xmlns:a16="http://schemas.microsoft.com/office/drawing/2014/main" id="{E865A08C-B6C3-36E0-DABA-1FF50885A85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5307" y="3241804"/>
              <a:ext cx="879740" cy="904405"/>
            </a:xfrm>
            <a:prstGeom prst="rect">
              <a:avLst/>
            </a:prstGeom>
          </p:spPr>
        </p:pic>
      </p:grpSp>
    </p:spTree>
    <p:extLst>
      <p:ext uri="{BB962C8B-B14F-4D97-AF65-F5344CB8AC3E}">
        <p14:creationId xmlns:p14="http://schemas.microsoft.com/office/powerpoint/2010/main" val="38396239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1999</Words>
  <PresentationFormat>Custom</PresentationFormat>
  <Paragraphs>187</Paragraphs>
  <Slides>37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Courier New</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2023-10-20T01:54:16Z</dcterms:modified>
  <dc:identifier>DAFxk7Cc_S8</dc:identifier>
</cp:coreProperties>
</file>